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8" r:id="rId6"/>
    <p:sldId id="289" r:id="rId7"/>
    <p:sldId id="290" r:id="rId8"/>
    <p:sldId id="325" r:id="rId9"/>
    <p:sldId id="291" r:id="rId10"/>
    <p:sldId id="292" r:id="rId11"/>
    <p:sldId id="326" r:id="rId12"/>
    <p:sldId id="347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270" r:id="rId32"/>
    <p:sldId id="264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37-Inheritance-protectedMember</a:t>
            </a:r>
            <a:r>
              <a:rPr lang="en-US" dirty="0"/>
              <a:t>]:</a:t>
            </a:r>
          </a:p>
          <a:p>
            <a:pPr marL="0" indent="0">
              <a:buNone/>
            </a:pPr>
            <a:r>
              <a:rPr lang="en-US" dirty="0" smtClean="0"/>
              <a:t>	Because </a:t>
            </a:r>
            <a:r>
              <a:rPr lang="en-US" dirty="0"/>
              <a:t>base is inherited by derived as public and because </a:t>
            </a:r>
            <a:r>
              <a:rPr lang="en-US" dirty="0" err="1"/>
              <a:t>i</a:t>
            </a:r>
            <a:r>
              <a:rPr lang="en-US" dirty="0"/>
              <a:t> and j are </a:t>
            </a:r>
            <a:r>
              <a:rPr lang="en-US" dirty="0" smtClean="0"/>
              <a:t>	declared </a:t>
            </a:r>
            <a:r>
              <a:rPr lang="en-US" dirty="0"/>
              <a:t>as </a:t>
            </a:r>
            <a:r>
              <a:rPr lang="en-US" dirty="0" smtClean="0"/>
              <a:t>	protected</a:t>
            </a:r>
            <a:r>
              <a:rPr lang="en-US" dirty="0"/>
              <a:t>, </a:t>
            </a:r>
            <a:r>
              <a:rPr lang="en-US" dirty="0" err="1"/>
              <a:t>derived's</a:t>
            </a:r>
            <a:r>
              <a:rPr lang="en-US" dirty="0"/>
              <a:t> function </a:t>
            </a:r>
            <a:r>
              <a:rPr lang="en-US" dirty="0" err="1"/>
              <a:t>setk</a:t>
            </a:r>
            <a:r>
              <a:rPr lang="en-US" dirty="0"/>
              <a:t>( ) may access them.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/>
              <a:t>i</a:t>
            </a:r>
            <a:r>
              <a:rPr lang="en-US" dirty="0"/>
              <a:t> and j had been declared as private by base, then derived would not have </a:t>
            </a:r>
            <a:r>
              <a:rPr lang="en-US" dirty="0" smtClean="0"/>
              <a:t>	access 	to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When a derived class is used as a base class for another derived class,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any protected </a:t>
            </a:r>
            <a:r>
              <a:rPr lang="en-US" dirty="0">
                <a:solidFill>
                  <a:srgbClr val="FF0000"/>
                </a:solidFill>
              </a:rPr>
              <a:t>member of the initial base class that is inherited (as public) by </a:t>
            </a:r>
            <a:r>
              <a:rPr lang="en-US" dirty="0" smtClean="0">
                <a:solidFill>
                  <a:srgbClr val="FF0000"/>
                </a:solidFill>
              </a:rPr>
              <a:t>the first 	derived </a:t>
            </a:r>
            <a:r>
              <a:rPr lang="en-US" dirty="0">
                <a:solidFill>
                  <a:srgbClr val="FF0000"/>
                </a:solidFill>
              </a:rPr>
              <a:t>class may also be inherited as protected again by a second </a:t>
            </a:r>
            <a:r>
              <a:rPr lang="en-US" dirty="0" smtClean="0">
                <a:solidFill>
                  <a:srgbClr val="FF0000"/>
                </a:solidFill>
              </a:rPr>
              <a:t>derived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37b-Inheritance-protectedMember-multipleInheritance</a:t>
            </a:r>
            <a:r>
              <a:rPr lang="en-US" dirty="0" smtClean="0">
                <a:solidFill>
                  <a:srgbClr val="FF0000"/>
                </a:solidFill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base were inherited as private, then all members of base would become </a:t>
            </a:r>
            <a:r>
              <a:rPr lang="en-US" dirty="0" smtClean="0">
                <a:solidFill>
                  <a:srgbClr val="00B050"/>
                </a:solidFill>
              </a:rPr>
              <a:t>	private 	members </a:t>
            </a:r>
            <a:r>
              <a:rPr lang="en-US" dirty="0">
                <a:solidFill>
                  <a:srgbClr val="00B050"/>
                </a:solidFill>
              </a:rPr>
              <a:t>of derived1, which means that they would not be </a:t>
            </a:r>
            <a:r>
              <a:rPr lang="en-US" dirty="0" smtClean="0">
                <a:solidFill>
                  <a:srgbClr val="00B050"/>
                </a:solidFill>
              </a:rPr>
              <a:t>	accessible </a:t>
            </a:r>
            <a:r>
              <a:rPr lang="en-US" dirty="0">
                <a:solidFill>
                  <a:srgbClr val="00B050"/>
                </a:solidFill>
              </a:rPr>
              <a:t>by derived2.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However,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and j would still be accessible by derived1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37c-Inheritance-protectedMember-multipleInheritance-privateAccess</a:t>
            </a:r>
            <a:r>
              <a:rPr lang="en-US" dirty="0" smtClean="0">
                <a:solidFill>
                  <a:srgbClr val="FF0000"/>
                </a:solidFill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Even though base is inherited as private by derived1, derived1 still has access to </a:t>
            </a:r>
            <a:r>
              <a:rPr lang="en-US" dirty="0" smtClean="0">
                <a:solidFill>
                  <a:srgbClr val="C00000"/>
                </a:solidFill>
              </a:rPr>
              <a:t>	base's 	public </a:t>
            </a:r>
            <a:r>
              <a:rPr lang="en-US" dirty="0">
                <a:solidFill>
                  <a:srgbClr val="C00000"/>
                </a:solidFill>
              </a:rPr>
              <a:t>and protected elements.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However</a:t>
            </a:r>
            <a:r>
              <a:rPr lang="en-US" dirty="0">
                <a:solidFill>
                  <a:srgbClr val="C00000"/>
                </a:solidFill>
              </a:rPr>
              <a:t>, it cannot pass along this privilege.</a:t>
            </a:r>
          </a:p>
        </p:txBody>
      </p:sp>
    </p:spTree>
    <p:extLst>
      <p:ext uri="{BB962C8B-B14F-4D97-AF65-F5344CB8AC3E}">
        <p14:creationId xmlns:p14="http://schemas.microsoft.com/office/powerpoint/2010/main" val="2984307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Protected Base-Class 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Inheriting </a:t>
            </a:r>
            <a:r>
              <a:rPr lang="en-US" dirty="0"/>
              <a:t>a base class as protected.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When </a:t>
            </a:r>
            <a:r>
              <a:rPr lang="en-US" dirty="0">
                <a:solidFill>
                  <a:srgbClr val="C00000"/>
                </a:solidFill>
              </a:rPr>
              <a:t>this is done, all public and protected members of the base class become </a:t>
            </a:r>
            <a:r>
              <a:rPr lang="en-US" dirty="0" smtClean="0">
                <a:solidFill>
                  <a:srgbClr val="C00000"/>
                </a:solidFill>
              </a:rPr>
              <a:t>	protected </a:t>
            </a:r>
            <a:r>
              <a:rPr lang="en-US" dirty="0">
                <a:solidFill>
                  <a:srgbClr val="C00000"/>
                </a:solidFill>
              </a:rPr>
              <a:t>members of the derived </a:t>
            </a:r>
            <a:r>
              <a:rPr lang="en-US" dirty="0" smtClean="0">
                <a:solidFill>
                  <a:srgbClr val="C00000"/>
                </a:solidFill>
              </a:rPr>
              <a:t>class.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[38-Inheritance-protectedAccess</a:t>
            </a:r>
            <a:r>
              <a:rPr lang="en-US" dirty="0" smtClean="0">
                <a:solidFill>
                  <a:srgbClr val="0070C0"/>
                </a:solidFill>
              </a:rPr>
              <a:t>]: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Even </a:t>
            </a:r>
            <a:r>
              <a:rPr lang="en-US" dirty="0">
                <a:solidFill>
                  <a:srgbClr val="00B050"/>
                </a:solidFill>
              </a:rPr>
              <a:t>though </a:t>
            </a:r>
            <a:r>
              <a:rPr lang="en-US" dirty="0" err="1">
                <a:solidFill>
                  <a:srgbClr val="00B050"/>
                </a:solidFill>
              </a:rPr>
              <a:t>setij</a:t>
            </a:r>
            <a:r>
              <a:rPr lang="en-US" dirty="0">
                <a:solidFill>
                  <a:srgbClr val="00B050"/>
                </a:solidFill>
              </a:rPr>
              <a:t>( ) and </a:t>
            </a:r>
            <a:r>
              <a:rPr lang="en-US" dirty="0" err="1">
                <a:solidFill>
                  <a:srgbClr val="00B050"/>
                </a:solidFill>
              </a:rPr>
              <a:t>showij</a:t>
            </a:r>
            <a:r>
              <a:rPr lang="en-US" dirty="0">
                <a:solidFill>
                  <a:srgbClr val="00B050"/>
                </a:solidFill>
              </a:rPr>
              <a:t>( ) are public members of base,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they </a:t>
            </a:r>
            <a:r>
              <a:rPr lang="en-US" dirty="0">
                <a:solidFill>
                  <a:srgbClr val="00B050"/>
                </a:solidFill>
              </a:rPr>
              <a:t>become protected members of derived when it is inherited using the </a:t>
            </a:r>
            <a:r>
              <a:rPr lang="en-US" dirty="0" smtClean="0">
                <a:solidFill>
                  <a:srgbClr val="00B050"/>
                </a:solidFill>
              </a:rPr>
              <a:t>	protected </a:t>
            </a:r>
            <a:r>
              <a:rPr lang="en-US" dirty="0">
                <a:solidFill>
                  <a:srgbClr val="00B050"/>
                </a:solidFill>
              </a:rPr>
              <a:t>access </a:t>
            </a:r>
            <a:r>
              <a:rPr lang="en-US" dirty="0" err="1">
                <a:solidFill>
                  <a:srgbClr val="00B050"/>
                </a:solidFill>
              </a:rPr>
              <a:t>specifier</a:t>
            </a:r>
            <a:r>
              <a:rPr lang="en-US" dirty="0">
                <a:solidFill>
                  <a:srgbClr val="00B050"/>
                </a:solidFill>
              </a:rPr>
              <a:t>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This </a:t>
            </a:r>
            <a:r>
              <a:rPr lang="en-US" dirty="0">
                <a:solidFill>
                  <a:srgbClr val="00B050"/>
                </a:solidFill>
              </a:rPr>
              <a:t>means that they will not be accessible inside main( ).</a:t>
            </a:r>
          </a:p>
        </p:txBody>
      </p:sp>
    </p:spTree>
    <p:extLst>
      <p:ext uri="{BB962C8B-B14F-4D97-AF65-F5344CB8AC3E}">
        <p14:creationId xmlns:p14="http://schemas.microsoft.com/office/powerpoint/2010/main" val="3585290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466"/>
          </a:xfrm>
        </p:spPr>
        <p:txBody>
          <a:bodyPr>
            <a:normAutofit fontScale="90000"/>
          </a:bodyPr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3" y="135467"/>
            <a:ext cx="8542867" cy="6722533"/>
          </a:xfrm>
        </p:spPr>
      </p:pic>
    </p:spTree>
    <p:extLst>
      <p:ext uri="{BB962C8B-B14F-4D97-AF65-F5344CB8AC3E}">
        <p14:creationId xmlns:p14="http://schemas.microsoft.com/office/powerpoint/2010/main" val="3943810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3031065"/>
            <a:ext cx="12192000" cy="1921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INHERITING MULTIPLE BASE CLASSES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7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It is possible for a derived class to inherit two or more base classes. 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39-Inheritance-MultipleBaseClasses</a:t>
            </a:r>
            <a:r>
              <a:rPr lang="en-US" dirty="0"/>
              <a:t>]: derived inherits both base1 and base2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/>
              <a:t>inherit more than one base class, use a </a:t>
            </a:r>
            <a:r>
              <a:rPr lang="en-US" dirty="0" smtClean="0"/>
              <a:t>comma-separated </a:t>
            </a:r>
            <a:r>
              <a:rPr lang="en-US" dirty="0"/>
              <a:t>list.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 </a:t>
            </a:r>
            <a:r>
              <a:rPr lang="en-US" dirty="0"/>
              <a:t>sure to use an access-</a:t>
            </a:r>
            <a:r>
              <a:rPr lang="en-US" dirty="0" err="1"/>
              <a:t>specifier</a:t>
            </a:r>
            <a:r>
              <a:rPr lang="en-US" dirty="0"/>
              <a:t> for each base inherited	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22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31532"/>
            <a:ext cx="12192000" cy="1346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>
                <a:solidFill>
                  <a:srgbClr val="FF0000"/>
                </a:solidFill>
              </a:rPr>
              <a:t>Constructors, Destructors,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3345947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W</a:t>
            </a:r>
            <a:r>
              <a:rPr lang="en-US" dirty="0" smtClean="0">
                <a:solidFill>
                  <a:srgbClr val="92D050"/>
                </a:solidFill>
              </a:rPr>
              <a:t>hen </a:t>
            </a:r>
            <a:r>
              <a:rPr lang="en-US" dirty="0">
                <a:solidFill>
                  <a:srgbClr val="92D050"/>
                </a:solidFill>
              </a:rPr>
              <a:t>are base-class and derived-class constructors and destructors called? </a:t>
            </a:r>
            <a:endParaRPr lang="en-US" dirty="0" smtClean="0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How </a:t>
            </a:r>
            <a:r>
              <a:rPr lang="en-US" dirty="0">
                <a:solidFill>
                  <a:srgbClr val="0070C0"/>
                </a:solidFill>
              </a:rPr>
              <a:t>can parameters be passed to base-class constructors? </a:t>
            </a:r>
          </a:p>
        </p:txBody>
      </p:sp>
    </p:spTree>
    <p:extLst>
      <p:ext uri="{BB962C8B-B14F-4D97-AF65-F5344CB8AC3E}">
        <p14:creationId xmlns:p14="http://schemas.microsoft.com/office/powerpoint/2010/main" val="2361588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When Constructors and Destructors Are Executed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It is possible for a base class, a derived class, or both to contain constructors </a:t>
            </a:r>
            <a:r>
              <a:rPr lang="en-US" dirty="0" smtClean="0">
                <a:solidFill>
                  <a:srgbClr val="00B0F0"/>
                </a:solidFill>
              </a:rPr>
              <a:t>	and/or </a:t>
            </a:r>
            <a:r>
              <a:rPr lang="en-US" dirty="0">
                <a:solidFill>
                  <a:srgbClr val="00B0F0"/>
                </a:solidFill>
              </a:rPr>
              <a:t>destructors.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It </a:t>
            </a:r>
            <a:r>
              <a:rPr lang="en-US" dirty="0">
                <a:solidFill>
                  <a:srgbClr val="00B050"/>
                </a:solidFill>
              </a:rPr>
              <a:t>is important to understand the order in which these functions are executed </a:t>
            </a:r>
            <a:r>
              <a:rPr lang="en-US" dirty="0" smtClean="0">
                <a:solidFill>
                  <a:srgbClr val="00B050"/>
                </a:solidFill>
              </a:rPr>
              <a:t>	when </a:t>
            </a:r>
            <a:r>
              <a:rPr lang="en-US" dirty="0">
                <a:solidFill>
                  <a:srgbClr val="00B050"/>
                </a:solidFill>
              </a:rPr>
              <a:t>an object of a derived class comes into existence and when it goes out </a:t>
            </a:r>
            <a:r>
              <a:rPr lang="en-US" dirty="0" smtClean="0">
                <a:solidFill>
                  <a:srgbClr val="00B050"/>
                </a:solidFill>
              </a:rPr>
              <a:t>	of </a:t>
            </a:r>
            <a:r>
              <a:rPr lang="en-US" dirty="0">
                <a:solidFill>
                  <a:srgbClr val="00B050"/>
                </a:solidFill>
              </a:rPr>
              <a:t>existence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40-Inheritance-ConstructorDestructorOrder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first base's constructor is executed followed by </a:t>
            </a:r>
            <a:r>
              <a:rPr lang="en-US" dirty="0" err="1"/>
              <a:t>derived's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Next </a:t>
            </a:r>
            <a:r>
              <a:rPr lang="en-US" dirty="0"/>
              <a:t>(because </a:t>
            </a:r>
            <a:r>
              <a:rPr lang="en-US" dirty="0" err="1"/>
              <a:t>ob</a:t>
            </a:r>
            <a:r>
              <a:rPr lang="en-US" dirty="0"/>
              <a:t> is immediately destroyed in this program), </a:t>
            </a:r>
            <a:r>
              <a:rPr lang="en-US" dirty="0" err="1"/>
              <a:t>derived's</a:t>
            </a:r>
            <a:r>
              <a:rPr lang="en-US" dirty="0"/>
              <a:t> </a:t>
            </a:r>
            <a:r>
              <a:rPr lang="en-US" dirty="0" smtClean="0"/>
              <a:t>	destructor </a:t>
            </a:r>
            <a:r>
              <a:rPr lang="en-US" dirty="0"/>
              <a:t>is called, followed by base's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When an object of a derived class is created, the base class’ constructor will be </a:t>
            </a:r>
            <a:r>
              <a:rPr lang="en-US" dirty="0" smtClean="0">
                <a:solidFill>
                  <a:srgbClr val="C00000"/>
                </a:solidFill>
              </a:rPr>
              <a:t>	called </a:t>
            </a:r>
            <a:r>
              <a:rPr lang="en-US" dirty="0">
                <a:solidFill>
                  <a:srgbClr val="C00000"/>
                </a:solidFill>
              </a:rPr>
              <a:t>first, followed by the derived class’ constructor.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a derived object is destroyed, its destructor is called first, followed by the </a:t>
            </a:r>
            <a:r>
              <a:rPr lang="en-US" dirty="0" smtClean="0"/>
              <a:t>	base </a:t>
            </a:r>
            <a:r>
              <a:rPr lang="en-US" dirty="0"/>
              <a:t>class' destructor.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Constructors </a:t>
            </a:r>
            <a:r>
              <a:rPr lang="en-US" dirty="0">
                <a:solidFill>
                  <a:srgbClr val="FFC000"/>
                </a:solidFill>
              </a:rPr>
              <a:t>are executed in order of derivation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Because </a:t>
            </a:r>
            <a:r>
              <a:rPr lang="en-US" dirty="0"/>
              <a:t>a base class has no knowledge of any derived class,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Any initialization </a:t>
            </a:r>
            <a:r>
              <a:rPr lang="en-US" dirty="0">
                <a:solidFill>
                  <a:srgbClr val="0070C0"/>
                </a:solidFill>
              </a:rPr>
              <a:t>it needs to perform is separate from and possibly </a:t>
            </a:r>
            <a:r>
              <a:rPr lang="en-US" dirty="0" smtClean="0">
                <a:solidFill>
                  <a:srgbClr val="0070C0"/>
                </a:solidFill>
              </a:rPr>
              <a:t>	prerequisite </a:t>
            </a:r>
            <a:r>
              <a:rPr lang="en-US" dirty="0">
                <a:solidFill>
                  <a:srgbClr val="0070C0"/>
                </a:solidFill>
              </a:rPr>
              <a:t>to any initialization performed by the derived class.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So </a:t>
            </a:r>
            <a:r>
              <a:rPr lang="en-US" dirty="0"/>
              <a:t>it must be executed first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Because the base class underlies the derived class,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destruction of the base object implies the destruction of the derived </a:t>
            </a:r>
            <a:r>
              <a:rPr lang="en-US" dirty="0" smtClean="0">
                <a:solidFill>
                  <a:srgbClr val="C00000"/>
                </a:solidFill>
              </a:rPr>
              <a:t>	object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 </a:t>
            </a:r>
            <a:r>
              <a:rPr lang="en-US" dirty="0"/>
              <a:t>the derived destructor must be called before the object is fully destroyed.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In cases of multiple inheritance </a:t>
            </a:r>
            <a:r>
              <a:rPr lang="en-US" dirty="0" smtClean="0"/>
              <a:t>( </a:t>
            </a:r>
            <a:r>
              <a:rPr lang="en-US" dirty="0"/>
              <a:t>where a derived class becomes the base class </a:t>
            </a:r>
            <a:r>
              <a:rPr lang="en-US" dirty="0" smtClean="0"/>
              <a:t>	for another </a:t>
            </a:r>
            <a:r>
              <a:rPr lang="en-US" dirty="0"/>
              <a:t>derived class), the general rule applies: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2060"/>
                </a:solidFill>
              </a:rPr>
              <a:t>Constructors </a:t>
            </a:r>
            <a:r>
              <a:rPr lang="en-US" dirty="0">
                <a:solidFill>
                  <a:srgbClr val="002060"/>
                </a:solidFill>
              </a:rPr>
              <a:t>are called in order of derivation, destructors in reverse order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885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same general rule applies in situations involving multiple base classes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Constructors </a:t>
            </a:r>
            <a:r>
              <a:rPr lang="en-US" dirty="0">
                <a:solidFill>
                  <a:srgbClr val="00B050"/>
                </a:solidFill>
              </a:rPr>
              <a:t>are called in order of derivation, left to right, as specified in </a:t>
            </a:r>
            <a:r>
              <a:rPr lang="en-US" dirty="0" err="1">
                <a:solidFill>
                  <a:srgbClr val="00B050"/>
                </a:solidFill>
              </a:rPr>
              <a:t>derived's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	inheritance </a:t>
            </a:r>
            <a:r>
              <a:rPr lang="en-US" dirty="0">
                <a:solidFill>
                  <a:srgbClr val="00B050"/>
                </a:solidFill>
              </a:rPr>
              <a:t>list.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Destructors </a:t>
            </a:r>
            <a:r>
              <a:rPr lang="en-US" dirty="0">
                <a:solidFill>
                  <a:srgbClr val="FFC000"/>
                </a:solidFill>
              </a:rPr>
              <a:t>are called in reverse order, right to left.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If base2 had </a:t>
            </a:r>
            <a:r>
              <a:rPr lang="en-US" dirty="0">
                <a:solidFill>
                  <a:srgbClr val="7030A0"/>
                </a:solidFill>
              </a:rPr>
              <a:t>been specified before base1 in </a:t>
            </a:r>
            <a:r>
              <a:rPr lang="en-US" dirty="0" err="1">
                <a:solidFill>
                  <a:srgbClr val="7030A0"/>
                </a:solidFill>
              </a:rPr>
              <a:t>derived's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list: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class derived: public base2, public base1 </a:t>
            </a:r>
            <a:r>
              <a:rPr lang="en-US" dirty="0" smtClean="0">
                <a:solidFill>
                  <a:srgbClr val="7030A0"/>
                </a:solidFill>
              </a:rPr>
              <a:t>{ ….     ???   …..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31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Passing Parameters to Base-Class Constructors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How </a:t>
            </a:r>
            <a:r>
              <a:rPr lang="en-US" dirty="0">
                <a:solidFill>
                  <a:srgbClr val="C00000"/>
                </a:solidFill>
              </a:rPr>
              <a:t>do you pass arguments to a constructor in a base class?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To </a:t>
            </a:r>
            <a:r>
              <a:rPr lang="en-US" dirty="0">
                <a:solidFill>
                  <a:srgbClr val="00B050"/>
                </a:solidFill>
              </a:rPr>
              <a:t>use an expanded form of the derived class's constructor declaration that </a:t>
            </a:r>
            <a:r>
              <a:rPr lang="en-US" dirty="0" smtClean="0">
                <a:solidFill>
                  <a:srgbClr val="00B050"/>
                </a:solidFill>
              </a:rPr>
              <a:t>	passes along </a:t>
            </a:r>
            <a:r>
              <a:rPr lang="en-US" dirty="0">
                <a:solidFill>
                  <a:srgbClr val="00B050"/>
                </a:solidFill>
              </a:rPr>
              <a:t>arguments to one or more base-class constructors.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general form of this expanded derived-class constructor </a:t>
            </a:r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derived-constructor(</a:t>
            </a:r>
            <a:r>
              <a:rPr lang="en-US" dirty="0" err="1">
                <a:solidFill>
                  <a:srgbClr val="0070C0"/>
                </a:solidFill>
              </a:rPr>
              <a:t>arg</a:t>
            </a:r>
            <a:r>
              <a:rPr lang="en-US" dirty="0">
                <a:solidFill>
                  <a:srgbClr val="0070C0"/>
                </a:solidFill>
              </a:rPr>
              <a:t>-list) : base1(</a:t>
            </a:r>
            <a:r>
              <a:rPr lang="en-US" dirty="0" err="1">
                <a:solidFill>
                  <a:srgbClr val="0070C0"/>
                </a:solidFill>
              </a:rPr>
              <a:t>arg</a:t>
            </a:r>
            <a:r>
              <a:rPr lang="en-US" dirty="0">
                <a:solidFill>
                  <a:srgbClr val="0070C0"/>
                </a:solidFill>
              </a:rPr>
              <a:t>-list),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	        base2(</a:t>
            </a:r>
            <a:r>
              <a:rPr lang="en-US" dirty="0" err="1" smtClean="0">
                <a:solidFill>
                  <a:srgbClr val="0070C0"/>
                </a:solidFill>
              </a:rPr>
              <a:t>arg</a:t>
            </a:r>
            <a:r>
              <a:rPr lang="en-US" dirty="0" smtClean="0">
                <a:solidFill>
                  <a:srgbClr val="0070C0"/>
                </a:solidFill>
              </a:rPr>
              <a:t>-list</a:t>
            </a:r>
            <a:r>
              <a:rPr lang="en-US" dirty="0">
                <a:solidFill>
                  <a:srgbClr val="0070C0"/>
                </a:solidFill>
              </a:rPr>
              <a:t>),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	         // </a:t>
            </a:r>
            <a:r>
              <a:rPr lang="en-US" dirty="0">
                <a:solidFill>
                  <a:srgbClr val="0070C0"/>
                </a:solidFill>
              </a:rPr>
              <a:t>...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		         </a:t>
            </a:r>
            <a:r>
              <a:rPr lang="en-US" dirty="0" err="1" smtClean="0">
                <a:solidFill>
                  <a:srgbClr val="0070C0"/>
                </a:solidFill>
              </a:rPr>
              <a:t>baseN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arg</a:t>
            </a:r>
            <a:r>
              <a:rPr lang="en-US" dirty="0" smtClean="0">
                <a:solidFill>
                  <a:srgbClr val="0070C0"/>
                </a:solidFill>
              </a:rPr>
              <a:t>-list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// </a:t>
            </a:r>
            <a:r>
              <a:rPr lang="en-US" dirty="0">
                <a:solidFill>
                  <a:srgbClr val="0070C0"/>
                </a:solidFill>
              </a:rPr>
              <a:t>body of derived constructor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51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base1 through </a:t>
            </a:r>
            <a:r>
              <a:rPr lang="en-US" dirty="0" err="1">
                <a:solidFill>
                  <a:srgbClr val="00B0F0"/>
                </a:solidFill>
              </a:rPr>
              <a:t>baseN</a:t>
            </a:r>
            <a:r>
              <a:rPr lang="en-US" dirty="0">
                <a:solidFill>
                  <a:srgbClr val="00B0F0"/>
                </a:solidFill>
              </a:rPr>
              <a:t> are the names of the base classes inherited by the derived </a:t>
            </a:r>
            <a:r>
              <a:rPr lang="en-US" dirty="0" smtClean="0">
                <a:solidFill>
                  <a:srgbClr val="00B0F0"/>
                </a:solidFill>
              </a:rPr>
              <a:t>	class</a:t>
            </a:r>
            <a:r>
              <a:rPr lang="en-US" dirty="0">
                <a:solidFill>
                  <a:srgbClr val="00B0F0"/>
                </a:solidFill>
              </a:rPr>
              <a:t>.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Notice </a:t>
            </a:r>
            <a:r>
              <a:rPr lang="en-US" dirty="0">
                <a:solidFill>
                  <a:srgbClr val="00B050"/>
                </a:solidFill>
              </a:rPr>
              <a:t>that a colon separates the derived class' constructor declaration from the </a:t>
            </a:r>
            <a:r>
              <a:rPr lang="en-US" dirty="0" smtClean="0">
                <a:solidFill>
                  <a:srgbClr val="00B050"/>
                </a:solidFill>
              </a:rPr>
              <a:t>	base-class </a:t>
            </a:r>
            <a:r>
              <a:rPr lang="en-US" dirty="0">
                <a:solidFill>
                  <a:srgbClr val="00B050"/>
                </a:solidFill>
              </a:rPr>
              <a:t>specifications, and that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base-class specifications are separated from each other by commas, in the case </a:t>
            </a:r>
            <a:r>
              <a:rPr lang="en-US" dirty="0" smtClean="0">
                <a:solidFill>
                  <a:srgbClr val="FFFF00"/>
                </a:solidFill>
              </a:rPr>
              <a:t>	of </a:t>
            </a:r>
            <a:r>
              <a:rPr lang="en-US" dirty="0">
                <a:solidFill>
                  <a:srgbClr val="FFFF00"/>
                </a:solidFill>
              </a:rPr>
              <a:t>multiple base classes.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41-Inheritance-ConstructorDestructorOrder-PassingParameterToBaseClass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derived's</a:t>
            </a:r>
            <a:r>
              <a:rPr lang="en-US" dirty="0">
                <a:solidFill>
                  <a:srgbClr val="0070C0"/>
                </a:solidFill>
              </a:rPr>
              <a:t> constructor is declared as taking two parameters, x and y. </a:t>
            </a:r>
            <a:r>
              <a:rPr lang="en-US" dirty="0" smtClean="0">
                <a:solidFill>
                  <a:srgbClr val="0070C0"/>
                </a:solidFill>
              </a:rPr>
              <a:t>	However</a:t>
            </a:r>
            <a:r>
              <a:rPr lang="en-US" dirty="0">
                <a:solidFill>
                  <a:srgbClr val="0070C0"/>
                </a:solidFill>
              </a:rPr>
              <a:t>, derived( ) uses only x;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y </a:t>
            </a:r>
            <a:r>
              <a:rPr lang="en-US" dirty="0">
                <a:solidFill>
                  <a:srgbClr val="0070C0"/>
                </a:solidFill>
              </a:rPr>
              <a:t>is passed along to base( ).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In </a:t>
            </a:r>
            <a:r>
              <a:rPr lang="en-US" dirty="0">
                <a:solidFill>
                  <a:srgbClr val="FFC000"/>
                </a:solidFill>
              </a:rPr>
              <a:t>general, the derived class' constructor must declare both the parameter(s) that </a:t>
            </a:r>
            <a:r>
              <a:rPr lang="en-US" dirty="0" smtClean="0">
                <a:solidFill>
                  <a:srgbClr val="FFC000"/>
                </a:solidFill>
              </a:rPr>
              <a:t>	it </a:t>
            </a:r>
            <a:r>
              <a:rPr lang="en-US" dirty="0">
                <a:solidFill>
                  <a:srgbClr val="FFC000"/>
                </a:solidFill>
              </a:rPr>
              <a:t>requires as well as any required by the base class.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>
                <a:solidFill>
                  <a:srgbClr val="0070C0"/>
                </a:solidFill>
              </a:rPr>
              <a:t>41b-Inheritance-ConstructorDestructorOrder-PassingParameterToBaseClass-MultipleBaseClasses</a:t>
            </a:r>
            <a:r>
              <a:rPr lang="en-US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09438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Arguments </a:t>
            </a:r>
            <a:r>
              <a:rPr lang="en-US" dirty="0"/>
              <a:t>to a base-class constructor are passed via arguments to the derived </a:t>
            </a:r>
            <a:r>
              <a:rPr lang="en-US" dirty="0" smtClean="0"/>
              <a:t>	class</a:t>
            </a:r>
            <a:r>
              <a:rPr lang="en-US" dirty="0"/>
              <a:t>' constructor.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So </a:t>
            </a:r>
            <a:r>
              <a:rPr lang="en-US" dirty="0">
                <a:solidFill>
                  <a:srgbClr val="FFC000"/>
                </a:solidFill>
              </a:rPr>
              <a:t>even if a derived class' constructor does not use any arguments, it will still need </a:t>
            </a:r>
            <a:r>
              <a:rPr lang="en-US" dirty="0" smtClean="0">
                <a:solidFill>
                  <a:srgbClr val="FFC000"/>
                </a:solidFill>
              </a:rPr>
              <a:t>	to </a:t>
            </a:r>
            <a:r>
              <a:rPr lang="en-US" dirty="0">
                <a:solidFill>
                  <a:srgbClr val="FFC000"/>
                </a:solidFill>
              </a:rPr>
              <a:t>declare one if the base class requires it.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So </a:t>
            </a:r>
            <a:r>
              <a:rPr lang="en-US" dirty="0">
                <a:solidFill>
                  <a:srgbClr val="00B050"/>
                </a:solidFill>
              </a:rPr>
              <a:t>the arguments passed to the derived class are simply passed along to the base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[</a:t>
            </a:r>
            <a:r>
              <a:rPr lang="en-US" dirty="0">
                <a:solidFill>
                  <a:srgbClr val="0070C0"/>
                </a:solidFill>
              </a:rPr>
              <a:t>41c-Inheritance-ConstructorDestructorOrder-PassingParameterToBaseClass-MultipleBaseClasses-NoArgByDerived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018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A derived class' constructor is free to make use of any and all parameters that it </a:t>
            </a:r>
            <a:r>
              <a:rPr lang="en-US" dirty="0" smtClean="0">
                <a:solidFill>
                  <a:srgbClr val="FFC000"/>
                </a:solidFill>
              </a:rPr>
              <a:t>	is </a:t>
            </a:r>
            <a:r>
              <a:rPr lang="en-US" dirty="0">
                <a:solidFill>
                  <a:srgbClr val="FFC000"/>
                </a:solidFill>
              </a:rPr>
              <a:t>declared as taking, even if one or more are passed along to a base class.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Put </a:t>
            </a:r>
            <a:r>
              <a:rPr lang="en-US" dirty="0"/>
              <a:t>differently, passing an argument along to a base class does not preclude its </a:t>
            </a:r>
            <a:r>
              <a:rPr lang="en-US" dirty="0" smtClean="0"/>
              <a:t>	use </a:t>
            </a:r>
            <a:r>
              <a:rPr lang="en-US" dirty="0"/>
              <a:t>by the derived class as well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class derived: public base {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j;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public</a:t>
            </a:r>
            <a:r>
              <a:rPr lang="en-US" dirty="0">
                <a:solidFill>
                  <a:srgbClr val="00B050"/>
                </a:solidFill>
              </a:rPr>
              <a:t>: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// </a:t>
            </a:r>
            <a:r>
              <a:rPr lang="en-US" dirty="0">
                <a:solidFill>
                  <a:srgbClr val="00B050"/>
                </a:solidFill>
              </a:rPr>
              <a:t>derived uses both x and y and then passes them to base.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derived(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x,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y): base(x, y)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    { </a:t>
            </a:r>
            <a:r>
              <a:rPr lang="en-US" dirty="0">
                <a:solidFill>
                  <a:srgbClr val="00B050"/>
                </a:solidFill>
              </a:rPr>
              <a:t>j = x*y; </a:t>
            </a:r>
            <a:r>
              <a:rPr lang="en-US" dirty="0" err="1">
                <a:solidFill>
                  <a:srgbClr val="00B050"/>
                </a:solidFill>
              </a:rPr>
              <a:t>cout</a:t>
            </a:r>
            <a:r>
              <a:rPr lang="en-US" dirty="0">
                <a:solidFill>
                  <a:srgbClr val="00B050"/>
                </a:solidFill>
              </a:rPr>
              <a:t> &lt;&lt; "Constructing derived\n"; 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NOTE: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The argument can consist of any expression valid at the time. 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includes function calls and variables. 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is in keeping with the fact that C++ allows dynamic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1201986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GRANTING ACCESS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To </a:t>
            </a:r>
            <a:r>
              <a:rPr lang="en-US" dirty="0">
                <a:solidFill>
                  <a:srgbClr val="00B050"/>
                </a:solidFill>
              </a:rPr>
              <a:t>restore one or more inherited members to their original access specification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Standard C++, </a:t>
            </a:r>
            <a:r>
              <a:rPr lang="en-US" dirty="0" smtClean="0"/>
              <a:t>2 Ways: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sing </a:t>
            </a:r>
            <a:r>
              <a:rPr lang="en-US" dirty="0">
                <a:solidFill>
                  <a:srgbClr val="0070C0"/>
                </a:solidFill>
              </a:rPr>
              <a:t>statement is designed primarily to support namespaces </a:t>
            </a:r>
            <a:r>
              <a:rPr lang="en-US" dirty="0" smtClean="0">
                <a:solidFill>
                  <a:srgbClr val="0070C0"/>
                </a:solidFill>
              </a:rPr>
              <a:t>[chap23]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	access declaration within the derived </a:t>
            </a:r>
            <a:r>
              <a:rPr lang="en-US" dirty="0" smtClean="0">
                <a:solidFill>
                  <a:srgbClr val="0070C0"/>
                </a:solidFill>
              </a:rPr>
              <a:t>class.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[2</a:t>
            </a:r>
            <a:r>
              <a:rPr lang="en-US" baseline="30000" dirty="0" smtClean="0"/>
              <a:t>nd</a:t>
            </a:r>
            <a:r>
              <a:rPr lang="en-US" dirty="0" smtClean="0"/>
              <a:t>:supported </a:t>
            </a:r>
            <a:r>
              <a:rPr lang="en-US" dirty="0"/>
              <a:t>by Standard C++, but </a:t>
            </a:r>
            <a:r>
              <a:rPr lang="en-US" dirty="0" smtClean="0"/>
              <a:t>they </a:t>
            </a:r>
            <a:r>
              <a:rPr lang="en-US" dirty="0"/>
              <a:t>are deprecated.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</a:t>
            </a:r>
            <a:r>
              <a:rPr lang="en-US" dirty="0"/>
              <a:t>means that they should not be used for new </a:t>
            </a:r>
            <a:r>
              <a:rPr lang="en-US" dirty="0" smtClean="0"/>
              <a:t>code</a:t>
            </a:r>
            <a:r>
              <a:rPr lang="en-US" dirty="0"/>
              <a:t>.]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C000"/>
                </a:solidFill>
              </a:rPr>
              <a:t>base-class::member;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access declaration is put under the appropriate access heading in the derived </a:t>
            </a:r>
            <a:r>
              <a:rPr lang="en-US" dirty="0" smtClean="0"/>
              <a:t>	class</a:t>
            </a:r>
            <a:r>
              <a:rPr lang="en-US" dirty="0"/>
              <a:t>' declaration. Notice that no type declaration is </a:t>
            </a:r>
            <a:r>
              <a:rPr lang="en-US" dirty="0" smtClean="0"/>
              <a:t>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4" y="855663"/>
            <a:ext cx="6239271" cy="6002337"/>
          </a:xfrm>
        </p:spPr>
      </p:pic>
    </p:spTree>
    <p:extLst>
      <p:ext uri="{BB962C8B-B14F-4D97-AF65-F5344CB8AC3E}">
        <p14:creationId xmlns:p14="http://schemas.microsoft.com/office/powerpoint/2010/main" val="3980214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You can use an access declaration to restore the access rights of public and protected members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However</a:t>
            </a:r>
            <a:r>
              <a:rPr lang="en-US" dirty="0"/>
              <a:t>, you cannot use an access declaration to raise or lower a member's access status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(</a:t>
            </a:r>
            <a:r>
              <a:rPr lang="en-US" dirty="0"/>
              <a:t>If C++ allowed this to occur, it would destroy its encapsulation mechanism</a:t>
            </a:r>
            <a:r>
              <a:rPr lang="en-US" dirty="0" smtClean="0"/>
              <a:t>!)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42-Inheritance-grantingAccess</a:t>
            </a:r>
            <a:r>
              <a:rPr lang="en-US" dirty="0"/>
              <a:t>]:it uses access declarations to restore j, </a:t>
            </a:r>
            <a:r>
              <a:rPr lang="en-US" dirty="0" err="1"/>
              <a:t>seti</a:t>
            </a:r>
            <a:r>
              <a:rPr lang="en-US" dirty="0"/>
              <a:t>( ), </a:t>
            </a:r>
            <a:r>
              <a:rPr lang="en-US" dirty="0" smtClean="0"/>
              <a:t>	and </a:t>
            </a:r>
            <a:r>
              <a:rPr lang="en-US" dirty="0" err="1"/>
              <a:t>geti</a:t>
            </a:r>
            <a:r>
              <a:rPr lang="en-US" dirty="0"/>
              <a:t>( ) to public status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Used to </a:t>
            </a:r>
            <a:r>
              <a:rPr lang="en-US" dirty="0">
                <a:solidFill>
                  <a:srgbClr val="00B050"/>
                </a:solidFill>
              </a:rPr>
              <a:t>accommodate those situations in which most of an inherited class is </a:t>
            </a:r>
            <a:r>
              <a:rPr lang="en-US" dirty="0" smtClean="0">
                <a:solidFill>
                  <a:srgbClr val="00B050"/>
                </a:solidFill>
              </a:rPr>
              <a:t>	intended </a:t>
            </a:r>
            <a:r>
              <a:rPr lang="en-US" dirty="0">
                <a:solidFill>
                  <a:srgbClr val="00B050"/>
                </a:solidFill>
              </a:rPr>
              <a:t>to be made private, but a few members are to retain their public or </a:t>
            </a:r>
            <a:r>
              <a:rPr lang="en-US" dirty="0" smtClean="0">
                <a:solidFill>
                  <a:srgbClr val="00B050"/>
                </a:solidFill>
              </a:rPr>
              <a:t>	protected </a:t>
            </a:r>
            <a:r>
              <a:rPr lang="en-US" dirty="0">
                <a:solidFill>
                  <a:srgbClr val="00B050"/>
                </a:solidFill>
              </a:rPr>
              <a:t>status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</a:rPr>
              <a:t>CAUTION:deprecated</a:t>
            </a:r>
            <a:r>
              <a:rPr lang="en-US" dirty="0">
                <a:solidFill>
                  <a:srgbClr val="002060"/>
                </a:solidFill>
              </a:rPr>
              <a:t>-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means that they are allowed for now, but they might not </a:t>
            </a:r>
            <a:r>
              <a:rPr lang="en-US" dirty="0" smtClean="0">
                <a:solidFill>
                  <a:srgbClr val="002060"/>
                </a:solidFill>
              </a:rPr>
              <a:t>	be 	supported </a:t>
            </a:r>
            <a:r>
              <a:rPr lang="en-US" dirty="0">
                <a:solidFill>
                  <a:srgbClr val="002060"/>
                </a:solidFill>
              </a:rPr>
              <a:t>in the future.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Instead</a:t>
            </a:r>
            <a:r>
              <a:rPr lang="en-US" dirty="0">
                <a:solidFill>
                  <a:srgbClr val="002060"/>
                </a:solidFill>
              </a:rPr>
              <a:t>, the standard suggests achieving the same effect by applying the using </a:t>
            </a:r>
            <a:r>
              <a:rPr lang="en-US" dirty="0" smtClean="0">
                <a:solidFill>
                  <a:srgbClr val="002060"/>
                </a:solidFill>
              </a:rPr>
              <a:t>	keyword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371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Virtual Base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An element of ambiguity can be introduced into a C++ program when multiple </a:t>
            </a:r>
            <a:r>
              <a:rPr lang="en-US" dirty="0" smtClean="0">
                <a:solidFill>
                  <a:srgbClr val="7030A0"/>
                </a:solidFill>
              </a:rPr>
              <a:t>	base </a:t>
            </a:r>
            <a:r>
              <a:rPr lang="en-US" dirty="0">
                <a:solidFill>
                  <a:srgbClr val="7030A0"/>
                </a:solidFill>
              </a:rPr>
              <a:t>classes are inherited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43-Inheritance-ambiguity</a:t>
            </a:r>
            <a:r>
              <a:rPr lang="en-US" dirty="0" smtClean="0"/>
              <a:t>]: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derived3 </a:t>
            </a:r>
            <a:r>
              <a:rPr lang="en-US" dirty="0"/>
              <a:t>inherits both derived1 and derived2. This </a:t>
            </a:r>
            <a:r>
              <a:rPr lang="en-US" dirty="0" smtClean="0"/>
              <a:t>means </a:t>
            </a:r>
            <a:r>
              <a:rPr lang="en-US" dirty="0"/>
              <a:t>that there </a:t>
            </a:r>
            <a:r>
              <a:rPr lang="en-US" dirty="0" smtClean="0"/>
              <a:t>	are 	two </a:t>
            </a:r>
            <a:r>
              <a:rPr lang="en-US" dirty="0"/>
              <a:t>copies of base present in an object of type </a:t>
            </a:r>
            <a:r>
              <a:rPr lang="en-US" dirty="0" smtClean="0"/>
              <a:t>derived3.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Because there are two copies of base present in object </a:t>
            </a:r>
            <a:r>
              <a:rPr lang="en-US" dirty="0" err="1"/>
              <a:t>ob</a:t>
            </a:r>
            <a:r>
              <a:rPr lang="en-US" dirty="0"/>
              <a:t>, there are two </a:t>
            </a:r>
            <a:r>
              <a:rPr lang="en-US" dirty="0" smtClean="0"/>
              <a:t>	ob.is</a:t>
            </a:r>
            <a:r>
              <a:rPr lang="en-US" dirty="0"/>
              <a:t>!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statement is inherently ambiguous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92D050"/>
                </a:solidFill>
              </a:rPr>
              <a:t>T</a:t>
            </a:r>
            <a:r>
              <a:rPr lang="en-US" u="sng" dirty="0" smtClean="0">
                <a:solidFill>
                  <a:srgbClr val="92D050"/>
                </a:solidFill>
              </a:rPr>
              <a:t>wo </a:t>
            </a:r>
            <a:r>
              <a:rPr lang="en-US" u="sng" dirty="0">
                <a:solidFill>
                  <a:srgbClr val="92D050"/>
                </a:solidFill>
              </a:rPr>
              <a:t>ways to </a:t>
            </a:r>
            <a:r>
              <a:rPr lang="en-US" u="sng" dirty="0" smtClean="0">
                <a:solidFill>
                  <a:srgbClr val="92D050"/>
                </a:solidFill>
              </a:rPr>
              <a:t>remedy: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first is to apply the scope resolution operator to </a:t>
            </a:r>
            <a:r>
              <a:rPr lang="en-US" dirty="0" err="1"/>
              <a:t>i</a:t>
            </a:r>
            <a:r>
              <a:rPr lang="en-US" dirty="0"/>
              <a:t> and manually select </a:t>
            </a:r>
            <a:r>
              <a:rPr lang="en-US" dirty="0" smtClean="0"/>
              <a:t>	one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7605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43b-Inheritance-ambiguity-resolved1stWay</a:t>
            </a:r>
            <a:r>
              <a:rPr lang="en-US" dirty="0" smtClean="0"/>
              <a:t>]: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Because </a:t>
            </a:r>
            <a:r>
              <a:rPr lang="en-US" dirty="0">
                <a:solidFill>
                  <a:srgbClr val="00B050"/>
                </a:solidFill>
              </a:rPr>
              <a:t>the :: was applied, the program has manually selected derived1's </a:t>
            </a:r>
            <a:r>
              <a:rPr lang="en-US" dirty="0" smtClean="0">
                <a:solidFill>
                  <a:srgbClr val="00B050"/>
                </a:solidFill>
              </a:rPr>
              <a:t>	version </a:t>
            </a:r>
            <a:r>
              <a:rPr lang="en-US" dirty="0">
                <a:solidFill>
                  <a:srgbClr val="00B050"/>
                </a:solidFill>
              </a:rPr>
              <a:t>of base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However</a:t>
            </a:r>
            <a:r>
              <a:rPr lang="en-US" dirty="0"/>
              <a:t>, this solution raises a deeper issue: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C000"/>
                </a:solidFill>
              </a:rPr>
              <a:t>What </a:t>
            </a:r>
            <a:r>
              <a:rPr lang="en-US" dirty="0">
                <a:solidFill>
                  <a:srgbClr val="FFC000"/>
                </a:solidFill>
              </a:rPr>
              <a:t>if only one copy of base is actually required? Is there some way to </a:t>
            </a:r>
            <a:r>
              <a:rPr lang="en-US" dirty="0" smtClean="0">
                <a:solidFill>
                  <a:srgbClr val="FFC000"/>
                </a:solidFill>
              </a:rPr>
              <a:t>	prevent </a:t>
            </a:r>
            <a:r>
              <a:rPr lang="en-US" dirty="0">
                <a:solidFill>
                  <a:srgbClr val="FFC000"/>
                </a:solidFill>
              </a:rPr>
              <a:t>two copies from being included in derived3? 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/>
              <a:t>This </a:t>
            </a:r>
            <a:r>
              <a:rPr lang="en-US" dirty="0"/>
              <a:t>solution is achieved using 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virtual base classes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918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When two or more objects are derived from a common base class,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you </a:t>
            </a:r>
            <a:r>
              <a:rPr lang="en-US" dirty="0">
                <a:solidFill>
                  <a:srgbClr val="00B050"/>
                </a:solidFill>
              </a:rPr>
              <a:t>can prevent multiple copies of the base class from being present in an </a:t>
            </a:r>
            <a:r>
              <a:rPr lang="en-US" dirty="0" smtClean="0">
                <a:solidFill>
                  <a:srgbClr val="00B050"/>
                </a:solidFill>
              </a:rPr>
              <a:t>	object </a:t>
            </a:r>
            <a:r>
              <a:rPr lang="en-US" dirty="0">
                <a:solidFill>
                  <a:srgbClr val="00B050"/>
                </a:solidFill>
              </a:rPr>
              <a:t>derived from those objects by declaring the base class as virtual when </a:t>
            </a:r>
            <a:r>
              <a:rPr lang="en-US" dirty="0" smtClean="0">
                <a:solidFill>
                  <a:srgbClr val="00B050"/>
                </a:solidFill>
              </a:rPr>
              <a:t>	It </a:t>
            </a:r>
            <a:r>
              <a:rPr lang="en-US" dirty="0">
                <a:solidFill>
                  <a:srgbClr val="00B050"/>
                </a:solidFill>
              </a:rPr>
              <a:t>is </a:t>
            </a:r>
            <a:r>
              <a:rPr lang="en-US" dirty="0" smtClean="0">
                <a:solidFill>
                  <a:srgbClr val="00B050"/>
                </a:solidFill>
              </a:rPr>
              <a:t>inherited.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44-Inheritance-ambiguity-resolved-virtual</a:t>
            </a:r>
            <a:r>
              <a:rPr lang="en-US" dirty="0" smtClean="0"/>
              <a:t>]: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Keyword </a:t>
            </a:r>
            <a:r>
              <a:rPr lang="en-US" dirty="0"/>
              <a:t>virtual precedes the rest of the inherited class' specification.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Now </a:t>
            </a:r>
            <a:r>
              <a:rPr lang="en-US" dirty="0"/>
              <a:t>that both derived1 and derived2 have inherited base as virtual,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any </a:t>
            </a:r>
            <a:r>
              <a:rPr lang="en-US" dirty="0"/>
              <a:t>multiple inheritance involving them will cause only one copy of base to </a:t>
            </a:r>
            <a:r>
              <a:rPr lang="en-US" dirty="0" smtClean="0"/>
              <a:t>	be </a:t>
            </a:r>
            <a:r>
              <a:rPr lang="en-US" dirty="0"/>
              <a:t>present.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dirty="0" smtClean="0"/>
              <a:t>So </a:t>
            </a:r>
            <a:r>
              <a:rPr lang="en-US" dirty="0"/>
              <a:t>in derived3, there is only one copy of base and </a:t>
            </a:r>
            <a:r>
              <a:rPr lang="en-US" dirty="0" err="1"/>
              <a:t>ob.i</a:t>
            </a:r>
            <a:r>
              <a:rPr lang="en-US" dirty="0"/>
              <a:t> = 10 is perfectly valid </a:t>
            </a:r>
            <a:r>
              <a:rPr lang="en-US" dirty="0" smtClean="0"/>
              <a:t>	and </a:t>
            </a:r>
            <a:r>
              <a:rPr lang="en-US" dirty="0"/>
              <a:t>unambiguous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43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Base-Class Access </a:t>
            </a:r>
            <a:r>
              <a:rPr lang="en-US" sz="1600" b="1" spc="300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Control:</a:t>
            </a:r>
            <a:r>
              <a:rPr lang="en-US" sz="1600" b="1" spc="300" dirty="0" err="1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private,public,protected</a:t>
            </a:r>
            <a:endParaRPr lang="en-US" sz="1600" b="1" spc="300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Inheritance and protected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INHERITING MULTIPLE BASE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Constructors, Destructors, and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Passing Parameters to Base-Class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Constructors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GRANTING ACCESS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Even though both derived1 and derived2 specify base as virtual, base is still 	present in objects of either type.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define a class of type derived1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derived1 </a:t>
            </a:r>
            <a:r>
              <a:rPr lang="en-US" dirty="0" err="1"/>
              <a:t>myclass</a:t>
            </a:r>
            <a:r>
              <a:rPr lang="en-US" dirty="0"/>
              <a:t>;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myclass.i</a:t>
            </a:r>
            <a:r>
              <a:rPr lang="en-US" dirty="0" smtClean="0"/>
              <a:t> </a:t>
            </a:r>
            <a:r>
              <a:rPr lang="en-US" dirty="0"/>
              <a:t>= 88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The only difference between a normal base class and a virtual one is what occurs when an object inherits the base more than once. 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If </a:t>
            </a:r>
            <a:r>
              <a:rPr lang="en-US" dirty="0">
                <a:solidFill>
                  <a:srgbClr val="FFC000"/>
                </a:solidFill>
              </a:rPr>
              <a:t>virtual base classes are used, then only one base class is present in the object. </a:t>
            </a:r>
            <a:endParaRPr lang="en-US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Otherwise</a:t>
            </a:r>
            <a:r>
              <a:rPr lang="en-US" dirty="0"/>
              <a:t>, multiple copies will be found.</a:t>
            </a:r>
          </a:p>
        </p:txBody>
      </p:sp>
    </p:spTree>
    <p:extLst>
      <p:ext uri="{BB962C8B-B14F-4D97-AF65-F5344CB8AC3E}">
        <p14:creationId xmlns:p14="http://schemas.microsoft.com/office/powerpoint/2010/main" val="175512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INHERITANCE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One </a:t>
            </a:r>
            <a:r>
              <a:rPr lang="en-US" dirty="0">
                <a:solidFill>
                  <a:srgbClr val="00B050"/>
                </a:solidFill>
              </a:rPr>
              <a:t>of the cornerstones of OOP because it allows the creation of hierarchical </a:t>
            </a:r>
            <a:r>
              <a:rPr lang="en-US" dirty="0" smtClean="0">
                <a:solidFill>
                  <a:srgbClr val="00B050"/>
                </a:solidFill>
              </a:rPr>
              <a:t>	classifications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inheritance, you can create a general class that defines traits common to a </a:t>
            </a:r>
            <a:r>
              <a:rPr lang="en-US" dirty="0" smtClean="0"/>
              <a:t>	set </a:t>
            </a:r>
            <a:r>
              <a:rPr lang="en-US" dirty="0"/>
              <a:t>of related items.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This </a:t>
            </a:r>
            <a:r>
              <a:rPr lang="en-US" dirty="0">
                <a:solidFill>
                  <a:srgbClr val="FFC000"/>
                </a:solidFill>
              </a:rPr>
              <a:t>class may then be inherited by other, more specific classes, each adding only </a:t>
            </a:r>
            <a:r>
              <a:rPr lang="en-US" dirty="0" smtClean="0">
                <a:solidFill>
                  <a:srgbClr val="FFC000"/>
                </a:solidFill>
              </a:rPr>
              <a:t>	those </a:t>
            </a:r>
            <a:r>
              <a:rPr lang="en-US" dirty="0">
                <a:solidFill>
                  <a:srgbClr val="FFC000"/>
                </a:solidFill>
              </a:rPr>
              <a:t>things that are unique to the inheriting class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that is inherited is referred to as a </a:t>
            </a:r>
            <a:r>
              <a:rPr lang="en-US" dirty="0">
                <a:solidFill>
                  <a:srgbClr val="0070C0"/>
                </a:solidFill>
              </a:rPr>
              <a:t>base class</a:t>
            </a:r>
            <a:r>
              <a:rPr lang="en-US" dirty="0"/>
              <a:t>. The class that does the </a:t>
            </a:r>
            <a:r>
              <a:rPr lang="en-US" dirty="0" smtClean="0"/>
              <a:t>	inheriting </a:t>
            </a:r>
            <a:r>
              <a:rPr lang="en-US" dirty="0"/>
              <a:t>is called the </a:t>
            </a:r>
            <a:r>
              <a:rPr lang="en-US" dirty="0">
                <a:solidFill>
                  <a:srgbClr val="0070C0"/>
                </a:solidFill>
              </a:rPr>
              <a:t>derived class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derived class can be used as a base class for another derived class.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multiple </a:t>
            </a:r>
            <a:r>
              <a:rPr lang="en-US" b="1" dirty="0">
                <a:solidFill>
                  <a:srgbClr val="0070C0"/>
                </a:solidFill>
              </a:rPr>
              <a:t>inheritance </a:t>
            </a:r>
            <a:r>
              <a:rPr lang="en-US" dirty="0"/>
              <a:t>is achieved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31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Base-Class Access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class inherits another, the members of the base class become members of </a:t>
            </a:r>
            <a:r>
              <a:rPr lang="en-US" dirty="0" smtClean="0"/>
              <a:t>	the </a:t>
            </a:r>
            <a:r>
              <a:rPr lang="en-US" dirty="0"/>
              <a:t>derived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class </a:t>
            </a:r>
            <a:r>
              <a:rPr lang="en-US" dirty="0">
                <a:solidFill>
                  <a:srgbClr val="00B0F0"/>
                </a:solidFill>
              </a:rPr>
              <a:t>derived-class-name : access base-class-name {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// </a:t>
            </a:r>
            <a:r>
              <a:rPr lang="en-US" dirty="0">
                <a:solidFill>
                  <a:srgbClr val="00B0F0"/>
                </a:solidFill>
              </a:rPr>
              <a:t>body of class 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 access status of the base-class members inside the derived class is determined </a:t>
            </a:r>
            <a:r>
              <a:rPr lang="en-US" dirty="0" smtClean="0">
                <a:solidFill>
                  <a:srgbClr val="00B050"/>
                </a:solidFill>
              </a:rPr>
              <a:t>	by </a:t>
            </a:r>
            <a:r>
              <a:rPr lang="en-US" dirty="0">
                <a:solidFill>
                  <a:srgbClr val="00B050"/>
                </a:solidFill>
              </a:rPr>
              <a:t>access.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base-class access </a:t>
            </a:r>
            <a:r>
              <a:rPr lang="en-US" dirty="0" err="1"/>
              <a:t>specifier</a:t>
            </a:r>
            <a:r>
              <a:rPr lang="en-US" dirty="0"/>
              <a:t> must be </a:t>
            </a:r>
            <a:r>
              <a:rPr lang="en-US" dirty="0">
                <a:solidFill>
                  <a:srgbClr val="C00000"/>
                </a:solidFill>
              </a:rPr>
              <a:t>either public, private, or protected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no access </a:t>
            </a:r>
            <a:r>
              <a:rPr lang="en-US" dirty="0" err="1"/>
              <a:t>specifier</a:t>
            </a:r>
            <a:r>
              <a:rPr lang="en-US" dirty="0"/>
              <a:t> is present, the </a:t>
            </a:r>
            <a:r>
              <a:rPr lang="en-US" dirty="0">
                <a:solidFill>
                  <a:srgbClr val="002060"/>
                </a:solidFill>
              </a:rPr>
              <a:t>access </a:t>
            </a:r>
            <a:r>
              <a:rPr lang="en-US" dirty="0" err="1">
                <a:solidFill>
                  <a:srgbClr val="002060"/>
                </a:solidFill>
              </a:rPr>
              <a:t>specifier</a:t>
            </a:r>
            <a:r>
              <a:rPr lang="en-US" dirty="0">
                <a:solidFill>
                  <a:srgbClr val="002060"/>
                </a:solidFill>
              </a:rPr>
              <a:t> is private by default </a:t>
            </a:r>
            <a:r>
              <a:rPr lang="en-US" dirty="0"/>
              <a:t>if the </a:t>
            </a:r>
            <a:r>
              <a:rPr lang="en-US" dirty="0" smtClean="0"/>
              <a:t>	derived </a:t>
            </a:r>
            <a:r>
              <a:rPr lang="en-US" dirty="0"/>
              <a:t>class is a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59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Base-Class Access </a:t>
            </a:r>
            <a:r>
              <a:rPr lang="en-US" dirty="0" smtClean="0">
                <a:solidFill>
                  <a:srgbClr val="FF0000"/>
                </a:solidFill>
              </a:rPr>
              <a:t>:-&gt; public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>
                <a:solidFill>
                  <a:srgbClr val="0070C0"/>
                </a:solidFill>
              </a:rPr>
              <a:t>public members of the base become public members of the derived class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protected members of the base become protected members of </a:t>
            </a:r>
            <a:r>
              <a:rPr lang="en-US" dirty="0"/>
              <a:t>the </a:t>
            </a:r>
            <a:r>
              <a:rPr lang="en-US" dirty="0" smtClean="0"/>
              <a:t>	derived </a:t>
            </a:r>
            <a:r>
              <a:rPr lang="en-US" dirty="0"/>
              <a:t>class.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all cases, the </a:t>
            </a:r>
            <a:r>
              <a:rPr lang="en-US" dirty="0">
                <a:solidFill>
                  <a:srgbClr val="FF0000"/>
                </a:solidFill>
              </a:rPr>
              <a:t>base's private elements remain private to the base </a:t>
            </a:r>
            <a:r>
              <a:rPr lang="en-US" dirty="0"/>
              <a:t>and are not </a:t>
            </a:r>
            <a:r>
              <a:rPr lang="en-US" dirty="0" smtClean="0"/>
              <a:t>	accessible </a:t>
            </a:r>
            <a:r>
              <a:rPr lang="en-US" dirty="0"/>
              <a:t>by members of the derived class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7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Base-Class Access </a:t>
            </a:r>
            <a:r>
              <a:rPr lang="en-US" dirty="0" smtClean="0">
                <a:solidFill>
                  <a:srgbClr val="FF0000"/>
                </a:solidFill>
              </a:rPr>
              <a:t>:-&gt; private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base class is inherited by using the private </a:t>
            </a:r>
            <a:r>
              <a:rPr lang="en-US" dirty="0"/>
              <a:t>access </a:t>
            </a:r>
            <a:r>
              <a:rPr lang="en-US" dirty="0" err="1"/>
              <a:t>specifier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</a:t>
            </a:r>
            <a:r>
              <a:rPr lang="en-US" dirty="0">
                <a:solidFill>
                  <a:srgbClr val="00B050"/>
                </a:solidFill>
              </a:rPr>
              <a:t>public and protected members of the base class become private members 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of </a:t>
            </a:r>
            <a:r>
              <a:rPr lang="en-US" dirty="0"/>
              <a:t>the derived class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This </a:t>
            </a:r>
            <a:r>
              <a:rPr lang="en-US" dirty="0">
                <a:solidFill>
                  <a:srgbClr val="FFC000"/>
                </a:solidFill>
              </a:rPr>
              <a:t>means that they are still accessible by members of the derived class but </a:t>
            </a:r>
            <a:r>
              <a:rPr lang="en-US" dirty="0" smtClean="0">
                <a:solidFill>
                  <a:srgbClr val="FFC000"/>
                </a:solidFill>
              </a:rPr>
              <a:t>	cannot </a:t>
            </a:r>
            <a:r>
              <a:rPr lang="en-US" dirty="0">
                <a:solidFill>
                  <a:srgbClr val="FFC000"/>
                </a:solidFill>
              </a:rPr>
              <a:t>be accessed by parts of your program that are not members of either </a:t>
            </a:r>
            <a:r>
              <a:rPr lang="en-US" dirty="0" smtClean="0">
                <a:solidFill>
                  <a:srgbClr val="FFC000"/>
                </a:solidFill>
              </a:rPr>
              <a:t>	the </a:t>
            </a:r>
            <a:r>
              <a:rPr lang="en-US" dirty="0">
                <a:solidFill>
                  <a:srgbClr val="FFC000"/>
                </a:solidFill>
              </a:rPr>
              <a:t>base or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235030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132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Inheritance and protected Members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5132"/>
            <a:ext cx="12192000" cy="60028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Included </a:t>
            </a:r>
            <a:r>
              <a:rPr lang="en-US" dirty="0"/>
              <a:t>in C++ to provide </a:t>
            </a:r>
            <a:r>
              <a:rPr lang="en-US" dirty="0">
                <a:solidFill>
                  <a:srgbClr val="00B0F0"/>
                </a:solidFill>
              </a:rPr>
              <a:t>greater flexibility </a:t>
            </a:r>
            <a:r>
              <a:rPr lang="en-US" dirty="0"/>
              <a:t>in the inheritance mechanism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When a member of a class is declared as protected, that member is not </a:t>
            </a:r>
            <a:r>
              <a:rPr lang="en-US" dirty="0" smtClean="0">
                <a:solidFill>
                  <a:srgbClr val="00B050"/>
                </a:solidFill>
              </a:rPr>
              <a:t>	accessible 	by </a:t>
            </a:r>
            <a:r>
              <a:rPr lang="en-US" dirty="0">
                <a:solidFill>
                  <a:srgbClr val="00B050"/>
                </a:solidFill>
              </a:rPr>
              <a:t>other, nonmember elements of the program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Access </a:t>
            </a:r>
            <a:r>
              <a:rPr lang="en-US" dirty="0"/>
              <a:t>to a protected member is the same as access to a private member—it can </a:t>
            </a:r>
            <a:r>
              <a:rPr lang="en-US" dirty="0" smtClean="0"/>
              <a:t>	be </a:t>
            </a:r>
            <a:r>
              <a:rPr lang="en-US" dirty="0"/>
              <a:t>accessed only by other members of its class.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sole exception to this is when a protected member is inherited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private member of a base class is not accessible by other parts of your program, </a:t>
            </a:r>
            <a:r>
              <a:rPr lang="en-US" dirty="0" smtClean="0">
                <a:solidFill>
                  <a:srgbClr val="0070C0"/>
                </a:solidFill>
              </a:rPr>
              <a:t>	including </a:t>
            </a:r>
            <a:r>
              <a:rPr lang="en-US" dirty="0">
                <a:solidFill>
                  <a:srgbClr val="0070C0"/>
                </a:solidFill>
              </a:rPr>
              <a:t>any derived class.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However</a:t>
            </a:r>
            <a:r>
              <a:rPr lang="en-US" dirty="0">
                <a:solidFill>
                  <a:srgbClr val="0070C0"/>
                </a:solidFill>
              </a:rPr>
              <a:t>, protected members behave differently.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If the base class is inherited as public, then the base class' protected members </a:t>
            </a:r>
            <a:r>
              <a:rPr lang="en-US" dirty="0" smtClean="0">
                <a:solidFill>
                  <a:srgbClr val="002060"/>
                </a:solidFill>
              </a:rPr>
              <a:t>	become </a:t>
            </a:r>
            <a:r>
              <a:rPr lang="en-US" dirty="0">
                <a:solidFill>
                  <a:srgbClr val="002060"/>
                </a:solidFill>
              </a:rPr>
              <a:t>protected members of the derived class and are, therefore, </a:t>
            </a:r>
            <a:r>
              <a:rPr lang="en-US" dirty="0" smtClean="0">
                <a:solidFill>
                  <a:srgbClr val="002060"/>
                </a:solidFill>
              </a:rPr>
              <a:t>	accessible </a:t>
            </a:r>
            <a:r>
              <a:rPr lang="en-US" dirty="0">
                <a:solidFill>
                  <a:srgbClr val="002060"/>
                </a:solidFill>
              </a:rPr>
              <a:t>by the derived class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By using protected, you can create class members that are private to their class but </a:t>
            </a:r>
            <a:r>
              <a:rPr lang="en-US" dirty="0" smtClean="0">
                <a:solidFill>
                  <a:srgbClr val="FF0000"/>
                </a:solidFill>
              </a:rPr>
              <a:t>	that </a:t>
            </a:r>
            <a:r>
              <a:rPr lang="en-US" dirty="0">
                <a:solidFill>
                  <a:srgbClr val="FF0000"/>
                </a:solidFill>
              </a:rPr>
              <a:t>can still be inherited and accessed by a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200896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537</Words>
  <Application>Microsoft Office PowerPoint</Application>
  <PresentationFormat>Widescreen</PresentationFormat>
  <Paragraphs>233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(INHERITANCE) </vt:lpstr>
      <vt:lpstr>ALL AT ONE GLANCE</vt:lpstr>
      <vt:lpstr>AGENDA</vt:lpstr>
      <vt:lpstr>OVERVIEW</vt:lpstr>
      <vt:lpstr>Base-Class Access Control</vt:lpstr>
      <vt:lpstr>Base-Class Access :-&gt; public</vt:lpstr>
      <vt:lpstr>Base-Class Access :-&gt; private</vt:lpstr>
      <vt:lpstr>Inheritance and protected Members</vt:lpstr>
      <vt:lpstr>Cont…</vt:lpstr>
      <vt:lpstr>Protected Base-Class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Constructors and Destructors Are Executed</vt:lpstr>
      <vt:lpstr>Cont…</vt:lpstr>
      <vt:lpstr>Cont…</vt:lpstr>
      <vt:lpstr>Passing Parameters to Base-Class Constructors</vt:lpstr>
      <vt:lpstr>Cont…</vt:lpstr>
      <vt:lpstr>Cont…</vt:lpstr>
      <vt:lpstr>PowerPoint Presentation</vt:lpstr>
      <vt:lpstr>GRANTING ACCESS</vt:lpstr>
      <vt:lpstr>Cont…</vt:lpstr>
      <vt:lpstr>Cont…</vt:lpstr>
      <vt:lpstr>Virtual Base Classes</vt:lpstr>
      <vt:lpstr>Cont…</vt:lpstr>
      <vt:lpstr>Cont…</vt:lpstr>
      <vt:lpstr>Cont…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161</cp:revision>
  <dcterms:created xsi:type="dcterms:W3CDTF">2021-06-04T21:21:12Z</dcterms:created>
  <dcterms:modified xsi:type="dcterms:W3CDTF">2021-08-10T21:40:17Z</dcterms:modified>
</cp:coreProperties>
</file>