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66" r:id="rId3"/>
    <p:sldId id="257" r:id="rId4"/>
    <p:sldId id="25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270" r:id="rId28"/>
    <p:sldId id="264" r:id="rId29"/>
    <p:sldId id="2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9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08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56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56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45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05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207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945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52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5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6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05F5-0955-4AD6-9022-A54CCC45A71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ransition spd="med">
    <p:pull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561" y="982766"/>
            <a:ext cx="10815415" cy="4572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5"/>
                </a:solidFill>
                <a:latin typeface="Algerian" panose="04020705040A02060702" pitchFamily="82" charset="0"/>
              </a:rPr>
              <a:t>WELCOME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latin typeface="Algerian" panose="04020705040A02060702" pitchFamily="82" charset="0"/>
              </a:rPr>
              <a:t>IN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HARIOM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DEFENSIVE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TECHNOLOGY</a:t>
            </a:r>
            <a:endParaRPr lang="en-US" sz="6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006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9666"/>
          </a:xfrm>
        </p:spPr>
        <p:txBody>
          <a:bodyPr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9666"/>
            <a:ext cx="12192000" cy="6138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term overloading is not applied to virtual function redefinition because several </a:t>
            </a:r>
            <a:r>
              <a:rPr lang="en-US" dirty="0" smtClean="0">
                <a:solidFill>
                  <a:srgbClr val="0070C0"/>
                </a:solidFill>
              </a:rPr>
              <a:t>	differences </a:t>
            </a:r>
            <a:r>
              <a:rPr lang="en-US" dirty="0">
                <a:solidFill>
                  <a:srgbClr val="0070C0"/>
                </a:solidFill>
              </a:rPr>
              <a:t>exist.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Perhaps </a:t>
            </a:r>
            <a:r>
              <a:rPr lang="en-US" dirty="0">
                <a:solidFill>
                  <a:srgbClr val="92D050"/>
                </a:solidFill>
              </a:rPr>
              <a:t>the most important is that the prototype for a redefined virtual function </a:t>
            </a:r>
            <a:r>
              <a:rPr lang="en-US" dirty="0" smtClean="0">
                <a:solidFill>
                  <a:srgbClr val="92D050"/>
                </a:solidFill>
              </a:rPr>
              <a:t>	must </a:t>
            </a:r>
            <a:r>
              <a:rPr lang="en-US" dirty="0">
                <a:solidFill>
                  <a:srgbClr val="92D050"/>
                </a:solidFill>
              </a:rPr>
              <a:t>match exactly the prototype specified in the base class. 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This </a:t>
            </a:r>
            <a:r>
              <a:rPr lang="en-US" dirty="0">
                <a:solidFill>
                  <a:srgbClr val="FFC000"/>
                </a:solidFill>
              </a:rPr>
              <a:t>differs from overloading a normal function, in which return types and the </a:t>
            </a:r>
            <a:r>
              <a:rPr lang="en-US" dirty="0" smtClean="0">
                <a:solidFill>
                  <a:srgbClr val="FFC000"/>
                </a:solidFill>
              </a:rPr>
              <a:t>	number </a:t>
            </a:r>
            <a:r>
              <a:rPr lang="en-US" dirty="0">
                <a:solidFill>
                  <a:srgbClr val="FFC000"/>
                </a:solidFill>
              </a:rPr>
              <a:t>and type of parameters may </a:t>
            </a:r>
            <a:r>
              <a:rPr lang="en-US" dirty="0" smtClean="0">
                <a:solidFill>
                  <a:srgbClr val="FFC000"/>
                </a:solidFill>
              </a:rPr>
              <a:t>differ.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 you change the prototype when you attempt to redefine a virtual function,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function will simply be considered overloaded by the C++ compiler,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>
                <a:solidFill>
                  <a:srgbClr val="0070C0"/>
                </a:solidFill>
              </a:rPr>
              <a:t>its virtual nature will be lost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RESTRICTION: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virtual functions must be </a:t>
            </a:r>
            <a:r>
              <a:rPr lang="en-US" dirty="0" err="1"/>
              <a:t>nonstatic</a:t>
            </a:r>
            <a:r>
              <a:rPr lang="en-US" dirty="0"/>
              <a:t> members of the </a:t>
            </a:r>
            <a:r>
              <a:rPr lang="en-US" dirty="0" smtClean="0"/>
              <a:t>classes.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cannot be friends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constructor functions cannot be virtual, but destructor functions can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IMP:   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he </a:t>
            </a:r>
            <a:r>
              <a:rPr lang="en-US" dirty="0">
                <a:solidFill>
                  <a:srgbClr val="C00000"/>
                </a:solidFill>
              </a:rPr>
              <a:t>term overriding is used to describe virtual function redefinition by a derived  </a:t>
            </a:r>
            <a:r>
              <a:rPr lang="en-US" dirty="0" smtClean="0">
                <a:solidFill>
                  <a:srgbClr val="C00000"/>
                </a:solidFill>
              </a:rPr>
              <a:t>            	class</a:t>
            </a:r>
            <a:r>
              <a:rPr lang="en-US" dirty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5215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9666"/>
          </a:xfrm>
        </p:spPr>
        <p:txBody>
          <a:bodyPr>
            <a:normAutofit/>
          </a:bodyPr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302934"/>
            <a:ext cx="12192000" cy="20743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     CALLING A VIRTUAL FUNCTION 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THROUGH 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A BASE CLASS REFERENCE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304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9666"/>
          </a:xfrm>
        </p:spPr>
        <p:txBody>
          <a:bodyPr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9666"/>
            <a:ext cx="12192000" cy="61383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</a:rPr>
              <a:t>base-class reference can be used to refer to an object of the base class or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any object </a:t>
            </a:r>
            <a:r>
              <a:rPr lang="en-US" dirty="0">
                <a:solidFill>
                  <a:srgbClr val="0070C0"/>
                </a:solidFill>
              </a:rPr>
              <a:t>derived from that base.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When </a:t>
            </a:r>
            <a:r>
              <a:rPr lang="en-US" dirty="0">
                <a:solidFill>
                  <a:srgbClr val="FF0000"/>
                </a:solidFill>
              </a:rPr>
              <a:t>a virtual function is called through a base-class reference,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version of the function executed is determined by the object being </a:t>
            </a:r>
            <a:r>
              <a:rPr lang="en-US" dirty="0" smtClean="0">
                <a:solidFill>
                  <a:srgbClr val="FF0000"/>
                </a:solidFill>
              </a:rPr>
              <a:t>	referred </a:t>
            </a:r>
            <a:r>
              <a:rPr lang="en-US" dirty="0">
                <a:solidFill>
                  <a:srgbClr val="FF0000"/>
                </a:solidFill>
              </a:rPr>
              <a:t>to at the time of the call.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most common situation in which a virtual function is invoked through a base </a:t>
            </a:r>
            <a:r>
              <a:rPr lang="en-US" dirty="0" smtClean="0">
                <a:solidFill>
                  <a:srgbClr val="FFC000"/>
                </a:solidFill>
              </a:rPr>
              <a:t>	class </a:t>
            </a:r>
            <a:r>
              <a:rPr lang="en-US" dirty="0">
                <a:solidFill>
                  <a:srgbClr val="FFC000"/>
                </a:solidFill>
              </a:rPr>
              <a:t>reference is when the reference is a function parameter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46-virtualFunction-reference</a:t>
            </a:r>
            <a:r>
              <a:rPr lang="en-US" dirty="0" smtClean="0"/>
              <a:t>]: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</a:t>
            </a:r>
            <a:r>
              <a:rPr lang="en-US" dirty="0" smtClean="0"/>
              <a:t>unction </a:t>
            </a:r>
            <a:r>
              <a:rPr lang="en-US" dirty="0"/>
              <a:t>f( ) defines a reference parameter of type base.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Inside </a:t>
            </a:r>
            <a:r>
              <a:rPr lang="en-US" dirty="0"/>
              <a:t>main( ), the function is called using objects of type base, derived1, </a:t>
            </a:r>
            <a:r>
              <a:rPr lang="en-US" dirty="0" smtClean="0"/>
              <a:t>	and </a:t>
            </a:r>
            <a:r>
              <a:rPr lang="en-US" dirty="0"/>
              <a:t>derived2.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Inside </a:t>
            </a:r>
            <a:r>
              <a:rPr lang="en-US" dirty="0"/>
              <a:t>f( ), the specific version of </a:t>
            </a:r>
            <a:r>
              <a:rPr lang="en-US" dirty="0" err="1"/>
              <a:t>vfunc</a:t>
            </a:r>
            <a:r>
              <a:rPr lang="en-US" dirty="0"/>
              <a:t>( ) that is called is determined by the </a:t>
            </a:r>
            <a:r>
              <a:rPr lang="en-US" dirty="0" smtClean="0"/>
              <a:t>	type </a:t>
            </a:r>
            <a:r>
              <a:rPr lang="en-US" dirty="0"/>
              <a:t>of object being referenced when the function is called.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661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966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Virtual Attribute Is Inherited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9666"/>
            <a:ext cx="12192000" cy="61383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When a virtual function is inherited, its virtual nature is also inherited.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This </a:t>
            </a:r>
            <a:r>
              <a:rPr lang="en-US" dirty="0">
                <a:solidFill>
                  <a:srgbClr val="92D050"/>
                </a:solidFill>
              </a:rPr>
              <a:t>means that when a derived class that has inherited a virtual function is itself </a:t>
            </a:r>
            <a:r>
              <a:rPr lang="en-US" dirty="0" smtClean="0">
                <a:solidFill>
                  <a:srgbClr val="92D050"/>
                </a:solidFill>
              </a:rPr>
              <a:t>	used </a:t>
            </a:r>
            <a:r>
              <a:rPr lang="en-US" dirty="0">
                <a:solidFill>
                  <a:srgbClr val="92D050"/>
                </a:solidFill>
              </a:rPr>
              <a:t>as a base class for another derived class, 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the </a:t>
            </a:r>
            <a:r>
              <a:rPr lang="en-US" dirty="0">
                <a:solidFill>
                  <a:srgbClr val="92D050"/>
                </a:solidFill>
              </a:rPr>
              <a:t>virtual function can still be overridden. 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No </a:t>
            </a:r>
            <a:r>
              <a:rPr lang="en-US" dirty="0">
                <a:solidFill>
                  <a:srgbClr val="FFC000"/>
                </a:solidFill>
              </a:rPr>
              <a:t>matter how many times a virtual function is inherited, it remains virtual. 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001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966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VIRTUAL FUNCTIONS ARE HIERARCHICAL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9666"/>
            <a:ext cx="12192000" cy="61383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a function is declared as virtual by a base class, it may be overridden by a </a:t>
            </a:r>
            <a:r>
              <a:rPr lang="en-US" dirty="0" smtClean="0"/>
              <a:t>	derived </a:t>
            </a:r>
            <a:r>
              <a:rPr lang="en-US" dirty="0"/>
              <a:t>class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However, the function does not have to be overridden.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When </a:t>
            </a:r>
            <a:r>
              <a:rPr lang="en-US" dirty="0"/>
              <a:t>a derived class fails to override a virtual function,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then </a:t>
            </a:r>
            <a:r>
              <a:rPr lang="en-US" dirty="0"/>
              <a:t>when an object of that derived class accesses that function,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function defined by the base class is </a:t>
            </a:r>
            <a:r>
              <a:rPr lang="en-US" dirty="0" smtClean="0"/>
              <a:t>used.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48-virtualFunction-hierarchical</a:t>
            </a:r>
            <a:r>
              <a:rPr lang="en-US" dirty="0"/>
              <a:t>]: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Because derived2 does not override </a:t>
            </a:r>
            <a:r>
              <a:rPr lang="en-US" dirty="0" err="1"/>
              <a:t>vfunc</a:t>
            </a:r>
            <a:r>
              <a:rPr lang="en-US" dirty="0"/>
              <a:t>( ),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function defined by base is used when </a:t>
            </a:r>
            <a:r>
              <a:rPr lang="en-US" dirty="0" err="1"/>
              <a:t>vfunc</a:t>
            </a:r>
            <a:r>
              <a:rPr lang="en-US" dirty="0"/>
              <a:t>( ) is referenced relative to </a:t>
            </a:r>
            <a:r>
              <a:rPr lang="en-US" dirty="0" smtClean="0"/>
              <a:t>	objects </a:t>
            </a:r>
            <a:r>
              <a:rPr lang="en-US" dirty="0"/>
              <a:t>of type derived2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421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9666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9666"/>
            <a:ext cx="12192000" cy="61383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Because inheritance is hierarchical in C++, it makes sense that virtual functions are </a:t>
            </a:r>
            <a:r>
              <a:rPr lang="en-US" dirty="0" smtClean="0">
                <a:solidFill>
                  <a:srgbClr val="FFC000"/>
                </a:solidFill>
              </a:rPr>
              <a:t>	also </a:t>
            </a:r>
            <a:r>
              <a:rPr lang="en-US" dirty="0">
                <a:solidFill>
                  <a:srgbClr val="FFC000"/>
                </a:solidFill>
              </a:rPr>
              <a:t>hierarchical. 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This </a:t>
            </a:r>
            <a:r>
              <a:rPr lang="en-US" dirty="0">
                <a:solidFill>
                  <a:srgbClr val="00B050"/>
                </a:solidFill>
              </a:rPr>
              <a:t>means that when a derived class fails to override a virtual function,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the </a:t>
            </a:r>
            <a:r>
              <a:rPr lang="en-US" dirty="0">
                <a:solidFill>
                  <a:srgbClr val="00B050"/>
                </a:solidFill>
              </a:rPr>
              <a:t>first redefinition found in reverse order of derivation is used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>
                <a:solidFill>
                  <a:srgbClr val="0070C0"/>
                </a:solidFill>
              </a:rPr>
              <a:t>48b-virtualFunction-hierarchical-splCase</a:t>
            </a:r>
            <a:r>
              <a:rPr lang="en-US" dirty="0"/>
              <a:t>]: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relative to derived2, the closest version of </a:t>
            </a:r>
            <a:r>
              <a:rPr lang="en-US" dirty="0" err="1"/>
              <a:t>vfunc</a:t>
            </a:r>
            <a:r>
              <a:rPr lang="en-US" dirty="0"/>
              <a:t>( ) is in derived1.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Therefore</a:t>
            </a:r>
            <a:r>
              <a:rPr lang="en-US" dirty="0"/>
              <a:t>, it is derived1::</a:t>
            </a:r>
            <a:r>
              <a:rPr lang="en-US" dirty="0" err="1"/>
              <a:t>vfunc</a:t>
            </a:r>
            <a:r>
              <a:rPr lang="en-US" dirty="0"/>
              <a:t>( ) that is used when an object of derived2 </a:t>
            </a:r>
            <a:r>
              <a:rPr lang="en-US" dirty="0" smtClean="0"/>
              <a:t>	attempts </a:t>
            </a:r>
            <a:r>
              <a:rPr lang="en-US" dirty="0"/>
              <a:t>to call </a:t>
            </a:r>
            <a:r>
              <a:rPr lang="en-US" dirty="0" err="1"/>
              <a:t>vfunc</a:t>
            </a:r>
            <a:r>
              <a:rPr lang="en-US" dirty="0"/>
              <a:t>( ).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962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9666"/>
          </a:xfrm>
        </p:spPr>
        <p:txBody>
          <a:bodyPr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633133"/>
            <a:ext cx="12192000" cy="1168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solidFill>
                  <a:srgbClr val="FF0000"/>
                </a:solidFill>
              </a:rPr>
              <a:t>PURE VIRTUAL FUNCTIONS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17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9666"/>
          </a:xfrm>
        </p:spPr>
        <p:txBody>
          <a:bodyPr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9666"/>
            <a:ext cx="12192000" cy="61383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When </a:t>
            </a:r>
            <a:r>
              <a:rPr lang="en-US" dirty="0">
                <a:solidFill>
                  <a:srgbClr val="0070C0"/>
                </a:solidFill>
              </a:rPr>
              <a:t>a virtual function is not redefined by a derived class,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version defined in the base class will be used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However</a:t>
            </a:r>
            <a:r>
              <a:rPr lang="en-US" dirty="0">
                <a:solidFill>
                  <a:srgbClr val="FFC000"/>
                </a:solidFill>
              </a:rPr>
              <a:t>, in many situations there can be no meaningful definition of a virtual </a:t>
            </a:r>
            <a:r>
              <a:rPr lang="en-US" dirty="0" smtClean="0">
                <a:solidFill>
                  <a:srgbClr val="FFC000"/>
                </a:solidFill>
              </a:rPr>
              <a:t>	function </a:t>
            </a:r>
            <a:r>
              <a:rPr lang="en-US" dirty="0">
                <a:solidFill>
                  <a:srgbClr val="FFC000"/>
                </a:solidFill>
              </a:rPr>
              <a:t>within a base </a:t>
            </a:r>
            <a:r>
              <a:rPr lang="en-US" dirty="0" smtClean="0">
                <a:solidFill>
                  <a:srgbClr val="FFC000"/>
                </a:solidFill>
              </a:rPr>
              <a:t>class: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A </a:t>
            </a:r>
            <a:r>
              <a:rPr lang="en-US" dirty="0">
                <a:solidFill>
                  <a:srgbClr val="00B050"/>
                </a:solidFill>
              </a:rPr>
              <a:t>base class may not be able to define an object sufficiently to allow a base-class </a:t>
            </a:r>
            <a:r>
              <a:rPr lang="en-US" dirty="0" smtClean="0">
                <a:solidFill>
                  <a:srgbClr val="00B050"/>
                </a:solidFill>
              </a:rPr>
              <a:t>	virtual </a:t>
            </a:r>
            <a:r>
              <a:rPr lang="en-US" dirty="0">
                <a:solidFill>
                  <a:srgbClr val="00B050"/>
                </a:solidFill>
              </a:rPr>
              <a:t>function to be created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Want </a:t>
            </a:r>
            <a:r>
              <a:rPr lang="en-US" dirty="0">
                <a:solidFill>
                  <a:srgbClr val="00B050"/>
                </a:solidFill>
              </a:rPr>
              <a:t>to ensure that all derived classes override a virtual function.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To handle these two cases, C++ supports the pure virtual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91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9666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9666"/>
            <a:ext cx="12192000" cy="61383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 pure virtual function is a virtual function that has no definition within the base </a:t>
            </a:r>
            <a:r>
              <a:rPr lang="en-US" dirty="0" smtClean="0">
                <a:solidFill>
                  <a:srgbClr val="FF0000"/>
                </a:solidFill>
              </a:rPr>
              <a:t>	class</a:t>
            </a:r>
            <a:r>
              <a:rPr lang="en-US" dirty="0">
                <a:solidFill>
                  <a:srgbClr val="FF0000"/>
                </a:solidFill>
              </a:rPr>
              <a:t>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00B050"/>
                </a:solidFill>
              </a:rPr>
              <a:t>To </a:t>
            </a:r>
            <a:r>
              <a:rPr lang="en-US" u="sng" dirty="0">
                <a:solidFill>
                  <a:srgbClr val="00B050"/>
                </a:solidFill>
              </a:rPr>
              <a:t>declare a pure virtual function, use this general form</a:t>
            </a:r>
            <a:r>
              <a:rPr lang="en-US" u="sng" dirty="0" smtClean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>
                <a:solidFill>
                  <a:srgbClr val="FFC000"/>
                </a:solidFill>
              </a:rPr>
              <a:t>virtual type </a:t>
            </a:r>
            <a:r>
              <a:rPr lang="en-US" dirty="0" err="1">
                <a:solidFill>
                  <a:srgbClr val="FFC000"/>
                </a:solidFill>
              </a:rPr>
              <a:t>func</a:t>
            </a:r>
            <a:r>
              <a:rPr lang="en-US" dirty="0">
                <a:solidFill>
                  <a:srgbClr val="FFC000"/>
                </a:solidFill>
              </a:rPr>
              <a:t>-name(parameter-list) = 0; 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When </a:t>
            </a:r>
            <a:r>
              <a:rPr lang="en-US" dirty="0">
                <a:solidFill>
                  <a:srgbClr val="00B0F0"/>
                </a:solidFill>
              </a:rPr>
              <a:t>a virtual function is made pure, any derived class must provide its own </a:t>
            </a:r>
            <a:r>
              <a:rPr lang="en-US" dirty="0" smtClean="0">
                <a:solidFill>
                  <a:srgbClr val="00B0F0"/>
                </a:solidFill>
              </a:rPr>
              <a:t>	definition</a:t>
            </a:r>
            <a:r>
              <a:rPr lang="en-US" dirty="0">
                <a:solidFill>
                  <a:srgbClr val="00B0F0"/>
                </a:solidFill>
              </a:rPr>
              <a:t>. 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If </a:t>
            </a:r>
            <a:r>
              <a:rPr lang="en-US" dirty="0">
                <a:solidFill>
                  <a:srgbClr val="7030A0"/>
                </a:solidFill>
              </a:rPr>
              <a:t>the derived class fails to override the pure virtual function, a compile-time error </a:t>
            </a:r>
            <a:r>
              <a:rPr lang="en-US" dirty="0" smtClean="0">
                <a:solidFill>
                  <a:srgbClr val="7030A0"/>
                </a:solidFill>
              </a:rPr>
              <a:t>	will </a:t>
            </a:r>
            <a:r>
              <a:rPr lang="en-US" dirty="0">
                <a:solidFill>
                  <a:srgbClr val="7030A0"/>
                </a:solidFill>
              </a:rPr>
              <a:t>result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49-virtualFunction-pure</a:t>
            </a:r>
            <a:r>
              <a:rPr lang="en-US" dirty="0" smtClean="0"/>
              <a:t>]: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The derived classes </a:t>
            </a:r>
            <a:r>
              <a:rPr lang="en-US" dirty="0" err="1"/>
              <a:t>hextype</a:t>
            </a:r>
            <a:r>
              <a:rPr lang="en-US" dirty="0"/>
              <a:t>, </a:t>
            </a:r>
            <a:r>
              <a:rPr lang="en-US" dirty="0" err="1"/>
              <a:t>dectype</a:t>
            </a:r>
            <a:r>
              <a:rPr lang="en-US" dirty="0"/>
              <a:t>, and </a:t>
            </a:r>
            <a:r>
              <a:rPr lang="en-US" dirty="0" err="1"/>
              <a:t>octtype</a:t>
            </a:r>
            <a:r>
              <a:rPr lang="en-US" dirty="0"/>
              <a:t> inherit number and </a:t>
            </a:r>
            <a:r>
              <a:rPr lang="en-US" dirty="0" smtClean="0"/>
              <a:t>	redefine </a:t>
            </a:r>
            <a:r>
              <a:rPr lang="en-US" dirty="0"/>
              <a:t>show( ) so that it outputs the value of </a:t>
            </a:r>
            <a:r>
              <a:rPr lang="en-US" dirty="0" err="1"/>
              <a:t>val</a:t>
            </a:r>
            <a:r>
              <a:rPr lang="en-US" dirty="0"/>
              <a:t> in each respective </a:t>
            </a:r>
            <a:r>
              <a:rPr lang="en-US" dirty="0" smtClean="0"/>
              <a:t>	number </a:t>
            </a:r>
            <a:r>
              <a:rPr lang="en-US" dirty="0"/>
              <a:t>base (that is, hexadecimal, decimal, or octal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 is no reason to define show( ) inside number since the base of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number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is undefined. 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Keep in mind that when a virtual function is declared as pure,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all </a:t>
            </a:r>
            <a:r>
              <a:rPr lang="en-US" dirty="0">
                <a:solidFill>
                  <a:srgbClr val="00B050"/>
                </a:solidFill>
              </a:rPr>
              <a:t>derived classes must override it. </a:t>
            </a:r>
            <a:r>
              <a:rPr lang="en-US" dirty="0" smtClean="0">
                <a:solidFill>
                  <a:srgbClr val="00B050"/>
                </a:solidFill>
              </a:rPr>
              <a:t>Otherwise-&gt; </a:t>
            </a:r>
            <a:r>
              <a:rPr lang="en-US" dirty="0">
                <a:solidFill>
                  <a:srgbClr val="00B050"/>
                </a:solidFill>
              </a:rPr>
              <a:t>a compile-time error 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2794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9666"/>
          </a:xfrm>
        </p:spPr>
        <p:txBody>
          <a:bodyPr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599267"/>
            <a:ext cx="12192000" cy="90593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 smtClean="0">
                <a:solidFill>
                  <a:srgbClr val="FF0000"/>
                </a:solidFill>
              </a:rPr>
              <a:t>ABSTRACT CLASSES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198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425" y="1549400"/>
            <a:ext cx="10515600" cy="4131733"/>
          </a:xfrm>
          <a:pattFill prst="smConfetti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C++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VIRTUAL FUNCTION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POLYMORPHISM</a:t>
            </a:r>
            <a:r>
              <a:rPr lang="en-US" sz="6600" b="1" dirty="0" smtClean="0">
                <a:solidFill>
                  <a:srgbClr val="FF0000"/>
                </a:solidFill>
              </a:rPr>
              <a:t>)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242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9666"/>
          </a:xfrm>
        </p:spPr>
        <p:txBody>
          <a:bodyPr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9666"/>
            <a:ext cx="12192000" cy="61383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A class that contains at least one pure virtual function is said to be abstract.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Because </a:t>
            </a:r>
            <a:r>
              <a:rPr lang="en-US" dirty="0">
                <a:solidFill>
                  <a:srgbClr val="FF0000"/>
                </a:solidFill>
              </a:rPr>
              <a:t>an abstract class contains one or more functions for which there is no </a:t>
            </a:r>
            <a:r>
              <a:rPr lang="en-US" dirty="0" smtClean="0">
                <a:solidFill>
                  <a:srgbClr val="FF0000"/>
                </a:solidFill>
              </a:rPr>
              <a:t>	definition </a:t>
            </a:r>
            <a:r>
              <a:rPr lang="en-US" dirty="0">
                <a:solidFill>
                  <a:srgbClr val="FF0000"/>
                </a:solidFill>
              </a:rPr>
              <a:t>(that is, a pure virtual function),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objects of an abstract class may be created.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Instead</a:t>
            </a:r>
            <a:r>
              <a:rPr lang="en-US" dirty="0">
                <a:solidFill>
                  <a:srgbClr val="FF0000"/>
                </a:solidFill>
              </a:rPr>
              <a:t>, an abstract class constitutes an incomplete type that is used as a </a:t>
            </a:r>
            <a:r>
              <a:rPr lang="en-US" dirty="0" smtClean="0">
                <a:solidFill>
                  <a:srgbClr val="FF0000"/>
                </a:solidFill>
              </a:rPr>
              <a:t>	foundation </a:t>
            </a:r>
            <a:r>
              <a:rPr lang="en-US" dirty="0">
                <a:solidFill>
                  <a:srgbClr val="FF0000"/>
                </a:solidFill>
              </a:rPr>
              <a:t>for derived classes.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Although </a:t>
            </a:r>
            <a:r>
              <a:rPr lang="en-US" dirty="0">
                <a:solidFill>
                  <a:srgbClr val="FFC000"/>
                </a:solidFill>
              </a:rPr>
              <a:t>you cannot create objects of an abstract class, 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you </a:t>
            </a:r>
            <a:r>
              <a:rPr lang="en-US" dirty="0">
                <a:solidFill>
                  <a:srgbClr val="FFC000"/>
                </a:solidFill>
              </a:rPr>
              <a:t>can create pointers and references to an abstract class. 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This </a:t>
            </a:r>
            <a:r>
              <a:rPr lang="en-US" dirty="0">
                <a:solidFill>
                  <a:srgbClr val="0070C0"/>
                </a:solidFill>
              </a:rPr>
              <a:t>allows abstract classes to support run-time polymorphism, which relies upon </a:t>
            </a:r>
            <a:r>
              <a:rPr lang="en-US" dirty="0" smtClean="0">
                <a:solidFill>
                  <a:srgbClr val="0070C0"/>
                </a:solidFill>
              </a:rPr>
              <a:t>	base-class </a:t>
            </a:r>
            <a:r>
              <a:rPr lang="en-US" dirty="0">
                <a:solidFill>
                  <a:srgbClr val="0070C0"/>
                </a:solidFill>
              </a:rPr>
              <a:t>pointers and references to select the proper virtual function.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774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966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USING VIRTUAL FUNCTIONS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9666"/>
            <a:ext cx="12420600" cy="613833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u="sng" dirty="0">
                <a:solidFill>
                  <a:srgbClr val="FF0000"/>
                </a:solidFill>
              </a:rPr>
              <a:t>one interface, multiple methods</a:t>
            </a:r>
            <a:r>
              <a:rPr lang="en-US" dirty="0">
                <a:solidFill>
                  <a:srgbClr val="FF0000"/>
                </a:solidFill>
              </a:rPr>
              <a:t>." </a:t>
            </a:r>
            <a:r>
              <a:rPr lang="en-US" dirty="0" smtClean="0">
                <a:solidFill>
                  <a:srgbClr val="FF0000"/>
                </a:solidFill>
              </a:rPr>
              <a:t>:-&gt; </a:t>
            </a:r>
            <a:r>
              <a:rPr lang="en-US" dirty="0">
                <a:solidFill>
                  <a:srgbClr val="FF0000"/>
                </a:solidFill>
              </a:rPr>
              <a:t>a general class of actions can be defined,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interface to which is constant, with each derivation defining its own </a:t>
            </a:r>
            <a:r>
              <a:rPr lang="en-US" dirty="0" smtClean="0">
                <a:solidFill>
                  <a:srgbClr val="FF0000"/>
                </a:solidFill>
              </a:rPr>
              <a:t>specific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</a:rPr>
              <a:t>base class can be used to define the nature of the interface to a general class. 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Each </a:t>
            </a:r>
            <a:r>
              <a:rPr lang="en-US" dirty="0">
                <a:solidFill>
                  <a:srgbClr val="0070C0"/>
                </a:solidFill>
              </a:rPr>
              <a:t>derived class then implements the specific operations as they relate to </a:t>
            </a: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type of </a:t>
            </a:r>
            <a:r>
              <a:rPr lang="en-US" dirty="0" smtClean="0">
                <a:solidFill>
                  <a:srgbClr val="0070C0"/>
                </a:solidFill>
              </a:rPr>
              <a:t>	data </a:t>
            </a:r>
            <a:r>
              <a:rPr lang="en-US" dirty="0">
                <a:solidFill>
                  <a:srgbClr val="0070C0"/>
                </a:solidFill>
              </a:rPr>
              <a:t>used by the derived type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92D050"/>
                </a:solidFill>
              </a:rPr>
              <a:t>One of the most powerful and flexible ways to implement the "one interface, </a:t>
            </a:r>
            <a:r>
              <a:rPr lang="en-US" dirty="0" smtClean="0">
                <a:solidFill>
                  <a:srgbClr val="92D050"/>
                </a:solidFill>
              </a:rPr>
              <a:t>multiple </a:t>
            </a:r>
            <a:r>
              <a:rPr lang="en-US" dirty="0">
                <a:solidFill>
                  <a:srgbClr val="92D050"/>
                </a:solidFill>
              </a:rPr>
              <a:t>methods" </a:t>
            </a:r>
            <a:r>
              <a:rPr lang="en-US" dirty="0" smtClean="0">
                <a:solidFill>
                  <a:srgbClr val="92D050"/>
                </a:solidFill>
              </a:rPr>
              <a:t>approach </a:t>
            </a:r>
            <a:r>
              <a:rPr lang="en-US" dirty="0">
                <a:solidFill>
                  <a:srgbClr val="92D050"/>
                </a:solidFill>
              </a:rPr>
              <a:t>is to </a:t>
            </a:r>
            <a:r>
              <a:rPr lang="en-US" dirty="0" smtClean="0">
                <a:solidFill>
                  <a:srgbClr val="92D050"/>
                </a:solidFill>
              </a:rPr>
              <a:t>use: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virtual </a:t>
            </a:r>
            <a:r>
              <a:rPr lang="en-US" dirty="0">
                <a:solidFill>
                  <a:srgbClr val="92D050"/>
                </a:solidFill>
              </a:rPr>
              <a:t>functions, </a:t>
            </a:r>
            <a:endParaRPr lang="en-US" dirty="0" smtClean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abstract </a:t>
            </a:r>
            <a:r>
              <a:rPr lang="en-US" dirty="0">
                <a:solidFill>
                  <a:srgbClr val="92D050"/>
                </a:solidFill>
              </a:rPr>
              <a:t>classes, </a:t>
            </a:r>
            <a:endParaRPr lang="en-US" dirty="0" smtClean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run-time polymorphism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you define all common features and interfaces in a base class.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In </a:t>
            </a:r>
            <a:r>
              <a:rPr lang="en-US" dirty="0">
                <a:solidFill>
                  <a:srgbClr val="7030A0"/>
                </a:solidFill>
              </a:rPr>
              <a:t>cases where certain actions can be implemented only by the derived class,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use </a:t>
            </a:r>
            <a:r>
              <a:rPr lang="en-US" dirty="0">
                <a:solidFill>
                  <a:srgbClr val="7030A0"/>
                </a:solidFill>
              </a:rPr>
              <a:t>a </a:t>
            </a:r>
            <a:r>
              <a:rPr lang="en-US" dirty="0" smtClean="0">
                <a:solidFill>
                  <a:srgbClr val="7030A0"/>
                </a:solidFill>
              </a:rPr>
              <a:t>virtual 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CONCLUSION: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In </a:t>
            </a:r>
            <a:r>
              <a:rPr lang="en-US" dirty="0">
                <a:solidFill>
                  <a:srgbClr val="C00000"/>
                </a:solidFill>
              </a:rPr>
              <a:t>the base class you create and define everything you can that relates to the </a:t>
            </a:r>
            <a:r>
              <a:rPr lang="en-US" dirty="0" smtClean="0">
                <a:solidFill>
                  <a:srgbClr val="C00000"/>
                </a:solidFill>
              </a:rPr>
              <a:t>general case</a:t>
            </a:r>
            <a:r>
              <a:rPr lang="en-US" dirty="0">
                <a:solidFill>
                  <a:srgbClr val="C00000"/>
                </a:solidFill>
              </a:rPr>
              <a:t>.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The </a:t>
            </a:r>
            <a:r>
              <a:rPr lang="en-US" dirty="0">
                <a:solidFill>
                  <a:srgbClr val="C00000"/>
                </a:solidFill>
              </a:rPr>
              <a:t>derived class fills in the specific details.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483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9666"/>
          </a:xfrm>
        </p:spPr>
        <p:txBody>
          <a:bodyPr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9666"/>
            <a:ext cx="12192000" cy="61383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50-virtualFunction-Practical</a:t>
            </a:r>
            <a:r>
              <a:rPr lang="en-US" dirty="0" smtClean="0"/>
              <a:t>]: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Each </a:t>
            </a:r>
            <a:r>
              <a:rPr lang="en-US" dirty="0"/>
              <a:t>derived class overrides compute( ) in its own way to perform the </a:t>
            </a:r>
            <a:r>
              <a:rPr lang="en-US" dirty="0" smtClean="0"/>
              <a:t>	desired 	conversion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However</a:t>
            </a:r>
            <a:r>
              <a:rPr lang="en-US" dirty="0"/>
              <a:t>, even though the actual conversion (that is, method) differs </a:t>
            </a:r>
            <a:r>
              <a:rPr lang="en-US" dirty="0" smtClean="0"/>
              <a:t>	between </a:t>
            </a:r>
            <a:r>
              <a:rPr lang="en-US" dirty="0" err="1"/>
              <a:t>l_to_g</a:t>
            </a:r>
            <a:r>
              <a:rPr lang="en-US" dirty="0"/>
              <a:t> and </a:t>
            </a:r>
            <a:r>
              <a:rPr lang="en-US" dirty="0" err="1"/>
              <a:t>f_to_c</a:t>
            </a:r>
            <a:r>
              <a:rPr lang="en-US" dirty="0"/>
              <a:t>, the interface remains constant.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One </a:t>
            </a:r>
            <a:r>
              <a:rPr lang="en-US" dirty="0">
                <a:solidFill>
                  <a:srgbClr val="FF0000"/>
                </a:solidFill>
              </a:rPr>
              <a:t>of the benefits of derived classes and virtual functions is that handling a new </a:t>
            </a:r>
            <a:r>
              <a:rPr lang="en-US" dirty="0" smtClean="0">
                <a:solidFill>
                  <a:srgbClr val="FF0000"/>
                </a:solidFill>
              </a:rPr>
              <a:t>	case </a:t>
            </a:r>
            <a:r>
              <a:rPr lang="en-US" dirty="0">
                <a:solidFill>
                  <a:srgbClr val="FF0000"/>
                </a:solidFill>
              </a:rPr>
              <a:t>is </a:t>
            </a:r>
            <a:r>
              <a:rPr lang="en-US" dirty="0" smtClean="0">
                <a:solidFill>
                  <a:srgbClr val="FF0000"/>
                </a:solidFill>
              </a:rPr>
              <a:t>	a </a:t>
            </a:r>
            <a:r>
              <a:rPr lang="en-US" dirty="0">
                <a:solidFill>
                  <a:srgbClr val="FF0000"/>
                </a:solidFill>
              </a:rPr>
              <a:t>very easy matter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B050"/>
                </a:solidFill>
              </a:rPr>
              <a:t>e.g</a:t>
            </a:r>
            <a:r>
              <a:rPr lang="en-US" dirty="0" smtClean="0">
                <a:solidFill>
                  <a:srgbClr val="00B050"/>
                </a:solidFill>
              </a:rPr>
              <a:t> We can </a:t>
            </a:r>
            <a:r>
              <a:rPr lang="en-US" dirty="0">
                <a:solidFill>
                  <a:srgbClr val="00B050"/>
                </a:solidFill>
              </a:rPr>
              <a:t>add a conversion from feet to meters by including this class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FF00"/>
                </a:solidFill>
              </a:rPr>
              <a:t>// Feet to meters 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class </a:t>
            </a:r>
            <a:r>
              <a:rPr lang="en-US" dirty="0" err="1">
                <a:solidFill>
                  <a:srgbClr val="FFFF00"/>
                </a:solidFill>
              </a:rPr>
              <a:t>f_to_m</a:t>
            </a:r>
            <a:r>
              <a:rPr lang="en-US" dirty="0">
                <a:solidFill>
                  <a:srgbClr val="FFFF00"/>
                </a:solidFill>
              </a:rPr>
              <a:t> : public convert { 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  public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err="1">
                <a:solidFill>
                  <a:srgbClr val="FFFF00"/>
                </a:solidFill>
              </a:rPr>
              <a:t>f_to_m</a:t>
            </a:r>
            <a:r>
              <a:rPr lang="en-US" dirty="0">
                <a:solidFill>
                  <a:srgbClr val="FFFF00"/>
                </a:solidFill>
              </a:rPr>
              <a:t>(double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) : convert(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) { 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         </a:t>
            </a:r>
            <a:r>
              <a:rPr lang="en-US" dirty="0" smtClean="0">
                <a:solidFill>
                  <a:srgbClr val="FFFF00"/>
                </a:solidFill>
              </a:rPr>
              <a:t>void </a:t>
            </a:r>
            <a:r>
              <a:rPr lang="en-US" dirty="0">
                <a:solidFill>
                  <a:srgbClr val="FFFF00"/>
                </a:solidFill>
              </a:rPr>
              <a:t>compute() { 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                   val2 </a:t>
            </a:r>
            <a:r>
              <a:rPr lang="en-US" dirty="0">
                <a:solidFill>
                  <a:srgbClr val="FFFF00"/>
                </a:solidFill>
              </a:rPr>
              <a:t>= val1 / 3.28; 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              }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      };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2407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9666"/>
          </a:xfrm>
        </p:spPr>
        <p:txBody>
          <a:bodyPr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9666"/>
            <a:ext cx="12192000" cy="61383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 important use of abstract classes and virtual functions is in class libraries.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You </a:t>
            </a:r>
            <a:r>
              <a:rPr lang="en-US" dirty="0">
                <a:solidFill>
                  <a:srgbClr val="0070C0"/>
                </a:solidFill>
              </a:rPr>
              <a:t>can create a generic, extensible class library that will be used by other </a:t>
            </a:r>
            <a:r>
              <a:rPr lang="en-US" dirty="0" smtClean="0">
                <a:solidFill>
                  <a:srgbClr val="0070C0"/>
                </a:solidFill>
              </a:rPr>
              <a:t>	programmers</a:t>
            </a:r>
            <a:r>
              <a:rPr lang="en-US" dirty="0">
                <a:solidFill>
                  <a:srgbClr val="0070C0"/>
                </a:solidFill>
              </a:rPr>
              <a:t>.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Another </a:t>
            </a:r>
            <a:r>
              <a:rPr lang="en-US" dirty="0"/>
              <a:t>programmer will inherit your general class, which defines the interface </a:t>
            </a:r>
            <a:r>
              <a:rPr lang="en-US" dirty="0" smtClean="0"/>
              <a:t>	and </a:t>
            </a:r>
            <a:r>
              <a:rPr lang="en-US" dirty="0"/>
              <a:t>all elements common to all classes derived from it,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will add those </a:t>
            </a:r>
            <a:r>
              <a:rPr lang="en-US" dirty="0" smtClean="0"/>
              <a:t>	functions </a:t>
            </a:r>
            <a:r>
              <a:rPr lang="en-US" dirty="0"/>
              <a:t>specific to the derived class.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By </a:t>
            </a:r>
            <a:r>
              <a:rPr lang="en-US" dirty="0">
                <a:solidFill>
                  <a:srgbClr val="00B050"/>
                </a:solidFill>
              </a:rPr>
              <a:t>creating class libraries, you are able to create and control the interface of a </a:t>
            </a:r>
            <a:r>
              <a:rPr lang="en-US" dirty="0" smtClean="0">
                <a:solidFill>
                  <a:srgbClr val="00B050"/>
                </a:solidFill>
              </a:rPr>
              <a:t>	general </a:t>
            </a:r>
            <a:r>
              <a:rPr lang="en-US" dirty="0">
                <a:solidFill>
                  <a:srgbClr val="00B050"/>
                </a:solidFill>
              </a:rPr>
              <a:t>class while still letting other programmers adapt it to their specific </a:t>
            </a:r>
            <a:r>
              <a:rPr lang="en-US" dirty="0" smtClean="0">
                <a:solidFill>
                  <a:srgbClr val="00B050"/>
                </a:solidFill>
              </a:rPr>
              <a:t>	needs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509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9666"/>
          </a:xfrm>
        </p:spPr>
        <p:txBody>
          <a:bodyPr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675466"/>
            <a:ext cx="12192000" cy="13038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EARLY VS. LATE BINDING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508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9666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EARLY BINDING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9666"/>
            <a:ext cx="12192000" cy="61383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Early binding refers </a:t>
            </a:r>
            <a:r>
              <a:rPr lang="en-US" dirty="0">
                <a:solidFill>
                  <a:srgbClr val="FF0000"/>
                </a:solidFill>
              </a:rPr>
              <a:t>to events that occur at compile time.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In </a:t>
            </a:r>
            <a:r>
              <a:rPr lang="en-US" dirty="0">
                <a:solidFill>
                  <a:srgbClr val="00B050"/>
                </a:solidFill>
              </a:rPr>
              <a:t>essence, early binding occurs when all information needed to call a function is </a:t>
            </a:r>
            <a:r>
              <a:rPr lang="en-US" dirty="0" smtClean="0">
                <a:solidFill>
                  <a:srgbClr val="00B050"/>
                </a:solidFill>
              </a:rPr>
              <a:t>	known </a:t>
            </a:r>
            <a:r>
              <a:rPr lang="en-US" dirty="0">
                <a:solidFill>
                  <a:srgbClr val="00B050"/>
                </a:solidFill>
              </a:rPr>
              <a:t>at compile time.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Put differently, early binding means that an object and a function call are bound during compilation.)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Examples </a:t>
            </a:r>
            <a:r>
              <a:rPr lang="en-US" dirty="0">
                <a:solidFill>
                  <a:srgbClr val="C00000"/>
                </a:solidFill>
              </a:rPr>
              <a:t>of early binding include normal function calls (including standard library </a:t>
            </a:r>
            <a:r>
              <a:rPr lang="en-US" dirty="0" smtClean="0">
                <a:solidFill>
                  <a:srgbClr val="C00000"/>
                </a:solidFill>
              </a:rPr>
              <a:t>	functions</a:t>
            </a:r>
            <a:r>
              <a:rPr lang="en-US" dirty="0">
                <a:solidFill>
                  <a:srgbClr val="C00000"/>
                </a:solidFill>
              </a:rPr>
              <a:t>), overloaded function calls, and overloaded operators.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main advantage to early binding is efficiency.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Because </a:t>
            </a:r>
            <a:r>
              <a:rPr lang="en-US" dirty="0">
                <a:solidFill>
                  <a:srgbClr val="FFC000"/>
                </a:solidFill>
              </a:rPr>
              <a:t>all information necessary to call a function is determined at compile time, </a:t>
            </a:r>
            <a:r>
              <a:rPr lang="en-US" dirty="0" smtClean="0">
                <a:solidFill>
                  <a:srgbClr val="FFC000"/>
                </a:solidFill>
              </a:rPr>
              <a:t>	these </a:t>
            </a:r>
            <a:r>
              <a:rPr lang="en-US" dirty="0">
                <a:solidFill>
                  <a:srgbClr val="FFC000"/>
                </a:solidFill>
              </a:rPr>
              <a:t>types of function calls are very fast.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5363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966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LATE BINDING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9666"/>
            <a:ext cx="12192000" cy="6138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Late </a:t>
            </a:r>
            <a:r>
              <a:rPr lang="en-US" dirty="0">
                <a:solidFill>
                  <a:srgbClr val="FF0000"/>
                </a:solidFill>
              </a:rPr>
              <a:t>binding refers to function calls that are not resolved until run time.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Virtual </a:t>
            </a:r>
            <a:r>
              <a:rPr lang="en-US" dirty="0">
                <a:solidFill>
                  <a:srgbClr val="00B050"/>
                </a:solidFill>
              </a:rPr>
              <a:t>functions are used to achieve late binding.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When </a:t>
            </a:r>
            <a:r>
              <a:rPr lang="en-US" dirty="0">
                <a:solidFill>
                  <a:srgbClr val="0070C0"/>
                </a:solidFill>
              </a:rPr>
              <a:t>access is via a base pointer or reference, the virtual function actually called </a:t>
            </a:r>
            <a:r>
              <a:rPr lang="en-US" dirty="0" smtClean="0">
                <a:solidFill>
                  <a:srgbClr val="0070C0"/>
                </a:solidFill>
              </a:rPr>
              <a:t>	is 	determined </a:t>
            </a:r>
            <a:r>
              <a:rPr lang="en-US" dirty="0">
                <a:solidFill>
                  <a:srgbClr val="0070C0"/>
                </a:solidFill>
              </a:rPr>
              <a:t>by the type of object pointed to by the pointer.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Because </a:t>
            </a:r>
            <a:r>
              <a:rPr lang="en-US" dirty="0">
                <a:solidFill>
                  <a:srgbClr val="FFC000"/>
                </a:solidFill>
              </a:rPr>
              <a:t>in most cases this cannot be determined at compile time, the object and </a:t>
            </a:r>
            <a:r>
              <a:rPr lang="en-US" dirty="0" smtClean="0">
                <a:solidFill>
                  <a:srgbClr val="FFC000"/>
                </a:solidFill>
              </a:rPr>
              <a:t>	the 	function </a:t>
            </a:r>
            <a:r>
              <a:rPr lang="en-US" dirty="0">
                <a:solidFill>
                  <a:srgbClr val="FFC000"/>
                </a:solidFill>
              </a:rPr>
              <a:t>are not linked until run time. 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The </a:t>
            </a:r>
            <a:r>
              <a:rPr lang="en-US" dirty="0">
                <a:solidFill>
                  <a:srgbClr val="92D050"/>
                </a:solidFill>
              </a:rPr>
              <a:t>main advantage to late binding is flexibility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Because </a:t>
            </a:r>
            <a:r>
              <a:rPr lang="en-US" dirty="0"/>
              <a:t>a function call is not resolved until run time, late binding can make for </a:t>
            </a:r>
            <a:r>
              <a:rPr lang="en-US" dirty="0" smtClean="0"/>
              <a:t>	somewhat </a:t>
            </a:r>
            <a:r>
              <a:rPr lang="en-US" dirty="0"/>
              <a:t>slower execution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907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2853266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</a:rPr>
              <a:t>DEMOs-ON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::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96925" y="2698750"/>
            <a:ext cx="11395075" cy="22796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583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7649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DEMO GOING ON</a:t>
            </a:r>
            <a:endParaRPr lang="en-US" sz="8800" dirty="0"/>
          </a:p>
        </p:txBody>
      </p:sp>
      <p:sp>
        <p:nvSpPr>
          <p:cNvPr id="5" name="Down Arrow 4"/>
          <p:cNvSpPr/>
          <p:nvPr/>
        </p:nvSpPr>
        <p:spPr>
          <a:xfrm flipH="1">
            <a:off x="5583394" y="3951147"/>
            <a:ext cx="1620711" cy="190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233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2339204"/>
            <a:ext cx="10515600" cy="2933552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rial Black" panose="020B0A04020102020204" pitchFamily="34" charset="0"/>
              </a:rPr>
              <a:t>THANK YOU</a:t>
            </a:r>
            <a:endParaRPr lang="en-US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333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rial Black" panose="020B0A04020102020204" pitchFamily="34" charset="0"/>
              </a:rPr>
              <a:t>ALL AT ONE GLANCE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alpha val="99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AGENDA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VIRTUAL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</a:rPr>
              <a:t>CALLING </a:t>
            </a:r>
            <a:r>
              <a:rPr lang="en-US" sz="2000" b="1" dirty="0">
                <a:solidFill>
                  <a:srgbClr val="0070C0"/>
                </a:solidFill>
              </a:rPr>
              <a:t>A VIRTUAL FUNCTION </a:t>
            </a:r>
            <a:r>
              <a:rPr lang="en-US" sz="2000" b="1" dirty="0" smtClean="0">
                <a:solidFill>
                  <a:srgbClr val="0070C0"/>
                </a:solidFill>
              </a:rPr>
              <a:t>THROUGH A </a:t>
            </a:r>
            <a:r>
              <a:rPr lang="en-US" sz="2000" b="1" dirty="0">
                <a:solidFill>
                  <a:srgbClr val="0070C0"/>
                </a:solidFill>
              </a:rPr>
              <a:t>BASE CLASS REFERENCE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VIRTUAL FUNCTIONS ARE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HIERARCHICAL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PURE VIRTUAL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ABSTRACT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EARLY VS. LATE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BINDING</a:t>
            </a: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DEMOs</a:t>
            </a: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spc="3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69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AGENDA</a:t>
            </a:r>
            <a:endParaRPr lang="en-US" sz="6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929" y="2136450"/>
            <a:ext cx="7117935" cy="3230310"/>
          </a:xfrm>
          <a:solidFill>
            <a:srgbClr val="00206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UNDERSTANDING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VIRTUAL FUNCTION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&amp;</a:t>
            </a:r>
            <a:endParaRPr lang="en-US" sz="32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POLYMORPHISM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IN 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C++</a:t>
            </a:r>
          </a:p>
          <a:p>
            <a:pPr marL="0" indent="0" algn="ctr">
              <a:buNone/>
            </a:pP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283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966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OVERVIEW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9666"/>
            <a:ext cx="12192000" cy="61383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rgbClr val="00B0F0"/>
                </a:solidFill>
              </a:rPr>
              <a:t>Polymorphism is supported by C++ both </a:t>
            </a:r>
            <a:endParaRPr lang="en-US" sz="40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B0F0"/>
                </a:solidFill>
              </a:rPr>
              <a:t>	</a:t>
            </a:r>
            <a:r>
              <a:rPr lang="en-US" sz="4000" dirty="0" smtClean="0">
                <a:solidFill>
                  <a:srgbClr val="00B0F0"/>
                </a:solidFill>
              </a:rPr>
              <a:t>at </a:t>
            </a:r>
            <a:r>
              <a:rPr lang="en-US" sz="4000" dirty="0">
                <a:solidFill>
                  <a:srgbClr val="00B0F0"/>
                </a:solidFill>
              </a:rPr>
              <a:t>compile time and at run time</a:t>
            </a:r>
            <a:r>
              <a:rPr lang="en-US" sz="4000" dirty="0" smtClean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srgbClr val="FFC000"/>
                </a:solidFill>
              </a:rPr>
              <a:t>Compile-time </a:t>
            </a:r>
            <a:r>
              <a:rPr lang="en-US" sz="4000" dirty="0">
                <a:solidFill>
                  <a:srgbClr val="FFC000"/>
                </a:solidFill>
              </a:rPr>
              <a:t>polymorphism is achieved </a:t>
            </a:r>
            <a:endParaRPr lang="en-US" sz="4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FC000"/>
                </a:solidFill>
              </a:rPr>
              <a:t>	</a:t>
            </a:r>
            <a:r>
              <a:rPr lang="en-US" sz="4000" dirty="0" smtClean="0">
                <a:solidFill>
                  <a:srgbClr val="FFC000"/>
                </a:solidFill>
              </a:rPr>
              <a:t>by </a:t>
            </a:r>
            <a:r>
              <a:rPr lang="en-US" sz="4000" dirty="0">
                <a:solidFill>
                  <a:srgbClr val="FFC000"/>
                </a:solidFill>
              </a:rPr>
              <a:t>overloading functions and operators. </a:t>
            </a:r>
          </a:p>
          <a:p>
            <a:pPr marL="0" indent="0">
              <a:buNone/>
            </a:pPr>
            <a:endParaRPr lang="en-US" sz="4000" dirty="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srgbClr val="FF0000"/>
                </a:solidFill>
              </a:rPr>
              <a:t>Run-time </a:t>
            </a:r>
            <a:r>
              <a:rPr lang="en-US" sz="4000" dirty="0">
                <a:solidFill>
                  <a:srgbClr val="FF0000"/>
                </a:solidFill>
              </a:rPr>
              <a:t>polymorphism is accomplished </a:t>
            </a:r>
            <a:endParaRPr lang="en-US" sz="4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	</a:t>
            </a:r>
            <a:r>
              <a:rPr lang="en-US" sz="4000" dirty="0" smtClean="0">
                <a:solidFill>
                  <a:srgbClr val="FF0000"/>
                </a:solidFill>
              </a:rPr>
              <a:t>by </a:t>
            </a:r>
            <a:r>
              <a:rPr lang="en-US" sz="4000" dirty="0">
                <a:solidFill>
                  <a:srgbClr val="FF0000"/>
                </a:solidFill>
              </a:rPr>
              <a:t>using inheritance and virtual </a:t>
            </a:r>
            <a:r>
              <a:rPr lang="en-US" sz="4000" dirty="0" smtClean="0">
                <a:solidFill>
                  <a:srgbClr val="FF0000"/>
                </a:solidFill>
              </a:rPr>
              <a:t>functions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387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9666"/>
          </a:xfrm>
        </p:spPr>
        <p:txBody>
          <a:bodyPr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878666"/>
            <a:ext cx="12192000" cy="1524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solidFill>
                  <a:srgbClr val="FF0000"/>
                </a:solidFill>
              </a:rPr>
              <a:t>VIRTUAL FUNCTIONS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756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9666"/>
          </a:xfrm>
        </p:spPr>
        <p:txBody>
          <a:bodyPr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9666"/>
            <a:ext cx="12192000" cy="61383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 virtual function is a member function that is declared within a base class and </a:t>
            </a:r>
            <a:r>
              <a:rPr lang="en-US" dirty="0" smtClean="0">
                <a:solidFill>
                  <a:srgbClr val="FF0000"/>
                </a:solidFill>
              </a:rPr>
              <a:t>	redefined </a:t>
            </a:r>
            <a:r>
              <a:rPr lang="en-US" dirty="0">
                <a:solidFill>
                  <a:srgbClr val="FF0000"/>
                </a:solidFill>
              </a:rPr>
              <a:t>by a derived class.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When </a:t>
            </a:r>
            <a:r>
              <a:rPr lang="en-US" dirty="0">
                <a:solidFill>
                  <a:srgbClr val="0070C0"/>
                </a:solidFill>
              </a:rPr>
              <a:t>a class containing a virtual function is inherited, the derived class redefines </a:t>
            </a:r>
            <a:r>
              <a:rPr lang="en-US" dirty="0" smtClean="0">
                <a:solidFill>
                  <a:srgbClr val="0070C0"/>
                </a:solidFill>
              </a:rPr>
              <a:t>	the </a:t>
            </a:r>
            <a:r>
              <a:rPr lang="en-US" dirty="0">
                <a:solidFill>
                  <a:srgbClr val="0070C0"/>
                </a:solidFill>
              </a:rPr>
              <a:t>virtual function to fit its own needs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Virtual </a:t>
            </a:r>
            <a:r>
              <a:rPr lang="en-US" dirty="0">
                <a:solidFill>
                  <a:srgbClr val="00B050"/>
                </a:solidFill>
              </a:rPr>
              <a:t>functions implement the "one interface, multiple methods" philosophy that </a:t>
            </a:r>
            <a:r>
              <a:rPr lang="en-US" dirty="0" smtClean="0">
                <a:solidFill>
                  <a:srgbClr val="00B050"/>
                </a:solidFill>
              </a:rPr>
              <a:t>	underlies </a:t>
            </a:r>
            <a:r>
              <a:rPr lang="en-US" dirty="0">
                <a:solidFill>
                  <a:srgbClr val="00B050"/>
                </a:solidFill>
              </a:rPr>
              <a:t>polymorphism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virtual function within the base class defines the form of the interface to that </a:t>
            </a:r>
            <a:r>
              <a:rPr lang="en-US" dirty="0" smtClean="0">
                <a:solidFill>
                  <a:srgbClr val="FFC000"/>
                </a:solidFill>
              </a:rPr>
              <a:t>	function </a:t>
            </a:r>
            <a:r>
              <a:rPr lang="en-US" dirty="0" err="1" smtClean="0">
                <a:solidFill>
                  <a:srgbClr val="FFC000"/>
                </a:solidFill>
              </a:rPr>
              <a:t>i.e</a:t>
            </a:r>
            <a:r>
              <a:rPr lang="en-US" dirty="0">
                <a:solidFill>
                  <a:srgbClr val="FFC000"/>
                </a:solidFill>
              </a:rPr>
              <a:t> redefinition creates a specific method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519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9666"/>
          </a:xfrm>
        </p:spPr>
        <p:txBody>
          <a:bodyPr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9666"/>
            <a:ext cx="12192000" cy="61383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When accessed "normally," virtual functions behave just like any other type of </a:t>
            </a:r>
            <a:r>
              <a:rPr lang="en-US" dirty="0" smtClean="0">
                <a:solidFill>
                  <a:srgbClr val="FFC000"/>
                </a:solidFill>
              </a:rPr>
              <a:t>	class </a:t>
            </a:r>
            <a:r>
              <a:rPr lang="en-US" dirty="0">
                <a:solidFill>
                  <a:srgbClr val="FFC000"/>
                </a:solidFill>
              </a:rPr>
              <a:t>member function. 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>
                <a:solidFill>
                  <a:srgbClr val="0070C0"/>
                </a:solidFill>
              </a:rPr>
              <a:t>makes virtual functions important and capable of supporting run-time </a:t>
            </a:r>
            <a:r>
              <a:rPr lang="en-US" dirty="0" smtClean="0">
                <a:solidFill>
                  <a:srgbClr val="0070C0"/>
                </a:solidFill>
              </a:rPr>
              <a:t>	polymorphism </a:t>
            </a:r>
            <a:r>
              <a:rPr lang="en-US" dirty="0">
                <a:solidFill>
                  <a:srgbClr val="0070C0"/>
                </a:solidFill>
              </a:rPr>
              <a:t>is how they behave when accessed via a pointer.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[Chap13: </a:t>
            </a:r>
            <a:r>
              <a:rPr lang="en-US" dirty="0"/>
              <a:t>a base-class pointer can be used to point to an object of any class derived </a:t>
            </a:r>
            <a:r>
              <a:rPr lang="en-US" dirty="0" smtClean="0"/>
              <a:t>	from </a:t>
            </a:r>
            <a:r>
              <a:rPr lang="en-US" dirty="0"/>
              <a:t>that base</a:t>
            </a:r>
            <a:r>
              <a:rPr lang="en-US" dirty="0" smtClean="0"/>
              <a:t>.]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When </a:t>
            </a:r>
            <a:r>
              <a:rPr lang="en-US" dirty="0">
                <a:solidFill>
                  <a:srgbClr val="00B050"/>
                </a:solidFill>
              </a:rPr>
              <a:t>a base pointer points to a derived object that contains a virtual function,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C</a:t>
            </a:r>
            <a:r>
              <a:rPr lang="en-US" dirty="0">
                <a:solidFill>
                  <a:srgbClr val="00B050"/>
                </a:solidFill>
              </a:rPr>
              <a:t>++ determines which version of that function to call based upon the type of </a:t>
            </a:r>
            <a:r>
              <a:rPr lang="en-US" dirty="0" smtClean="0">
                <a:solidFill>
                  <a:srgbClr val="00B050"/>
                </a:solidFill>
              </a:rPr>
              <a:t>	object </a:t>
            </a:r>
            <a:r>
              <a:rPr lang="en-US" dirty="0">
                <a:solidFill>
                  <a:srgbClr val="00B050"/>
                </a:solidFill>
              </a:rPr>
              <a:t>pointed to by the pointer.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And </a:t>
            </a:r>
            <a:r>
              <a:rPr lang="en-US" dirty="0">
                <a:solidFill>
                  <a:srgbClr val="00B050"/>
                </a:solidFill>
              </a:rPr>
              <a:t>this determination is made at run time.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So </a:t>
            </a:r>
            <a:r>
              <a:rPr lang="en-US" dirty="0">
                <a:solidFill>
                  <a:srgbClr val="7030A0"/>
                </a:solidFill>
              </a:rPr>
              <a:t>when different objects are pointed to, different versions of the virtual </a:t>
            </a:r>
            <a:r>
              <a:rPr lang="en-US" dirty="0" smtClean="0">
                <a:solidFill>
                  <a:srgbClr val="7030A0"/>
                </a:solidFill>
              </a:rPr>
              <a:t>	function </a:t>
            </a:r>
            <a:r>
              <a:rPr lang="en-US" dirty="0">
                <a:solidFill>
                  <a:srgbClr val="7030A0"/>
                </a:solidFill>
              </a:rPr>
              <a:t>are executed.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NOTE: The </a:t>
            </a:r>
            <a:r>
              <a:rPr lang="en-US" dirty="0">
                <a:solidFill>
                  <a:srgbClr val="C00000"/>
                </a:solidFill>
              </a:rPr>
              <a:t>same effect applies to base-class references.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555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9666"/>
          </a:xfrm>
        </p:spPr>
        <p:txBody>
          <a:bodyPr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19666"/>
            <a:ext cx="12192000" cy="61383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Keyword </a:t>
            </a:r>
            <a:r>
              <a:rPr lang="en-US" dirty="0">
                <a:solidFill>
                  <a:srgbClr val="FF0000"/>
                </a:solidFill>
              </a:rPr>
              <a:t>virtual precedes the rest of the function declaration.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When </a:t>
            </a:r>
            <a:r>
              <a:rPr lang="en-US" dirty="0" err="1">
                <a:solidFill>
                  <a:srgbClr val="FF0000"/>
                </a:solidFill>
              </a:rPr>
              <a:t>vfunc</a:t>
            </a:r>
            <a:r>
              <a:rPr lang="en-US" dirty="0">
                <a:solidFill>
                  <a:srgbClr val="FF0000"/>
                </a:solidFill>
              </a:rPr>
              <a:t>( ) is redefined by derived1 and derived2,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keyword virtual is not </a:t>
            </a:r>
            <a:r>
              <a:rPr lang="en-US" dirty="0" smtClean="0">
                <a:solidFill>
                  <a:srgbClr val="FF0000"/>
                </a:solidFill>
              </a:rPr>
              <a:t>needed </a:t>
            </a:r>
            <a:r>
              <a:rPr lang="en-US" dirty="0">
                <a:solidFill>
                  <a:srgbClr val="FF0000"/>
                </a:solidFill>
              </a:rPr>
              <a:t>(However, it is not an </a:t>
            </a:r>
            <a:r>
              <a:rPr lang="en-US" dirty="0" smtClean="0">
                <a:solidFill>
                  <a:srgbClr val="FF0000"/>
                </a:solidFill>
              </a:rPr>
              <a:t>error).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45-virtualFunction</a:t>
            </a:r>
            <a:r>
              <a:rPr lang="en-US" dirty="0" smtClean="0"/>
              <a:t>]: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This time p points to an object of type derived1.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This </a:t>
            </a:r>
            <a:r>
              <a:rPr lang="en-US" dirty="0">
                <a:solidFill>
                  <a:srgbClr val="00B050"/>
                </a:solidFill>
              </a:rPr>
              <a:t>causes derived1::</a:t>
            </a:r>
            <a:r>
              <a:rPr lang="en-US" dirty="0" err="1">
                <a:solidFill>
                  <a:srgbClr val="00B050"/>
                </a:solidFill>
              </a:rPr>
              <a:t>vfunc</a:t>
            </a:r>
            <a:r>
              <a:rPr lang="en-US" dirty="0">
                <a:solidFill>
                  <a:srgbClr val="00B050"/>
                </a:solidFill>
              </a:rPr>
              <a:t>( ) to be executed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The key point 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the kind of object to which p points determines which version of 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vfunc</a:t>
            </a:r>
            <a:r>
              <a:rPr lang="en-US" dirty="0">
                <a:solidFill>
                  <a:srgbClr val="FFC000"/>
                </a:solidFill>
              </a:rPr>
              <a:t>( ) is executed. 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Further</a:t>
            </a:r>
            <a:r>
              <a:rPr lang="en-US" dirty="0">
                <a:solidFill>
                  <a:srgbClr val="FFC000"/>
                </a:solidFill>
              </a:rPr>
              <a:t>, this determination is made at run time, and this process forms the </a:t>
            </a:r>
            <a:r>
              <a:rPr lang="en-US" dirty="0" smtClean="0">
                <a:solidFill>
                  <a:srgbClr val="FFC000"/>
                </a:solidFill>
              </a:rPr>
              <a:t>	basis </a:t>
            </a:r>
            <a:r>
              <a:rPr lang="en-US" dirty="0">
                <a:solidFill>
                  <a:srgbClr val="FFC000"/>
                </a:solidFill>
              </a:rPr>
              <a:t>for run-time polymorphism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d2.vfunc(); // calls derived2's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vfunc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Calling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virtual function in this manner is not wrong,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simply does not take advantage of the virtual nature of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vfunc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 ).</a:t>
            </a:r>
          </a:p>
        </p:txBody>
      </p:sp>
    </p:spTree>
    <p:extLst>
      <p:ext uri="{BB962C8B-B14F-4D97-AF65-F5344CB8AC3E}">
        <p14:creationId xmlns:p14="http://schemas.microsoft.com/office/powerpoint/2010/main" val="19332466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</TotalTime>
  <Words>400</Words>
  <Application>Microsoft Office PowerPoint</Application>
  <PresentationFormat>Widescreen</PresentationFormat>
  <Paragraphs>200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Algerian</vt:lpstr>
      <vt:lpstr>Arial</vt:lpstr>
      <vt:lpstr>Arial Black</vt:lpstr>
      <vt:lpstr>Arial Rounded MT Bold</vt:lpstr>
      <vt:lpstr>Calibri</vt:lpstr>
      <vt:lpstr>Calibri Light</vt:lpstr>
      <vt:lpstr>Wingdings</vt:lpstr>
      <vt:lpstr>Office Theme</vt:lpstr>
      <vt:lpstr>WELCOME  IN HARIOM DEFENSIVE TECHNOLOGY</vt:lpstr>
      <vt:lpstr>C++ (VIRTUAL FUNCTION &amp; POLYMORPHISM) </vt:lpstr>
      <vt:lpstr>ALL AT ONE GLANCE</vt:lpstr>
      <vt:lpstr>AGENDA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Virtual Attribute Is Inherited</vt:lpstr>
      <vt:lpstr>VIRTUAL FUNCTIONS ARE HIERARCHICAL</vt:lpstr>
      <vt:lpstr>Cont…</vt:lpstr>
      <vt:lpstr>PowerPoint Presentation</vt:lpstr>
      <vt:lpstr>PowerPoint Presentation</vt:lpstr>
      <vt:lpstr>Cont…</vt:lpstr>
      <vt:lpstr>PowerPoint Presentation</vt:lpstr>
      <vt:lpstr>PowerPoint Presentation</vt:lpstr>
      <vt:lpstr>USING VIRTUAL FUNCTIONS</vt:lpstr>
      <vt:lpstr>PowerPoint Presentation</vt:lpstr>
      <vt:lpstr>PowerPoint Presentation</vt:lpstr>
      <vt:lpstr>PowerPoint Presentation</vt:lpstr>
      <vt:lpstr>EARLY BINDING</vt:lpstr>
      <vt:lpstr>LATE BINDING</vt:lpstr>
      <vt:lpstr>DEMOs-ON::</vt:lpstr>
      <vt:lpstr>DEMO GOING 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ARDUINO-UNO-4LEDs-DEMO2</dc:title>
  <dc:creator>home</dc:creator>
  <cp:lastModifiedBy>home</cp:lastModifiedBy>
  <cp:revision>148</cp:revision>
  <dcterms:created xsi:type="dcterms:W3CDTF">2021-06-04T21:21:12Z</dcterms:created>
  <dcterms:modified xsi:type="dcterms:W3CDTF">2021-08-11T19:35:25Z</dcterms:modified>
</cp:coreProperties>
</file>