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[51-template]: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template &lt;class X&gt; void </a:t>
            </a:r>
            <a:r>
              <a:rPr lang="en-US" dirty="0" err="1"/>
              <a:t>swapargs</a:t>
            </a:r>
            <a:r>
              <a:rPr lang="en-US" dirty="0"/>
              <a:t>(X &amp;a, X &amp;b);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92D050"/>
                </a:solidFill>
              </a:rPr>
              <a:t>tells the compiler two things:-&gt;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		that a template is being created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2D050"/>
                </a:solidFill>
              </a:rPr>
              <a:t>		that a generic definition is beginning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Because </a:t>
            </a:r>
            <a:r>
              <a:rPr lang="en-US" dirty="0" err="1">
                <a:solidFill>
                  <a:srgbClr val="FFC000"/>
                </a:solidFill>
              </a:rPr>
              <a:t>swapargs</a:t>
            </a:r>
            <a:r>
              <a:rPr lang="en-US" dirty="0">
                <a:solidFill>
                  <a:srgbClr val="FFC000"/>
                </a:solidFill>
              </a:rPr>
              <a:t>( ) is a generic function, the compiler automatically creates 	3 versions of </a:t>
            </a:r>
            <a:r>
              <a:rPr lang="en-US" dirty="0" err="1">
                <a:solidFill>
                  <a:srgbClr val="FFC000"/>
                </a:solidFill>
              </a:rPr>
              <a:t>swapargs</a:t>
            </a:r>
            <a:r>
              <a:rPr lang="en-US" dirty="0">
                <a:solidFill>
                  <a:srgbClr val="FFC000"/>
                </a:solidFill>
              </a:rPr>
              <a:t>( ):-&gt;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		one that will exchange integer values,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		one that will exchange floating-point values,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		and one that will swap characters.</a:t>
            </a:r>
          </a:p>
        </p:txBody>
      </p:sp>
    </p:spTree>
    <p:extLst>
      <p:ext uri="{BB962C8B-B14F-4D97-AF65-F5344CB8AC3E}">
        <p14:creationId xmlns:p14="http://schemas.microsoft.com/office/powerpoint/2010/main" val="1554210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TERMINOLOGY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generic function </a:t>
            </a:r>
            <a:r>
              <a:rPr lang="en-US" dirty="0"/>
              <a:t>(that is, a function definition preceded by a template </a:t>
            </a:r>
            <a:r>
              <a:rPr lang="en-US" dirty="0" smtClean="0"/>
              <a:t>	statement</a:t>
            </a:r>
            <a:r>
              <a:rPr lang="en-US" dirty="0"/>
              <a:t>) </a:t>
            </a:r>
            <a:r>
              <a:rPr lang="en-US" dirty="0" smtClean="0"/>
              <a:t>	is </a:t>
            </a:r>
            <a:r>
              <a:rPr lang="en-US" dirty="0"/>
              <a:t>also called a </a:t>
            </a:r>
            <a:r>
              <a:rPr lang="en-US" b="1" dirty="0">
                <a:solidFill>
                  <a:srgbClr val="FF0000"/>
                </a:solidFill>
              </a:rPr>
              <a:t>template 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compiler creates a specific version of this function, it is said to have </a:t>
            </a:r>
            <a:r>
              <a:rPr lang="en-US" dirty="0" smtClean="0"/>
              <a:t>		created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specialization.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also called a </a:t>
            </a:r>
            <a:r>
              <a:rPr lang="en-US" dirty="0">
                <a:solidFill>
                  <a:srgbClr val="FF0000"/>
                </a:solidFill>
              </a:rPr>
              <a:t>generated 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act of generating a function is referred to as </a:t>
            </a:r>
            <a:r>
              <a:rPr lang="en-US" dirty="0">
                <a:solidFill>
                  <a:srgbClr val="FF0000"/>
                </a:solidFill>
              </a:rPr>
              <a:t>instantiating it.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/>
              <a:t>differently, </a:t>
            </a:r>
            <a:r>
              <a:rPr lang="en-US" dirty="0">
                <a:solidFill>
                  <a:srgbClr val="FF0000"/>
                </a:solidFill>
              </a:rPr>
              <a:t>a generated function is a specific instance of a template function.</a:t>
            </a:r>
          </a:p>
        </p:txBody>
      </p:sp>
    </p:spTree>
    <p:extLst>
      <p:ext uri="{BB962C8B-B14F-4D97-AF65-F5344CB8AC3E}">
        <p14:creationId xmlns:p14="http://schemas.microsoft.com/office/powerpoint/2010/main" val="3634997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733"/>
            <a:ext cx="10515600" cy="2074334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 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   2</a:t>
            </a:r>
            <a:r>
              <a:rPr lang="en-US" sz="2400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dirty="0" smtClean="0">
                <a:solidFill>
                  <a:srgbClr val="FF0000"/>
                </a:solidFill>
              </a:rPr>
              <a:t> WAY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</a:rPr>
              <a:t>C++ does not recognize end-of-line as a statement terminator,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the template clause of a generic function definition does not have to be on 	the same line as the function's name.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6" y="2847181"/>
            <a:ext cx="3867150" cy="30003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17" y="2505075"/>
            <a:ext cx="4311154" cy="3684588"/>
          </a:xfrm>
        </p:spPr>
      </p:pic>
    </p:spTree>
    <p:extLst>
      <p:ext uri="{BB962C8B-B14F-4D97-AF65-F5344CB8AC3E}">
        <p14:creationId xmlns:p14="http://schemas.microsoft.com/office/powerpoint/2010/main" val="1014698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6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FUNCTION WITH TWO GENERIC TYPES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by using a comma-separated </a:t>
            </a:r>
            <a:r>
              <a:rPr lang="en-US" dirty="0" smtClean="0">
                <a:solidFill>
                  <a:srgbClr val="92D050"/>
                </a:solidFill>
              </a:rPr>
              <a:t>list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0"/>
            <a:ext cx="12547600" cy="5562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52-template-2GenericTypes</a:t>
            </a:r>
            <a:r>
              <a:rPr lang="en-US" dirty="0" smtClean="0"/>
              <a:t>]: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placeholder </a:t>
            </a:r>
            <a:r>
              <a:rPr lang="en-US" dirty="0">
                <a:solidFill>
                  <a:srgbClr val="0070C0"/>
                </a:solidFill>
              </a:rPr>
              <a:t>types type1 and type2 are replaced by the compiler with the </a:t>
            </a:r>
            <a:r>
              <a:rPr lang="en-US" dirty="0" smtClean="0">
                <a:solidFill>
                  <a:srgbClr val="0070C0"/>
                </a:solidFill>
              </a:rPr>
              <a:t>	          		data </a:t>
            </a:r>
            <a:r>
              <a:rPr lang="en-US" dirty="0">
                <a:solidFill>
                  <a:srgbClr val="0070C0"/>
                </a:solidFill>
              </a:rPr>
              <a:t>types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and char *, and double and long, respectively,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when </a:t>
            </a:r>
            <a:r>
              <a:rPr lang="en-US" dirty="0">
                <a:solidFill>
                  <a:srgbClr val="0070C0"/>
                </a:solidFill>
              </a:rPr>
              <a:t>the compiler generates the specific instances of </a:t>
            </a:r>
            <a:r>
              <a:rPr lang="en-US" dirty="0" err="1">
                <a:solidFill>
                  <a:srgbClr val="0070C0"/>
                </a:solidFill>
              </a:rPr>
              <a:t>myfunc</a:t>
            </a:r>
            <a:r>
              <a:rPr lang="en-US" dirty="0">
                <a:solidFill>
                  <a:srgbClr val="0070C0"/>
                </a:solidFill>
              </a:rPr>
              <a:t>( ) within main( 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When you create a template function, you are, in essence, allowing the </a:t>
            </a:r>
            <a:r>
              <a:rPr lang="en-US" dirty="0" smtClean="0">
                <a:solidFill>
                  <a:srgbClr val="00B050"/>
                </a:solidFill>
              </a:rPr>
              <a:t>	compiler </a:t>
            </a:r>
            <a:r>
              <a:rPr lang="en-US" dirty="0">
                <a:solidFill>
                  <a:srgbClr val="00B050"/>
                </a:solidFill>
              </a:rPr>
              <a:t>to generate as many different versions of that function as are </a:t>
            </a:r>
            <a:r>
              <a:rPr lang="en-US" dirty="0" smtClean="0">
                <a:solidFill>
                  <a:srgbClr val="00B050"/>
                </a:solidFill>
              </a:rPr>
              <a:t>	necessary </a:t>
            </a:r>
            <a:r>
              <a:rPr lang="en-US" dirty="0">
                <a:solidFill>
                  <a:srgbClr val="00B050"/>
                </a:solidFill>
              </a:rPr>
              <a:t>for handling the various ways that your program calls the 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179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EXPLICITLY OVERLOADING A GENERIC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Even though a generic function overloads itself as needed,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can explicitly overload one, too.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formally called </a:t>
            </a:r>
            <a:r>
              <a:rPr lang="en-US" dirty="0">
                <a:solidFill>
                  <a:srgbClr val="FF0000"/>
                </a:solidFill>
              </a:rPr>
              <a:t>explicit specialization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you overload a generic function, that overloaded function overrides (or "hides") </a:t>
            </a:r>
            <a:r>
              <a:rPr lang="en-US" dirty="0" smtClean="0">
                <a:solidFill>
                  <a:srgbClr val="FF0000"/>
                </a:solidFill>
              </a:rPr>
              <a:t>	the </a:t>
            </a:r>
            <a:r>
              <a:rPr lang="en-US" dirty="0">
                <a:solidFill>
                  <a:srgbClr val="FF0000"/>
                </a:solidFill>
              </a:rPr>
              <a:t>generic function relative to that specific version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53-template-overloadGenericFunctionExplicit</a:t>
            </a:r>
            <a:r>
              <a:rPr lang="en-US" dirty="0" smtClean="0">
                <a:solidFill>
                  <a:srgbClr val="FF0000"/>
                </a:solidFill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when </a:t>
            </a:r>
            <a:r>
              <a:rPr lang="en-US" dirty="0" err="1"/>
              <a:t>swapargs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is called, it invokes the explicitly overloaded version of </a:t>
            </a:r>
            <a:r>
              <a:rPr lang="en-US" dirty="0" smtClean="0"/>
              <a:t>	</a:t>
            </a:r>
            <a:r>
              <a:rPr lang="en-US" dirty="0" err="1" smtClean="0"/>
              <a:t>swapargs</a:t>
            </a:r>
            <a:r>
              <a:rPr lang="en-US" dirty="0"/>
              <a:t>( ) defined in the </a:t>
            </a:r>
            <a:r>
              <a:rPr lang="en-US" dirty="0" smtClean="0"/>
              <a:t>program.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So the compiler does not generate this version of the generic </a:t>
            </a:r>
            <a:r>
              <a:rPr lang="en-US" dirty="0" err="1" smtClean="0">
                <a:solidFill>
                  <a:srgbClr val="00B050"/>
                </a:solidFill>
              </a:rPr>
              <a:t>swapargs</a:t>
            </a:r>
            <a:r>
              <a:rPr lang="en-US" dirty="0" smtClean="0">
                <a:solidFill>
                  <a:srgbClr val="00B050"/>
                </a:solidFill>
              </a:rPr>
              <a:t>( ) 			function,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because the generic function is overridden by the explicit overloading.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72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5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 </a:t>
            </a:r>
            <a:r>
              <a:rPr lang="en-US" sz="3200" dirty="0">
                <a:solidFill>
                  <a:srgbClr val="FF0000"/>
                </a:solidFill>
              </a:rPr>
              <a:t>new-style syntax </a:t>
            </a:r>
            <a:r>
              <a:rPr lang="en-US" sz="3200" dirty="0">
                <a:solidFill>
                  <a:srgbClr val="0070C0"/>
                </a:solidFill>
              </a:rPr>
              <a:t>was introduced to denote the explicit specialization of </a:t>
            </a:r>
            <a:r>
              <a:rPr lang="en-US" sz="3200" dirty="0" smtClean="0">
                <a:solidFill>
                  <a:srgbClr val="0070C0"/>
                </a:solidFill>
              </a:rPr>
              <a:t>	a </a:t>
            </a:r>
            <a:r>
              <a:rPr lang="en-US" sz="3200" dirty="0">
                <a:solidFill>
                  <a:srgbClr val="0070C0"/>
                </a:solidFill>
              </a:rPr>
              <a:t>function. This new method uses the template keyword.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686844"/>
            <a:ext cx="7419975" cy="3524250"/>
          </a:xfrm>
        </p:spPr>
      </p:pic>
    </p:spTree>
    <p:extLst>
      <p:ext uri="{BB962C8B-B14F-4D97-AF65-F5344CB8AC3E}">
        <p14:creationId xmlns:p14="http://schemas.microsoft.com/office/powerpoint/2010/main" val="1498923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emplate</a:t>
            </a:r>
            <a:r>
              <a:rPr lang="en-US" dirty="0">
                <a:solidFill>
                  <a:srgbClr val="0070C0"/>
                </a:solidFill>
              </a:rPr>
              <a:t>&lt;&gt; construct to indicate specialization.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type of data for which the specialization is being created is placed inside the </a:t>
            </a:r>
            <a:r>
              <a:rPr lang="en-US" dirty="0" smtClean="0"/>
              <a:t>	angle </a:t>
            </a:r>
            <a:r>
              <a:rPr lang="en-US" dirty="0"/>
              <a:t>brackets following the function name.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same syntax is used to specialize any type of generic function.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While </a:t>
            </a:r>
            <a:r>
              <a:rPr lang="en-US" dirty="0">
                <a:solidFill>
                  <a:srgbClr val="00B050"/>
                </a:solidFill>
              </a:rPr>
              <a:t>there is no advantage to using one specialization syntax over the other at </a:t>
            </a:r>
            <a:r>
              <a:rPr lang="en-US" dirty="0" smtClean="0">
                <a:solidFill>
                  <a:srgbClr val="00B050"/>
                </a:solidFill>
              </a:rPr>
              <a:t>	this </a:t>
            </a:r>
            <a:r>
              <a:rPr lang="en-US" dirty="0">
                <a:solidFill>
                  <a:srgbClr val="00B050"/>
                </a:solidFill>
              </a:rPr>
              <a:t>time, the new-style is probably a better approach for the long term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Explicit specialization </a:t>
            </a:r>
            <a:r>
              <a:rPr lang="en-US" dirty="0"/>
              <a:t>of a template allows you to tailor a version of a generic </a:t>
            </a:r>
            <a:r>
              <a:rPr lang="en-US" dirty="0" smtClean="0"/>
              <a:t>	function </a:t>
            </a:r>
            <a:r>
              <a:rPr lang="en-US" dirty="0"/>
              <a:t>to accommodate a unique situation—perhaps to take advantage of </a:t>
            </a:r>
            <a:r>
              <a:rPr lang="en-US" dirty="0" smtClean="0"/>
              <a:t>	some </a:t>
            </a:r>
            <a:r>
              <a:rPr lang="en-US" dirty="0"/>
              <a:t>performance boost that applies to only one type of </a:t>
            </a:r>
            <a:r>
              <a:rPr lang="en-US" dirty="0" smtClean="0"/>
              <a:t>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However</a:t>
            </a:r>
            <a:r>
              <a:rPr lang="en-US" dirty="0">
                <a:solidFill>
                  <a:srgbClr val="FF0000"/>
                </a:solidFill>
              </a:rPr>
              <a:t>, as a general rule, if you need to have different versions of a function for </a:t>
            </a:r>
            <a:r>
              <a:rPr lang="en-US" dirty="0" smtClean="0">
                <a:solidFill>
                  <a:srgbClr val="FF0000"/>
                </a:solidFill>
              </a:rPr>
              <a:t>	different </a:t>
            </a:r>
            <a:r>
              <a:rPr lang="en-US" dirty="0">
                <a:solidFill>
                  <a:srgbClr val="FF0000"/>
                </a:solidFill>
              </a:rPr>
              <a:t>data types, you should use overloaded functions rather than </a:t>
            </a:r>
            <a:r>
              <a:rPr lang="en-US" dirty="0" smtClean="0">
                <a:solidFill>
                  <a:srgbClr val="FF0000"/>
                </a:solidFill>
              </a:rPr>
              <a:t>	templates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625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OVERLOADING A FUNCTION TEMPLATE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addition to creating </a:t>
            </a:r>
            <a:r>
              <a:rPr lang="en-US" dirty="0">
                <a:solidFill>
                  <a:srgbClr val="FF0000"/>
                </a:solidFill>
              </a:rPr>
              <a:t>explicit, overloaded versions of a generic function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 dirty="0"/>
              <a:t>can also </a:t>
            </a:r>
            <a:r>
              <a:rPr lang="en-US" dirty="0">
                <a:solidFill>
                  <a:srgbClr val="FF0000"/>
                </a:solidFill>
              </a:rPr>
              <a:t>overload the template specification </a:t>
            </a:r>
            <a:r>
              <a:rPr lang="en-US" dirty="0"/>
              <a:t>itself.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do so, simply create another version of the template that differs from any others </a:t>
            </a:r>
            <a:r>
              <a:rPr lang="en-US" dirty="0" smtClean="0">
                <a:solidFill>
                  <a:srgbClr val="0070C0"/>
                </a:solidFill>
              </a:rPr>
              <a:t>	in </a:t>
            </a:r>
            <a:r>
              <a:rPr lang="en-US" dirty="0">
                <a:solidFill>
                  <a:srgbClr val="0070C0"/>
                </a:solidFill>
              </a:rPr>
              <a:t>its parameter list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54-template-overloadTemplate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template for f( ) is overloaded to accept either one or two parameters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1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Using Standard Parameters with Template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We can </a:t>
            </a:r>
            <a:r>
              <a:rPr lang="en-US" dirty="0">
                <a:solidFill>
                  <a:srgbClr val="00B0F0"/>
                </a:solidFill>
              </a:rPr>
              <a:t>mix standard parameters with generic type parameters in a template </a:t>
            </a:r>
            <a:r>
              <a:rPr lang="en-US" dirty="0" smtClean="0">
                <a:solidFill>
                  <a:srgbClr val="00B0F0"/>
                </a:solidFill>
              </a:rPr>
              <a:t>	function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 err="1"/>
              <a:t>nongeneric</a:t>
            </a:r>
            <a:r>
              <a:rPr lang="en-US" dirty="0"/>
              <a:t> parameters work just like they do with any other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55-template-stdParameter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Since the first argument is a generic type, </a:t>
            </a:r>
            <a:r>
              <a:rPr lang="en-US" dirty="0" err="1"/>
              <a:t>tabOut</a:t>
            </a:r>
            <a:r>
              <a:rPr lang="en-US" dirty="0"/>
              <a:t>( ) can be used to display </a:t>
            </a:r>
            <a:r>
              <a:rPr lang="en-US" dirty="0" smtClean="0"/>
              <a:t>	any </a:t>
            </a:r>
            <a:r>
              <a:rPr lang="en-US" dirty="0"/>
              <a:t>type of data.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tab parameter is a standard, call-by-value parameter.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mixing of generic and </a:t>
            </a:r>
            <a:r>
              <a:rPr lang="en-US" dirty="0" err="1">
                <a:solidFill>
                  <a:srgbClr val="FF0000"/>
                </a:solidFill>
              </a:rPr>
              <a:t>nongeneric</a:t>
            </a:r>
            <a:r>
              <a:rPr lang="en-US" dirty="0">
                <a:solidFill>
                  <a:srgbClr val="FF0000"/>
                </a:solidFill>
              </a:rPr>
              <a:t> parameters causes no trouble and is, </a:t>
            </a:r>
            <a:r>
              <a:rPr lang="en-US" dirty="0" smtClean="0">
                <a:solidFill>
                  <a:srgbClr val="FF0000"/>
                </a:solidFill>
              </a:rPr>
              <a:t>	indeed</a:t>
            </a:r>
            <a:r>
              <a:rPr lang="en-US" dirty="0">
                <a:solidFill>
                  <a:srgbClr val="FF0000"/>
                </a:solidFill>
              </a:rPr>
              <a:t>, both common and useful.</a:t>
            </a:r>
          </a:p>
        </p:txBody>
      </p:sp>
    </p:spTree>
    <p:extLst>
      <p:ext uri="{BB962C8B-B14F-4D97-AF65-F5344CB8AC3E}">
        <p14:creationId xmlns:p14="http://schemas.microsoft.com/office/powerpoint/2010/main" val="27375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GENERIC FUNCTION RESTRICTIONS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Generic functions are similar to overloaded functions except that they are more </a:t>
            </a:r>
            <a:r>
              <a:rPr lang="en-US" dirty="0" smtClean="0">
                <a:solidFill>
                  <a:srgbClr val="FF0000"/>
                </a:solidFill>
              </a:rPr>
              <a:t>	restrictive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functions are overloaded, you may have different actions performed within </a:t>
            </a:r>
            <a:r>
              <a:rPr lang="en-US" dirty="0" smtClean="0">
                <a:solidFill>
                  <a:srgbClr val="0070C0"/>
                </a:solidFill>
              </a:rPr>
              <a:t>	the </a:t>
            </a:r>
            <a:r>
              <a:rPr lang="en-US" dirty="0">
                <a:solidFill>
                  <a:srgbClr val="0070C0"/>
                </a:solidFill>
              </a:rPr>
              <a:t>body of each function.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 </a:t>
            </a:r>
            <a:r>
              <a:rPr lang="en-US" dirty="0">
                <a:solidFill>
                  <a:srgbClr val="FF0000"/>
                </a:solidFill>
              </a:rPr>
              <a:t>a generic function must perform the same general action for all versions—only </a:t>
            </a:r>
            <a:r>
              <a:rPr lang="en-US" dirty="0" smtClean="0">
                <a:solidFill>
                  <a:srgbClr val="FF0000"/>
                </a:solidFill>
              </a:rPr>
              <a:t>	the </a:t>
            </a:r>
            <a:r>
              <a:rPr lang="en-US" dirty="0">
                <a:solidFill>
                  <a:srgbClr val="FF0000"/>
                </a:solidFill>
              </a:rPr>
              <a:t>type of data can differ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56-template-restriction</a:t>
            </a:r>
            <a:r>
              <a:rPr lang="en-US" dirty="0"/>
              <a:t>]: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These functions could not be replaced by a generic function because they do </a:t>
            </a:r>
            <a:r>
              <a:rPr lang="en-US" dirty="0" smtClean="0">
                <a:solidFill>
                  <a:srgbClr val="00B050"/>
                </a:solidFill>
              </a:rPr>
              <a:t>	not </a:t>
            </a:r>
            <a:r>
              <a:rPr lang="en-US" dirty="0">
                <a:solidFill>
                  <a:srgbClr val="00B050"/>
                </a:solidFill>
              </a:rPr>
              <a:t>do the same thing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TEMPLATES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APPLYING GENERIC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Applied </a:t>
            </a:r>
            <a:r>
              <a:rPr lang="en-US" dirty="0"/>
              <a:t>to all types of situations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Whenever </a:t>
            </a:r>
            <a:r>
              <a:rPr lang="en-US" dirty="0"/>
              <a:t>you have a function that defines a </a:t>
            </a:r>
            <a:r>
              <a:rPr lang="en-US" dirty="0">
                <a:solidFill>
                  <a:srgbClr val="FF0000"/>
                </a:solidFill>
              </a:rPr>
              <a:t>generalizable algorithm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can make it into a </a:t>
            </a:r>
            <a:r>
              <a:rPr lang="en-US" dirty="0">
                <a:solidFill>
                  <a:srgbClr val="FF0000"/>
                </a:solidFill>
              </a:rPr>
              <a:t>template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Once </a:t>
            </a:r>
            <a:r>
              <a:rPr lang="en-US" dirty="0"/>
              <a:t>you have done so, you may use it with any type of data without having </a:t>
            </a:r>
            <a:r>
              <a:rPr lang="en-US" dirty="0" smtClean="0"/>
              <a:t>	to </a:t>
            </a:r>
            <a:r>
              <a:rPr lang="en-US" dirty="0"/>
              <a:t>recode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Generic </a:t>
            </a:r>
            <a:r>
              <a:rPr lang="en-US" dirty="0" smtClean="0">
                <a:solidFill>
                  <a:srgbClr val="0070C0"/>
                </a:solidFill>
              </a:rPr>
              <a:t>Sort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Compacting an </a:t>
            </a:r>
            <a:r>
              <a:rPr lang="en-US" dirty="0" smtClean="0">
                <a:solidFill>
                  <a:srgbClr val="0070C0"/>
                </a:solidFill>
              </a:rPr>
              <a:t>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6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 Generic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</a:t>
            </a:r>
            <a:r>
              <a:rPr lang="en-US" dirty="0"/>
              <a:t>a generic bubble sort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bubble( ) function will sort any type of array.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is called with </a:t>
            </a:r>
            <a:r>
              <a:rPr lang="en-US" dirty="0">
                <a:solidFill>
                  <a:srgbClr val="00B050"/>
                </a:solidFill>
              </a:rPr>
              <a:t>a pointer to the first element in the array </a:t>
            </a:r>
            <a:r>
              <a:rPr lang="en-US" dirty="0"/>
              <a:t>and the number of </a:t>
            </a:r>
            <a:r>
              <a:rPr lang="en-US" dirty="0" smtClean="0"/>
              <a:t>	elements </a:t>
            </a:r>
            <a:r>
              <a:rPr lang="en-US" dirty="0"/>
              <a:t>in the </a:t>
            </a:r>
            <a:r>
              <a:rPr lang="en-US" dirty="0" smtClean="0"/>
              <a:t>array.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57a-template-Practical-genericSort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Because </a:t>
            </a:r>
            <a:r>
              <a:rPr lang="en-US" dirty="0">
                <a:solidFill>
                  <a:srgbClr val="00B050"/>
                </a:solidFill>
              </a:rPr>
              <a:t>bubble( ) is a template function, it is automatically </a:t>
            </a:r>
            <a:r>
              <a:rPr lang="en-US" dirty="0" smtClean="0">
                <a:solidFill>
                  <a:srgbClr val="00B050"/>
                </a:solidFill>
              </a:rPr>
              <a:t>over-loaded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00B050"/>
                </a:solidFill>
              </a:rPr>
              <a:t>	accommodate </a:t>
            </a:r>
            <a:r>
              <a:rPr lang="en-US" dirty="0">
                <a:solidFill>
                  <a:srgbClr val="00B050"/>
                </a:solidFill>
              </a:rPr>
              <a:t>the two different types of data.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might want to try using bubble( ) to sort other types of data, including </a:t>
            </a:r>
            <a:r>
              <a:rPr lang="en-US" dirty="0" smtClean="0">
                <a:solidFill>
                  <a:srgbClr val="FF0000"/>
                </a:solidFill>
              </a:rPr>
              <a:t>	classes that </a:t>
            </a:r>
            <a:r>
              <a:rPr lang="en-US" dirty="0">
                <a:solidFill>
                  <a:srgbClr val="FF0000"/>
                </a:solidFill>
              </a:rPr>
              <a:t>you create.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each case, the compiler will create the right version of the </a:t>
            </a:r>
            <a:r>
              <a:rPr lang="en-US" dirty="0" smtClean="0">
                <a:solidFill>
                  <a:srgbClr val="FF0000"/>
                </a:solidFill>
              </a:rPr>
              <a:t>function.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03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Compacting an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template is called compact( 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function compacts the elements in an array.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not uncommon to want to remove elements from the middle of an array and </a:t>
            </a:r>
            <a:r>
              <a:rPr lang="en-US" dirty="0" smtClean="0"/>
              <a:t>	then 	move </a:t>
            </a:r>
            <a:r>
              <a:rPr lang="en-US" dirty="0"/>
              <a:t>the remaining elements down so that all unused elements are at </a:t>
            </a:r>
            <a:r>
              <a:rPr lang="en-US" dirty="0" smtClean="0"/>
              <a:t>the 	end.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57b-template-Practical-compactArray</a:t>
            </a:r>
            <a:r>
              <a:rPr lang="en-US" dirty="0"/>
              <a:t>]:-&gt;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generic compact( ) function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called with a pointer to the first element in the </a:t>
            </a:r>
            <a:r>
              <a:rPr lang="en-US" dirty="0" smtClean="0">
                <a:solidFill>
                  <a:srgbClr val="0070C0"/>
                </a:solidFill>
              </a:rPr>
              <a:t>	array</a:t>
            </a:r>
            <a:r>
              <a:rPr lang="en-US" dirty="0">
                <a:solidFill>
                  <a:srgbClr val="0070C0"/>
                </a:solidFill>
              </a:rPr>
              <a:t>, the number of elements in the array, and the starting and ending </a:t>
            </a:r>
            <a:r>
              <a:rPr lang="en-US" dirty="0" smtClean="0">
                <a:solidFill>
                  <a:srgbClr val="0070C0"/>
                </a:solidFill>
              </a:rPr>
              <a:t>indexes 	of </a:t>
            </a:r>
            <a:r>
              <a:rPr lang="en-US" dirty="0">
                <a:solidFill>
                  <a:srgbClr val="0070C0"/>
                </a:solidFill>
              </a:rPr>
              <a:t>the elements to be removed.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The </a:t>
            </a:r>
            <a:r>
              <a:rPr lang="en-US" dirty="0">
                <a:solidFill>
                  <a:srgbClr val="FF0000"/>
                </a:solidFill>
              </a:rPr>
              <a:t>function then removes those elements and compacts the array.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the purposes of illustration, it also zeroes the unused elements at the end of </a:t>
            </a:r>
            <a:r>
              <a:rPr lang="en-US" dirty="0" smtClean="0">
                <a:solidFill>
                  <a:srgbClr val="00B050"/>
                </a:solidFill>
              </a:rPr>
              <a:t>	the array </a:t>
            </a:r>
            <a:r>
              <a:rPr lang="en-US" dirty="0">
                <a:solidFill>
                  <a:srgbClr val="00B050"/>
                </a:solidFill>
              </a:rPr>
              <a:t>that have been freed by the compaction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NOTE:	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As </a:t>
            </a:r>
            <a:r>
              <a:rPr lang="en-US" dirty="0">
                <a:solidFill>
                  <a:srgbClr val="FFC000"/>
                </a:solidFill>
              </a:rPr>
              <a:t>long as the underlying logic of a function is independent of the data, it can be </a:t>
            </a:r>
            <a:r>
              <a:rPr lang="en-US" dirty="0" smtClean="0">
                <a:solidFill>
                  <a:srgbClr val="FFC000"/>
                </a:solidFill>
              </a:rPr>
              <a:t>	made </a:t>
            </a:r>
            <a:r>
              <a:rPr lang="en-US" dirty="0">
                <a:solidFill>
                  <a:srgbClr val="FFC000"/>
                </a:solidFill>
              </a:rPr>
              <a:t>into a generic function.</a:t>
            </a:r>
          </a:p>
        </p:txBody>
      </p:sp>
    </p:spTree>
    <p:extLst>
      <p:ext uri="{BB962C8B-B14F-4D97-AF65-F5344CB8AC3E}">
        <p14:creationId xmlns:p14="http://schemas.microsoft.com/office/powerpoint/2010/main" val="2805826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641598"/>
            <a:ext cx="12192000" cy="1625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GENERIC CLASSES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40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Doing so, </a:t>
            </a:r>
            <a:r>
              <a:rPr lang="en-US" dirty="0">
                <a:solidFill>
                  <a:srgbClr val="00B050"/>
                </a:solidFill>
              </a:rPr>
              <a:t>you create a class that defines all the algorithms used by that class; </a:t>
            </a:r>
            <a:r>
              <a:rPr lang="en-US" dirty="0" smtClean="0">
                <a:solidFill>
                  <a:srgbClr val="00B050"/>
                </a:solidFill>
              </a:rPr>
              <a:t>	however</a:t>
            </a:r>
            <a:r>
              <a:rPr lang="en-US" dirty="0">
                <a:solidFill>
                  <a:srgbClr val="00B050"/>
                </a:solidFill>
              </a:rPr>
              <a:t>, the actual type of the data being manipulated will be specified as a </a:t>
            </a:r>
            <a:r>
              <a:rPr lang="en-US" dirty="0" smtClean="0">
                <a:solidFill>
                  <a:srgbClr val="00B050"/>
                </a:solidFill>
              </a:rPr>
              <a:t>	parameter </a:t>
            </a:r>
            <a:r>
              <a:rPr lang="en-US" dirty="0">
                <a:solidFill>
                  <a:srgbClr val="00B050"/>
                </a:solidFill>
              </a:rPr>
              <a:t>when objects of that class are created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Generic classes are useful when a class uses logic that can be generalized.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you create a generic class, it can perform the operation you define, such </a:t>
            </a:r>
            <a:r>
              <a:rPr lang="en-US" dirty="0" smtClean="0"/>
              <a:t>	as maintaining </a:t>
            </a:r>
            <a:r>
              <a:rPr lang="en-US" dirty="0"/>
              <a:t>a queue or a linked list, for any type of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compiler will automatically generate the correct type of object, based upon </a:t>
            </a:r>
            <a:r>
              <a:rPr lang="en-US" dirty="0" smtClean="0">
                <a:solidFill>
                  <a:srgbClr val="FF0000"/>
                </a:solidFill>
              </a:rPr>
              <a:t>	the </a:t>
            </a:r>
            <a:r>
              <a:rPr lang="en-US" dirty="0">
                <a:solidFill>
                  <a:srgbClr val="FF0000"/>
                </a:solidFill>
              </a:rPr>
              <a:t>type you specify when the object is created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template </a:t>
            </a:r>
            <a:r>
              <a:rPr lang="en-US" dirty="0" smtClean="0">
                <a:solidFill>
                  <a:srgbClr val="0070C0"/>
                </a:solidFill>
              </a:rPr>
              <a:t>class&lt;</a:t>
            </a:r>
            <a:r>
              <a:rPr lang="en-US" dirty="0" err="1" smtClean="0">
                <a:solidFill>
                  <a:srgbClr val="0070C0"/>
                </a:solidFill>
              </a:rPr>
              <a:t>Ttype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class-name {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46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Once you have created a generic class,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create a specific instance of that class </a:t>
            </a:r>
            <a:r>
              <a:rPr lang="en-US" dirty="0" smtClean="0"/>
              <a:t>using: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class-name&lt;type&gt; </a:t>
            </a:r>
            <a:r>
              <a:rPr lang="en-US" dirty="0" err="1">
                <a:solidFill>
                  <a:srgbClr val="FF0000"/>
                </a:solidFill>
              </a:rPr>
              <a:t>ob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/>
              <a:t>is the type name of the data that the class will be operating upon.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Member </a:t>
            </a:r>
            <a:r>
              <a:rPr lang="en-US" dirty="0">
                <a:solidFill>
                  <a:srgbClr val="0070C0"/>
                </a:solidFill>
              </a:rPr>
              <a:t>functions of a generic class are themselves automatically generic.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You </a:t>
            </a:r>
            <a:r>
              <a:rPr lang="en-US" dirty="0">
                <a:solidFill>
                  <a:srgbClr val="0070C0"/>
                </a:solidFill>
              </a:rPr>
              <a:t>need not use template to explicitly specify </a:t>
            </a:r>
            <a:r>
              <a:rPr lang="en-US" dirty="0" smtClean="0">
                <a:solidFill>
                  <a:srgbClr val="0070C0"/>
                </a:solidFill>
              </a:rPr>
              <a:t>them.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stack </a:t>
            </a:r>
            <a:r>
              <a:rPr lang="en-US" dirty="0"/>
              <a:t>class </a:t>
            </a:r>
            <a:r>
              <a:rPr lang="en-US" dirty="0" smtClean="0"/>
              <a:t> </a:t>
            </a:r>
            <a:r>
              <a:rPr lang="en-US" dirty="0"/>
              <a:t>is reworked into a generic class.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So </a:t>
            </a:r>
            <a:r>
              <a:rPr lang="en-US" dirty="0">
                <a:solidFill>
                  <a:srgbClr val="FF0000"/>
                </a:solidFill>
              </a:rPr>
              <a:t>it can be used to store objects of any type.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58-template-GenericClass-stack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character stack and a floating-point stack are created, but any data type </a:t>
            </a:r>
            <a:r>
              <a:rPr lang="en-US" dirty="0" smtClean="0"/>
              <a:t>	can </a:t>
            </a:r>
            <a:r>
              <a:rPr lang="en-US" dirty="0"/>
              <a:t>be </a:t>
            </a:r>
            <a:r>
              <a:rPr lang="en-US" dirty="0" smtClean="0"/>
              <a:t>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5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>
                <a:solidFill>
                  <a:srgbClr val="FF0000"/>
                </a:solidFill>
              </a:rPr>
              <a:t>Cont</a:t>
            </a:r>
            <a:r>
              <a:rPr lang="en-US" b="1" u="sng" dirty="0" smtClean="0">
                <a:solidFill>
                  <a:srgbClr val="FF0000"/>
                </a:solidFill>
              </a:rPr>
              <a:t>…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actual type of data stored by the stack is generic in the class declaration.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not until an object of the stack is declared that the actual data type is </a:t>
            </a:r>
            <a:r>
              <a:rPr lang="en-US" dirty="0" smtClean="0"/>
              <a:t>	determined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a specific instance of stack is declared, the compiler automatically generates </a:t>
            </a:r>
            <a:r>
              <a:rPr lang="en-US" dirty="0" smtClean="0">
                <a:solidFill>
                  <a:srgbClr val="FF0000"/>
                </a:solidFill>
              </a:rPr>
              <a:t>	all </a:t>
            </a:r>
            <a:r>
              <a:rPr lang="en-US" dirty="0">
                <a:solidFill>
                  <a:srgbClr val="FF0000"/>
                </a:solidFill>
              </a:rPr>
              <a:t>the functions and variables necessary for handling the actual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stack </a:t>
            </a:r>
            <a:r>
              <a:rPr lang="en-US" dirty="0">
                <a:solidFill>
                  <a:srgbClr val="0070C0"/>
                </a:solidFill>
              </a:rPr>
              <a:t>s1, s2; // create two character stacks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stack </a:t>
            </a:r>
            <a:r>
              <a:rPr lang="en-US" dirty="0">
                <a:solidFill>
                  <a:srgbClr val="0070C0"/>
                </a:solidFill>
              </a:rPr>
              <a:t>ds1, ds2; // create two double </a:t>
            </a:r>
            <a:r>
              <a:rPr lang="en-US" dirty="0" smtClean="0">
                <a:solidFill>
                  <a:srgbClr val="0070C0"/>
                </a:solidFill>
              </a:rPr>
              <a:t>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Notice how the desired data type is passed inside the angle brackets.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By </a:t>
            </a:r>
            <a:r>
              <a:rPr lang="en-US" dirty="0">
                <a:solidFill>
                  <a:srgbClr val="92D050"/>
                </a:solidFill>
              </a:rPr>
              <a:t>changing the type of data specified when stack objects are created</a:t>
            </a:r>
            <a:r>
              <a:rPr lang="en-US" dirty="0" smtClean="0">
                <a:solidFill>
                  <a:srgbClr val="92D05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you can change the type of data stored in that stack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stack </a:t>
            </a:r>
            <a:r>
              <a:rPr lang="en-US" dirty="0" err="1">
                <a:solidFill>
                  <a:srgbClr val="0070C0"/>
                </a:solidFill>
              </a:rPr>
              <a:t>chrptrQ</a:t>
            </a:r>
            <a:r>
              <a:rPr lang="en-US" dirty="0">
                <a:solidFill>
                  <a:srgbClr val="0070C0"/>
                </a:solidFill>
              </a:rPr>
              <a:t>;</a:t>
            </a:r>
            <a:r>
              <a:rPr lang="en-US" dirty="0"/>
              <a:t>  //can create another stack that stores character pointers.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>
                <a:solidFill>
                  <a:srgbClr val="FF0000"/>
                </a:solidFill>
              </a:rPr>
              <a:t>Cont</a:t>
            </a:r>
            <a:r>
              <a:rPr lang="en-US" b="1" u="sng" dirty="0" smtClean="0">
                <a:solidFill>
                  <a:srgbClr val="FF0000"/>
                </a:solidFill>
              </a:rPr>
              <a:t>…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can also create stacks to store data types that you create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 {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         char </a:t>
            </a:r>
            <a:r>
              <a:rPr lang="en-US" dirty="0">
                <a:solidFill>
                  <a:srgbClr val="0070C0"/>
                </a:solidFill>
              </a:rPr>
              <a:t>name[40];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char </a:t>
            </a:r>
            <a:r>
              <a:rPr lang="en-US" dirty="0">
                <a:solidFill>
                  <a:srgbClr val="0070C0"/>
                </a:solidFill>
              </a:rPr>
              <a:t>street[40];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char city[30</a:t>
            </a:r>
            <a:r>
              <a:rPr lang="en-US" dirty="0">
                <a:solidFill>
                  <a:srgbClr val="0070C0"/>
                </a:solidFill>
              </a:rPr>
              <a:t>];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char </a:t>
            </a:r>
            <a:r>
              <a:rPr lang="en-US" dirty="0">
                <a:solidFill>
                  <a:srgbClr val="0070C0"/>
                </a:solidFill>
              </a:rPr>
              <a:t>state[3];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char zip[12];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then to use stack to generate a stack that will store objects of type </a:t>
            </a:r>
            <a:r>
              <a:rPr lang="en-US" dirty="0" err="1">
                <a:solidFill>
                  <a:srgbClr val="00B050"/>
                </a:solidFill>
              </a:rPr>
              <a:t>addr</a:t>
            </a:r>
            <a:r>
              <a:rPr lang="en-US" dirty="0">
                <a:solidFill>
                  <a:srgbClr val="00B050"/>
                </a:solidFill>
              </a:rPr>
              <a:t>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use </a:t>
            </a:r>
            <a:r>
              <a:rPr lang="en-US" dirty="0">
                <a:solidFill>
                  <a:srgbClr val="00B050"/>
                </a:solidFill>
              </a:rPr>
              <a:t>a declaration like this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stack&lt;</a:t>
            </a:r>
            <a:r>
              <a:rPr lang="en-US" dirty="0" err="1" smtClean="0">
                <a:solidFill>
                  <a:srgbClr val="00B0F0"/>
                </a:solidFill>
              </a:rPr>
              <a:t>addr</a:t>
            </a:r>
            <a:r>
              <a:rPr lang="en-US" dirty="0" smtClean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31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2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GENERIC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 FUNCTION WITH TWO GENERIC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EXPLICITLY OVERLOADING A GENERIC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A FUNCTION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TEMPLATE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Standard Parameters with Template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GENERIC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CLASSES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TEMPLATES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C++'s most sophisticated and high-powered features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Supported </a:t>
            </a:r>
            <a:r>
              <a:rPr lang="en-US" dirty="0"/>
              <a:t>by all modern C++ compilers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Possible </a:t>
            </a:r>
            <a:r>
              <a:rPr lang="en-US" dirty="0"/>
              <a:t>to create generic functions and classes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a generic function or class, the type of data upon which the function or class </a:t>
            </a:r>
            <a:r>
              <a:rPr lang="en-US" dirty="0" smtClean="0">
                <a:solidFill>
                  <a:srgbClr val="FF0000"/>
                </a:solidFill>
              </a:rPr>
              <a:t>	operates </a:t>
            </a:r>
            <a:r>
              <a:rPr lang="en-US" dirty="0">
                <a:solidFill>
                  <a:srgbClr val="FF0000"/>
                </a:solidFill>
              </a:rPr>
              <a:t>is specified as a parameter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So we </a:t>
            </a:r>
            <a:r>
              <a:rPr lang="en-US" dirty="0">
                <a:solidFill>
                  <a:srgbClr val="0070C0"/>
                </a:solidFill>
              </a:rPr>
              <a:t>can use one function or class with several different types of data without </a:t>
            </a:r>
            <a:r>
              <a:rPr lang="en-US" dirty="0" smtClean="0">
                <a:solidFill>
                  <a:srgbClr val="0070C0"/>
                </a:solidFill>
              </a:rPr>
              <a:t>	having </a:t>
            </a:r>
            <a:r>
              <a:rPr lang="en-US" dirty="0">
                <a:solidFill>
                  <a:srgbClr val="0070C0"/>
                </a:solidFill>
              </a:rPr>
              <a:t>to explicitly recode specific versions for each data type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785532"/>
            <a:ext cx="12192000" cy="1727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GENERIC FUNCTIONS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26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A generic function defines a general set of operations that will be applied to </a:t>
            </a:r>
            <a:r>
              <a:rPr lang="en-US" dirty="0" smtClean="0">
                <a:solidFill>
                  <a:srgbClr val="0070C0"/>
                </a:solidFill>
              </a:rPr>
              <a:t>various 	types </a:t>
            </a:r>
            <a:r>
              <a:rPr lang="en-US" dirty="0">
                <a:solidFill>
                  <a:srgbClr val="0070C0"/>
                </a:solidFill>
              </a:rPr>
              <a:t>of data.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type of data that the function will operate upon is passed to it as a parameter.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Through </a:t>
            </a:r>
            <a:r>
              <a:rPr lang="en-US" dirty="0">
                <a:solidFill>
                  <a:srgbClr val="00B050"/>
                </a:solidFill>
              </a:rPr>
              <a:t>a generic function, a single general procedure can be applied to a wide </a:t>
            </a:r>
            <a:r>
              <a:rPr lang="en-US" dirty="0" smtClean="0">
                <a:solidFill>
                  <a:srgbClr val="00B050"/>
                </a:solidFill>
              </a:rPr>
              <a:t>	range </a:t>
            </a:r>
            <a:r>
              <a:rPr lang="en-US" dirty="0">
                <a:solidFill>
                  <a:srgbClr val="00B050"/>
                </a:solidFill>
              </a:rPr>
              <a:t>of data.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[Many </a:t>
            </a:r>
            <a:r>
              <a:rPr lang="en-US" dirty="0"/>
              <a:t>algorithms are logically the same no matter what type of data is being </a:t>
            </a:r>
            <a:r>
              <a:rPr lang="en-US" dirty="0" smtClean="0"/>
              <a:t>	operated </a:t>
            </a:r>
            <a:r>
              <a:rPr lang="en-US" dirty="0"/>
              <a:t>upon</a:t>
            </a:r>
            <a:r>
              <a:rPr lang="en-US" dirty="0" smtClean="0"/>
              <a:t>.]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By </a:t>
            </a:r>
            <a:r>
              <a:rPr lang="en-US" dirty="0">
                <a:solidFill>
                  <a:srgbClr val="FFC000"/>
                </a:solidFill>
              </a:rPr>
              <a:t>creating a generic function, you can define the nature of the algorithm, </a:t>
            </a:r>
            <a:r>
              <a:rPr lang="en-US" dirty="0" smtClean="0">
                <a:solidFill>
                  <a:srgbClr val="FFC000"/>
                </a:solidFill>
              </a:rPr>
              <a:t>	independent </a:t>
            </a:r>
            <a:r>
              <a:rPr lang="en-US" dirty="0">
                <a:solidFill>
                  <a:srgbClr val="FFC000"/>
                </a:solidFill>
              </a:rPr>
              <a:t>of any data.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 smtClean="0"/>
              <a:t>Once </a:t>
            </a:r>
            <a:r>
              <a:rPr lang="en-US" dirty="0"/>
              <a:t>you have done this, the compiler will automatically generate the correct </a:t>
            </a:r>
            <a:r>
              <a:rPr lang="en-US" dirty="0" smtClean="0"/>
              <a:t>	code 	for </a:t>
            </a:r>
            <a:r>
              <a:rPr lang="en-US" dirty="0"/>
              <a:t>the type of data that is actually used when you execute the </a:t>
            </a:r>
            <a:r>
              <a:rPr lang="en-US" dirty="0" smtClean="0"/>
              <a:t>	function.]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In essence, when you create a generic function you are creating a function that </a:t>
            </a:r>
            <a:r>
              <a:rPr lang="en-US" dirty="0" smtClean="0">
                <a:solidFill>
                  <a:srgbClr val="FF0000"/>
                </a:solidFill>
              </a:rPr>
              <a:t>	can 	automatically </a:t>
            </a:r>
            <a:r>
              <a:rPr lang="en-US" dirty="0">
                <a:solidFill>
                  <a:srgbClr val="FF0000"/>
                </a:solidFill>
              </a:rPr>
              <a:t>overload itself.</a:t>
            </a:r>
          </a:p>
        </p:txBody>
      </p:sp>
    </p:spTree>
    <p:extLst>
      <p:ext uri="{BB962C8B-B14F-4D97-AF65-F5344CB8AC3E}">
        <p14:creationId xmlns:p14="http://schemas.microsoft.com/office/powerpoint/2010/main" val="469611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468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The normal meaning of the word "template" accurately reflects its use in </a:t>
            </a:r>
            <a:r>
              <a:rPr lang="en-US" sz="3200" dirty="0" smtClean="0">
                <a:solidFill>
                  <a:srgbClr val="92D050"/>
                </a:solidFill>
              </a:rPr>
              <a:t>	C</a:t>
            </a:r>
            <a:r>
              <a:rPr lang="en-US" sz="3200" dirty="0">
                <a:solidFill>
                  <a:srgbClr val="92D050"/>
                </a:solidFill>
              </a:rPr>
              <a:t>++. </a:t>
            </a:r>
            <a:r>
              <a:rPr lang="en-US" sz="3200" dirty="0" smtClean="0">
                <a:solidFill>
                  <a:srgbClr val="92D050"/>
                </a:solidFill>
              </a:rPr>
              <a:t/>
            </a:r>
            <a:br>
              <a:rPr lang="en-US" sz="3200" dirty="0" smtClean="0">
                <a:solidFill>
                  <a:srgbClr val="92D050"/>
                </a:solidFill>
              </a:rPr>
            </a:br>
            <a:r>
              <a:rPr lang="en-US" sz="3200" dirty="0" smtClean="0">
                <a:solidFill>
                  <a:srgbClr val="92D050"/>
                </a:solidFill>
              </a:rPr>
              <a:t>It </a:t>
            </a:r>
            <a:r>
              <a:rPr lang="en-US" sz="3200" dirty="0">
                <a:solidFill>
                  <a:srgbClr val="92D050"/>
                </a:solidFill>
              </a:rPr>
              <a:t>is used to create a template (or framework) that describes what a </a:t>
            </a:r>
            <a:r>
              <a:rPr lang="en-US" sz="3200" dirty="0" smtClean="0">
                <a:solidFill>
                  <a:srgbClr val="92D050"/>
                </a:solidFill>
              </a:rPr>
              <a:t>	function </a:t>
            </a:r>
            <a:r>
              <a:rPr lang="en-US" sz="3200" dirty="0">
                <a:solidFill>
                  <a:srgbClr val="92D050"/>
                </a:solidFill>
              </a:rPr>
              <a:t>will do, </a:t>
            </a:r>
            <a:r>
              <a:rPr lang="en-US" sz="3200" dirty="0" smtClean="0">
                <a:solidFill>
                  <a:srgbClr val="92D050"/>
                </a:solidFill>
              </a:rPr>
              <a:t>	leaving </a:t>
            </a:r>
            <a:r>
              <a:rPr lang="en-US" sz="3200" dirty="0">
                <a:solidFill>
                  <a:srgbClr val="92D050"/>
                </a:solidFill>
              </a:rPr>
              <a:t>it to the compiler to fill in the details as </a:t>
            </a:r>
            <a:r>
              <a:rPr lang="en-US" sz="3200" dirty="0" smtClean="0">
                <a:solidFill>
                  <a:srgbClr val="92D050"/>
                </a:solidFill>
              </a:rPr>
              <a:t>	needed</a:t>
            </a:r>
            <a:r>
              <a:rPr lang="en-US" sz="3200" dirty="0">
                <a:solidFill>
                  <a:srgbClr val="92D050"/>
                </a:solidFill>
              </a:rPr>
              <a:t>. 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713428"/>
            <a:ext cx="7505700" cy="2272506"/>
          </a:xfrm>
        </p:spPr>
      </p:pic>
    </p:spTree>
    <p:extLst>
      <p:ext uri="{BB962C8B-B14F-4D97-AF65-F5344CB8AC3E}">
        <p14:creationId xmlns:p14="http://schemas.microsoft.com/office/powerpoint/2010/main" val="4046323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7332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77332"/>
            <a:ext cx="12192000" cy="618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Ttype</a:t>
            </a:r>
            <a:r>
              <a:rPr lang="en-US" dirty="0">
                <a:solidFill>
                  <a:srgbClr val="92D050"/>
                </a:solidFill>
              </a:rPr>
              <a:t> is a placeholder name for a data type used by the function.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name may be used within the function definition.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However</a:t>
            </a:r>
            <a:r>
              <a:rPr lang="en-US" dirty="0">
                <a:solidFill>
                  <a:srgbClr val="FF0000"/>
                </a:solidFill>
              </a:rPr>
              <a:t>, it is only a placeholder that the compiler will automatically replace with </a:t>
            </a:r>
            <a:r>
              <a:rPr lang="en-US" dirty="0" smtClean="0">
                <a:solidFill>
                  <a:srgbClr val="FF0000"/>
                </a:solidFill>
              </a:rPr>
              <a:t>	an </a:t>
            </a:r>
            <a:r>
              <a:rPr lang="en-US" dirty="0">
                <a:solidFill>
                  <a:srgbClr val="FF0000"/>
                </a:solidFill>
              </a:rPr>
              <a:t>actual data type when it creates a specific version of the function.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Although </a:t>
            </a:r>
            <a:r>
              <a:rPr lang="en-US" dirty="0">
                <a:solidFill>
                  <a:srgbClr val="0070C0"/>
                </a:solidFill>
              </a:rPr>
              <a:t>the use of the keyword class to specify a generic type in a template </a:t>
            </a:r>
            <a:r>
              <a:rPr lang="en-US" dirty="0" smtClean="0">
                <a:solidFill>
                  <a:srgbClr val="0070C0"/>
                </a:solidFill>
              </a:rPr>
              <a:t>	declaration </a:t>
            </a:r>
            <a:r>
              <a:rPr lang="en-US" dirty="0">
                <a:solidFill>
                  <a:srgbClr val="0070C0"/>
                </a:solidFill>
              </a:rPr>
              <a:t>is traditional, you may also use the keyword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66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435</Words>
  <Application>Microsoft Office PowerPoint</Application>
  <PresentationFormat>Widescreen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(TEMPLATES) </vt:lpstr>
      <vt:lpstr>ALL AT ONE GLANCE</vt:lpstr>
      <vt:lpstr>AGENDA</vt:lpstr>
      <vt:lpstr>OVERVIEW</vt:lpstr>
      <vt:lpstr>PowerPoint Presentation</vt:lpstr>
      <vt:lpstr>PowerPoint Presentation</vt:lpstr>
      <vt:lpstr>The normal meaning of the word "template" accurately reflects its use in  C++.  It is used to create a template (or framework) that describes what a  function will do,  leaving it to the compiler to fill in the details as  needed. </vt:lpstr>
      <vt:lpstr>PowerPoint Presentation</vt:lpstr>
      <vt:lpstr>PowerPoint Presentation</vt:lpstr>
      <vt:lpstr>TERMINOLOGY</vt:lpstr>
      <vt:lpstr>                                                        2nd WAY Since C++ does not recognize end-of-line as a statement terminator,   the template clause of a generic function definition does not have to be on  the same line as the function's name. </vt:lpstr>
      <vt:lpstr>A FUNCTION WITH TWO GENERIC TYPES (by using a comma-separated list)</vt:lpstr>
      <vt:lpstr>EXPLICITLY OVERLOADING A GENERIC FUNCTION</vt:lpstr>
      <vt:lpstr>A new-style syntax was introduced to denote the explicit specialization of  a function. This new method uses the template keyword.</vt:lpstr>
      <vt:lpstr>PowerPoint Presentation</vt:lpstr>
      <vt:lpstr>OVERLOADING A FUNCTION TEMPLATE</vt:lpstr>
      <vt:lpstr>Using Standard Parameters with Template Functions</vt:lpstr>
      <vt:lpstr>GENERIC FUNCTION RESTRICTIONS</vt:lpstr>
      <vt:lpstr>APPLYING GENERIC FUNCTIONS</vt:lpstr>
      <vt:lpstr>A Generic Sort</vt:lpstr>
      <vt:lpstr>Compacting an Array</vt:lpstr>
      <vt:lpstr>PowerPoint Presentation</vt:lpstr>
      <vt:lpstr>PowerPoint Presentation</vt:lpstr>
      <vt:lpstr>PowerPoint Presentation</vt:lpstr>
      <vt:lpstr>Cont…</vt:lpstr>
      <vt:lpstr>Cont…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151</cp:revision>
  <dcterms:created xsi:type="dcterms:W3CDTF">2021-06-04T21:21:12Z</dcterms:created>
  <dcterms:modified xsi:type="dcterms:W3CDTF">2021-08-12T23:37:45Z</dcterms:modified>
</cp:coreProperties>
</file>