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4" r:id="rId1"/>
  </p:sldMasterIdLst>
  <p:sldIdLst>
    <p:sldId id="256" r:id="rId2"/>
    <p:sldId id="266" r:id="rId3"/>
    <p:sldId id="257" r:id="rId4"/>
    <p:sldId id="258" r:id="rId5"/>
    <p:sldId id="289" r:id="rId6"/>
    <p:sldId id="290" r:id="rId7"/>
    <p:sldId id="291" r:id="rId8"/>
    <p:sldId id="292" r:id="rId9"/>
    <p:sldId id="293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4" r:id="rId19"/>
    <p:sldId id="270" r:id="rId20"/>
    <p:sldId id="264" r:id="rId21"/>
    <p:sldId id="26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05F5-0955-4AD6-9022-A54CCC45A714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289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05F5-0955-4AD6-9022-A54CCC45A714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30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05F5-0955-4AD6-9022-A54CCC45A714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05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05F5-0955-4AD6-9022-A54CCC45A714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85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05F5-0955-4AD6-9022-A54CCC45A714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84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05F5-0955-4AD6-9022-A54CCC45A714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10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05F5-0955-4AD6-9022-A54CCC45A714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20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05F5-0955-4AD6-9022-A54CCC45A714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94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05F5-0955-4AD6-9022-A54CCC45A714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35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05F5-0955-4AD6-9022-A54CCC45A714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15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05F5-0955-4AD6-9022-A54CCC45A714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66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05F5-0955-4AD6-9022-A54CCC45A714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498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</p:sldLayoutIdLst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4561" y="982766"/>
            <a:ext cx="10815415" cy="4572000"/>
          </a:xfrm>
          <a:solidFill>
            <a:srgbClr val="FFFF00"/>
          </a:solidFill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chemeClr val="accent5"/>
                </a:solidFill>
                <a:latin typeface="Algerian" panose="04020705040A02060702" pitchFamily="82" charset="0"/>
              </a:rPr>
              <a:t>WELCOME</a:t>
            </a:r>
            <a:r>
              <a:rPr lang="en-US" sz="6000" dirty="0" smtClean="0">
                <a:latin typeface="Algerian" panose="04020705040A02060702" pitchFamily="82" charset="0"/>
              </a:rPr>
              <a:t> </a:t>
            </a:r>
            <a:br>
              <a:rPr lang="en-US" sz="6000" dirty="0" smtClean="0">
                <a:latin typeface="Algerian" panose="04020705040A02060702" pitchFamily="82" charset="0"/>
              </a:rPr>
            </a:br>
            <a:r>
              <a:rPr lang="en-US" sz="6000" dirty="0" smtClean="0">
                <a:latin typeface="Algerian" panose="04020705040A02060702" pitchFamily="82" charset="0"/>
              </a:rPr>
              <a:t>IN</a:t>
            </a:r>
            <a:br>
              <a:rPr lang="en-US" sz="6000" dirty="0" smtClean="0">
                <a:latin typeface="Algerian" panose="04020705040A02060702" pitchFamily="82" charset="0"/>
              </a:rPr>
            </a:br>
            <a:r>
              <a:rPr lang="en-US" sz="60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>HARIOM</a:t>
            </a:r>
            <a:r>
              <a:rPr lang="en-US" sz="6000" dirty="0" smtClean="0">
                <a:latin typeface="Algerian" panose="04020705040A02060702" pitchFamily="82" charset="0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>DEFENSIVE</a:t>
            </a:r>
            <a:r>
              <a:rPr lang="en-US" sz="6000" dirty="0" smtClean="0">
                <a:latin typeface="Algerian" panose="04020705040A02060702" pitchFamily="82" charset="0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>TECHNOLOGY</a:t>
            </a:r>
            <a:endParaRPr lang="en-US" sz="60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700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96408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The general form of the throw statement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896408"/>
            <a:ext cx="12192000" cy="596159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		throw </a:t>
            </a:r>
            <a:r>
              <a:rPr lang="en-US" sz="2400" dirty="0"/>
              <a:t>exception</a:t>
            </a:r>
            <a:r>
              <a:rPr lang="en-US" sz="2400" dirty="0" smtClean="0"/>
              <a:t>;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C00000"/>
                </a:solidFill>
              </a:rPr>
              <a:t>throw generates the exception specified by exception. </a:t>
            </a:r>
            <a:endParaRPr lang="en-US" sz="2400" dirty="0" smtClean="0">
              <a:solidFill>
                <a:srgbClr val="C0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B050"/>
                </a:solidFill>
              </a:rPr>
              <a:t>If </a:t>
            </a:r>
            <a:r>
              <a:rPr lang="en-US" sz="2400" dirty="0">
                <a:solidFill>
                  <a:srgbClr val="00B050"/>
                </a:solidFill>
              </a:rPr>
              <a:t>this exception is to be caught, then throw must be executed either from within a try block </a:t>
            </a:r>
            <a:r>
              <a:rPr lang="en-US" sz="2400" dirty="0" smtClean="0">
                <a:solidFill>
                  <a:srgbClr val="00B050"/>
                </a:solidFill>
              </a:rPr>
              <a:t>	itself</a:t>
            </a:r>
            <a:r>
              <a:rPr lang="en-US" sz="2400" dirty="0">
                <a:solidFill>
                  <a:srgbClr val="00B050"/>
                </a:solidFill>
              </a:rPr>
              <a:t>, or from any function called from within the try block (directly or indirectly</a:t>
            </a:r>
            <a:r>
              <a:rPr lang="en-US" sz="2400" dirty="0" smtClean="0">
                <a:solidFill>
                  <a:srgbClr val="00B050"/>
                </a:solidFill>
              </a:rPr>
              <a:t>).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If you throw an exception for which there is no applicable catch statement, an abnormal program </a:t>
            </a:r>
            <a:r>
              <a:rPr lang="en-US" sz="2400" dirty="0" smtClean="0">
                <a:solidFill>
                  <a:srgbClr val="0070C0"/>
                </a:solidFill>
              </a:rPr>
              <a:t>	termination </a:t>
            </a:r>
            <a:r>
              <a:rPr lang="en-US" sz="2400" dirty="0">
                <a:solidFill>
                  <a:srgbClr val="0070C0"/>
                </a:solidFill>
              </a:rPr>
              <a:t>may occur. </a:t>
            </a:r>
            <a:endParaRPr lang="en-US" sz="2400" dirty="0" smtClean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Throwing </a:t>
            </a:r>
            <a:r>
              <a:rPr lang="en-US" sz="2400" dirty="0"/>
              <a:t>an unhandled exception causes the standard library function </a:t>
            </a:r>
            <a:r>
              <a:rPr lang="en-US" sz="2400" b="1" dirty="0">
                <a:solidFill>
                  <a:srgbClr val="FF0000"/>
                </a:solidFill>
              </a:rPr>
              <a:t>terminate( ) </a:t>
            </a:r>
            <a:r>
              <a:rPr lang="en-US" sz="2400" dirty="0"/>
              <a:t>to be </a:t>
            </a:r>
            <a:r>
              <a:rPr lang="en-US" sz="2400" dirty="0" smtClean="0"/>
              <a:t>	invoked</a:t>
            </a:r>
            <a:r>
              <a:rPr lang="en-US" sz="2400" dirty="0"/>
              <a:t>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By </a:t>
            </a:r>
            <a:r>
              <a:rPr lang="en-US" sz="2400" dirty="0"/>
              <a:t>default, </a:t>
            </a:r>
            <a:r>
              <a:rPr lang="en-US" sz="2400" dirty="0">
                <a:solidFill>
                  <a:srgbClr val="FF0000"/>
                </a:solidFill>
              </a:rPr>
              <a:t>terminate( ) calls abort( ) </a:t>
            </a:r>
            <a:r>
              <a:rPr lang="en-US" sz="2400" dirty="0"/>
              <a:t>to stop your program,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but </a:t>
            </a:r>
            <a:r>
              <a:rPr lang="en-US" sz="2400" dirty="0"/>
              <a:t>you can specify your </a:t>
            </a:r>
            <a:r>
              <a:rPr lang="en-US" sz="2400" dirty="0">
                <a:solidFill>
                  <a:srgbClr val="0070C0"/>
                </a:solidFill>
              </a:rPr>
              <a:t>own termination </a:t>
            </a:r>
            <a:r>
              <a:rPr lang="en-US" sz="2400" dirty="0" smtClean="0">
                <a:solidFill>
                  <a:srgbClr val="0070C0"/>
                </a:solidFill>
              </a:rPr>
              <a:t>handler</a:t>
            </a:r>
            <a:r>
              <a:rPr lang="en-US" sz="24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68482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96408"/>
          </a:xfrm>
        </p:spPr>
        <p:txBody>
          <a:bodyPr>
            <a:normAutofit/>
          </a:bodyPr>
          <a:lstStyle/>
          <a:p>
            <a:pPr algn="ctr"/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896408"/>
            <a:ext cx="12192000" cy="596159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[</a:t>
            </a:r>
            <a:r>
              <a:rPr lang="en-US" sz="2400" dirty="0">
                <a:solidFill>
                  <a:srgbClr val="0070C0"/>
                </a:solidFill>
              </a:rPr>
              <a:t>59-EH-simple</a:t>
            </a:r>
            <a:r>
              <a:rPr lang="en-US" sz="2400" dirty="0" smtClean="0"/>
              <a:t>]:</a:t>
            </a:r>
            <a:r>
              <a:rPr lang="en-US" sz="2400" dirty="0"/>
              <a:t>	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/>
              <a:t>catch(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) statement that </a:t>
            </a:r>
            <a:r>
              <a:rPr lang="en-US" sz="2400" dirty="0">
                <a:solidFill>
                  <a:srgbClr val="0070C0"/>
                </a:solidFill>
              </a:rPr>
              <a:t>processes an integer exception</a:t>
            </a:r>
            <a:r>
              <a:rPr lang="en-US" sz="2400" dirty="0" smtClean="0"/>
              <a:t>.</a:t>
            </a: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FFC000"/>
                </a:solidFill>
              </a:rPr>
              <a:t>Once </a:t>
            </a:r>
            <a:r>
              <a:rPr lang="en-US" sz="2400" dirty="0">
                <a:solidFill>
                  <a:srgbClr val="FFC000"/>
                </a:solidFill>
              </a:rPr>
              <a:t>an exception has been thrown, control passes to the catch expression and the try block is </a:t>
            </a:r>
            <a:r>
              <a:rPr lang="en-US" sz="2400" dirty="0" smtClean="0">
                <a:solidFill>
                  <a:srgbClr val="FFC000"/>
                </a:solidFill>
              </a:rPr>
              <a:t>	terminated</a:t>
            </a:r>
            <a:r>
              <a:rPr lang="en-US" sz="2400" dirty="0">
                <a:solidFill>
                  <a:srgbClr val="FFC000"/>
                </a:solidFill>
              </a:rPr>
              <a:t>. </a:t>
            </a:r>
            <a:endParaRPr lang="en-US" sz="2400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C000"/>
                </a:solidFill>
              </a:rPr>
              <a:t>	</a:t>
            </a:r>
            <a:r>
              <a:rPr lang="en-US" sz="2400" dirty="0" err="1" smtClean="0">
                <a:solidFill>
                  <a:srgbClr val="FFC000"/>
                </a:solidFill>
              </a:rPr>
              <a:t>i.e</a:t>
            </a:r>
            <a:r>
              <a:rPr lang="en-US" sz="2400" dirty="0" smtClean="0">
                <a:solidFill>
                  <a:srgbClr val="FFC000"/>
                </a:solidFill>
              </a:rPr>
              <a:t> catch </a:t>
            </a:r>
            <a:r>
              <a:rPr lang="en-US" sz="2400" dirty="0">
                <a:solidFill>
                  <a:srgbClr val="FFC000"/>
                </a:solidFill>
              </a:rPr>
              <a:t>is not called. </a:t>
            </a:r>
            <a:endParaRPr lang="en-US" sz="2400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C000"/>
                </a:solidFill>
              </a:rPr>
              <a:t>	</a:t>
            </a:r>
            <a:r>
              <a:rPr lang="en-US" sz="2400" dirty="0" smtClean="0">
                <a:solidFill>
                  <a:srgbClr val="FFC000"/>
                </a:solidFill>
              </a:rPr>
              <a:t>Rather</a:t>
            </a:r>
            <a:r>
              <a:rPr lang="en-US" sz="2400" dirty="0">
                <a:solidFill>
                  <a:srgbClr val="FFC000"/>
                </a:solidFill>
              </a:rPr>
              <a:t>, program execution is transferred to it. </a:t>
            </a:r>
            <a:endParaRPr lang="en-US" sz="2400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C000"/>
                </a:solidFill>
              </a:rPr>
              <a:t>	</a:t>
            </a:r>
            <a:r>
              <a:rPr lang="en-US" sz="2400" dirty="0" smtClean="0">
                <a:solidFill>
                  <a:srgbClr val="FFC000"/>
                </a:solidFill>
              </a:rPr>
              <a:t>(</a:t>
            </a:r>
            <a:r>
              <a:rPr lang="en-US" sz="2400" dirty="0">
                <a:solidFill>
                  <a:srgbClr val="FFC000"/>
                </a:solidFill>
              </a:rPr>
              <a:t>The program's stack is automatically reset as needed to accomplish this.) </a:t>
            </a:r>
            <a:endParaRPr lang="en-US" sz="2400" dirty="0" smtClean="0">
              <a:solidFill>
                <a:srgbClr val="FFC00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B050"/>
                </a:solidFill>
              </a:rPr>
              <a:t>Usually, the code within a catch statement attempts to remedy an error by taking appropriate </a:t>
            </a:r>
            <a:r>
              <a:rPr lang="en-US" sz="2400" dirty="0" smtClean="0">
                <a:solidFill>
                  <a:srgbClr val="00B050"/>
                </a:solidFill>
              </a:rPr>
              <a:t>	action</a:t>
            </a:r>
            <a:r>
              <a:rPr lang="en-US" sz="2400" dirty="0">
                <a:solidFill>
                  <a:srgbClr val="00B050"/>
                </a:solidFill>
              </a:rPr>
              <a:t>. </a:t>
            </a:r>
            <a:endParaRPr lang="en-US" sz="24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	</a:t>
            </a:r>
            <a:r>
              <a:rPr lang="en-US" sz="2400" dirty="0" smtClean="0">
                <a:solidFill>
                  <a:srgbClr val="00B050"/>
                </a:solidFill>
              </a:rPr>
              <a:t>If </a:t>
            </a:r>
            <a:r>
              <a:rPr lang="en-US" sz="2400" dirty="0">
                <a:solidFill>
                  <a:srgbClr val="00B050"/>
                </a:solidFill>
              </a:rPr>
              <a:t>the error can be fixed, execution will continue with the statements following the catch. </a:t>
            </a:r>
            <a:r>
              <a:rPr lang="en-US" sz="2400" dirty="0" smtClean="0">
                <a:solidFill>
                  <a:srgbClr val="00B050"/>
                </a:solidFill>
              </a:rPr>
              <a:t>	However</a:t>
            </a:r>
            <a:r>
              <a:rPr lang="en-US" sz="2400" dirty="0">
                <a:solidFill>
                  <a:srgbClr val="00B050"/>
                </a:solidFill>
              </a:rPr>
              <a:t>, often an error cannot be fixed and a catch block will terminate the program </a:t>
            </a:r>
            <a:r>
              <a:rPr lang="en-US" sz="2400" dirty="0" smtClean="0">
                <a:solidFill>
                  <a:srgbClr val="00B050"/>
                </a:solidFill>
              </a:rPr>
              <a:t>	with </a:t>
            </a:r>
            <a:r>
              <a:rPr lang="en-US" sz="2400" dirty="0">
                <a:solidFill>
                  <a:srgbClr val="00B050"/>
                </a:solidFill>
              </a:rPr>
              <a:t>a call to exit( ) or abort( </a:t>
            </a:r>
            <a:r>
              <a:rPr lang="en-US" sz="2400" dirty="0" smtClean="0">
                <a:solidFill>
                  <a:srgbClr val="00B050"/>
                </a:solidFill>
              </a:rPr>
              <a:t>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7030A0"/>
                </a:solidFill>
              </a:rPr>
              <a:t>Type </a:t>
            </a:r>
            <a:r>
              <a:rPr lang="en-US" sz="2400" dirty="0">
                <a:solidFill>
                  <a:srgbClr val="7030A0"/>
                </a:solidFill>
              </a:rPr>
              <a:t>of the exception must match the type specified in a catch statement. </a:t>
            </a:r>
            <a:endParaRPr lang="en-US" sz="24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</a:rPr>
              <a:t>	</a:t>
            </a:r>
            <a:r>
              <a:rPr lang="en-US" sz="2400" dirty="0" smtClean="0">
                <a:solidFill>
                  <a:srgbClr val="7030A0"/>
                </a:solidFill>
              </a:rPr>
              <a:t> If </a:t>
            </a:r>
            <a:r>
              <a:rPr lang="en-US" sz="2400" dirty="0">
                <a:solidFill>
                  <a:srgbClr val="7030A0"/>
                </a:solidFill>
              </a:rPr>
              <a:t>you change the type in the catch statement to double, the exception will not be caught </a:t>
            </a:r>
            <a:r>
              <a:rPr lang="en-US" sz="2400" dirty="0" smtClean="0">
                <a:solidFill>
                  <a:srgbClr val="7030A0"/>
                </a:solidFill>
              </a:rPr>
              <a:t>	and </a:t>
            </a:r>
            <a:r>
              <a:rPr lang="en-US" sz="2400" dirty="0">
                <a:solidFill>
                  <a:srgbClr val="7030A0"/>
                </a:solidFill>
              </a:rPr>
              <a:t>abnormal termination will occur. </a:t>
            </a:r>
            <a:endParaRPr 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96408"/>
          </a:xfrm>
        </p:spPr>
        <p:txBody>
          <a:bodyPr>
            <a:normAutofit/>
          </a:bodyPr>
          <a:lstStyle/>
          <a:p>
            <a:pPr algn="ctr"/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896408"/>
            <a:ext cx="12192000" cy="596159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400" dirty="0"/>
              <a:t>[</a:t>
            </a:r>
            <a:r>
              <a:rPr lang="en-US" sz="2400" dirty="0">
                <a:solidFill>
                  <a:srgbClr val="0070C0"/>
                </a:solidFill>
              </a:rPr>
              <a:t>59b-EH-simple-notCatching</a:t>
            </a:r>
            <a:r>
              <a:rPr lang="en-US" sz="2400" dirty="0" smtClean="0"/>
              <a:t>]: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I</a:t>
            </a:r>
            <a:r>
              <a:rPr lang="en-US" sz="2400" dirty="0" smtClean="0"/>
              <a:t>nteger </a:t>
            </a:r>
            <a:r>
              <a:rPr lang="en-US" sz="2400" dirty="0"/>
              <a:t>exception will not be caught by the catch(double </a:t>
            </a:r>
            <a:r>
              <a:rPr lang="en-US" sz="2400" dirty="0" err="1"/>
              <a:t>i</a:t>
            </a:r>
            <a:r>
              <a:rPr lang="en-US" sz="2400" dirty="0"/>
              <a:t>) statement.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(</a:t>
            </a:r>
            <a:r>
              <a:rPr lang="en-US" sz="2400" dirty="0"/>
              <a:t>Of course, the precise message describing abnormal termination will vary from compiler </a:t>
            </a:r>
            <a:r>
              <a:rPr lang="en-US" sz="2400" dirty="0" smtClean="0"/>
              <a:t>to </a:t>
            </a:r>
            <a:r>
              <a:rPr lang="en-US" sz="2400" dirty="0"/>
              <a:t>compiler</a:t>
            </a:r>
            <a:r>
              <a:rPr lang="en-US" sz="2400" dirty="0" smtClean="0"/>
              <a:t>.)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An </a:t>
            </a:r>
            <a:r>
              <a:rPr lang="en-US" sz="2400" dirty="0">
                <a:solidFill>
                  <a:srgbClr val="0070C0"/>
                </a:solidFill>
              </a:rPr>
              <a:t>exception can be thrown from outside the try block as long as </a:t>
            </a:r>
            <a:endParaRPr lang="en-US" sz="24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	</a:t>
            </a:r>
            <a:r>
              <a:rPr lang="en-US" sz="2400" dirty="0" smtClean="0">
                <a:solidFill>
                  <a:srgbClr val="0070C0"/>
                </a:solidFill>
              </a:rPr>
              <a:t>it </a:t>
            </a:r>
            <a:r>
              <a:rPr lang="en-US" sz="2400" dirty="0">
                <a:solidFill>
                  <a:srgbClr val="0070C0"/>
                </a:solidFill>
              </a:rPr>
              <a:t>is thrown by a function that is called from within try block</a:t>
            </a:r>
            <a:r>
              <a:rPr lang="en-US" sz="2400" dirty="0" smtClean="0">
                <a:solidFill>
                  <a:srgbClr val="0070C0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[</a:t>
            </a:r>
            <a:r>
              <a:rPr lang="en-US" sz="2400" dirty="0">
                <a:solidFill>
                  <a:srgbClr val="0070C0"/>
                </a:solidFill>
              </a:rPr>
              <a:t>59c-EH-simple-FromFunction</a:t>
            </a:r>
            <a:r>
              <a:rPr lang="en-US" sz="2400" dirty="0" smtClean="0"/>
              <a:t>]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00B050"/>
                </a:solidFill>
              </a:rPr>
              <a:t>A </a:t>
            </a:r>
            <a:r>
              <a:rPr lang="en-US" sz="2400" dirty="0">
                <a:solidFill>
                  <a:srgbClr val="00B050"/>
                </a:solidFill>
              </a:rPr>
              <a:t>try block can be localized to a function. </a:t>
            </a:r>
            <a:endParaRPr lang="en-US" sz="24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	</a:t>
            </a:r>
            <a:r>
              <a:rPr lang="en-US" sz="2400" dirty="0" smtClean="0">
                <a:solidFill>
                  <a:srgbClr val="00B050"/>
                </a:solidFill>
              </a:rPr>
              <a:t>When </a:t>
            </a:r>
            <a:r>
              <a:rPr lang="en-US" sz="2400" dirty="0">
                <a:solidFill>
                  <a:srgbClr val="00B050"/>
                </a:solidFill>
              </a:rPr>
              <a:t>this is the case, each time the function is entered, </a:t>
            </a:r>
            <a:endParaRPr lang="en-US" sz="24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	</a:t>
            </a:r>
            <a:r>
              <a:rPr lang="en-US" sz="2400" dirty="0" smtClean="0">
                <a:solidFill>
                  <a:srgbClr val="00B050"/>
                </a:solidFill>
              </a:rPr>
              <a:t>the </a:t>
            </a:r>
            <a:r>
              <a:rPr lang="en-US" sz="2400" dirty="0">
                <a:solidFill>
                  <a:srgbClr val="00B050"/>
                </a:solidFill>
              </a:rPr>
              <a:t>exception handling relative to that function is reset</a:t>
            </a:r>
            <a:r>
              <a:rPr lang="en-US" sz="2400" dirty="0" smtClean="0">
                <a:solidFill>
                  <a:srgbClr val="00B050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	[59d-EH-simple-FromFunction-localized</a:t>
            </a:r>
            <a:r>
              <a:rPr lang="en-US" sz="2400" dirty="0" smtClean="0">
                <a:solidFill>
                  <a:srgbClr val="00B050"/>
                </a:solidFill>
              </a:rPr>
              <a:t>]:-&gt;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	3</a:t>
            </a:r>
            <a:r>
              <a:rPr lang="en-US" sz="2400" dirty="0" smtClean="0">
                <a:solidFill>
                  <a:srgbClr val="00B050"/>
                </a:solidFill>
              </a:rPr>
              <a:t> </a:t>
            </a:r>
            <a:r>
              <a:rPr lang="en-US" sz="2400" dirty="0">
                <a:solidFill>
                  <a:srgbClr val="00B050"/>
                </a:solidFill>
              </a:rPr>
              <a:t>exceptions are thrown. After each exception, the function returns. </a:t>
            </a:r>
            <a:endParaRPr lang="en-US" sz="24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	</a:t>
            </a:r>
            <a:r>
              <a:rPr lang="en-US" sz="2400" dirty="0" smtClean="0">
                <a:solidFill>
                  <a:srgbClr val="00B050"/>
                </a:solidFill>
              </a:rPr>
              <a:t>When </a:t>
            </a:r>
            <a:r>
              <a:rPr lang="en-US" sz="2400" dirty="0">
                <a:solidFill>
                  <a:srgbClr val="00B050"/>
                </a:solidFill>
              </a:rPr>
              <a:t>the function is called again, the exception handling is reset</a:t>
            </a:r>
            <a:r>
              <a:rPr lang="en-US" sz="2400" dirty="0" smtClean="0">
                <a:solidFill>
                  <a:srgbClr val="00B050"/>
                </a:solidFill>
              </a:rPr>
              <a:t>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2152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96408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err="1" smtClean="0">
                <a:solidFill>
                  <a:srgbClr val="FF0000"/>
                </a:solidFill>
              </a:rPr>
              <a:t>Cont</a:t>
            </a:r>
            <a:r>
              <a:rPr lang="en-US" sz="3600" b="1" dirty="0" smtClean="0">
                <a:solidFill>
                  <a:srgbClr val="FF0000"/>
                </a:solidFill>
              </a:rPr>
              <a:t>…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896408"/>
            <a:ext cx="12192000" cy="5961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The </a:t>
            </a:r>
            <a:r>
              <a:rPr lang="en-US" sz="2400" dirty="0">
                <a:solidFill>
                  <a:srgbClr val="C00000"/>
                </a:solidFill>
              </a:rPr>
              <a:t>code associated with a catch statement will be executed only if it catches an exception. </a:t>
            </a:r>
            <a:endParaRPr lang="en-US" sz="24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Otherwise</a:t>
            </a:r>
            <a:r>
              <a:rPr lang="en-US" sz="2400" dirty="0">
                <a:solidFill>
                  <a:srgbClr val="C00000"/>
                </a:solidFill>
              </a:rPr>
              <a:t>, execution simply bypasses the catch altogether. </a:t>
            </a:r>
            <a:endParaRPr lang="en-US" sz="24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>
                <a:solidFill>
                  <a:srgbClr val="00B050"/>
                </a:solidFill>
              </a:rPr>
              <a:t>(</a:t>
            </a:r>
            <a:r>
              <a:rPr lang="en-US" sz="2400" dirty="0" err="1" smtClean="0">
                <a:solidFill>
                  <a:srgbClr val="00B050"/>
                </a:solidFill>
              </a:rPr>
              <a:t>i.e</a:t>
            </a:r>
            <a:r>
              <a:rPr lang="en-US" sz="2400" dirty="0" smtClean="0">
                <a:solidFill>
                  <a:srgbClr val="00B050"/>
                </a:solidFill>
              </a:rPr>
              <a:t> </a:t>
            </a:r>
            <a:r>
              <a:rPr lang="en-US" sz="2400" dirty="0">
                <a:solidFill>
                  <a:srgbClr val="00B050"/>
                </a:solidFill>
              </a:rPr>
              <a:t>execution never flows into a catch statement.) </a:t>
            </a:r>
            <a:endParaRPr lang="en-US" sz="24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e.g</a:t>
            </a:r>
            <a:r>
              <a:rPr lang="en-US" sz="2400" dirty="0"/>
              <a:t> [</a:t>
            </a:r>
            <a:r>
              <a:rPr lang="en-US" sz="2400" dirty="0">
                <a:solidFill>
                  <a:srgbClr val="0070C0"/>
                </a:solidFill>
              </a:rPr>
              <a:t>59e-EH-simple-NoThrow</a:t>
            </a:r>
            <a:r>
              <a:rPr lang="en-US" sz="2400" dirty="0"/>
              <a:t>]:-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 </a:t>
            </a:r>
            <a:r>
              <a:rPr lang="en-US" sz="2400" dirty="0">
                <a:solidFill>
                  <a:srgbClr val="FFC000"/>
                </a:solidFill>
              </a:rPr>
              <a:t>no exception is thrown, so the catch statement does not execute</a:t>
            </a:r>
            <a:r>
              <a:rPr lang="en-US" sz="2400" dirty="0" smtClean="0">
                <a:solidFill>
                  <a:srgbClr val="FFC000"/>
                </a:solidFill>
              </a:rPr>
              <a:t>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60334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96408"/>
          </a:xfrm>
        </p:spPr>
        <p:txBody>
          <a:bodyPr>
            <a:normAutofit/>
          </a:bodyPr>
          <a:lstStyle/>
          <a:p>
            <a:pPr algn="ctr"/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2682874"/>
            <a:ext cx="12192000" cy="14149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 smtClean="0">
                <a:solidFill>
                  <a:srgbClr val="FF0000"/>
                </a:solidFill>
              </a:rPr>
              <a:t>CATCHING CLASS TYPES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556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96408"/>
          </a:xfrm>
        </p:spPr>
        <p:txBody>
          <a:bodyPr>
            <a:normAutofit/>
          </a:bodyPr>
          <a:lstStyle/>
          <a:p>
            <a:pPr algn="ctr"/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896408"/>
            <a:ext cx="12192000" cy="596159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An exception can be of any type, including class types that you create. 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rgbClr val="0070C0"/>
                </a:solidFill>
              </a:rPr>
              <a:t>Actually</a:t>
            </a:r>
            <a:r>
              <a:rPr lang="en-US" sz="2400" dirty="0">
                <a:solidFill>
                  <a:srgbClr val="0070C0"/>
                </a:solidFill>
              </a:rPr>
              <a:t>, in real-world programs, most exceptions will be class types rather than built-in types. </a:t>
            </a:r>
            <a:endParaRPr lang="en-US" sz="2400" dirty="0" smtClean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rgbClr val="00B050"/>
                </a:solidFill>
              </a:rPr>
              <a:t>Perhaps </a:t>
            </a:r>
            <a:r>
              <a:rPr lang="en-US" sz="2400" dirty="0">
                <a:solidFill>
                  <a:srgbClr val="00B050"/>
                </a:solidFill>
              </a:rPr>
              <a:t>the most common reason that you will want to define a class type for an exception is </a:t>
            </a:r>
            <a:r>
              <a:rPr lang="en-US" sz="2400" dirty="0" smtClean="0">
                <a:solidFill>
                  <a:srgbClr val="00B050"/>
                </a:solidFill>
              </a:rPr>
              <a:t>	to create </a:t>
            </a:r>
            <a:r>
              <a:rPr lang="en-US" sz="2400" dirty="0">
                <a:solidFill>
                  <a:srgbClr val="00B050"/>
                </a:solidFill>
              </a:rPr>
              <a:t>an object that describes the error that occurred</a:t>
            </a:r>
            <a:r>
              <a:rPr lang="en-US" sz="2400" dirty="0" smtClean="0">
                <a:solidFill>
                  <a:srgbClr val="00B050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[</a:t>
            </a:r>
            <a:r>
              <a:rPr lang="en-US" sz="2400" dirty="0">
                <a:solidFill>
                  <a:srgbClr val="0070C0"/>
                </a:solidFill>
              </a:rPr>
              <a:t>60-EH-class</a:t>
            </a:r>
            <a:r>
              <a:rPr lang="en-US" sz="2400" dirty="0" smtClean="0"/>
              <a:t>]: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If </a:t>
            </a:r>
            <a:r>
              <a:rPr lang="en-US" sz="2400" dirty="0"/>
              <a:t>a negative number is entered, an object of the class </a:t>
            </a:r>
            <a:r>
              <a:rPr lang="en-US" sz="2400" dirty="0" err="1"/>
              <a:t>MyException</a:t>
            </a:r>
            <a:r>
              <a:rPr lang="en-US" sz="2400" dirty="0"/>
              <a:t> is created that </a:t>
            </a:r>
            <a:r>
              <a:rPr lang="en-US" sz="2400" dirty="0" smtClean="0"/>
              <a:t>	describes </a:t>
            </a:r>
            <a:r>
              <a:rPr lang="en-US" sz="2400" dirty="0"/>
              <a:t>the error.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Thus</a:t>
            </a:r>
            <a:r>
              <a:rPr lang="en-US" sz="2400" dirty="0">
                <a:solidFill>
                  <a:srgbClr val="FF0000"/>
                </a:solidFill>
              </a:rPr>
              <a:t>, </a:t>
            </a:r>
            <a:r>
              <a:rPr lang="en-US" sz="2400" dirty="0" err="1">
                <a:solidFill>
                  <a:srgbClr val="FF0000"/>
                </a:solidFill>
              </a:rPr>
              <a:t>MyException</a:t>
            </a:r>
            <a:r>
              <a:rPr lang="en-US" sz="2400" dirty="0">
                <a:solidFill>
                  <a:srgbClr val="FF0000"/>
                </a:solidFill>
              </a:rPr>
              <a:t> encapsulates information about the error. 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>
                <a:solidFill>
                  <a:srgbClr val="FFC000"/>
                </a:solidFill>
              </a:rPr>
              <a:t>This </a:t>
            </a:r>
            <a:r>
              <a:rPr lang="en-US" sz="2400" dirty="0">
                <a:solidFill>
                  <a:srgbClr val="FFC000"/>
                </a:solidFill>
              </a:rPr>
              <a:t>information is then used by the exception handler</a:t>
            </a:r>
            <a:r>
              <a:rPr lang="en-US" sz="2400" dirty="0" smtClean="0">
                <a:solidFill>
                  <a:srgbClr val="FFC000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 </a:t>
            </a:r>
            <a:r>
              <a:rPr lang="en-US" sz="2400" dirty="0"/>
              <a:t>In general, you will want to </a:t>
            </a:r>
            <a:r>
              <a:rPr lang="en-US" sz="2400" dirty="0">
                <a:solidFill>
                  <a:srgbClr val="C00000"/>
                </a:solidFill>
              </a:rPr>
              <a:t>create exception classes that will encapsulate information about </a:t>
            </a:r>
            <a:r>
              <a:rPr lang="en-US" sz="2400" dirty="0" smtClean="0">
                <a:solidFill>
                  <a:srgbClr val="C00000"/>
                </a:solidFill>
              </a:rPr>
              <a:t>	an error </a:t>
            </a:r>
            <a:r>
              <a:rPr lang="en-US" sz="2400" dirty="0">
                <a:solidFill>
                  <a:srgbClr val="C00000"/>
                </a:solidFill>
              </a:rPr>
              <a:t>to enable the exception handler to respond effectively.</a:t>
            </a:r>
            <a:endParaRPr lang="en-US" sz="2400" dirty="0" smtClean="0">
              <a:solidFill>
                <a:srgbClr val="C00000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09180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96408"/>
          </a:xfrm>
        </p:spPr>
        <p:txBody>
          <a:bodyPr>
            <a:normAutofit/>
          </a:bodyPr>
          <a:lstStyle/>
          <a:p>
            <a:pPr algn="ctr"/>
            <a:r>
              <a:rPr lang="en-US" sz="3600" b="1" u="sng" dirty="0">
                <a:solidFill>
                  <a:srgbClr val="FF0000"/>
                </a:solidFill>
              </a:rPr>
              <a:t>Using Multiple catch Statements</a:t>
            </a:r>
            <a:endParaRPr lang="en-US" sz="3600" b="1" u="sng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896408"/>
            <a:ext cx="12192000" cy="596159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We can </a:t>
            </a:r>
            <a:r>
              <a:rPr lang="en-US" sz="2400" dirty="0"/>
              <a:t>have more than one catch associated with a try.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 In </a:t>
            </a:r>
            <a:r>
              <a:rPr lang="en-US" sz="2400" dirty="0"/>
              <a:t>fact, it is common to do so.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   However</a:t>
            </a:r>
            <a:r>
              <a:rPr lang="en-US" sz="2400" dirty="0">
                <a:solidFill>
                  <a:srgbClr val="FF0000"/>
                </a:solidFill>
              </a:rPr>
              <a:t>, each catch must catch a different type of exception</a:t>
            </a:r>
            <a:r>
              <a:rPr lang="en-US" sz="2400" dirty="0" smtClean="0">
                <a:solidFill>
                  <a:srgbClr val="FF0000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[</a:t>
            </a:r>
            <a:r>
              <a:rPr lang="en-US" sz="2400" dirty="0">
                <a:solidFill>
                  <a:srgbClr val="0070C0"/>
                </a:solidFill>
              </a:rPr>
              <a:t>61-EH-class-multipleCatch</a:t>
            </a:r>
            <a:r>
              <a:rPr lang="en-US" sz="2400" dirty="0" smtClean="0"/>
              <a:t>]: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E</a:t>
            </a:r>
            <a:r>
              <a:rPr lang="en-US" sz="2400" dirty="0" smtClean="0"/>
              <a:t>ach </a:t>
            </a:r>
            <a:r>
              <a:rPr lang="en-US" sz="2400" dirty="0"/>
              <a:t>catch statement responds only to its own type. 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0070C0"/>
                </a:solidFill>
              </a:rPr>
              <a:t>In </a:t>
            </a:r>
            <a:r>
              <a:rPr lang="en-US" sz="2400" dirty="0">
                <a:solidFill>
                  <a:srgbClr val="0070C0"/>
                </a:solidFill>
              </a:rPr>
              <a:t>general, catch expressions are checked in the order in which they occur in a program. </a:t>
            </a:r>
            <a:endParaRPr lang="en-US" sz="24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   Only </a:t>
            </a:r>
            <a:r>
              <a:rPr lang="en-US" sz="2400" dirty="0">
                <a:solidFill>
                  <a:srgbClr val="0070C0"/>
                </a:solidFill>
              </a:rPr>
              <a:t>a matching statement is executed. </a:t>
            </a:r>
            <a:endParaRPr lang="en-US" sz="24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    All </a:t>
            </a:r>
            <a:r>
              <a:rPr lang="en-US" sz="2400" dirty="0">
                <a:solidFill>
                  <a:srgbClr val="0070C0"/>
                </a:solidFill>
              </a:rPr>
              <a:t>other catch blocks are ignored.</a:t>
            </a:r>
            <a:endParaRPr lang="en-US" sz="24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922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96408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>
                <a:solidFill>
                  <a:srgbClr val="FF0000"/>
                </a:solidFill>
              </a:rPr>
              <a:t>Handling Derived-Class Exceptions</a:t>
            </a:r>
            <a:endParaRPr lang="en-US" sz="4000" b="1" u="sng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896408"/>
            <a:ext cx="12192000" cy="59615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45536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96408"/>
          </a:xfrm>
        </p:spPr>
        <p:txBody>
          <a:bodyPr>
            <a:normAutofit/>
          </a:bodyPr>
          <a:lstStyle/>
          <a:p>
            <a:pPr algn="ctr"/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896408"/>
            <a:ext cx="12192000" cy="59615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66178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1" y="2853266"/>
            <a:ext cx="8596668" cy="1320800"/>
          </a:xfrm>
        </p:spPr>
        <p:txBody>
          <a:bodyPr>
            <a:normAutofit/>
          </a:bodyPr>
          <a:lstStyle/>
          <a:p>
            <a:r>
              <a:rPr lang="en-US" sz="7200" dirty="0" smtClean="0">
                <a:solidFill>
                  <a:schemeClr val="accent5">
                    <a:lumMod val="75000"/>
                  </a:schemeClr>
                </a:solidFill>
              </a:rPr>
              <a:t>DEMOs-ON</a:t>
            </a:r>
            <a:r>
              <a:rPr lang="en-US" sz="7200" dirty="0">
                <a:solidFill>
                  <a:schemeClr val="accent5">
                    <a:lumMod val="75000"/>
                  </a:schemeClr>
                </a:solidFill>
              </a:rPr>
              <a:t>::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796925" y="2698750"/>
            <a:ext cx="11395075" cy="227965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endParaRPr lang="en-US" sz="5400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5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54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5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458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3425" y="1549400"/>
            <a:ext cx="10515600" cy="4131733"/>
          </a:xfrm>
          <a:pattFill prst="smConfetti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6600" b="1" dirty="0" smtClean="0">
                <a:solidFill>
                  <a:srgbClr val="FF0000"/>
                </a:solidFill>
              </a:rPr>
              <a:t>C++</a:t>
            </a:r>
            <a:r>
              <a:rPr lang="en-US" sz="6600" b="1" dirty="0">
                <a:solidFill>
                  <a:srgbClr val="FF0000"/>
                </a:solidFill>
              </a:rPr>
              <a:t/>
            </a:r>
            <a:br>
              <a:rPr lang="en-US" sz="6600" b="1" dirty="0">
                <a:solidFill>
                  <a:srgbClr val="FF0000"/>
                </a:solidFill>
              </a:rPr>
            </a:br>
            <a:r>
              <a:rPr lang="en-US" sz="6600" b="1" dirty="0" smtClean="0">
                <a:solidFill>
                  <a:srgbClr val="FF0000"/>
                </a:solidFill>
              </a:rPr>
              <a:t>(</a:t>
            </a:r>
            <a:r>
              <a:rPr lang="en-US" b="1" dirty="0" smtClean="0">
                <a:solidFill>
                  <a:srgbClr val="FF0000"/>
                </a:solidFill>
              </a:rPr>
              <a:t>EXCEPTION-HANDLING</a:t>
            </a:r>
            <a:r>
              <a:rPr lang="en-US" sz="6600" b="1" dirty="0" smtClean="0">
                <a:solidFill>
                  <a:srgbClr val="FF0000"/>
                </a:solidFill>
              </a:rPr>
              <a:t>)</a:t>
            </a:r>
            <a:r>
              <a:rPr lang="en-US" sz="6600" b="1" dirty="0">
                <a:solidFill>
                  <a:srgbClr val="FF0000"/>
                </a:solidFill>
              </a:rPr>
              <a:t/>
            </a:r>
            <a:br>
              <a:rPr lang="en-US" sz="6600" b="1" dirty="0">
                <a:solidFill>
                  <a:srgbClr val="FF0000"/>
                </a:solidFill>
              </a:rPr>
            </a:br>
            <a:endParaRPr lang="en-US" sz="6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224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7649"/>
          </a:xfrm>
        </p:spPr>
        <p:txBody>
          <a:bodyPr>
            <a:normAutofit/>
          </a:bodyPr>
          <a:lstStyle/>
          <a:p>
            <a:pPr algn="ctr"/>
            <a:r>
              <a:rPr lang="en-US" sz="8800" dirty="0" smtClean="0"/>
              <a:t>DEMO GOING ON</a:t>
            </a:r>
            <a:endParaRPr lang="en-US" sz="8800" dirty="0"/>
          </a:p>
        </p:txBody>
      </p:sp>
      <p:sp>
        <p:nvSpPr>
          <p:cNvPr id="5" name="Down Arrow 4"/>
          <p:cNvSpPr/>
          <p:nvPr/>
        </p:nvSpPr>
        <p:spPr>
          <a:xfrm flipH="1">
            <a:off x="5583394" y="3951147"/>
            <a:ext cx="1620711" cy="19027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23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105" y="2339204"/>
            <a:ext cx="10515600" cy="2933552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>
                <a:latin typeface="Arial Black" panose="020B0A04020102020204" pitchFamily="34" charset="0"/>
              </a:rPr>
              <a:t>THANK YOU</a:t>
            </a:r>
            <a:endParaRPr lang="en-US" sz="9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933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latin typeface="Arial Black" panose="020B0A04020102020204" pitchFamily="34" charset="0"/>
              </a:rPr>
              <a:t>ALL AT ONE GLANCE</a:t>
            </a:r>
            <a:endParaRPr lang="en-US" sz="60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5">
                <a:alpha val="99000"/>
              </a:schemeClr>
            </a:solidFill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b="1" spc="300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AGENDA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spc="3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EXCEPTION HANDLING FUNDAMENTALS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spc="3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CATCHING CLASS </a:t>
            </a:r>
            <a:r>
              <a:rPr lang="en-US" sz="1600" b="1" spc="300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TYPES</a:t>
            </a:r>
            <a:endParaRPr lang="en-US" sz="1600" b="1" spc="300" dirty="0" smtClean="0">
              <a:solidFill>
                <a:srgbClr val="0070C0"/>
              </a:solidFill>
              <a:latin typeface="Arial Rounded MT Bold" panose="020F07040305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spc="300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DEMOs</a:t>
            </a:r>
            <a:endParaRPr lang="en-US" sz="1600" b="1" spc="300" dirty="0" smtClean="0">
              <a:solidFill>
                <a:srgbClr val="0070C0"/>
              </a:solidFill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en-US" sz="1600" b="1" spc="300" dirty="0" smtClean="0">
              <a:solidFill>
                <a:srgbClr val="0070C0"/>
              </a:solidFill>
              <a:latin typeface="Arial Rounded MT Bold" panose="020F07040305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b="1" spc="3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569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6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6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6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6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6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AGENDA</a:t>
            </a:r>
            <a:endParaRPr lang="en-US" sz="6000" b="1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0929" y="2136450"/>
            <a:ext cx="7117935" cy="3230310"/>
          </a:xfrm>
          <a:solidFill>
            <a:srgbClr val="00206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UNDERSTANDING</a:t>
            </a:r>
          </a:p>
          <a:p>
            <a:pPr marL="0" indent="0" algn="ctr">
              <a:buNone/>
            </a:pP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 EXCEPTION-HANDLING</a:t>
            </a:r>
          </a:p>
          <a:p>
            <a:pPr marL="0" indent="0" algn="ctr">
              <a:buNone/>
            </a:pP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 IN </a:t>
            </a:r>
          </a:p>
          <a:p>
            <a:pPr marL="0" indent="0" algn="ctr">
              <a:buNone/>
            </a:pP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C++</a:t>
            </a:r>
          </a:p>
          <a:p>
            <a:pPr marL="0" indent="0" algn="ctr">
              <a:buNone/>
            </a:pP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28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96408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OVERVIEW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896408"/>
            <a:ext cx="12192000" cy="596159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dirty="0"/>
              <a:t>exception handling subsystem.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FF0000"/>
                </a:solidFill>
              </a:rPr>
              <a:t>Exception </a:t>
            </a:r>
            <a:r>
              <a:rPr lang="en-US" sz="2400" dirty="0">
                <a:solidFill>
                  <a:srgbClr val="FF0000"/>
                </a:solidFill>
              </a:rPr>
              <a:t>handling allows you to manage run-time errors in an orderly fashion. 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B050"/>
                </a:solidFill>
              </a:rPr>
              <a:t>Using </a:t>
            </a:r>
            <a:r>
              <a:rPr lang="en-US" sz="2400" dirty="0">
                <a:solidFill>
                  <a:srgbClr val="00B050"/>
                </a:solidFill>
              </a:rPr>
              <a:t>exception handling, your program can automatically invoke an error-handling routine </a:t>
            </a:r>
            <a:r>
              <a:rPr lang="en-US" sz="2400" dirty="0" smtClean="0">
                <a:solidFill>
                  <a:srgbClr val="00B050"/>
                </a:solidFill>
              </a:rPr>
              <a:t>	when </a:t>
            </a:r>
            <a:r>
              <a:rPr lang="en-US" sz="2400" dirty="0">
                <a:solidFill>
                  <a:srgbClr val="00B050"/>
                </a:solidFill>
              </a:rPr>
              <a:t>an error occurs. </a:t>
            </a:r>
            <a:endParaRPr lang="en-US" sz="2400" dirty="0" smtClean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FFC000"/>
                </a:solidFill>
              </a:rPr>
              <a:t>The </a:t>
            </a:r>
            <a:r>
              <a:rPr lang="en-US" sz="2400" dirty="0">
                <a:solidFill>
                  <a:srgbClr val="FFC000"/>
                </a:solidFill>
              </a:rPr>
              <a:t>principal advantage of exception handling is that it automates much of the error-handling </a:t>
            </a:r>
            <a:r>
              <a:rPr lang="en-US" sz="2400" dirty="0" smtClean="0">
                <a:solidFill>
                  <a:srgbClr val="FFC000"/>
                </a:solidFill>
              </a:rPr>
              <a:t>	code </a:t>
            </a:r>
            <a:r>
              <a:rPr lang="en-US" sz="2400" dirty="0">
                <a:solidFill>
                  <a:srgbClr val="FFC000"/>
                </a:solidFill>
              </a:rPr>
              <a:t>that previously had to be coded "by hand" in any large program.</a:t>
            </a:r>
            <a:endParaRPr lang="en-US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738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96408"/>
          </a:xfrm>
        </p:spPr>
        <p:txBody>
          <a:bodyPr>
            <a:normAutofit/>
          </a:bodyPr>
          <a:lstStyle/>
          <a:p>
            <a:pPr algn="ctr"/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2572808"/>
            <a:ext cx="12192000" cy="16605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 smtClean="0">
                <a:solidFill>
                  <a:srgbClr val="FF0000"/>
                </a:solidFill>
              </a:rPr>
              <a:t>EXCEPTION HANDLING FUNDAMENTALS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08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96408"/>
          </a:xfrm>
        </p:spPr>
        <p:txBody>
          <a:bodyPr>
            <a:normAutofit/>
          </a:bodyPr>
          <a:lstStyle/>
          <a:p>
            <a:pPr algn="ctr"/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896408"/>
            <a:ext cx="12192000" cy="596159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C00000"/>
                </a:solidFill>
              </a:rPr>
              <a:t>3 </a:t>
            </a:r>
            <a:r>
              <a:rPr lang="en-US" sz="2400" dirty="0">
                <a:solidFill>
                  <a:srgbClr val="C00000"/>
                </a:solidFill>
              </a:rPr>
              <a:t>keywords: try, catch, and throw. </a:t>
            </a:r>
            <a:endParaRPr lang="en-US" sz="24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B0F0"/>
                </a:solidFill>
              </a:rPr>
              <a:t>Program </a:t>
            </a:r>
            <a:r>
              <a:rPr lang="en-US" sz="2400" dirty="0">
                <a:solidFill>
                  <a:srgbClr val="00B0F0"/>
                </a:solidFill>
              </a:rPr>
              <a:t>statements that you want to monitor for exceptions are contained in a try block. </a:t>
            </a:r>
            <a:endParaRPr lang="en-US" sz="24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B0F0"/>
                </a:solidFill>
              </a:rPr>
              <a:t>	If </a:t>
            </a:r>
            <a:r>
              <a:rPr lang="en-US" sz="2400" dirty="0">
                <a:solidFill>
                  <a:srgbClr val="00B0F0"/>
                </a:solidFill>
              </a:rPr>
              <a:t>an exception (i.e., an error) occurs within the try block, it is thrown (using throw). </a:t>
            </a:r>
            <a:endParaRPr lang="en-US" sz="24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B0F0"/>
                </a:solidFill>
              </a:rPr>
              <a:t>	The </a:t>
            </a:r>
            <a:r>
              <a:rPr lang="en-US" sz="2400" dirty="0">
                <a:solidFill>
                  <a:srgbClr val="00B0F0"/>
                </a:solidFill>
              </a:rPr>
              <a:t>exception is caught, using catch, and processed</a:t>
            </a:r>
            <a:r>
              <a:rPr lang="en-US" sz="2400" dirty="0" smtClean="0">
                <a:solidFill>
                  <a:srgbClr val="00B0F0"/>
                </a:solidFill>
              </a:rPr>
              <a:t>.</a:t>
            </a:r>
          </a:p>
          <a:p>
            <a:pPr marL="0" indent="0">
              <a:buNone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(</a:t>
            </a:r>
            <a:r>
              <a:rPr lang="en-US" sz="2400" dirty="0"/>
              <a:t>Functions called from within a try block may also throw an exception.)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92D050"/>
                </a:solidFill>
              </a:rPr>
              <a:t>Exceptions </a:t>
            </a:r>
            <a:r>
              <a:rPr lang="en-US" sz="2400" dirty="0">
                <a:solidFill>
                  <a:srgbClr val="92D050"/>
                </a:solidFill>
              </a:rPr>
              <a:t>that can be thrown by the monitored code are caught by a catch statement, which </a:t>
            </a:r>
            <a:r>
              <a:rPr lang="en-US" sz="2400" dirty="0" smtClean="0">
                <a:solidFill>
                  <a:srgbClr val="92D050"/>
                </a:solidFill>
              </a:rPr>
              <a:t>	immediately </a:t>
            </a:r>
            <a:r>
              <a:rPr lang="en-US" sz="2400" dirty="0">
                <a:solidFill>
                  <a:srgbClr val="92D050"/>
                </a:solidFill>
              </a:rPr>
              <a:t>follows the try statement in which the exception was thrown</a:t>
            </a:r>
            <a:r>
              <a:rPr lang="en-US" sz="2400" dirty="0" smtClean="0">
                <a:solidFill>
                  <a:srgbClr val="92D050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34061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96408"/>
          </a:xfrm>
        </p:spPr>
        <p:txBody>
          <a:bodyPr>
            <a:normAutofit/>
          </a:bodyPr>
          <a:lstStyle/>
          <a:p>
            <a:pPr algn="ctr"/>
            <a:endParaRPr lang="en-US" sz="3600" b="1" dirty="0">
              <a:solidFill>
                <a:srgbClr val="FF0000"/>
              </a:solidFill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087" y="1239044"/>
            <a:ext cx="4695825" cy="5276850"/>
          </a:xfrm>
        </p:spPr>
      </p:pic>
    </p:spTree>
    <p:extLst>
      <p:ext uri="{BB962C8B-B14F-4D97-AF65-F5344CB8AC3E}">
        <p14:creationId xmlns:p14="http://schemas.microsoft.com/office/powerpoint/2010/main" val="3562553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96408"/>
          </a:xfrm>
        </p:spPr>
        <p:txBody>
          <a:bodyPr>
            <a:normAutofit/>
          </a:bodyPr>
          <a:lstStyle/>
          <a:p>
            <a:pPr algn="ctr"/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896408"/>
            <a:ext cx="12192000" cy="596159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The try can be as short as a few statements within one function or as </a:t>
            </a:r>
            <a:r>
              <a:rPr lang="en-US" sz="2400" dirty="0" smtClean="0"/>
              <a:t>all-encompassing </a:t>
            </a:r>
            <a:r>
              <a:rPr lang="en-US" sz="2400" dirty="0"/>
              <a:t>as </a:t>
            </a:r>
            <a:r>
              <a:rPr lang="en-US" sz="2400" dirty="0" smtClean="0"/>
              <a:t>	enclosing </a:t>
            </a:r>
            <a:r>
              <a:rPr lang="en-US" sz="2400" dirty="0"/>
              <a:t>the main( ) function code within a try block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(</a:t>
            </a:r>
            <a:r>
              <a:rPr lang="en-US" sz="2400" dirty="0"/>
              <a:t>which effectively causes the entire </a:t>
            </a:r>
            <a:r>
              <a:rPr lang="en-US" sz="2400" dirty="0" smtClean="0"/>
              <a:t>	program </a:t>
            </a:r>
            <a:r>
              <a:rPr lang="en-US" sz="2400" dirty="0"/>
              <a:t>to be monitored).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0000"/>
                </a:solidFill>
              </a:rPr>
              <a:t>When an exception is thrown, it is caught by its corresponding catch statement, which processes </a:t>
            </a:r>
            <a:r>
              <a:rPr lang="en-US" sz="2400" dirty="0" smtClean="0">
                <a:solidFill>
                  <a:srgbClr val="FF0000"/>
                </a:solidFill>
              </a:rPr>
              <a:t>	the </a:t>
            </a:r>
            <a:r>
              <a:rPr lang="en-US" sz="2400" dirty="0">
                <a:solidFill>
                  <a:srgbClr val="FF0000"/>
                </a:solidFill>
              </a:rPr>
              <a:t>exception. 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B0F0"/>
                </a:solidFill>
              </a:rPr>
              <a:t>Which </a:t>
            </a:r>
            <a:r>
              <a:rPr lang="en-US" sz="2400" dirty="0">
                <a:solidFill>
                  <a:srgbClr val="00B0F0"/>
                </a:solidFill>
              </a:rPr>
              <a:t>catch statement is used is determined by the type of the exception. </a:t>
            </a:r>
            <a:endParaRPr lang="en-US" sz="24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B0F0"/>
                </a:solidFill>
              </a:rPr>
              <a:t>	</a:t>
            </a:r>
            <a:r>
              <a:rPr lang="en-US" sz="2400" dirty="0" err="1" smtClean="0">
                <a:solidFill>
                  <a:srgbClr val="00B0F0"/>
                </a:solidFill>
              </a:rPr>
              <a:t>i.e</a:t>
            </a:r>
            <a:r>
              <a:rPr lang="en-US" sz="2400" dirty="0" smtClean="0">
                <a:solidFill>
                  <a:srgbClr val="00B0F0"/>
                </a:solidFill>
              </a:rPr>
              <a:t> </a:t>
            </a:r>
            <a:r>
              <a:rPr lang="en-US" sz="2400" dirty="0">
                <a:solidFill>
                  <a:srgbClr val="00B0F0"/>
                </a:solidFill>
              </a:rPr>
              <a:t>if the data type specified by a catch matches that of the exception, </a:t>
            </a:r>
            <a:endParaRPr lang="en-US" sz="24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</a:rPr>
              <a:t>	</a:t>
            </a:r>
            <a:r>
              <a:rPr lang="en-US" sz="2400" dirty="0" smtClean="0">
                <a:solidFill>
                  <a:srgbClr val="00B0F0"/>
                </a:solidFill>
              </a:rPr>
              <a:t>then </a:t>
            </a:r>
            <a:r>
              <a:rPr lang="en-US" sz="2400" dirty="0">
                <a:solidFill>
                  <a:srgbClr val="00B0F0"/>
                </a:solidFill>
              </a:rPr>
              <a:t>that catch statement is executed (and all others are bypassed). </a:t>
            </a:r>
            <a:endParaRPr lang="en-US" sz="2400" dirty="0" smtClean="0">
              <a:solidFill>
                <a:srgbClr val="00B0F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FFC000"/>
                </a:solidFill>
              </a:rPr>
              <a:t>When </a:t>
            </a:r>
            <a:r>
              <a:rPr lang="en-US" sz="2400" dirty="0">
                <a:solidFill>
                  <a:srgbClr val="FFC000"/>
                </a:solidFill>
              </a:rPr>
              <a:t>an exception is caught, </a:t>
            </a:r>
            <a:r>
              <a:rPr lang="en-US" sz="2400" dirty="0" err="1">
                <a:solidFill>
                  <a:srgbClr val="FFC000"/>
                </a:solidFill>
              </a:rPr>
              <a:t>arg</a:t>
            </a:r>
            <a:r>
              <a:rPr lang="en-US" sz="2400" dirty="0">
                <a:solidFill>
                  <a:srgbClr val="FFC000"/>
                </a:solidFill>
              </a:rPr>
              <a:t> will receive its value. </a:t>
            </a:r>
            <a:endParaRPr lang="en-US" sz="2400" dirty="0" smtClean="0">
              <a:solidFill>
                <a:srgbClr val="FFC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C00000"/>
                </a:solidFill>
              </a:rPr>
              <a:t>Any </a:t>
            </a:r>
            <a:r>
              <a:rPr lang="en-US" sz="2400" dirty="0">
                <a:solidFill>
                  <a:srgbClr val="C00000"/>
                </a:solidFill>
              </a:rPr>
              <a:t>type of data may be caught, including classes that you create. </a:t>
            </a:r>
            <a:endParaRPr lang="en-US" sz="2400" dirty="0" smtClean="0">
              <a:solidFill>
                <a:srgbClr val="C0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7030A0"/>
                </a:solidFill>
              </a:rPr>
              <a:t>If </a:t>
            </a:r>
            <a:r>
              <a:rPr lang="en-US" sz="2400" dirty="0">
                <a:solidFill>
                  <a:srgbClr val="7030A0"/>
                </a:solidFill>
              </a:rPr>
              <a:t>no exception is thrown </a:t>
            </a:r>
            <a:r>
              <a:rPr lang="en-US" sz="2400" dirty="0" smtClean="0">
                <a:solidFill>
                  <a:srgbClr val="7030A0"/>
                </a:solidFill>
              </a:rPr>
              <a:t>(</a:t>
            </a:r>
            <a:r>
              <a:rPr lang="en-US" sz="2400" dirty="0" err="1" smtClean="0">
                <a:solidFill>
                  <a:srgbClr val="7030A0"/>
                </a:solidFill>
              </a:rPr>
              <a:t>i.e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>
                <a:solidFill>
                  <a:srgbClr val="7030A0"/>
                </a:solidFill>
              </a:rPr>
              <a:t>no error occurs within the try block), then no catch statement is </a:t>
            </a:r>
            <a:r>
              <a:rPr lang="en-US" sz="2400" dirty="0" smtClean="0">
                <a:solidFill>
                  <a:srgbClr val="7030A0"/>
                </a:solidFill>
              </a:rPr>
              <a:t>	executed.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17579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1666</TotalTime>
  <Words>222</Words>
  <Application>Microsoft Office PowerPoint</Application>
  <PresentationFormat>Widescreen</PresentationFormat>
  <Paragraphs>111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Algerian</vt:lpstr>
      <vt:lpstr>Arial</vt:lpstr>
      <vt:lpstr>Arial Black</vt:lpstr>
      <vt:lpstr>Arial Rounded MT Bold</vt:lpstr>
      <vt:lpstr>Calibri</vt:lpstr>
      <vt:lpstr>Calibri Light</vt:lpstr>
      <vt:lpstr>Wingdings</vt:lpstr>
      <vt:lpstr>Office Theme</vt:lpstr>
      <vt:lpstr>WELCOME  IN HARIOM DEFENSIVE TECHNOLOGY</vt:lpstr>
      <vt:lpstr>C++ (EXCEPTION-HANDLING) </vt:lpstr>
      <vt:lpstr>ALL AT ONE GLANCE</vt:lpstr>
      <vt:lpstr>AGENDA</vt:lpstr>
      <vt:lpstr>OVERVIEW</vt:lpstr>
      <vt:lpstr>PowerPoint Presentation</vt:lpstr>
      <vt:lpstr>PowerPoint Presentation</vt:lpstr>
      <vt:lpstr>PowerPoint Presentation</vt:lpstr>
      <vt:lpstr>PowerPoint Presentation</vt:lpstr>
      <vt:lpstr>The general form of the throw statement</vt:lpstr>
      <vt:lpstr>PowerPoint Presentation</vt:lpstr>
      <vt:lpstr>PowerPoint Presentation</vt:lpstr>
      <vt:lpstr>Cont…</vt:lpstr>
      <vt:lpstr>PowerPoint Presentation</vt:lpstr>
      <vt:lpstr>PowerPoint Presentation</vt:lpstr>
      <vt:lpstr>Using Multiple catch Statements</vt:lpstr>
      <vt:lpstr>Handling Derived-Class Exceptions</vt:lpstr>
      <vt:lpstr>PowerPoint Presentation</vt:lpstr>
      <vt:lpstr>DEMOs-ON::</vt:lpstr>
      <vt:lpstr>DEMO GOING 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ARDUINO-UNO-4LEDs-DEMO2</dc:title>
  <dc:creator>home</dc:creator>
  <cp:lastModifiedBy>home</cp:lastModifiedBy>
  <cp:revision>144</cp:revision>
  <dcterms:created xsi:type="dcterms:W3CDTF">2021-06-04T21:21:12Z</dcterms:created>
  <dcterms:modified xsi:type="dcterms:W3CDTF">2021-08-12T23:27:54Z</dcterms:modified>
</cp:coreProperties>
</file>