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90" r:id="rId6"/>
    <p:sldId id="33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31" r:id="rId17"/>
    <p:sldId id="329" r:id="rId18"/>
    <p:sldId id="292" r:id="rId19"/>
    <p:sldId id="293" r:id="rId20"/>
    <p:sldId id="294" r:id="rId21"/>
    <p:sldId id="295" r:id="rId22"/>
    <p:sldId id="296" r:id="rId23"/>
    <p:sldId id="297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42" r:id="rId42"/>
    <p:sldId id="351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2" r:id="rId52"/>
    <p:sldId id="353" r:id="rId53"/>
    <p:sldId id="355" r:id="rId54"/>
    <p:sldId id="356" r:id="rId55"/>
    <p:sldId id="357" r:id="rId56"/>
    <p:sldId id="359" r:id="rId57"/>
    <p:sldId id="358" r:id="rId58"/>
    <p:sldId id="270" r:id="rId59"/>
    <p:sldId id="264" r:id="rId60"/>
    <p:sldId id="26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Modifying or Updating Element</a:t>
            </a:r>
            <a:endParaRPr lang="en-IN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Lists are mutable so we can modify it’s element.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[10, 20, -50, 21.3, </a:t>
            </a:r>
            <a:r>
              <a:rPr lang="en-US" sz="2667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667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[1] = 40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46400" y="2629747"/>
          <a:ext cx="873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727200"/>
                <a:gridCol w="1727200"/>
                <a:gridCol w="1727200"/>
                <a:gridCol w="20320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Hariom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946400" y="3036147"/>
          <a:ext cx="822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080001" y="261620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20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5080001" y="263175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118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042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[10, 20, -50, 21.3,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24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print(element)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2400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64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6096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[10, 20, -50, 21.3,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276131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Deletion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 statement is used to delete an element of list or we can delete entire list </a:t>
            </a:r>
            <a:r>
              <a:rPr lang="en-US" sz="2667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using </a:t>
            </a:r>
            <a:r>
              <a:rPr lang="en-US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 statement.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[10, 20, -50, 21.3, 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Deleting Element</a:t>
            </a:r>
          </a:p>
          <a:p>
            <a:pPr marL="0" indent="0">
              <a:buNone/>
            </a:pPr>
            <a:r>
              <a:rPr lang="en-US" sz="2667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Deleting Entire List</a:t>
            </a:r>
          </a:p>
          <a:p>
            <a:pPr marL="0" indent="0">
              <a:buNone/>
            </a:pPr>
            <a:r>
              <a:rPr lang="en-US" sz="2667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0" indent="0">
              <a:buNone/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13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append ( )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used to add an element at the end of the existing list.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list_name.append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667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7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Getting User input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[]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(input("Enter Number of Elements: "))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(input("Enter Element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:")))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print("List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print (element)</a:t>
            </a:r>
          </a:p>
        </p:txBody>
      </p:sp>
    </p:spTree>
    <p:extLst>
      <p:ext uri="{BB962C8B-B14F-4D97-AF65-F5344CB8AC3E}">
        <p14:creationId xmlns:p14="http://schemas.microsoft.com/office/powerpoint/2010/main" val="708314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54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most basic data structure in Python is the sequence.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Each element of a sequence is assigned a number - its position or index.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first index is zero, the second index is one, and so forth.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Python has six built-in types of sequences, but the most common ones are lists and </a:t>
            </a:r>
            <a:r>
              <a:rPr lang="en-US" dirty="0" smtClean="0">
                <a:solidFill>
                  <a:srgbClr val="00B050"/>
                </a:solidFill>
              </a:rPr>
              <a:t>	tuples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There are certain things you can do with all the sequence types.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These operations include indexing, slicing, adding, multiplying, and checking for </a:t>
            </a:r>
            <a:r>
              <a:rPr lang="en-US" dirty="0" smtClean="0">
                <a:solidFill>
                  <a:srgbClr val="7030A0"/>
                </a:solidFill>
              </a:rPr>
              <a:t>	membership</a:t>
            </a:r>
            <a:r>
              <a:rPr lang="en-US" dirty="0">
                <a:solidFill>
                  <a:srgbClr val="7030A0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 addition, Python has built-in functions for finding the length of a sequence and </a:t>
            </a:r>
            <a:r>
              <a:rPr lang="en-US" dirty="0" smtClean="0">
                <a:solidFill>
                  <a:srgbClr val="C00000"/>
                </a:solidFill>
              </a:rPr>
              <a:t>	for </a:t>
            </a:r>
            <a:r>
              <a:rPr lang="en-US" dirty="0">
                <a:solidFill>
                  <a:srgbClr val="C00000"/>
                </a:solidFill>
              </a:rPr>
              <a:t>finding its </a:t>
            </a:r>
            <a:r>
              <a:rPr lang="en-US" dirty="0" smtClean="0">
                <a:solidFill>
                  <a:srgbClr val="C00000"/>
                </a:solidFill>
              </a:rPr>
              <a:t>largest </a:t>
            </a:r>
            <a:r>
              <a:rPr lang="en-US" dirty="0">
                <a:solidFill>
                  <a:srgbClr val="C00000"/>
                </a:solidFill>
              </a:rPr>
              <a:t>and smallest elements.</a:t>
            </a:r>
          </a:p>
        </p:txBody>
      </p:sp>
    </p:spTree>
    <p:extLst>
      <p:ext uri="{BB962C8B-B14F-4D97-AF65-F5344CB8AC3E}">
        <p14:creationId xmlns:p14="http://schemas.microsoft.com/office/powerpoint/2010/main" val="494030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 list is the most versatile </a:t>
            </a:r>
            <a:r>
              <a:rPr lang="en-US" dirty="0" err="1">
                <a:solidFill>
                  <a:srgbClr val="C00000"/>
                </a:solidFill>
              </a:rPr>
              <a:t>datatype</a:t>
            </a:r>
            <a:r>
              <a:rPr lang="en-US" dirty="0">
                <a:solidFill>
                  <a:srgbClr val="C00000"/>
                </a:solidFill>
              </a:rPr>
              <a:t> available in Python, which can be written as a </a:t>
            </a:r>
            <a:r>
              <a:rPr lang="en-US" dirty="0" smtClean="0">
                <a:solidFill>
                  <a:srgbClr val="C00000"/>
                </a:solidFill>
              </a:rPr>
              <a:t>	list </a:t>
            </a:r>
            <a:r>
              <a:rPr lang="en-US" dirty="0">
                <a:solidFill>
                  <a:srgbClr val="C00000"/>
                </a:solidFill>
              </a:rPr>
              <a:t>of </a:t>
            </a:r>
            <a:r>
              <a:rPr lang="en-US" dirty="0" smtClean="0">
                <a:solidFill>
                  <a:srgbClr val="C00000"/>
                </a:solidFill>
              </a:rPr>
              <a:t>comma-separated </a:t>
            </a:r>
            <a:r>
              <a:rPr lang="en-US" dirty="0">
                <a:solidFill>
                  <a:srgbClr val="C00000"/>
                </a:solidFill>
              </a:rPr>
              <a:t>values (items) between square brackets.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Important thing about a list is that the items in a list need not be of the same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list1 = ['physics', 'chemistry', 1997, 2000];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list2 = [1, 2, 3, 4, 5 ];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list3 = ["a", "b", "c", "d"];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Similar to string indices, list indices start at 0, and lists can be sliced,  </a:t>
            </a:r>
            <a:r>
              <a:rPr lang="en-US" dirty="0" smtClean="0">
                <a:solidFill>
                  <a:srgbClr val="FFC000"/>
                </a:solidFill>
              </a:rPr>
              <a:t>    	concatenated </a:t>
            </a:r>
            <a:r>
              <a:rPr lang="en-US" dirty="0">
                <a:solidFill>
                  <a:srgbClr val="FFC000"/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803803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Values in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To access values in lists, use the square brackets for slicing along with the index or </a:t>
            </a:r>
            <a:r>
              <a:rPr lang="en-US" dirty="0" smtClean="0">
                <a:solidFill>
                  <a:srgbClr val="00B050"/>
                </a:solidFill>
              </a:rPr>
              <a:t>	indices </a:t>
            </a:r>
            <a:r>
              <a:rPr lang="en-US" dirty="0">
                <a:solidFill>
                  <a:srgbClr val="00B050"/>
                </a:solidFill>
              </a:rPr>
              <a:t>to obtain </a:t>
            </a:r>
            <a:r>
              <a:rPr lang="en-US" dirty="0" smtClean="0">
                <a:solidFill>
                  <a:srgbClr val="00B050"/>
                </a:solidFill>
              </a:rPr>
              <a:t>value </a:t>
            </a:r>
            <a:r>
              <a:rPr lang="en-US" dirty="0">
                <a:solidFill>
                  <a:srgbClr val="00B050"/>
                </a:solidFill>
              </a:rPr>
              <a:t>available at that index.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['physics', 'chemistry', 1997, 2000]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list2 = [1, 2, 3, 4, 5, 6, 7 ]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("list1[0]: ", list1[0])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("list2[1:5]: ", list2[1:5])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list1[0]:  physics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list2[1:5]:  [2, 3, 4, 5]</a:t>
            </a:r>
          </a:p>
        </p:txBody>
      </p:sp>
    </p:spTree>
    <p:extLst>
      <p:ext uri="{BB962C8B-B14F-4D97-AF65-F5344CB8AC3E}">
        <p14:creationId xmlns:p14="http://schemas.microsoft.com/office/powerpoint/2010/main" val="1924456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PYTHON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LIST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You can update single or multiple elements of lists by giving the slice on the </a:t>
            </a:r>
            <a:r>
              <a:rPr lang="en-US" dirty="0" smtClean="0">
                <a:solidFill>
                  <a:srgbClr val="00B0F0"/>
                </a:solidFill>
              </a:rPr>
              <a:t>left-	hand </a:t>
            </a:r>
            <a:r>
              <a:rPr lang="en-US" dirty="0">
                <a:solidFill>
                  <a:srgbClr val="00B0F0"/>
                </a:solidFill>
              </a:rPr>
              <a:t>side of the </a:t>
            </a:r>
            <a:r>
              <a:rPr lang="en-US" dirty="0" smtClean="0">
                <a:solidFill>
                  <a:srgbClr val="00B0F0"/>
                </a:solidFill>
              </a:rPr>
              <a:t>assignment </a:t>
            </a:r>
            <a:r>
              <a:rPr lang="en-US" dirty="0">
                <a:solidFill>
                  <a:srgbClr val="00B0F0"/>
                </a:solidFill>
              </a:rPr>
              <a:t>operator, and you can add to elements in a list </a:t>
            </a:r>
            <a:r>
              <a:rPr lang="en-US" dirty="0" smtClean="0">
                <a:solidFill>
                  <a:srgbClr val="00B0F0"/>
                </a:solidFill>
              </a:rPr>
              <a:t>	with </a:t>
            </a:r>
            <a:r>
              <a:rPr lang="en-US" dirty="0">
                <a:solidFill>
                  <a:srgbClr val="00B0F0"/>
                </a:solidFill>
              </a:rPr>
              <a:t>the append()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 = ['physics', 'chemistry', 1997, 2000]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("Value available at index 2 : ", list[2])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list[2] = 2001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("New value available at index 2 : ", list[2])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Value available at index 2 :  1997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New value available at index 2 :  2001</a:t>
            </a:r>
          </a:p>
        </p:txBody>
      </p:sp>
    </p:spTree>
    <p:extLst>
      <p:ext uri="{BB962C8B-B14F-4D97-AF65-F5344CB8AC3E}">
        <p14:creationId xmlns:p14="http://schemas.microsoft.com/office/powerpoint/2010/main" val="538871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List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 remove a list element, you can use either the del statement if you know exactly which </a:t>
            </a:r>
            <a:r>
              <a:rPr lang="en-US" dirty="0" smtClean="0">
                <a:solidFill>
                  <a:srgbClr val="0070C0"/>
                </a:solidFill>
              </a:rPr>
              <a:t>	element(s</a:t>
            </a:r>
            <a:r>
              <a:rPr lang="en-US" dirty="0">
                <a:solidFill>
                  <a:srgbClr val="0070C0"/>
                </a:solidFill>
              </a:rPr>
              <a:t>) you </a:t>
            </a:r>
            <a:r>
              <a:rPr lang="en-US" dirty="0" smtClean="0">
                <a:solidFill>
                  <a:srgbClr val="0070C0"/>
                </a:solidFill>
              </a:rPr>
              <a:t>are </a:t>
            </a:r>
            <a:r>
              <a:rPr lang="en-US" dirty="0">
                <a:solidFill>
                  <a:srgbClr val="0070C0"/>
                </a:solidFill>
              </a:rPr>
              <a:t>deleting.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You can use the remove() method if you do not know exactly which items to delete.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 = ['physics', 'chemistry', 1997, 2000]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(list)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del list[2]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("After deleting value at index 2 : ", list)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['physics', 'chemistry', 1997, 2000]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After deleting value at index 2 :  ['physics', 'chemistry', 2000]</a:t>
            </a:r>
          </a:p>
        </p:txBody>
      </p:sp>
    </p:spTree>
    <p:extLst>
      <p:ext uri="{BB962C8B-B14F-4D97-AF65-F5344CB8AC3E}">
        <p14:creationId xmlns:p14="http://schemas.microsoft.com/office/powerpoint/2010/main" val="2136042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List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Lists respond to the + and * operators much like strings;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        they </a:t>
            </a:r>
            <a:r>
              <a:rPr lang="en-US" dirty="0">
                <a:solidFill>
                  <a:srgbClr val="0070C0"/>
                </a:solidFill>
              </a:rPr>
              <a:t>mean concatenation and repetition here too, except that the result is a new </a:t>
            </a:r>
            <a:r>
              <a:rPr lang="en-US" dirty="0" smtClean="0">
                <a:solidFill>
                  <a:srgbClr val="0070C0"/>
                </a:solidFill>
              </a:rPr>
              <a:t>	list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not </a:t>
            </a:r>
            <a:r>
              <a:rPr lang="en-US" dirty="0">
                <a:solidFill>
                  <a:srgbClr val="0070C0"/>
                </a:solidFill>
              </a:rPr>
              <a:t>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In fact, lists respond to all of the general sequence operations we used on strings in the </a:t>
            </a:r>
            <a:r>
              <a:rPr lang="en-US" dirty="0" smtClean="0">
                <a:solidFill>
                  <a:srgbClr val="00B050"/>
                </a:solidFill>
              </a:rPr>
              <a:t>	prior chapter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Python Expression	               Results	                         Description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-----------------------                --------------------             -------------------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len</a:t>
            </a:r>
            <a:r>
              <a:rPr lang="en-US" dirty="0">
                <a:solidFill>
                  <a:srgbClr val="7030A0"/>
                </a:solidFill>
              </a:rPr>
              <a:t>([1, 2, 3])	                      </a:t>
            </a:r>
            <a:r>
              <a:rPr lang="en-US" dirty="0" smtClean="0">
                <a:solidFill>
                  <a:srgbClr val="7030A0"/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</a:rPr>
              <a:t>3	                         </a:t>
            </a:r>
            <a:r>
              <a:rPr lang="en-US" dirty="0" smtClean="0">
                <a:solidFill>
                  <a:srgbClr val="7030A0"/>
                </a:solidFill>
              </a:rPr>
              <a:t>            Length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[1, 2, 3] + [4, 5, 6]	               [1, 2, 3, 4, 5, 6]	         </a:t>
            </a:r>
            <a:r>
              <a:rPr lang="en-US" dirty="0" smtClean="0">
                <a:solidFill>
                  <a:srgbClr val="7030A0"/>
                </a:solidFill>
              </a:rPr>
              <a:t>    Concatenation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['Hi!'] * 4	                      </a:t>
            </a:r>
            <a:r>
              <a:rPr lang="en-US" dirty="0" smtClean="0">
                <a:solidFill>
                  <a:srgbClr val="7030A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['Hi!', 'Hi!', 'Hi!', 'Hi!']	 Repetition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 in [1, 2, 3]	                       </a:t>
            </a:r>
            <a:r>
              <a:rPr lang="en-US" dirty="0" smtClean="0">
                <a:solidFill>
                  <a:srgbClr val="7030A0"/>
                </a:solidFill>
              </a:rPr>
              <a:t>     True                                       </a:t>
            </a:r>
            <a:r>
              <a:rPr lang="en-US" dirty="0">
                <a:solidFill>
                  <a:srgbClr val="7030A0"/>
                </a:solidFill>
              </a:rPr>
              <a:t>Membership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x in [1,2,3] : print (</a:t>
            </a:r>
            <a:r>
              <a:rPr lang="en-US" dirty="0" err="1">
                <a:solidFill>
                  <a:srgbClr val="7030A0"/>
                </a:solidFill>
              </a:rPr>
              <a:t>x,end</a:t>
            </a:r>
            <a:r>
              <a:rPr lang="en-US" dirty="0">
                <a:solidFill>
                  <a:srgbClr val="7030A0"/>
                </a:solidFill>
              </a:rPr>
              <a:t> = ' ') </a:t>
            </a:r>
            <a:r>
              <a:rPr lang="en-US" dirty="0" smtClean="0">
                <a:solidFill>
                  <a:srgbClr val="7030A0"/>
                </a:solidFill>
              </a:rPr>
              <a:t>   1 </a:t>
            </a:r>
            <a:r>
              <a:rPr lang="en-US" dirty="0">
                <a:solidFill>
                  <a:srgbClr val="7030A0"/>
                </a:solidFill>
              </a:rPr>
              <a:t>2 3	                         </a:t>
            </a:r>
            <a:r>
              <a:rPr lang="en-US" dirty="0" smtClean="0">
                <a:solidFill>
                  <a:srgbClr val="7030A0"/>
                </a:solidFill>
              </a:rPr>
              <a:t> Iteration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1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Indexing, Slicing and Matrixes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Since lists are sequences, indexing and slicing work the same way for lists as they </a:t>
            </a:r>
            <a:r>
              <a:rPr lang="en-US" dirty="0" smtClean="0">
                <a:solidFill>
                  <a:srgbClr val="C00000"/>
                </a:solidFill>
              </a:rPr>
              <a:t>	do </a:t>
            </a:r>
            <a:r>
              <a:rPr lang="en-US" dirty="0">
                <a:solidFill>
                  <a:srgbClr val="C00000"/>
                </a:solidFill>
              </a:rPr>
              <a:t>for strings.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Assuming the following input −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 = ['C++'', 'Java', 'Python']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Python Expression	Results	            Description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-----------------       ---------------     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L[2]	                'Python'	    Offsets start at zero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L[-2]	                'Java'	            Negative: count from the right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L[1:]	                ['Java', 'Python']  Slicing fetches sections</a:t>
            </a:r>
          </a:p>
        </p:txBody>
      </p:sp>
    </p:spTree>
    <p:extLst>
      <p:ext uri="{BB962C8B-B14F-4D97-AF65-F5344CB8AC3E}">
        <p14:creationId xmlns:p14="http://schemas.microsoft.com/office/powerpoint/2010/main" val="988361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565400"/>
            <a:ext cx="12192000" cy="1286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::Built-in List Functions and Methods::</a:t>
            </a:r>
          </a:p>
        </p:txBody>
      </p:sp>
    </p:spTree>
    <p:extLst>
      <p:ext uri="{BB962C8B-B14F-4D97-AF65-F5344CB8AC3E}">
        <p14:creationId xmlns:p14="http://schemas.microsoft.com/office/powerpoint/2010/main" val="2342074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includes the following list functions:-&gt;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016000"/>
            <a:ext cx="6316133" cy="5494867"/>
          </a:xfrm>
        </p:spPr>
      </p:pic>
    </p:spTree>
    <p:extLst>
      <p:ext uri="{BB962C8B-B14F-4D97-AF65-F5344CB8AC3E}">
        <p14:creationId xmlns:p14="http://schemas.microsoft.com/office/powerpoint/2010/main" val="2685406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3 - List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 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() method returns the number of elements in the list.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len</a:t>
            </a:r>
            <a:r>
              <a:rPr lang="en-US" dirty="0" smtClean="0">
                <a:solidFill>
                  <a:srgbClr val="C00000"/>
                </a:solidFill>
              </a:rPr>
              <a:t>(list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list − This is a list for which number of elements to be counted.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returns the number of elements in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['physics', 'chemistry', 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</a:t>
            </a:r>
            <a:r>
              <a:rPr lang="en-US" dirty="0" err="1">
                <a:solidFill>
                  <a:srgbClr val="FFC000"/>
                </a:solidFill>
              </a:rPr>
              <a:t>len</a:t>
            </a:r>
            <a:r>
              <a:rPr lang="en-US" dirty="0">
                <a:solidFill>
                  <a:srgbClr val="FFC000"/>
                </a:solidFill>
              </a:rPr>
              <a:t>(list1))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list2 = list(range(5)) #creates list of numbers between 0-4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</a:t>
            </a:r>
            <a:r>
              <a:rPr lang="en-US" dirty="0" err="1">
                <a:solidFill>
                  <a:srgbClr val="FFC000"/>
                </a:solidFill>
              </a:rPr>
              <a:t>len</a:t>
            </a:r>
            <a:r>
              <a:rPr lang="en-US" dirty="0">
                <a:solidFill>
                  <a:srgbClr val="FFC000"/>
                </a:solidFill>
              </a:rPr>
              <a:t>(list2))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1665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max()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 max() method returns the elements from the list with maximum value.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max(list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list − This is a list from which max valued element to be returned.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This method returns the elements from the list with maximum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list1, list2 = ['C++','Java', 'Python'], [456, 700, 200]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("Max value element : ", max(list1))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("Max value element : ", max(list2))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Max value element :  Python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Max value element :  700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48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min()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 min() method returns the elements from the list with minimum value.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min(list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list − This is a list from which min valued element to be returned.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This method returns the elements from the list with minimum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list1, list2 = ['C++','Java', 'Python'], [456, 700, 200]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("min value element : ", min(list1))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("min value element : ", min(list2))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min value element :  C++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min value element :  200</a:t>
            </a:r>
          </a:p>
        </p:txBody>
      </p:sp>
    </p:spTree>
    <p:extLst>
      <p:ext uri="{BB962C8B-B14F-4D97-AF65-F5344CB8AC3E}">
        <p14:creationId xmlns:p14="http://schemas.microsoft.com/office/powerpoint/2010/main" val="2237458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list()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 list() method takes sequence types and converts them to lists.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This is used to convert a given tuple into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Note − </a:t>
            </a:r>
            <a:r>
              <a:rPr lang="en-US" dirty="0" smtClean="0">
                <a:solidFill>
                  <a:srgbClr val="00B050"/>
                </a:solidFill>
              </a:rPr>
              <a:t>Tuple </a:t>
            </a:r>
            <a:r>
              <a:rPr lang="en-US" dirty="0">
                <a:solidFill>
                  <a:srgbClr val="00B050"/>
                </a:solidFill>
              </a:rPr>
              <a:t>are very similar to lists with only difference that element values of a </a:t>
            </a:r>
            <a:r>
              <a:rPr lang="en-US" dirty="0" smtClean="0">
                <a:solidFill>
                  <a:srgbClr val="00B050"/>
                </a:solidFill>
              </a:rPr>
              <a:t>	tuple </a:t>
            </a:r>
            <a:r>
              <a:rPr lang="en-US" dirty="0">
                <a:solidFill>
                  <a:srgbClr val="00B050"/>
                </a:solidFill>
              </a:rPr>
              <a:t>can not be 	</a:t>
            </a:r>
            <a:r>
              <a:rPr lang="en-US" dirty="0" smtClean="0">
                <a:solidFill>
                  <a:srgbClr val="00B050"/>
                </a:solidFill>
              </a:rPr>
              <a:t>changed </a:t>
            </a:r>
            <a:r>
              <a:rPr lang="en-US" dirty="0">
                <a:solidFill>
                  <a:srgbClr val="00B050"/>
                </a:solidFill>
              </a:rPr>
              <a:t>and tuple elements are put between </a:t>
            </a:r>
            <a:r>
              <a:rPr lang="en-US" dirty="0" smtClean="0">
                <a:solidFill>
                  <a:srgbClr val="00B050"/>
                </a:solidFill>
              </a:rPr>
              <a:t>	parentheses </a:t>
            </a:r>
            <a:r>
              <a:rPr lang="en-US" dirty="0">
                <a:solidFill>
                  <a:srgbClr val="00B050"/>
                </a:solidFill>
              </a:rPr>
              <a:t>instead of square bracket.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This function also converts characters in a string into a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list( 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seq</a:t>
            </a:r>
            <a:r>
              <a:rPr lang="en-US" dirty="0">
                <a:solidFill>
                  <a:srgbClr val="0070C0"/>
                </a:solidFill>
              </a:rPr>
              <a:t> − This is a tuple or string to be converted into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This method returns the list.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ALL AT ONE GLANCE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Creating an Empty List</a:t>
            </a: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Accessing Values in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Accessing using </a:t>
            </a:r>
            <a:r>
              <a:rPr lang="en-US" sz="1600" b="1" u="sng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u="sng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Getting User input</a:t>
            </a:r>
            <a:endParaRPr lang="en-US" sz="1600" b="1" u="sng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Updating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Delete List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Basic List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Indexing, Slicing and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Matrixes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Built-in List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Built-in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List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NESTED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LIST AND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aTuple</a:t>
            </a:r>
            <a:r>
              <a:rPr lang="en-US" dirty="0">
                <a:solidFill>
                  <a:srgbClr val="FFC000"/>
                </a:solidFill>
              </a:rPr>
              <a:t> = (123, 'C++', 'Java', 'Python')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list(</a:t>
            </a:r>
            <a:r>
              <a:rPr lang="en-US" dirty="0" err="1">
                <a:solidFill>
                  <a:srgbClr val="FFC000"/>
                </a:solidFill>
              </a:rPr>
              <a:t>aTuple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("List elements : ", list1)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FFC000"/>
                </a:solidFill>
              </a:rPr>
              <a:t> = "Hello World"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list2 = list(</a:t>
            </a: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("List elements : ", list2)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List elements :  [123, 'C++', 'Java', 'Python']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List elements :  ['H', 'e', 'l', 'l', 'o', ' ', 'W', 'o', 'r', 'l', 'd']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67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includes the following list methods:-&gt;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47" y="584200"/>
            <a:ext cx="5959105" cy="6273800"/>
          </a:xfrm>
        </p:spPr>
      </p:pic>
    </p:spTree>
    <p:extLst>
      <p:ext uri="{BB962C8B-B14F-4D97-AF65-F5344CB8AC3E}">
        <p14:creationId xmlns:p14="http://schemas.microsoft.com/office/powerpoint/2010/main" val="1498543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append()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The append() method appends a passed </a:t>
            </a:r>
            <a:r>
              <a:rPr lang="en-US" dirty="0" err="1">
                <a:solidFill>
                  <a:srgbClr val="00B0F0"/>
                </a:solidFill>
              </a:rPr>
              <a:t>obj</a:t>
            </a:r>
            <a:r>
              <a:rPr lang="en-US" dirty="0">
                <a:solidFill>
                  <a:srgbClr val="00B0F0"/>
                </a:solidFill>
              </a:rPr>
              <a:t> into the existing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list.append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obj</a:t>
            </a:r>
            <a:r>
              <a:rPr lang="en-US" dirty="0">
                <a:solidFill>
                  <a:srgbClr val="00B050"/>
                </a:solidFill>
              </a:rPr>
              <a:t> − This is the object to be appended in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This method does not return any value but updates existing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['C++', 'Java', 'Python']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list1.append('C#')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("updated list : ", 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updated list :  ['C++', 'Java', 'Python', 'C#']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90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count()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 count() method returns count of how many times </a:t>
            </a: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 occurs in list.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list.count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 − This is the object to be counted in the list.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This method returns count of how many times </a:t>
            </a: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 occurs in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aList</a:t>
            </a:r>
            <a:r>
              <a:rPr lang="en-US" dirty="0">
                <a:solidFill>
                  <a:srgbClr val="FFC000"/>
                </a:solidFill>
              </a:rPr>
              <a:t> = [123, 'xyz', '</a:t>
            </a:r>
            <a:r>
              <a:rPr lang="en-US" dirty="0" err="1">
                <a:solidFill>
                  <a:srgbClr val="FFC000"/>
                </a:solidFill>
              </a:rPr>
              <a:t>zara</a:t>
            </a:r>
            <a:r>
              <a:rPr lang="en-US" dirty="0">
                <a:solidFill>
                  <a:srgbClr val="FFC000"/>
                </a:solidFill>
              </a:rPr>
              <a:t>', '</a:t>
            </a:r>
            <a:r>
              <a:rPr lang="en-US" dirty="0" err="1">
                <a:solidFill>
                  <a:srgbClr val="FFC000"/>
                </a:solidFill>
              </a:rPr>
              <a:t>abc</a:t>
            </a:r>
            <a:r>
              <a:rPr lang="en-US" dirty="0">
                <a:solidFill>
                  <a:srgbClr val="FFC000"/>
                </a:solidFill>
              </a:rPr>
              <a:t>', 123];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("Count for 123 : ", </a:t>
            </a:r>
            <a:r>
              <a:rPr lang="en-US" dirty="0" err="1">
                <a:solidFill>
                  <a:srgbClr val="FFC000"/>
                </a:solidFill>
              </a:rPr>
              <a:t>aList.count</a:t>
            </a:r>
            <a:r>
              <a:rPr lang="en-US" dirty="0">
                <a:solidFill>
                  <a:srgbClr val="FFC000"/>
                </a:solidFill>
              </a:rPr>
              <a:t>(123))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("Count for </a:t>
            </a:r>
            <a:r>
              <a:rPr lang="en-US" dirty="0" err="1">
                <a:solidFill>
                  <a:srgbClr val="FFC000"/>
                </a:solidFill>
              </a:rPr>
              <a:t>zara</a:t>
            </a:r>
            <a:r>
              <a:rPr lang="en-US" dirty="0">
                <a:solidFill>
                  <a:srgbClr val="FFC000"/>
                </a:solidFill>
              </a:rPr>
              <a:t> : ", </a:t>
            </a:r>
            <a:r>
              <a:rPr lang="en-US" dirty="0" err="1">
                <a:solidFill>
                  <a:srgbClr val="FFC000"/>
                </a:solidFill>
              </a:rPr>
              <a:t>aList.count</a:t>
            </a:r>
            <a:r>
              <a:rPr lang="en-US" dirty="0">
                <a:solidFill>
                  <a:srgbClr val="FFC000"/>
                </a:solidFill>
              </a:rPr>
              <a:t>('</a:t>
            </a:r>
            <a:r>
              <a:rPr lang="en-US" dirty="0" err="1">
                <a:solidFill>
                  <a:srgbClr val="FFC000"/>
                </a:solidFill>
              </a:rPr>
              <a:t>zara</a:t>
            </a:r>
            <a:r>
              <a:rPr lang="en-US" dirty="0">
                <a:solidFill>
                  <a:srgbClr val="FFC000"/>
                </a:solidFill>
              </a:rPr>
              <a:t>'))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Count for 123 : 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Count for </a:t>
            </a:r>
            <a:r>
              <a:rPr lang="en-US" dirty="0" err="1">
                <a:solidFill>
                  <a:srgbClr val="0070C0"/>
                </a:solidFill>
              </a:rPr>
              <a:t>zara</a:t>
            </a:r>
            <a:r>
              <a:rPr lang="en-US" dirty="0">
                <a:solidFill>
                  <a:srgbClr val="0070C0"/>
                </a:solidFill>
              </a:rPr>
              <a:t> : 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6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extend()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 extend() method appends the contents of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to list.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list.extend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− This is the list of elements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This method does not return any value but add the content to existing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['physics', 'chemistry', 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list2 = list(range(5))     #creates list of numbers between 0-4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list1.extend(list2)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('Extended List :', 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Extended List :  ['physics', 'chemistry', '</a:t>
            </a:r>
            <a:r>
              <a:rPr lang="en-US" dirty="0" err="1">
                <a:solidFill>
                  <a:srgbClr val="002060"/>
                </a:solidFill>
              </a:rPr>
              <a:t>maths</a:t>
            </a:r>
            <a:r>
              <a:rPr lang="en-US" dirty="0">
                <a:solidFill>
                  <a:srgbClr val="002060"/>
                </a:solidFill>
              </a:rPr>
              <a:t>', 0, 1, 2, 3, 4]</a:t>
            </a:r>
          </a:p>
        </p:txBody>
      </p:sp>
    </p:spTree>
    <p:extLst>
      <p:ext uri="{BB962C8B-B14F-4D97-AF65-F5344CB8AC3E}">
        <p14:creationId xmlns:p14="http://schemas.microsoft.com/office/powerpoint/2010/main" val="3918758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index()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 index() method returns the lowest index in list that </a:t>
            </a: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 appears.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list.index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 − This is the object to be find out.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This method returns index of the found object otherwise raise an exception indicating that value does 	not find.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['physics', 'chemistry', 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('Index of chemistry', list1.index('chemistry'))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('Index of C#', list1.index('C#'))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Index of chemistry 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Traceback</a:t>
            </a:r>
            <a:r>
              <a:rPr lang="en-US" dirty="0">
                <a:solidFill>
                  <a:srgbClr val="0070C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File "test.py", line 3,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print ('Index of C#', list1.index('C#'))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ValueError</a:t>
            </a:r>
            <a:r>
              <a:rPr lang="en-US" dirty="0">
                <a:solidFill>
                  <a:srgbClr val="0070C0"/>
                </a:solidFill>
              </a:rPr>
              <a:t>: 'C#' is not in list</a:t>
            </a:r>
          </a:p>
        </p:txBody>
      </p:sp>
    </p:spTree>
    <p:extLst>
      <p:ext uri="{BB962C8B-B14F-4D97-AF65-F5344CB8AC3E}">
        <p14:creationId xmlns:p14="http://schemas.microsoft.com/office/powerpoint/2010/main" val="1399396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insert()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insert() method inserts object </a:t>
            </a:r>
            <a:r>
              <a:rPr lang="en-US" dirty="0" err="1">
                <a:solidFill>
                  <a:srgbClr val="0070C0"/>
                </a:solidFill>
              </a:rPr>
              <a:t>obj</a:t>
            </a:r>
            <a:r>
              <a:rPr lang="en-US" dirty="0">
                <a:solidFill>
                  <a:srgbClr val="0070C0"/>
                </a:solidFill>
              </a:rPr>
              <a:t> into list at offset index.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list.insert</a:t>
            </a:r>
            <a:r>
              <a:rPr lang="en-US" dirty="0">
                <a:solidFill>
                  <a:srgbClr val="FF0000"/>
                </a:solidFill>
              </a:rPr>
              <a:t>(index,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index − This is the Index where the object </a:t>
            </a:r>
            <a:r>
              <a:rPr lang="en-US" dirty="0" err="1">
                <a:solidFill>
                  <a:srgbClr val="0070C0"/>
                </a:solidFill>
              </a:rPr>
              <a:t>obj</a:t>
            </a:r>
            <a:r>
              <a:rPr lang="en-US" dirty="0">
                <a:solidFill>
                  <a:srgbClr val="0070C0"/>
                </a:solidFill>
              </a:rPr>
              <a:t> need to be inserted.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obj</a:t>
            </a:r>
            <a:r>
              <a:rPr lang="en-US" dirty="0">
                <a:solidFill>
                  <a:srgbClr val="0070C0"/>
                </a:solidFill>
              </a:rPr>
              <a:t> − This is the Object to be inserted into the given list.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does not return any value but it inserts the given element at the given index.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['physics', 'chemistry', 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list1.insert(1, 'Biology')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('Final list : ', 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Final list :  ['physics', 'Biology', 'chemistry', '</a:t>
            </a:r>
            <a:r>
              <a:rPr lang="en-US" dirty="0" err="1">
                <a:solidFill>
                  <a:srgbClr val="7030A0"/>
                </a:solidFill>
              </a:rPr>
              <a:t>maths</a:t>
            </a:r>
            <a:r>
              <a:rPr lang="en-US" dirty="0">
                <a:solidFill>
                  <a:srgbClr val="7030A0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238879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pop()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pop() method removes and returns last object or </a:t>
            </a:r>
            <a:r>
              <a:rPr lang="en-US" dirty="0" err="1">
                <a:solidFill>
                  <a:srgbClr val="0070C0"/>
                </a:solidFill>
              </a:rPr>
              <a:t>obj</a:t>
            </a:r>
            <a:r>
              <a:rPr lang="en-US" dirty="0">
                <a:solidFill>
                  <a:srgbClr val="0070C0"/>
                </a:solidFill>
              </a:rPr>
              <a:t> from the list.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list.pop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= list[-1])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obj</a:t>
            </a:r>
            <a:r>
              <a:rPr lang="en-US" dirty="0">
                <a:solidFill>
                  <a:srgbClr val="0070C0"/>
                </a:solidFill>
              </a:rPr>
              <a:t> − This is an optional parameter, index of the object to be removed from the list.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</a:t>
            </a:r>
            <a:r>
              <a:rPr lang="en-US" dirty="0">
                <a:solidFill>
                  <a:srgbClr val="0070C0"/>
                </a:solidFill>
              </a:rPr>
              <a:t>method returns the removed object from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['physics', 'Biology', 'chemistry', 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list1.pop()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("list now : ", list1)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list1.pop(1)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("list now : ", 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list now :  ['physics', 'Biology', 'chemistry']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list now :  ['physics', 'chemistry']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24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remove()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 − This is the object to be removed from the list.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This method does not return any value but removes the given object from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['physics', 'Biology', 'chemistry', 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list1.remove('Biology')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("list now : ", list1)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list1.remove('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("list now : ", 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list now :  ['physics', 'chemistry', '</a:t>
            </a:r>
            <a:r>
              <a:rPr lang="en-US" dirty="0" err="1">
                <a:solidFill>
                  <a:srgbClr val="7030A0"/>
                </a:solidFill>
              </a:rPr>
              <a:t>maths</a:t>
            </a:r>
            <a:r>
              <a:rPr lang="en-US" dirty="0">
                <a:solidFill>
                  <a:srgbClr val="7030A0"/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list now :  ['physics', 'chemistry']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23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reverse()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The reverse() method reverses objects of list in place.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list.reverse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Parameters-NA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This method does not return any value but reverse the given object from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['physics', 'Biology', 'chemistry', 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list1.reverse()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("list now : ", 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list now :  ['</a:t>
            </a:r>
            <a:r>
              <a:rPr lang="en-US" dirty="0" err="1">
                <a:solidFill>
                  <a:srgbClr val="7030A0"/>
                </a:solidFill>
              </a:rPr>
              <a:t>maths</a:t>
            </a:r>
            <a:r>
              <a:rPr lang="en-US" dirty="0">
                <a:solidFill>
                  <a:srgbClr val="7030A0"/>
                </a:solidFill>
              </a:rPr>
              <a:t>', 'chemistry', 'Biology', 'physics']</a:t>
            </a:r>
          </a:p>
        </p:txBody>
      </p:sp>
    </p:spTree>
    <p:extLst>
      <p:ext uri="{BB962C8B-B14F-4D97-AF65-F5344CB8AC3E}">
        <p14:creationId xmlns:p14="http://schemas.microsoft.com/office/powerpoint/2010/main" val="3607093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LIST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PYTHON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sort()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sort() method sorts objects of list, use compare function if given.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list.sort</a:t>
            </a:r>
            <a:r>
              <a:rPr lang="en-US" dirty="0">
                <a:solidFill>
                  <a:srgbClr val="C00000"/>
                </a:solidFill>
              </a:rPr>
              <a:t>([</a:t>
            </a:r>
            <a:r>
              <a:rPr lang="en-US" dirty="0" err="1">
                <a:solidFill>
                  <a:srgbClr val="C00000"/>
                </a:solidFill>
              </a:rPr>
              <a:t>func</a:t>
            </a:r>
            <a:r>
              <a:rPr lang="en-US" dirty="0">
                <a:solidFill>
                  <a:srgbClr val="C00000"/>
                </a:solidFill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Parameters-NA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does not return any value; it simply sorts the contents of the given </a:t>
            </a:r>
            <a:r>
              <a:rPr lang="en-US" dirty="0" smtClean="0">
                <a:solidFill>
                  <a:srgbClr val="0070C0"/>
                </a:solidFill>
              </a:rPr>
              <a:t>	list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 = ['physics', 'Biology', 'chemistry', '</a:t>
            </a:r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list1.sort()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("list now : ", 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list now :  ['Biology', 'chemistry', '</a:t>
            </a:r>
            <a:r>
              <a:rPr lang="en-US" dirty="0" err="1">
                <a:solidFill>
                  <a:srgbClr val="7030A0"/>
                </a:solidFill>
              </a:rPr>
              <a:t>maths</a:t>
            </a:r>
            <a:r>
              <a:rPr lang="en-US" dirty="0">
                <a:solidFill>
                  <a:srgbClr val="7030A0"/>
                </a:solidFill>
              </a:rPr>
              <a:t>', 'physics']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57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2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989667"/>
            <a:ext cx="12192000" cy="193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LIST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8890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List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list within another list is called as nested list or nesting of a list.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[  [10, 20, 30], [40, 50, 60]  ]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  [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10, 20,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30],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[40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60]  ]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39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[  [10, 20, 30], [40, 50, 60]  ]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[  [10, 20, 30],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81600" y="1498600"/>
          <a:ext cx="6096000" cy="111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117600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56800" y="1701800"/>
          <a:ext cx="12192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181600" y="2514600"/>
          <a:ext cx="6096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956800" y="2108200"/>
          <a:ext cx="12192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823200" y="4180840"/>
          <a:ext cx="223520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067"/>
                <a:gridCol w="745067"/>
                <a:gridCol w="745067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247467" y="4167293"/>
          <a:ext cx="880533" cy="988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3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848600" y="3733800"/>
          <a:ext cx="2209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736600"/>
                <a:gridCol w="736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049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List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print(a[0])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print(a[1])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print(a[2])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print(a[3][0])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print(a[3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][1])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print(a)		# All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81600" y="1905000"/>
          <a:ext cx="6096000" cy="111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117600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56800" y="2108200"/>
          <a:ext cx="12192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181600" y="2921000"/>
          <a:ext cx="6096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956800" y="2514600"/>
          <a:ext cx="12192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95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5333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[  [10, 20, 30],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[40, 50, 60]  ]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print(a[0][0])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print(a[0][1])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print(a[0][2])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print(a[1][0])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print(a[1][1])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print(a[1][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print(a)		# All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586133" y="1844040"/>
          <a:ext cx="223520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067"/>
                <a:gridCol w="745067"/>
                <a:gridCol w="745067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010400" y="1830493"/>
          <a:ext cx="880533" cy="988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3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611533" y="1397000"/>
          <a:ext cx="2209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736600"/>
                <a:gridCol w="736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213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Modifying 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</a:t>
            </a:r>
            <a:r>
              <a:rPr lang="en-US" sz="5333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List:-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a[1] = 100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a[3][0] = 5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81600" y="1905000"/>
          <a:ext cx="6096000" cy="111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117600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56800" y="2108200"/>
          <a:ext cx="12192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181600" y="2921000"/>
          <a:ext cx="6096000" cy="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956800" y="2514600"/>
          <a:ext cx="12192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12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5333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IN" sz="5333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[  [10, 20, 30],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[40, 50, 60]  ]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a[0][1] = 2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 = 6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586133" y="1844040"/>
          <a:ext cx="223520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067"/>
                <a:gridCol w="745067"/>
                <a:gridCol w="745067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010400" y="1830493"/>
          <a:ext cx="880533" cy="988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3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611533" y="1397000"/>
          <a:ext cx="2209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736600"/>
                <a:gridCol w="736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161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Nested list using for </a:t>
            </a:r>
            <a:r>
              <a:rPr lang="en-IN" sz="4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loop:-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90424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[  [10, 20, 30],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[40, 50, 60]  ]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2400" y="2160825"/>
            <a:ext cx="447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range(n):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print(a[i][j])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5200" y="2260124"/>
            <a:ext cx="314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727200" y="2872025"/>
            <a:ext cx="508000" cy="1219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TextBox 6"/>
          <p:cNvSpPr txBox="1"/>
          <p:nvPr/>
        </p:nvSpPr>
        <p:spPr>
          <a:xfrm>
            <a:off x="203200" y="3278425"/>
            <a:ext cx="1555234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10058400" y="3075225"/>
            <a:ext cx="406400" cy="1320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" name="TextBox 11"/>
          <p:cNvSpPr txBox="1"/>
          <p:nvPr/>
        </p:nvSpPr>
        <p:spPr>
          <a:xfrm>
            <a:off x="10464800" y="3530440"/>
            <a:ext cx="1555234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8400" y="3176825"/>
            <a:ext cx="1516762" cy="379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4572000" y="3176826"/>
            <a:ext cx="406400" cy="511969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Left Brace 14"/>
          <p:cNvSpPr/>
          <p:nvPr/>
        </p:nvSpPr>
        <p:spPr>
          <a:xfrm>
            <a:off x="7010400" y="3481625"/>
            <a:ext cx="203200" cy="506016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6" name="TextBox 15"/>
          <p:cNvSpPr txBox="1"/>
          <p:nvPr/>
        </p:nvSpPr>
        <p:spPr>
          <a:xfrm>
            <a:off x="5436892" y="3583225"/>
            <a:ext cx="1516762" cy="3796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200" y="4700826"/>
            <a:ext cx="1108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each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row.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22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699808"/>
            <a:ext cx="12192000" cy="1618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3990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Nested list using while </a:t>
            </a:r>
            <a:r>
              <a:rPr lang="en-IN" sz="4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loop:-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26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[  [10, 20, 30],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[40, 50, 60]  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print(a[i][j])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j+=1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i+=1</a:t>
            </a:r>
          </a:p>
        </p:txBody>
      </p:sp>
    </p:spTree>
    <p:extLst>
      <p:ext uri="{BB962C8B-B14F-4D97-AF65-F5344CB8AC3E}">
        <p14:creationId xmlns:p14="http://schemas.microsoft.com/office/powerpoint/2010/main" val="3434489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26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40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3" y="2861733"/>
            <a:ext cx="10261600" cy="19896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LIST AND FUNCTION</a:t>
            </a:r>
          </a:p>
        </p:txBody>
      </p:sp>
    </p:spTree>
    <p:extLst>
      <p:ext uri="{BB962C8B-B14F-4D97-AF65-F5344CB8AC3E}">
        <p14:creationId xmlns:p14="http://schemas.microsoft.com/office/powerpoint/2010/main" val="2355111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( ) Function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is used to create a list. </a:t>
            </a:r>
            <a:r>
              <a:rPr lang="en-US" sz="266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a mutable list of elements.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list()</a:t>
            </a:r>
          </a:p>
          <a:p>
            <a:pPr marL="0" indent="0">
              <a:buNone/>
            </a:pP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list(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list()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”)</a:t>
            </a:r>
            <a:endParaRPr lang="en-IN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4801" y="2225358"/>
            <a:ext cx="247952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Creates Empty List</a:t>
            </a:r>
            <a:endParaRPr lang="en-IN" sz="2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422400" y="2456191"/>
            <a:ext cx="1422401" cy="15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21183" y="3182780"/>
            <a:ext cx="33505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list of elements </a:t>
            </a:r>
            <a:endParaRPr lang="en-IN" sz="2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54403" y="3413613"/>
            <a:ext cx="966780" cy="15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29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( ) </a:t>
            </a:r>
            <a:r>
              <a:rPr lang="en-US" sz="5333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With range()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use list and range function to create a list.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list(range(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start,stop,stepsize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list(range(0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5))</a:t>
            </a:r>
          </a:p>
        </p:txBody>
      </p:sp>
    </p:spTree>
    <p:extLst>
      <p:ext uri="{BB962C8B-B14F-4D97-AF65-F5344CB8AC3E}">
        <p14:creationId xmlns:p14="http://schemas.microsoft.com/office/powerpoint/2010/main" val="3293894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3" y="3022600"/>
            <a:ext cx="10261600" cy="12276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CAUTION-&gt;AFTER FUNCTION]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99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Passing List to Function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pass a list to a function while calling function.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show(l):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print(l)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print(type(l))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for i in l: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print(i)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[10, 20, 30, 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']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show(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3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26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07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31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an Empty List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[ ]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 ]</a:t>
            </a:r>
            <a:endParaRPr lang="en-US" sz="2667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05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53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 index represents the position number of an list’s element. </a:t>
            </a:r>
            <a:endParaRPr lang="en-US" sz="2667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index start from 0 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onwards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 written inside square braces.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:-  </a:t>
            </a: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[10, 20, -50, 21.3, </a:t>
            </a:r>
            <a:r>
              <a:rPr lang="en-US" sz="2667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667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2667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10064" y="3051889"/>
          <a:ext cx="27432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19304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-50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21.3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Hariom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393700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00464" y="3356689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602064" y="3763089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751648" y="4212511"/>
            <a:ext cx="358417" cy="58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03664" y="4372689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2056" y="4458732"/>
            <a:ext cx="738008" cy="828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174064" y="3022600"/>
          <a:ext cx="27432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19304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[-5]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[-4]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[-3]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-50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[-2]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21.3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[-1]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Hariom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1789" y="393700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64464" y="3327400"/>
            <a:ext cx="6096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66064" y="3733800"/>
            <a:ext cx="5080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>
            <a:off x="5322711" y="4167834"/>
            <a:ext cx="851353" cy="7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67664" y="4343400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84800" y="4372690"/>
            <a:ext cx="734589" cy="885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50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List’s Element</a:t>
            </a:r>
            <a:endParaRPr lang="en-IN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93800"/>
            <a:ext cx="11260667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[10, 20, -50, 21.3, 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667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667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667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667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667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46400" y="2629747"/>
          <a:ext cx="8737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727200"/>
                <a:gridCol w="1727200"/>
                <a:gridCol w="1727200"/>
                <a:gridCol w="20320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Hariom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946400" y="3036147"/>
          <a:ext cx="822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981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Words>2137</Words>
  <Application>Microsoft Office PowerPoint</Application>
  <PresentationFormat>Widescreen</PresentationFormat>
  <Paragraphs>612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Algerian</vt:lpstr>
      <vt:lpstr>Arial</vt:lpstr>
      <vt:lpstr>Arial Black</vt:lpstr>
      <vt:lpstr>Arial Rounded MT Bold</vt:lpstr>
      <vt:lpstr>Calibri</vt:lpstr>
      <vt:lpstr>Calibri Light</vt:lpstr>
      <vt:lpstr>Times New Roman</vt:lpstr>
      <vt:lpstr>Wingdings</vt:lpstr>
      <vt:lpstr>Office Theme</vt:lpstr>
      <vt:lpstr>WELCOME  IN HARIOM DEFENSIVE TECHNOLOGY</vt:lpstr>
      <vt:lpstr>PYTHON (LIST) </vt:lpstr>
      <vt:lpstr>ALL AT ONE GLANCE</vt:lpstr>
      <vt:lpstr>AGENDA</vt:lpstr>
      <vt:lpstr>PowerPoint Presentation</vt:lpstr>
      <vt:lpstr>PowerPoint Presentation</vt:lpstr>
      <vt:lpstr>Creating an Empty List</vt:lpstr>
      <vt:lpstr>Index</vt:lpstr>
      <vt:lpstr>Accessing List’s Element</vt:lpstr>
      <vt:lpstr>Modifying or Updating Element</vt:lpstr>
      <vt:lpstr>Accessing using for loop</vt:lpstr>
      <vt:lpstr>Accessing using while loop</vt:lpstr>
      <vt:lpstr>Deletion</vt:lpstr>
      <vt:lpstr>append ( )</vt:lpstr>
      <vt:lpstr>Getting User input</vt:lpstr>
      <vt:lpstr>PowerPoint Presentation</vt:lpstr>
      <vt:lpstr>PowerPoint Presentation</vt:lpstr>
      <vt:lpstr>Python Lists</vt:lpstr>
      <vt:lpstr>Accessing Values in Lists</vt:lpstr>
      <vt:lpstr>Updating Lists</vt:lpstr>
      <vt:lpstr>Delete List Elements</vt:lpstr>
      <vt:lpstr>Basic List Operations</vt:lpstr>
      <vt:lpstr>Indexing, Slicing and Matrixes</vt:lpstr>
      <vt:lpstr>PowerPoint Presentation</vt:lpstr>
      <vt:lpstr>Python includes the following list functions:-&gt;</vt:lpstr>
      <vt:lpstr>Python 3 - List len() Method</vt:lpstr>
      <vt:lpstr>List max() Method</vt:lpstr>
      <vt:lpstr>List min() Method</vt:lpstr>
      <vt:lpstr>List list() Method</vt:lpstr>
      <vt:lpstr>PowerPoint Presentation</vt:lpstr>
      <vt:lpstr>Python includes the following list methods:-&gt;</vt:lpstr>
      <vt:lpstr>List append() Method</vt:lpstr>
      <vt:lpstr>List count() Method</vt:lpstr>
      <vt:lpstr>List extend() Method</vt:lpstr>
      <vt:lpstr>List index() Method</vt:lpstr>
      <vt:lpstr>List insert() Method</vt:lpstr>
      <vt:lpstr>List pop() Method</vt:lpstr>
      <vt:lpstr>List remove() Method</vt:lpstr>
      <vt:lpstr>List reverse() Method</vt:lpstr>
      <vt:lpstr>List sort() Method</vt:lpstr>
      <vt:lpstr>PowerPoint Presentation</vt:lpstr>
      <vt:lpstr>PowerPoint Presentation</vt:lpstr>
      <vt:lpstr>Nested List</vt:lpstr>
      <vt:lpstr>Index</vt:lpstr>
      <vt:lpstr>Accessing Nested List</vt:lpstr>
      <vt:lpstr>cont..</vt:lpstr>
      <vt:lpstr>Modifying Nested List:-</vt:lpstr>
      <vt:lpstr>Cont…</vt:lpstr>
      <vt:lpstr>Accessing Nested list using for loop:-</vt:lpstr>
      <vt:lpstr>Accessing Nested list using while loop:-</vt:lpstr>
      <vt:lpstr>PowerPoint Presentation</vt:lpstr>
      <vt:lpstr>PowerPoint Presentation</vt:lpstr>
      <vt:lpstr>List ( ) Function</vt:lpstr>
      <vt:lpstr>List ( ) Function With range()</vt:lpstr>
      <vt:lpstr>PowerPoint Presentation</vt:lpstr>
      <vt:lpstr>Passing List to Function</vt:lpstr>
      <vt:lpstr>PowerPoint Presentation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162</cp:revision>
  <dcterms:created xsi:type="dcterms:W3CDTF">2021-06-04T21:21:12Z</dcterms:created>
  <dcterms:modified xsi:type="dcterms:W3CDTF">2021-10-02T20:05:57Z</dcterms:modified>
</cp:coreProperties>
</file>