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66" r:id="rId3"/>
    <p:sldId id="257" r:id="rId4"/>
    <p:sldId id="258" r:id="rId5"/>
    <p:sldId id="289" r:id="rId6"/>
    <p:sldId id="290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29" r:id="rId22"/>
    <p:sldId id="325" r:id="rId23"/>
    <p:sldId id="291" r:id="rId24"/>
    <p:sldId id="292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44" r:id="rId38"/>
    <p:sldId id="347" r:id="rId39"/>
    <p:sldId id="348" r:id="rId40"/>
    <p:sldId id="349" r:id="rId41"/>
    <p:sldId id="350" r:id="rId42"/>
    <p:sldId id="351" r:id="rId43"/>
    <p:sldId id="352" r:id="rId44"/>
    <p:sldId id="353" r:id="rId45"/>
    <p:sldId id="345" r:id="rId46"/>
    <p:sldId id="346" r:id="rId47"/>
    <p:sldId id="361" r:id="rId48"/>
    <p:sldId id="360" r:id="rId49"/>
    <p:sldId id="357" r:id="rId50"/>
    <p:sldId id="362" r:id="rId51"/>
    <p:sldId id="358" r:id="rId52"/>
    <p:sldId id="363" r:id="rId53"/>
    <p:sldId id="364" r:id="rId54"/>
    <p:sldId id="359" r:id="rId55"/>
    <p:sldId id="270" r:id="rId56"/>
    <p:sldId id="264" r:id="rId57"/>
    <p:sldId id="265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890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308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05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85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845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105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207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94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352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152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66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05F5-0955-4AD6-9022-A54CCC45A71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9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4561" y="982766"/>
            <a:ext cx="10815415" cy="4572000"/>
          </a:xfrm>
          <a:solidFill>
            <a:srgbClr val="FFFF00"/>
          </a:solidFill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accent5"/>
                </a:solidFill>
                <a:latin typeface="Algerian" panose="04020705040A02060702" pitchFamily="82" charset="0"/>
              </a:rPr>
              <a:t>WELCOME</a:t>
            </a:r>
            <a:r>
              <a:rPr lang="en-US" sz="6000" dirty="0" smtClean="0">
                <a:latin typeface="Algerian" panose="04020705040A02060702" pitchFamily="82" charset="0"/>
              </a:rPr>
              <a:t> </a:t>
            </a:r>
            <a:br>
              <a:rPr lang="en-US" sz="6000" dirty="0" smtClean="0">
                <a:latin typeface="Algerian" panose="04020705040A02060702" pitchFamily="82" charset="0"/>
              </a:rPr>
            </a:br>
            <a:r>
              <a:rPr lang="en-US" sz="6000" dirty="0" smtClean="0">
                <a:latin typeface="Algerian" panose="04020705040A02060702" pitchFamily="82" charset="0"/>
              </a:rPr>
              <a:t>IN</a:t>
            </a:r>
            <a:br>
              <a:rPr lang="en-US" sz="6000" dirty="0" smtClean="0">
                <a:latin typeface="Algerian" panose="04020705040A02060702" pitchFamily="82" charset="0"/>
              </a:rPr>
            </a:br>
            <a:r>
              <a:rPr lang="en-US" sz="60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HARIOM</a:t>
            </a:r>
            <a:r>
              <a:rPr lang="en-US" sz="6000" dirty="0" smtClean="0">
                <a:latin typeface="Algerian" panose="04020705040A02060702" pitchFamily="82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DEFENSIVE</a:t>
            </a:r>
            <a:r>
              <a:rPr lang="en-US" sz="6000" dirty="0" smtClean="0">
                <a:latin typeface="Algerian" panose="04020705040A02060702" pitchFamily="82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TECHNOLOGY</a:t>
            </a:r>
            <a:endParaRPr lang="en-US" sz="60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7006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Index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 index represents the position number of an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tuple’s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element. The index start from 0 on wards and written inside square braces.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Ex:- a = (10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20, -50, 21.3, 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24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HariOm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’)</a:t>
            </a:r>
            <a:endParaRPr lang="en-US" sz="2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978751"/>
              </p:ext>
            </p:extLst>
          </p:nvPr>
        </p:nvGraphicFramePr>
        <p:xfrm>
          <a:off x="1828800" y="3225800"/>
          <a:ext cx="274320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1930400"/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[0]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[1]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[2]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-50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[3]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21.3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[4]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HariOm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1200" y="4110912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219200" y="3530600"/>
            <a:ext cx="609600" cy="71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320800" y="3937000"/>
            <a:ext cx="508000" cy="40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1"/>
          </p:cNvCxnSpPr>
          <p:nvPr/>
        </p:nvCxnSpPr>
        <p:spPr>
          <a:xfrm>
            <a:off x="1470384" y="4386421"/>
            <a:ext cx="358417" cy="58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22400" y="4546600"/>
            <a:ext cx="406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90792" y="4632643"/>
            <a:ext cx="738008" cy="8283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699443"/>
              </p:ext>
            </p:extLst>
          </p:nvPr>
        </p:nvGraphicFramePr>
        <p:xfrm>
          <a:off x="6502400" y="3196511"/>
          <a:ext cx="274320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1930400"/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[-5]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[-4]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[-3]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-50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[-2]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21.3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[-1]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HariOm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84800" y="4110912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892800" y="3501311"/>
            <a:ext cx="609600" cy="71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994400" y="3907711"/>
            <a:ext cx="508000" cy="40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11" idx="1"/>
          </p:cNvCxnSpPr>
          <p:nvPr/>
        </p:nvCxnSpPr>
        <p:spPr>
          <a:xfrm>
            <a:off x="5705722" y="4341745"/>
            <a:ext cx="796678" cy="73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096000" y="4517311"/>
            <a:ext cx="406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</p:cNvCxnSpPr>
          <p:nvPr/>
        </p:nvCxnSpPr>
        <p:spPr>
          <a:xfrm>
            <a:off x="5545261" y="4572577"/>
            <a:ext cx="957140" cy="859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6107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Accessing Tuple’s Element</a:t>
            </a:r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80264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(10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20, -50, 21.3, </a:t>
            </a:r>
            <a:r>
              <a:rPr lang="en-US" sz="2667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HariOm</a:t>
            </a:r>
            <a:r>
              <a:rPr lang="en-US" sz="2667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’)</a:t>
            </a:r>
            <a:endParaRPr lang="en-US" sz="2667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667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[0])</a:t>
            </a:r>
            <a:endParaRPr lang="en-IN" sz="2667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667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[1])</a:t>
            </a:r>
            <a:endParaRPr lang="en-US" sz="2667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667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[2])</a:t>
            </a:r>
            <a:endParaRPr lang="en-US" sz="2667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667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[3])</a:t>
            </a:r>
            <a:endParaRPr lang="en-US" sz="2667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667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[4])</a:t>
            </a:r>
            <a:endParaRPr lang="en-US" sz="2667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992765"/>
              </p:ext>
            </p:extLst>
          </p:nvPr>
        </p:nvGraphicFramePr>
        <p:xfrm>
          <a:off x="2946400" y="2629747"/>
          <a:ext cx="8737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727200"/>
                <a:gridCol w="1727200"/>
                <a:gridCol w="1727200"/>
                <a:gridCol w="203200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-50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21.3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HariOm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946400" y="3036147"/>
          <a:ext cx="8229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a[0]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a[1]</a:t>
                      </a:r>
                      <a:endParaRPr lang="en-IN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a[2]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a[3]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a[4]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235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Accessing using for loop</a:t>
            </a:r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90424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(10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20, -50, 21.3,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HariOm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’)</a:t>
            </a:r>
            <a:endParaRPr lang="en-US" sz="2400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Without index</a:t>
            </a:r>
            <a:endParaRPr lang="en-I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for element in a: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print(element)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With index</a:t>
            </a:r>
            <a:endParaRPr lang="en-IN" sz="2400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for i in range(n):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print(a[i])</a:t>
            </a:r>
            <a:endParaRPr lang="en-IN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3648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Accessing using while loop</a:t>
            </a:r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60960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(10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20, -50, 21.3,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HariOm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’)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 = 0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while i &lt; n</a:t>
            </a:r>
            <a:r>
              <a:rPr lang="en-IN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[i])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i+=1</a:t>
            </a:r>
          </a:p>
        </p:txBody>
      </p:sp>
    </p:spTree>
    <p:extLst>
      <p:ext uri="{BB962C8B-B14F-4D97-AF65-F5344CB8AC3E}">
        <p14:creationId xmlns:p14="http://schemas.microsoft.com/office/powerpoint/2010/main" val="29335802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Slicing on Tuple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Slicing on tuple can be used to retrieve a piece of the tuple that contains a group of elements. Slicing is useful to retrieve a range of elements. 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new_tuple_name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tuple_name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start:stop:stepsize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en-IN" sz="2667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6564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Tuple Concatenation 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+ operator is used to do concatenation the tuple.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= (10, 20, 30)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 = (1, 2, 3)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result = a + b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print(result)</a:t>
            </a:r>
          </a:p>
        </p:txBody>
      </p:sp>
    </p:spTree>
    <p:extLst>
      <p:ext uri="{BB962C8B-B14F-4D97-AF65-F5344CB8AC3E}">
        <p14:creationId xmlns:p14="http://schemas.microsoft.com/office/powerpoint/2010/main" val="1311578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Modifying Element</a:t>
            </a:r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10744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Tuples are immutable so it is not possible to modify, update or delete it’s element. 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(10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20, -50, 21.3, </a:t>
            </a:r>
            <a:r>
              <a:rPr lang="en-US" sz="2667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HariOm</a:t>
            </a:r>
            <a:r>
              <a:rPr lang="en-US" sz="2667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’)</a:t>
            </a:r>
            <a:endParaRPr lang="en-US" sz="2667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667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[1] = 40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b = (101, 102, 103)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 = a + b </a:t>
            </a:r>
            <a:endParaRPr lang="en-US" sz="2667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667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946400" y="2629747"/>
          <a:ext cx="8737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727200"/>
                <a:gridCol w="1727200"/>
                <a:gridCol w="1727200"/>
                <a:gridCol w="203200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-50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21.3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HariOm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946400" y="3036147"/>
          <a:ext cx="8229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a[0]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a[1]</a:t>
                      </a:r>
                      <a:endParaRPr lang="en-IN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a[2]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a[3]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a[4]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080001" y="2616201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20</a:t>
            </a:r>
            <a:endParaRPr lang="en-IN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251200" y="4140200"/>
          <a:ext cx="8432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/>
                <a:gridCol w="711200"/>
                <a:gridCol w="914400"/>
                <a:gridCol w="1016000"/>
                <a:gridCol w="2032000"/>
                <a:gridCol w="1117600"/>
                <a:gridCol w="1016000"/>
                <a:gridCol w="91440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-50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21.3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HariOm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102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103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251197" y="4546600"/>
          <a:ext cx="8432804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7871"/>
                <a:gridCol w="737871"/>
                <a:gridCol w="948691"/>
                <a:gridCol w="1054100"/>
                <a:gridCol w="1906268"/>
                <a:gridCol w="1117600"/>
                <a:gridCol w="1016000"/>
                <a:gridCol w="914403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t[0]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t[1]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t[2]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t[3]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t[4]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t[5]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t[6]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t[7]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9220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Deleting Tuple</a:t>
            </a:r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5664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You can delete entire tuple but not an element of tuple.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(10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20, -50, 21.3, </a:t>
            </a:r>
            <a:r>
              <a:rPr lang="en-US" sz="2667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HariOm</a:t>
            </a:r>
            <a:r>
              <a:rPr lang="en-US" sz="2667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’)</a:t>
            </a:r>
            <a:endParaRPr lang="en-US" sz="2667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del a</a:t>
            </a:r>
            <a:endParaRPr lang="en-US" sz="2667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544107"/>
              </p:ext>
            </p:extLst>
          </p:nvPr>
        </p:nvGraphicFramePr>
        <p:xfrm>
          <a:off x="2946400" y="2629747"/>
          <a:ext cx="8737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727200"/>
                <a:gridCol w="1727200"/>
                <a:gridCol w="1727200"/>
                <a:gridCol w="203200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-50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21.3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HariOm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946400" y="3036147"/>
          <a:ext cx="8229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a[0]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a[1]</a:t>
                      </a:r>
                      <a:endParaRPr lang="en-IN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a[2]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a[3]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a[4]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3030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Repetition of Tuple 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* Operator is used to repeat the elements of tuple.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 = (1, 2, 3)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result = b * 3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print(result)</a:t>
            </a:r>
          </a:p>
        </p:txBody>
      </p:sp>
    </p:spTree>
    <p:extLst>
      <p:ext uri="{BB962C8B-B14F-4D97-AF65-F5344CB8AC3E}">
        <p14:creationId xmlns:p14="http://schemas.microsoft.com/office/powerpoint/2010/main" val="16888671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Aliasing Tuple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77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Aliasing means giving another name to the existing object. It doesn’t mean copying.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= (10, 20, 30, 40, 50)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 = a</a:t>
            </a:r>
          </a:p>
          <a:p>
            <a:pPr marL="0" indent="0">
              <a:buNone/>
            </a:pPr>
            <a:endParaRPr lang="en-US" sz="266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24701" y="1803401"/>
            <a:ext cx="33214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endParaRPr lang="en-IN" sz="2400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7213601" y="2265066"/>
            <a:ext cx="77171" cy="4371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924800" y="3839141"/>
            <a:ext cx="34657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  <a:endParaRPr lang="en-IN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924800" y="4343400"/>
            <a:ext cx="209219" cy="50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1"/>
          </p:cNvCxnSpPr>
          <p:nvPr/>
        </p:nvCxnSpPr>
        <p:spPr>
          <a:xfrm flipH="1" flipV="1">
            <a:off x="7416800" y="3733802"/>
            <a:ext cx="508000" cy="336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673600" y="2717800"/>
          <a:ext cx="5689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920"/>
                <a:gridCol w="1137920"/>
                <a:gridCol w="1137920"/>
                <a:gridCol w="1137920"/>
                <a:gridCol w="113792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4673600" y="3124200"/>
          <a:ext cx="5689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920"/>
                <a:gridCol w="1137920"/>
                <a:gridCol w="1137920"/>
                <a:gridCol w="1137920"/>
                <a:gridCol w="113792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4673600" y="4864947"/>
          <a:ext cx="5689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920"/>
                <a:gridCol w="1137920"/>
                <a:gridCol w="1137920"/>
                <a:gridCol w="1137920"/>
                <a:gridCol w="113792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637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3425" y="1549400"/>
            <a:ext cx="10515600" cy="4131733"/>
          </a:xfrm>
          <a:pattFill prst="smConfetti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6600" b="1" dirty="0" smtClean="0">
                <a:solidFill>
                  <a:srgbClr val="FF0000"/>
                </a:solidFill>
              </a:rPr>
              <a:t>PYTHON</a:t>
            </a:r>
            <a:r>
              <a:rPr lang="en-US" sz="6600" b="1" dirty="0">
                <a:solidFill>
                  <a:srgbClr val="FF0000"/>
                </a:solidFill>
              </a:rPr>
              <a:t/>
            </a:r>
            <a:br>
              <a:rPr lang="en-US" sz="6600" b="1" dirty="0">
                <a:solidFill>
                  <a:srgbClr val="FF0000"/>
                </a:solidFill>
              </a:rPr>
            </a:br>
            <a:r>
              <a:rPr lang="en-US" sz="6600" b="1" dirty="0" smtClean="0">
                <a:solidFill>
                  <a:srgbClr val="FF0000"/>
                </a:solidFill>
              </a:rPr>
              <a:t>(</a:t>
            </a:r>
            <a:r>
              <a:rPr lang="en-US" b="1" dirty="0" smtClean="0">
                <a:solidFill>
                  <a:srgbClr val="FF0000"/>
                </a:solidFill>
              </a:rPr>
              <a:t>TUPLE</a:t>
            </a:r>
            <a:r>
              <a:rPr lang="en-US" sz="6600" b="1" dirty="0" smtClean="0">
                <a:solidFill>
                  <a:srgbClr val="FF0000"/>
                </a:solidFill>
              </a:rPr>
              <a:t>)</a:t>
            </a:r>
            <a:r>
              <a:rPr lang="en-US" sz="6600" b="1" dirty="0">
                <a:solidFill>
                  <a:srgbClr val="FF0000"/>
                </a:solidFill>
              </a:rPr>
              <a:t/>
            </a:r>
            <a:br>
              <a:rPr lang="en-US" sz="6600" b="1" dirty="0">
                <a:solidFill>
                  <a:srgbClr val="FF0000"/>
                </a:solidFill>
              </a:rPr>
            </a:br>
            <a:endParaRPr lang="en-US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2242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Copying Tuple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77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 can copy elements of tuple into another tuple using slice.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= (10, 20, 30, 40, 50)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 = a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 = 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a[0:5]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 = a[1:4]</a:t>
            </a:r>
          </a:p>
          <a:p>
            <a:pPr marL="0" indent="0">
              <a:buNone/>
            </a:pPr>
            <a:endParaRPr lang="en-US" sz="2667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667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667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66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34301" y="1905001"/>
            <a:ext cx="33214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endParaRPr lang="en-IN" sz="2400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7823201" y="2366666"/>
            <a:ext cx="77171" cy="4371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5283200" y="2819400"/>
          <a:ext cx="5689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920"/>
                <a:gridCol w="1137920"/>
                <a:gridCol w="1137920"/>
                <a:gridCol w="1137920"/>
                <a:gridCol w="113792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5283200" y="3225800"/>
          <a:ext cx="5689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920"/>
                <a:gridCol w="1137920"/>
                <a:gridCol w="1137920"/>
                <a:gridCol w="1137920"/>
                <a:gridCol w="113792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7879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6408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96408"/>
            <a:ext cx="12192000" cy="59615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7295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6408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96408"/>
            <a:ext cx="12192000" cy="59615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 tuple is a sequence of immutable Python objects.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Tuples are sequences, just like lists.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The </a:t>
            </a:r>
            <a:r>
              <a:rPr lang="en-US" dirty="0">
                <a:solidFill>
                  <a:srgbClr val="C00000"/>
                </a:solidFill>
              </a:rPr>
              <a:t>main difference between the tuples and the lists is that the tuples cannot be </a:t>
            </a:r>
            <a:r>
              <a:rPr lang="en-US" dirty="0" smtClean="0">
                <a:solidFill>
                  <a:srgbClr val="C00000"/>
                </a:solidFill>
              </a:rPr>
              <a:t>	changed </a:t>
            </a:r>
            <a:r>
              <a:rPr lang="en-US" dirty="0">
                <a:solidFill>
                  <a:srgbClr val="C00000"/>
                </a:solidFill>
              </a:rPr>
              <a:t>unlike lists. 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Tuples </a:t>
            </a:r>
            <a:r>
              <a:rPr lang="en-US" dirty="0">
                <a:solidFill>
                  <a:srgbClr val="00B050"/>
                </a:solidFill>
              </a:rPr>
              <a:t>use parentheses, whereas lists use square brackets.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Creating a tuple is as simple as putting different comma-separated values. 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Optionally, you can put these comma-separated values between parentheses also.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tup1 = ('physics', 'chemistry', 1997, 2000)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tup2 = (1, 2, 3, 4, 5 )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tup3 = "a", "b", "c", "d"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4030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6408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96408"/>
            <a:ext cx="12192000" cy="5961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The empty tuple is written as two parentheses containing nothing −&gt;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tup1 = 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[IMP]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To write a tuple containing a single value you have to include a comma, even </a:t>
            </a:r>
            <a:r>
              <a:rPr lang="en-US" dirty="0" smtClean="0">
                <a:solidFill>
                  <a:srgbClr val="00B050"/>
                </a:solidFill>
              </a:rPr>
              <a:t>	though </a:t>
            </a:r>
            <a:r>
              <a:rPr lang="en-US" dirty="0">
                <a:solidFill>
                  <a:srgbClr val="00B050"/>
                </a:solidFill>
              </a:rPr>
              <a:t>there is only </a:t>
            </a:r>
            <a:r>
              <a:rPr lang="en-US" dirty="0" smtClean="0">
                <a:solidFill>
                  <a:srgbClr val="00B050"/>
                </a:solidFill>
              </a:rPr>
              <a:t> one </a:t>
            </a:r>
            <a:r>
              <a:rPr lang="en-US" dirty="0">
                <a:solidFill>
                  <a:srgbClr val="00B050"/>
                </a:solidFill>
              </a:rPr>
              <a:t>value −&gt;</a:t>
            </a:r>
          </a:p>
          <a:p>
            <a:pPr marL="0" indent="0">
              <a:buNone/>
            </a:pPr>
            <a:r>
              <a:rPr lang="en-US" dirty="0"/>
              <a:t>		tup1 = (50,)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NOTE-   Like string indices, tuple indices start at 0, and they can be sliced, </a:t>
            </a:r>
            <a:r>
              <a:rPr lang="en-US" dirty="0" smtClean="0">
                <a:solidFill>
                  <a:srgbClr val="002060"/>
                </a:solidFill>
              </a:rPr>
              <a:t>	   	concatenated</a:t>
            </a:r>
            <a:r>
              <a:rPr lang="en-US" dirty="0">
                <a:solidFill>
                  <a:srgbClr val="002060"/>
                </a:solidFill>
              </a:rPr>
              <a:t>, and so on.</a:t>
            </a:r>
          </a:p>
        </p:txBody>
      </p:sp>
    </p:spTree>
    <p:extLst>
      <p:ext uri="{BB962C8B-B14F-4D97-AF65-F5344CB8AC3E}">
        <p14:creationId xmlns:p14="http://schemas.microsoft.com/office/powerpoint/2010/main" val="11384096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65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Values in Tuples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26533"/>
            <a:ext cx="12192000" cy="6231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To access values in tuple, use the square brackets for slicing along with the index or </a:t>
            </a:r>
            <a:r>
              <a:rPr lang="en-US" dirty="0" smtClean="0">
                <a:solidFill>
                  <a:srgbClr val="0070C0"/>
                </a:solidFill>
              </a:rPr>
              <a:t>	indices </a:t>
            </a:r>
            <a:r>
              <a:rPr lang="en-US" dirty="0">
                <a:solidFill>
                  <a:srgbClr val="0070C0"/>
                </a:solidFill>
              </a:rPr>
              <a:t>to obtain </a:t>
            </a:r>
            <a:r>
              <a:rPr lang="en-US" dirty="0" smtClean="0">
                <a:solidFill>
                  <a:srgbClr val="0070C0"/>
                </a:solidFill>
              </a:rPr>
              <a:t> the </a:t>
            </a:r>
            <a:r>
              <a:rPr lang="en-US" dirty="0">
                <a:solidFill>
                  <a:srgbClr val="0070C0"/>
                </a:solidFill>
              </a:rPr>
              <a:t>value available at that index.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#!/</a:t>
            </a:r>
            <a:r>
              <a:rPr lang="en-US" dirty="0" err="1">
                <a:solidFill>
                  <a:srgbClr val="FFC000"/>
                </a:solidFill>
              </a:rPr>
              <a:t>usr</a:t>
            </a:r>
            <a:r>
              <a:rPr lang="en-US" dirty="0">
                <a:solidFill>
                  <a:srgbClr val="FFC000"/>
                </a:solidFill>
              </a:rPr>
              <a:t>/bin/python3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tup1 = ('physics', 'chemistry', 1997, 2000)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tup2 = (1, 2, 3, 4, 5, 6, 7 )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("tup1[0]: ", tup1[0])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("tup2[1:5]: ", tup2[1:5])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#OUTPUT-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tup1[0]:  physics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tup2[1:5]:  (2, 3, 4, 5)</a:t>
            </a:r>
          </a:p>
        </p:txBody>
      </p:sp>
    </p:spTree>
    <p:extLst>
      <p:ext uri="{BB962C8B-B14F-4D97-AF65-F5344CB8AC3E}">
        <p14:creationId xmlns:p14="http://schemas.microsoft.com/office/powerpoint/2010/main" val="8038035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65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Updating Tuples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26533"/>
            <a:ext cx="12192000" cy="62314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Tuples are immutable, which means you cannot update or change the values of tuple elements.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You are able to take portions of the existing tuples to create new tuples.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#!/</a:t>
            </a:r>
            <a:r>
              <a:rPr lang="en-US" dirty="0" err="1">
                <a:solidFill>
                  <a:srgbClr val="FFC000"/>
                </a:solidFill>
              </a:rPr>
              <a:t>usr</a:t>
            </a:r>
            <a:r>
              <a:rPr lang="en-US" dirty="0">
                <a:solidFill>
                  <a:srgbClr val="FFC000"/>
                </a:solidFill>
              </a:rPr>
              <a:t>/bin/python3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tup1 = (12, 34.56)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tup2 = ('</a:t>
            </a:r>
            <a:r>
              <a:rPr lang="en-US" dirty="0" err="1">
                <a:solidFill>
                  <a:srgbClr val="FFC000"/>
                </a:solidFill>
              </a:rPr>
              <a:t>abc</a:t>
            </a:r>
            <a:r>
              <a:rPr lang="en-US" dirty="0">
                <a:solidFill>
                  <a:srgbClr val="FFC000"/>
                </a:solidFill>
              </a:rPr>
              <a:t>', 'xyz')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# Following action is not valid for tuples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# tup1[0] = 100;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# So let's create a new tuple as follows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tup3 = tup1 + tup2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(tup3)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#OUTPUT-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(12, 34.56, '</a:t>
            </a:r>
            <a:r>
              <a:rPr lang="en-US" dirty="0" err="1">
                <a:solidFill>
                  <a:srgbClr val="002060"/>
                </a:solidFill>
              </a:rPr>
              <a:t>abc</a:t>
            </a:r>
            <a:r>
              <a:rPr lang="en-US" dirty="0">
                <a:solidFill>
                  <a:srgbClr val="002060"/>
                </a:solidFill>
              </a:rPr>
              <a:t>', 'xyz')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(12, 34.56, '</a:t>
            </a:r>
            <a:r>
              <a:rPr lang="en-US" dirty="0" err="1">
                <a:solidFill>
                  <a:srgbClr val="002060"/>
                </a:solidFill>
              </a:rPr>
              <a:t>abc</a:t>
            </a:r>
            <a:r>
              <a:rPr lang="en-US" dirty="0">
                <a:solidFill>
                  <a:srgbClr val="002060"/>
                </a:solidFill>
              </a:rPr>
              <a:t>', 'xyz')</a:t>
            </a:r>
          </a:p>
        </p:txBody>
      </p:sp>
    </p:spTree>
    <p:extLst>
      <p:ext uri="{BB962C8B-B14F-4D97-AF65-F5344CB8AC3E}">
        <p14:creationId xmlns:p14="http://schemas.microsoft.com/office/powerpoint/2010/main" val="5455061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65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Tuple Elements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26533"/>
            <a:ext cx="12192000" cy="6231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Removing individual tuple elements is not possible. </a:t>
            </a: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There </a:t>
            </a:r>
            <a:r>
              <a:rPr lang="en-US" dirty="0">
                <a:solidFill>
                  <a:srgbClr val="00B050"/>
                </a:solidFill>
              </a:rPr>
              <a:t>is, of course, nothing wrong with putting together another tuple with the </a:t>
            </a:r>
            <a:r>
              <a:rPr lang="en-US" dirty="0" smtClean="0">
                <a:solidFill>
                  <a:srgbClr val="00B050"/>
                </a:solidFill>
              </a:rPr>
              <a:t>	undesired </a:t>
            </a:r>
            <a:r>
              <a:rPr lang="en-US" dirty="0">
                <a:solidFill>
                  <a:srgbClr val="00B050"/>
                </a:solidFill>
              </a:rPr>
              <a:t>elements </a:t>
            </a:r>
            <a:r>
              <a:rPr lang="en-US" dirty="0" smtClean="0">
                <a:solidFill>
                  <a:srgbClr val="00B050"/>
                </a:solidFill>
              </a:rPr>
              <a:t>discarded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To </a:t>
            </a:r>
            <a:r>
              <a:rPr lang="en-US" dirty="0">
                <a:solidFill>
                  <a:srgbClr val="FFC000"/>
                </a:solidFill>
              </a:rPr>
              <a:t>explicitly remove an entire tuple, just use the del statement</a:t>
            </a:r>
            <a:r>
              <a:rPr lang="en-US" dirty="0" smtClean="0">
                <a:solidFill>
                  <a:srgbClr val="FFC000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[Note − An exception is raised. This is because after del </a:t>
            </a:r>
            <a:r>
              <a:rPr lang="en-US" dirty="0" err="1">
                <a:solidFill>
                  <a:srgbClr val="C00000"/>
                </a:solidFill>
              </a:rPr>
              <a:t>tup</a:t>
            </a:r>
            <a:r>
              <a:rPr lang="en-US" dirty="0">
                <a:solidFill>
                  <a:srgbClr val="C00000"/>
                </a:solidFill>
              </a:rPr>
              <a:t>, tuple does not exist </a:t>
            </a:r>
            <a:r>
              <a:rPr lang="en-US" dirty="0" smtClean="0">
                <a:solidFill>
                  <a:srgbClr val="C00000"/>
                </a:solidFill>
              </a:rPr>
              <a:t>	any </a:t>
            </a:r>
            <a:r>
              <a:rPr lang="en-US" dirty="0">
                <a:solidFill>
                  <a:srgbClr val="C00000"/>
                </a:solidFill>
              </a:rPr>
              <a:t>more.]</a:t>
            </a: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6769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6533"/>
          </a:xfrm>
        </p:spPr>
        <p:txBody>
          <a:bodyPr>
            <a:normAutofit fontScale="90000"/>
          </a:bodyPr>
          <a:lstStyle/>
          <a:p>
            <a:pPr algn="ctr"/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26533"/>
            <a:ext cx="12192000" cy="62314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#!/</a:t>
            </a:r>
            <a:r>
              <a:rPr lang="en-US" dirty="0" err="1">
                <a:solidFill>
                  <a:srgbClr val="FFC000"/>
                </a:solidFill>
              </a:rPr>
              <a:t>usr</a:t>
            </a:r>
            <a:r>
              <a:rPr lang="en-US" dirty="0">
                <a:solidFill>
                  <a:srgbClr val="FFC000"/>
                </a:solidFill>
              </a:rPr>
              <a:t>/bin/python3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tup</a:t>
            </a:r>
            <a:r>
              <a:rPr lang="en-US" dirty="0">
                <a:solidFill>
                  <a:srgbClr val="FFC000"/>
                </a:solidFill>
              </a:rPr>
              <a:t> = ('physics', 'chemistry', 1997, 2000);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</a:t>
            </a:r>
            <a:r>
              <a:rPr lang="en-US" dirty="0" err="1">
                <a:solidFill>
                  <a:srgbClr val="FFC000"/>
                </a:solidFill>
              </a:rPr>
              <a:t>tup</a:t>
            </a:r>
            <a:r>
              <a:rPr lang="en-US" dirty="0">
                <a:solidFill>
                  <a:srgbClr val="FFC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del </a:t>
            </a:r>
            <a:r>
              <a:rPr lang="en-US" dirty="0" err="1">
                <a:solidFill>
                  <a:srgbClr val="FFC000"/>
                </a:solidFill>
              </a:rPr>
              <a:t>tup</a:t>
            </a:r>
            <a:r>
              <a:rPr lang="en-US" dirty="0">
                <a:solidFill>
                  <a:srgbClr val="FFC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("After deleting </a:t>
            </a:r>
            <a:r>
              <a:rPr lang="en-US" dirty="0" err="1">
                <a:solidFill>
                  <a:srgbClr val="FFC000"/>
                </a:solidFill>
              </a:rPr>
              <a:t>tup</a:t>
            </a:r>
            <a:r>
              <a:rPr lang="en-US" dirty="0">
                <a:solidFill>
                  <a:srgbClr val="FFC000"/>
                </a:solidFill>
              </a:rPr>
              <a:t> : ")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</a:t>
            </a:r>
            <a:r>
              <a:rPr lang="en-US" dirty="0" err="1">
                <a:solidFill>
                  <a:srgbClr val="FFC000"/>
                </a:solidFill>
              </a:rPr>
              <a:t>tup</a:t>
            </a:r>
            <a:r>
              <a:rPr lang="en-US" dirty="0">
                <a:solidFill>
                  <a:srgbClr val="FFC000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#OUTPUT-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('physics', 'chemistry', 1997, 2000)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After deleting </a:t>
            </a:r>
            <a:r>
              <a:rPr lang="en-US" dirty="0" err="1">
                <a:solidFill>
                  <a:srgbClr val="7030A0"/>
                </a:solidFill>
              </a:rPr>
              <a:t>tup</a:t>
            </a:r>
            <a:r>
              <a:rPr lang="en-US" dirty="0">
                <a:solidFill>
                  <a:srgbClr val="7030A0"/>
                </a:solidFill>
              </a:rPr>
              <a:t> 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Traceback</a:t>
            </a:r>
            <a:r>
              <a:rPr lang="en-US" dirty="0">
                <a:solidFill>
                  <a:srgbClr val="7030A0"/>
                </a:solidFill>
              </a:rPr>
              <a:t>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File "test.py", line 9, in &lt;module&gt;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print </a:t>
            </a:r>
            <a:r>
              <a:rPr lang="en-US" dirty="0" err="1">
                <a:solidFill>
                  <a:srgbClr val="7030A0"/>
                </a:solidFill>
              </a:rPr>
              <a:t>tup</a:t>
            </a:r>
            <a:r>
              <a:rPr lang="en-US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NameError</a:t>
            </a:r>
            <a:r>
              <a:rPr lang="en-US" dirty="0">
                <a:solidFill>
                  <a:srgbClr val="7030A0"/>
                </a:solidFill>
              </a:rPr>
              <a:t>: name '</a:t>
            </a:r>
            <a:r>
              <a:rPr lang="en-US" dirty="0" err="1">
                <a:solidFill>
                  <a:srgbClr val="7030A0"/>
                </a:solidFill>
              </a:rPr>
              <a:t>tup</a:t>
            </a:r>
            <a:r>
              <a:rPr lang="en-US" dirty="0">
                <a:solidFill>
                  <a:srgbClr val="7030A0"/>
                </a:solidFill>
              </a:rPr>
              <a:t>' is not defined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3352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65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Tuples Operations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26533"/>
            <a:ext cx="12192000" cy="62314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Tuples respond to the + and * operators much like strings;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 smtClean="0">
                <a:solidFill>
                  <a:srgbClr val="0070C0"/>
                </a:solidFill>
              </a:rPr>
              <a:t>	they </a:t>
            </a:r>
            <a:r>
              <a:rPr lang="en-US" dirty="0">
                <a:solidFill>
                  <a:srgbClr val="0070C0"/>
                </a:solidFill>
              </a:rPr>
              <a:t>mean concatenation and repetition here too, except that the result is a new </a:t>
            </a:r>
            <a:r>
              <a:rPr lang="en-US" dirty="0" smtClean="0">
                <a:solidFill>
                  <a:srgbClr val="0070C0"/>
                </a:solidFill>
              </a:rPr>
              <a:t>	tuple</a:t>
            </a:r>
            <a:r>
              <a:rPr lang="en-US" dirty="0">
                <a:solidFill>
                  <a:srgbClr val="0070C0"/>
                </a:solidFill>
              </a:rPr>
              <a:t>, not a string.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In fact, tuples respond to all of the general sequence operations we used on strings.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Python Expression	                Results	                          </a:t>
            </a:r>
            <a:r>
              <a:rPr lang="en-US" dirty="0" smtClean="0">
                <a:solidFill>
                  <a:srgbClr val="FF0000"/>
                </a:solidFill>
              </a:rPr>
              <a:t>    Description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--------------------                    </a:t>
            </a:r>
            <a:r>
              <a:rPr lang="en-US" dirty="0" smtClean="0">
                <a:solidFill>
                  <a:srgbClr val="FF0000"/>
                </a:solidFill>
              </a:rPr>
              <a:t>      --------------                                -----------------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</a:rPr>
              <a:t>len</a:t>
            </a:r>
            <a:r>
              <a:rPr lang="en-US" dirty="0">
                <a:solidFill>
                  <a:srgbClr val="002060"/>
                </a:solidFill>
              </a:rPr>
              <a:t>((1, 2, 3))	                        </a:t>
            </a:r>
            <a:r>
              <a:rPr lang="en-US" dirty="0" smtClean="0">
                <a:solidFill>
                  <a:srgbClr val="002060"/>
                </a:solidFill>
              </a:rPr>
              <a:t>            3</a:t>
            </a:r>
            <a:r>
              <a:rPr lang="en-US" dirty="0">
                <a:solidFill>
                  <a:srgbClr val="002060"/>
                </a:solidFill>
              </a:rPr>
              <a:t>	                          </a:t>
            </a:r>
            <a:r>
              <a:rPr lang="en-US" dirty="0" smtClean="0">
                <a:solidFill>
                  <a:srgbClr val="002060"/>
                </a:solidFill>
              </a:rPr>
              <a:t>        Length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(1, 2, 3) + (4, 5, 6)	                </a:t>
            </a:r>
            <a:r>
              <a:rPr lang="en-US" dirty="0" smtClean="0">
                <a:solidFill>
                  <a:srgbClr val="002060"/>
                </a:solidFill>
              </a:rPr>
              <a:t>        (</a:t>
            </a:r>
            <a:r>
              <a:rPr lang="en-US" dirty="0">
                <a:solidFill>
                  <a:srgbClr val="002060"/>
                </a:solidFill>
              </a:rPr>
              <a:t>1, 2, 3, 4, 5, 6)	       </a:t>
            </a:r>
            <a:r>
              <a:rPr lang="en-US" dirty="0" smtClean="0">
                <a:solidFill>
                  <a:srgbClr val="002060"/>
                </a:solidFill>
              </a:rPr>
              <a:t>  </a:t>
            </a:r>
            <a:r>
              <a:rPr lang="en-US" dirty="0">
                <a:solidFill>
                  <a:srgbClr val="002060"/>
                </a:solidFill>
              </a:rPr>
              <a:t>Concatenation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('Hi!',) * 4	                       </a:t>
            </a:r>
            <a:r>
              <a:rPr lang="en-US" dirty="0" smtClean="0">
                <a:solidFill>
                  <a:srgbClr val="002060"/>
                </a:solidFill>
              </a:rPr>
              <a:t>             </a:t>
            </a:r>
            <a:r>
              <a:rPr lang="en-US" dirty="0">
                <a:solidFill>
                  <a:srgbClr val="002060"/>
                </a:solidFill>
              </a:rPr>
              <a:t>('Hi!', 'Hi!', 'Hi!', 'Hi</a:t>
            </a:r>
            <a:r>
              <a:rPr lang="en-US" dirty="0" smtClean="0">
                <a:solidFill>
                  <a:srgbClr val="002060"/>
                </a:solidFill>
              </a:rPr>
              <a:t>!')         </a:t>
            </a:r>
            <a:r>
              <a:rPr lang="en-US" dirty="0">
                <a:solidFill>
                  <a:srgbClr val="002060"/>
                </a:solidFill>
              </a:rPr>
              <a:t>Repetition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3 in (1, 2, 3)	                        </a:t>
            </a:r>
            <a:r>
              <a:rPr lang="en-US" dirty="0" smtClean="0">
                <a:solidFill>
                  <a:srgbClr val="002060"/>
                </a:solidFill>
              </a:rPr>
              <a:t>            True</a:t>
            </a:r>
            <a:r>
              <a:rPr lang="en-US" dirty="0">
                <a:solidFill>
                  <a:srgbClr val="002060"/>
                </a:solidFill>
              </a:rPr>
              <a:t>	                          </a:t>
            </a:r>
            <a:r>
              <a:rPr lang="en-US" dirty="0" smtClean="0">
                <a:solidFill>
                  <a:srgbClr val="002060"/>
                </a:solidFill>
              </a:rPr>
              <a:t>        Membership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for x in (1,2,3) : print (x, end = ' </a:t>
            </a:r>
            <a:r>
              <a:rPr lang="en-US" dirty="0" smtClean="0">
                <a:solidFill>
                  <a:srgbClr val="002060"/>
                </a:solidFill>
              </a:rPr>
              <a:t>')  1 </a:t>
            </a:r>
            <a:r>
              <a:rPr lang="en-US" dirty="0">
                <a:solidFill>
                  <a:srgbClr val="002060"/>
                </a:solidFill>
              </a:rPr>
              <a:t>2 3	                          </a:t>
            </a:r>
            <a:r>
              <a:rPr lang="en-US" dirty="0" smtClean="0">
                <a:solidFill>
                  <a:srgbClr val="002060"/>
                </a:solidFill>
              </a:rPr>
              <a:t>        Iteration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5194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65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Indexing, Slicing, and Matrixes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26533"/>
            <a:ext cx="12192000" cy="6231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Since tuples are sequences, indexing and slicing work the same way for tuples as </a:t>
            </a:r>
            <a:r>
              <a:rPr lang="en-US" dirty="0" smtClean="0">
                <a:solidFill>
                  <a:srgbClr val="0070C0"/>
                </a:solidFill>
              </a:rPr>
              <a:t>	they </a:t>
            </a:r>
            <a:r>
              <a:rPr lang="en-US" dirty="0">
                <a:solidFill>
                  <a:srgbClr val="0070C0"/>
                </a:solidFill>
              </a:rPr>
              <a:t>do for strings, assuming the following input −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T=('C++', 'Java', 'Python')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Python Expression	</a:t>
            </a:r>
            <a:r>
              <a:rPr lang="en-US" dirty="0" smtClean="0">
                <a:solidFill>
                  <a:srgbClr val="C00000"/>
                </a:solidFill>
              </a:rPr>
              <a:t>   Results </a:t>
            </a: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             Description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-----------------       </a:t>
            </a:r>
            <a:r>
              <a:rPr lang="en-US" dirty="0" smtClean="0">
                <a:solidFill>
                  <a:srgbClr val="C00000"/>
                </a:solidFill>
              </a:rPr>
              <a:t>       -------                        -----------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T[2]	                </a:t>
            </a:r>
            <a:r>
              <a:rPr lang="en-US" dirty="0" smtClean="0">
                <a:solidFill>
                  <a:srgbClr val="7030A0"/>
                </a:solidFill>
              </a:rPr>
              <a:t>           'Python</a:t>
            </a:r>
            <a:r>
              <a:rPr lang="en-US" dirty="0">
                <a:solidFill>
                  <a:srgbClr val="7030A0"/>
                </a:solidFill>
              </a:rPr>
              <a:t>'	</a:t>
            </a:r>
            <a:r>
              <a:rPr lang="en-US" dirty="0" smtClean="0">
                <a:solidFill>
                  <a:srgbClr val="7030A0"/>
                </a:solidFill>
              </a:rPr>
              <a:t>                Offsets </a:t>
            </a:r>
            <a:r>
              <a:rPr lang="en-US" dirty="0">
                <a:solidFill>
                  <a:srgbClr val="7030A0"/>
                </a:solidFill>
              </a:rPr>
              <a:t>start at zero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T[-2]	                </a:t>
            </a:r>
            <a:r>
              <a:rPr lang="en-US" dirty="0" smtClean="0">
                <a:solidFill>
                  <a:srgbClr val="7030A0"/>
                </a:solidFill>
              </a:rPr>
              <a:t>           'Java</a:t>
            </a:r>
            <a:r>
              <a:rPr lang="en-US" dirty="0">
                <a:solidFill>
                  <a:srgbClr val="7030A0"/>
                </a:solidFill>
              </a:rPr>
              <a:t>'	        </a:t>
            </a:r>
            <a:r>
              <a:rPr lang="en-US" dirty="0" smtClean="0">
                <a:solidFill>
                  <a:srgbClr val="7030A0"/>
                </a:solidFill>
              </a:rPr>
              <a:t>        Negative</a:t>
            </a:r>
            <a:r>
              <a:rPr lang="en-US" dirty="0">
                <a:solidFill>
                  <a:srgbClr val="7030A0"/>
                </a:solidFill>
              </a:rPr>
              <a:t>: count from the right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T[1:]	         </a:t>
            </a:r>
            <a:r>
              <a:rPr lang="en-US" dirty="0" smtClean="0">
                <a:solidFill>
                  <a:srgbClr val="7030A0"/>
                </a:solidFill>
              </a:rPr>
              <a:t>                  (</a:t>
            </a:r>
            <a:r>
              <a:rPr lang="en-US" dirty="0">
                <a:solidFill>
                  <a:srgbClr val="7030A0"/>
                </a:solidFill>
              </a:rPr>
              <a:t>'Java', 'Python')	</a:t>
            </a:r>
            <a:r>
              <a:rPr lang="en-US" dirty="0" smtClean="0">
                <a:solidFill>
                  <a:srgbClr val="7030A0"/>
                </a:solidFill>
              </a:rPr>
              <a:t>     Slicing </a:t>
            </a:r>
            <a:r>
              <a:rPr lang="en-US" dirty="0">
                <a:solidFill>
                  <a:srgbClr val="7030A0"/>
                </a:solidFill>
              </a:rPr>
              <a:t>fetches sections</a:t>
            </a:r>
          </a:p>
        </p:txBody>
      </p:sp>
    </p:spTree>
    <p:extLst>
      <p:ext uri="{BB962C8B-B14F-4D97-AF65-F5344CB8AC3E}">
        <p14:creationId xmlns:p14="http://schemas.microsoft.com/office/powerpoint/2010/main" val="9496763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ALL AT ONE GLANCE</a:t>
            </a:r>
            <a:endParaRPr lang="en-US" sz="6000" dirty="0">
              <a:solidFill>
                <a:schemeClr val="accent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5">
                <a:alpha val="99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AGENDA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Accessing Values in </a:t>
            </a: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Tuples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Updating </a:t>
            </a: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Tuples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Delete Tuple </a:t>
            </a: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Elements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Basic Tuples </a:t>
            </a: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Operations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Indexing, Slicing, and </a:t>
            </a: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Matrixes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No Enclosing </a:t>
            </a: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Delimiters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Built-in Tuple </a:t>
            </a: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Functions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Nested </a:t>
            </a: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Tuple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LIST OF TUPLES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TUPLE OF LISTS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PASSING TUPLE </a:t>
            </a:r>
            <a:r>
              <a:rPr lang="en-US" sz="1600" b="1" spc="300">
                <a:solidFill>
                  <a:srgbClr val="0070C0"/>
                </a:solidFill>
                <a:latin typeface="Arial Rounded MT Bold" panose="020F0704030504030204" pitchFamily="34" charset="0"/>
              </a:rPr>
              <a:t>TO </a:t>
            </a:r>
            <a:r>
              <a:rPr lang="en-US" sz="1600" b="1" spc="30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FUNCTION</a:t>
            </a:r>
            <a:endParaRPr lang="en-US" sz="1600" b="1" spc="300" dirty="0" smtClean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DEMOs</a:t>
            </a:r>
            <a:endParaRPr lang="en-US" sz="1600" b="1" spc="300" dirty="0" smtClean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sz="1600" b="1" spc="300" dirty="0" smtClean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b="1" spc="3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5694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65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Enclosing Delimiters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26533"/>
            <a:ext cx="12192000" cy="6231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No enclosing Delimiters is any set of multiple objects, </a:t>
            </a: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comma-separated</a:t>
            </a:r>
            <a:r>
              <a:rPr lang="en-US" dirty="0">
                <a:solidFill>
                  <a:srgbClr val="002060"/>
                </a:solidFill>
              </a:rPr>
              <a:t>, written </a:t>
            </a:r>
            <a:r>
              <a:rPr lang="en-US" dirty="0" smtClean="0">
                <a:solidFill>
                  <a:srgbClr val="002060"/>
                </a:solidFill>
              </a:rPr>
              <a:t>without </a:t>
            </a:r>
            <a:r>
              <a:rPr lang="en-US" dirty="0">
                <a:solidFill>
                  <a:srgbClr val="002060"/>
                </a:solidFill>
              </a:rPr>
              <a:t>identifying </a:t>
            </a:r>
            <a:r>
              <a:rPr lang="en-US" dirty="0" smtClean="0">
                <a:solidFill>
                  <a:srgbClr val="002060"/>
                </a:solidFill>
              </a:rPr>
              <a:t>symbols</a:t>
            </a:r>
            <a:r>
              <a:rPr lang="en-US" dirty="0">
                <a:solidFill>
                  <a:srgbClr val="002060"/>
                </a:solidFill>
              </a:rPr>
              <a:t>, </a:t>
            </a: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i.e</a:t>
            </a:r>
            <a:r>
              <a:rPr lang="en-US" dirty="0">
                <a:solidFill>
                  <a:srgbClr val="002060"/>
                </a:solidFill>
              </a:rPr>
              <a:t>., brackets for lists, parentheses for tuples, etc., </a:t>
            </a: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default </a:t>
            </a:r>
            <a:r>
              <a:rPr lang="en-US" dirty="0">
                <a:solidFill>
                  <a:srgbClr val="002060"/>
                </a:solidFill>
              </a:rPr>
              <a:t>to tuples, as indicated </a:t>
            </a:r>
            <a:r>
              <a:rPr lang="en-US" dirty="0" smtClean="0">
                <a:solidFill>
                  <a:srgbClr val="002060"/>
                </a:solidFill>
              </a:rPr>
              <a:t>in </a:t>
            </a:r>
            <a:r>
              <a:rPr lang="en-US" dirty="0">
                <a:solidFill>
                  <a:srgbClr val="002060"/>
                </a:solidFill>
              </a:rPr>
              <a:t>these short examples.</a:t>
            </a:r>
          </a:p>
        </p:txBody>
      </p:sp>
    </p:spTree>
    <p:extLst>
      <p:ext uri="{BB962C8B-B14F-4D97-AF65-F5344CB8AC3E}">
        <p14:creationId xmlns:p14="http://schemas.microsoft.com/office/powerpoint/2010/main" val="29311588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6533"/>
          </a:xfrm>
        </p:spPr>
        <p:txBody>
          <a:bodyPr>
            <a:normAutofit fontScale="90000"/>
          </a:bodyPr>
          <a:lstStyle/>
          <a:p>
            <a:pPr algn="ctr"/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2497666"/>
            <a:ext cx="12192000" cy="16340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::Built-in Tuple Functions::</a:t>
            </a:r>
          </a:p>
        </p:txBody>
      </p:sp>
    </p:spTree>
    <p:extLst>
      <p:ext uri="{BB962C8B-B14F-4D97-AF65-F5344CB8AC3E}">
        <p14:creationId xmlns:p14="http://schemas.microsoft.com/office/powerpoint/2010/main" val="8900974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6533"/>
          </a:xfrm>
        </p:spPr>
        <p:txBody>
          <a:bodyPr>
            <a:normAutofit fontScale="90000"/>
          </a:bodyPr>
          <a:lstStyle/>
          <a:p>
            <a:pPr algn="ctr"/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87" y="1007533"/>
            <a:ext cx="8505825" cy="5223933"/>
          </a:xfrm>
        </p:spPr>
      </p:pic>
    </p:spTree>
    <p:extLst>
      <p:ext uri="{BB962C8B-B14F-4D97-AF65-F5344CB8AC3E}">
        <p14:creationId xmlns:p14="http://schemas.microsoft.com/office/powerpoint/2010/main" val="24392278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65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Tuple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Method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26533"/>
            <a:ext cx="12192000" cy="62314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The </a:t>
            </a:r>
            <a:r>
              <a:rPr lang="en-US" dirty="0" err="1">
                <a:solidFill>
                  <a:srgbClr val="0070C0"/>
                </a:solidFill>
              </a:rPr>
              <a:t>len</a:t>
            </a:r>
            <a:r>
              <a:rPr lang="en-US" dirty="0">
                <a:solidFill>
                  <a:srgbClr val="0070C0"/>
                </a:solidFill>
              </a:rPr>
              <a:t>() method returns the number of elements in the tuple.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err="1" smtClean="0">
                <a:solidFill>
                  <a:srgbClr val="0070C0"/>
                </a:solidFill>
              </a:rPr>
              <a:t>len</a:t>
            </a:r>
            <a:r>
              <a:rPr lang="en-US" dirty="0" smtClean="0">
                <a:solidFill>
                  <a:srgbClr val="0070C0"/>
                </a:solidFill>
              </a:rPr>
              <a:t>(tuple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tuple − This is a tuple for which number of elements to be counted.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This method returns the number of elements in the tuple.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#!/</a:t>
            </a:r>
            <a:r>
              <a:rPr lang="en-US" dirty="0" err="1">
                <a:solidFill>
                  <a:srgbClr val="FFC000"/>
                </a:solidFill>
              </a:rPr>
              <a:t>usr</a:t>
            </a:r>
            <a:r>
              <a:rPr lang="en-US" dirty="0">
                <a:solidFill>
                  <a:srgbClr val="FFC000"/>
                </a:solidFill>
              </a:rPr>
              <a:t>/bin/python3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tuple1, tuple2 = (123, 'xyz', '</a:t>
            </a:r>
            <a:r>
              <a:rPr lang="en-US" dirty="0" err="1">
                <a:solidFill>
                  <a:srgbClr val="FFC000"/>
                </a:solidFill>
              </a:rPr>
              <a:t>zara</a:t>
            </a:r>
            <a:r>
              <a:rPr lang="en-US" dirty="0">
                <a:solidFill>
                  <a:srgbClr val="FFC000"/>
                </a:solidFill>
              </a:rPr>
              <a:t>'), (456, '</a:t>
            </a:r>
            <a:r>
              <a:rPr lang="en-US" dirty="0" err="1">
                <a:solidFill>
                  <a:srgbClr val="FFC000"/>
                </a:solidFill>
              </a:rPr>
              <a:t>abc</a:t>
            </a:r>
            <a:r>
              <a:rPr lang="en-US" dirty="0">
                <a:solidFill>
                  <a:srgbClr val="FFC000"/>
                </a:solidFill>
              </a:rPr>
              <a:t>')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("First tuple length : ", </a:t>
            </a:r>
            <a:r>
              <a:rPr lang="en-US" dirty="0" err="1">
                <a:solidFill>
                  <a:srgbClr val="FFC000"/>
                </a:solidFill>
              </a:rPr>
              <a:t>len</a:t>
            </a:r>
            <a:r>
              <a:rPr lang="en-US" dirty="0">
                <a:solidFill>
                  <a:srgbClr val="FFC000"/>
                </a:solidFill>
              </a:rPr>
              <a:t>(tuple1))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("Second tuple length : ", </a:t>
            </a:r>
            <a:r>
              <a:rPr lang="en-US" dirty="0" err="1">
                <a:solidFill>
                  <a:srgbClr val="FFC000"/>
                </a:solidFill>
              </a:rPr>
              <a:t>len</a:t>
            </a:r>
            <a:r>
              <a:rPr lang="en-US" dirty="0">
                <a:solidFill>
                  <a:srgbClr val="FFC000"/>
                </a:solidFill>
              </a:rPr>
              <a:t>(tuple2))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#OUTPUT-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First tuple length :  3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Second tuple length :  2</a:t>
            </a:r>
          </a:p>
        </p:txBody>
      </p:sp>
    </p:spTree>
    <p:extLst>
      <p:ext uri="{BB962C8B-B14F-4D97-AF65-F5344CB8AC3E}">
        <p14:creationId xmlns:p14="http://schemas.microsoft.com/office/powerpoint/2010/main" val="3128386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65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Tuple max() Method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26533"/>
            <a:ext cx="12192000" cy="62314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The max() method returns the elements from the tuple with maximum value.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max(tuple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tuple − This is a tuple from which max valued element to be returned.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This method returns the elements from the tuple with maximum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#!/</a:t>
            </a:r>
            <a:r>
              <a:rPr lang="en-US" dirty="0" err="1">
                <a:solidFill>
                  <a:srgbClr val="FFC000"/>
                </a:solidFill>
              </a:rPr>
              <a:t>usr</a:t>
            </a:r>
            <a:r>
              <a:rPr lang="en-US" dirty="0">
                <a:solidFill>
                  <a:srgbClr val="FFC000"/>
                </a:solidFill>
              </a:rPr>
              <a:t>/bin/python3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tuple1, tuple2 = ('</a:t>
            </a:r>
            <a:r>
              <a:rPr lang="en-US" dirty="0" err="1">
                <a:solidFill>
                  <a:srgbClr val="FFC000"/>
                </a:solidFill>
              </a:rPr>
              <a:t>maths</a:t>
            </a:r>
            <a:r>
              <a:rPr lang="en-US" dirty="0">
                <a:solidFill>
                  <a:srgbClr val="FFC000"/>
                </a:solidFill>
              </a:rPr>
              <a:t>', '</a:t>
            </a:r>
            <a:r>
              <a:rPr lang="en-US" dirty="0" err="1">
                <a:solidFill>
                  <a:srgbClr val="FFC000"/>
                </a:solidFill>
              </a:rPr>
              <a:t>che</a:t>
            </a:r>
            <a:r>
              <a:rPr lang="en-US" dirty="0">
                <a:solidFill>
                  <a:srgbClr val="FFC000"/>
                </a:solidFill>
              </a:rPr>
              <a:t>', '</a:t>
            </a:r>
            <a:r>
              <a:rPr lang="en-US" dirty="0" err="1">
                <a:solidFill>
                  <a:srgbClr val="FFC000"/>
                </a:solidFill>
              </a:rPr>
              <a:t>phy</a:t>
            </a:r>
            <a:r>
              <a:rPr lang="en-US" dirty="0">
                <a:solidFill>
                  <a:srgbClr val="FFC000"/>
                </a:solidFill>
              </a:rPr>
              <a:t>', 'bio'), (456, 700, 200)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("Max value element : ", max(tuple1))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("Max value element : ", max(tuple2))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#OUTPUT-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Max value element :  </a:t>
            </a:r>
            <a:r>
              <a:rPr lang="en-US" dirty="0" err="1">
                <a:solidFill>
                  <a:srgbClr val="7030A0"/>
                </a:solidFill>
              </a:rPr>
              <a:t>phy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Max value element :  700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208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65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Tuple min() Method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26533"/>
            <a:ext cx="12192000" cy="62314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The min() method returns the elements from the tuple with minimum value.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min(tuple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tuple − This is a tuple from which min valued element to be returned.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The following example shows the usage of min() method.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#!/</a:t>
            </a:r>
            <a:r>
              <a:rPr lang="en-US" dirty="0" err="1">
                <a:solidFill>
                  <a:srgbClr val="FFC000"/>
                </a:solidFill>
              </a:rPr>
              <a:t>usr</a:t>
            </a:r>
            <a:r>
              <a:rPr lang="en-US" dirty="0">
                <a:solidFill>
                  <a:srgbClr val="FFC000"/>
                </a:solidFill>
              </a:rPr>
              <a:t>/bin/python3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tuple1, tuple2 = ('</a:t>
            </a:r>
            <a:r>
              <a:rPr lang="en-US" dirty="0" err="1">
                <a:solidFill>
                  <a:srgbClr val="FFC000"/>
                </a:solidFill>
              </a:rPr>
              <a:t>maths</a:t>
            </a:r>
            <a:r>
              <a:rPr lang="en-US" dirty="0">
                <a:solidFill>
                  <a:srgbClr val="FFC000"/>
                </a:solidFill>
              </a:rPr>
              <a:t>', '</a:t>
            </a:r>
            <a:r>
              <a:rPr lang="en-US" dirty="0" err="1">
                <a:solidFill>
                  <a:srgbClr val="FFC000"/>
                </a:solidFill>
              </a:rPr>
              <a:t>che</a:t>
            </a:r>
            <a:r>
              <a:rPr lang="en-US" dirty="0">
                <a:solidFill>
                  <a:srgbClr val="FFC000"/>
                </a:solidFill>
              </a:rPr>
              <a:t>', '</a:t>
            </a:r>
            <a:r>
              <a:rPr lang="en-US" dirty="0" err="1">
                <a:solidFill>
                  <a:srgbClr val="FFC000"/>
                </a:solidFill>
              </a:rPr>
              <a:t>phy</a:t>
            </a:r>
            <a:r>
              <a:rPr lang="en-US" dirty="0">
                <a:solidFill>
                  <a:srgbClr val="FFC000"/>
                </a:solidFill>
              </a:rPr>
              <a:t>', 'bio'), (456, 700, 200)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("min value element : ", min(tuple1))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("min value element : ", min(tuple2))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#OUTPUT-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min value element :  bio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min value element :  200</a:t>
            </a:r>
          </a:p>
        </p:txBody>
      </p:sp>
    </p:spTree>
    <p:extLst>
      <p:ext uri="{BB962C8B-B14F-4D97-AF65-F5344CB8AC3E}">
        <p14:creationId xmlns:p14="http://schemas.microsoft.com/office/powerpoint/2010/main" val="1406370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65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Tuple tuple() Method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26533"/>
            <a:ext cx="12192000" cy="6231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tuple() method converts a list of items into tuples.</a:t>
            </a:r>
          </a:p>
          <a:p>
            <a:pPr marL="0" indent="0">
              <a:buNone/>
            </a:pPr>
            <a:r>
              <a:rPr lang="en-US" dirty="0" smtClean="0"/>
              <a:t>	tuple</a:t>
            </a:r>
            <a:r>
              <a:rPr lang="en-US" dirty="0"/>
              <a:t>( </a:t>
            </a:r>
            <a:r>
              <a:rPr lang="en-US" dirty="0" err="1"/>
              <a:t>seq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 err="1"/>
              <a:t>seq</a:t>
            </a:r>
            <a:r>
              <a:rPr lang="en-US" dirty="0"/>
              <a:t> − This is a tuple to be converted into tuple.</a:t>
            </a:r>
          </a:p>
          <a:p>
            <a:pPr marL="0" indent="0">
              <a:buNone/>
            </a:pPr>
            <a:r>
              <a:rPr lang="en-US" dirty="0"/>
              <a:t>This method returns the tuple.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#!/</a:t>
            </a:r>
            <a:r>
              <a:rPr lang="en-US" dirty="0" err="1">
                <a:solidFill>
                  <a:srgbClr val="FFC000"/>
                </a:solidFill>
              </a:rPr>
              <a:t>usr</a:t>
            </a:r>
            <a:r>
              <a:rPr lang="en-US" dirty="0">
                <a:solidFill>
                  <a:srgbClr val="FFC000"/>
                </a:solidFill>
              </a:rPr>
              <a:t>/bin/python3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list1 = ['</a:t>
            </a:r>
            <a:r>
              <a:rPr lang="en-US" dirty="0" err="1">
                <a:solidFill>
                  <a:srgbClr val="FFC000"/>
                </a:solidFill>
              </a:rPr>
              <a:t>maths</a:t>
            </a:r>
            <a:r>
              <a:rPr lang="en-US" dirty="0">
                <a:solidFill>
                  <a:srgbClr val="FFC000"/>
                </a:solidFill>
              </a:rPr>
              <a:t>', '</a:t>
            </a:r>
            <a:r>
              <a:rPr lang="en-US" dirty="0" err="1">
                <a:solidFill>
                  <a:srgbClr val="FFC000"/>
                </a:solidFill>
              </a:rPr>
              <a:t>che</a:t>
            </a:r>
            <a:r>
              <a:rPr lang="en-US" dirty="0">
                <a:solidFill>
                  <a:srgbClr val="FFC000"/>
                </a:solidFill>
              </a:rPr>
              <a:t>', '</a:t>
            </a:r>
            <a:r>
              <a:rPr lang="en-US" dirty="0" err="1">
                <a:solidFill>
                  <a:srgbClr val="FFC000"/>
                </a:solidFill>
              </a:rPr>
              <a:t>phy</a:t>
            </a:r>
            <a:r>
              <a:rPr lang="en-US" dirty="0">
                <a:solidFill>
                  <a:srgbClr val="FFC000"/>
                </a:solidFill>
              </a:rPr>
              <a:t>', 'bio']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tuple1 = tuple(list1)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("tuple elements : ", tuple1)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#OUTPUT-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tuple elements :  ('</a:t>
            </a:r>
            <a:r>
              <a:rPr lang="en-US" dirty="0" err="1">
                <a:solidFill>
                  <a:srgbClr val="7030A0"/>
                </a:solidFill>
              </a:rPr>
              <a:t>maths</a:t>
            </a:r>
            <a:r>
              <a:rPr lang="en-US" dirty="0">
                <a:solidFill>
                  <a:srgbClr val="7030A0"/>
                </a:solidFill>
              </a:rPr>
              <a:t>', '</a:t>
            </a:r>
            <a:r>
              <a:rPr lang="en-US" dirty="0" err="1">
                <a:solidFill>
                  <a:srgbClr val="7030A0"/>
                </a:solidFill>
              </a:rPr>
              <a:t>che</a:t>
            </a:r>
            <a:r>
              <a:rPr lang="en-US" dirty="0">
                <a:solidFill>
                  <a:srgbClr val="7030A0"/>
                </a:solidFill>
              </a:rPr>
              <a:t>', '</a:t>
            </a:r>
            <a:r>
              <a:rPr lang="en-US" dirty="0" err="1">
                <a:solidFill>
                  <a:srgbClr val="7030A0"/>
                </a:solidFill>
              </a:rPr>
              <a:t>phy</a:t>
            </a:r>
            <a:r>
              <a:rPr lang="en-US" dirty="0">
                <a:solidFill>
                  <a:srgbClr val="7030A0"/>
                </a:solidFill>
              </a:rPr>
              <a:t>', 'bio')</a:t>
            </a:r>
          </a:p>
        </p:txBody>
      </p:sp>
    </p:spTree>
    <p:extLst>
      <p:ext uri="{BB962C8B-B14F-4D97-AF65-F5344CB8AC3E}">
        <p14:creationId xmlns:p14="http://schemas.microsoft.com/office/powerpoint/2010/main" val="31231980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6533"/>
          </a:xfrm>
        </p:spPr>
        <p:txBody>
          <a:bodyPr>
            <a:normAutofit fontScale="90000"/>
          </a:bodyPr>
          <a:lstStyle/>
          <a:p>
            <a:pPr algn="ctr"/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26533"/>
            <a:ext cx="12192000" cy="62314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6500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6408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2581274"/>
            <a:ext cx="12192000" cy="15927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TUPLE</a:t>
            </a:r>
            <a:endParaRPr lang="en-US" sz="6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05489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Nested Tuple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50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tuple within another tuple is called as nested tuple or nesting of a tuple.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 = (10, 20, 30, (50, 60))</a:t>
            </a:r>
          </a:p>
          <a:p>
            <a:pPr marL="0" indent="0">
              <a:buNone/>
            </a:pPr>
            <a:endParaRPr lang="en-US" sz="2667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b = (50, 60)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 = (10, 20, 30, b)</a:t>
            </a:r>
          </a:p>
          <a:p>
            <a:pPr marL="0" indent="0">
              <a:buNone/>
            </a:pPr>
            <a:endParaRPr lang="en-US" sz="2667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 = (  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10, 20, 30), 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40, 50, 60)  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667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 = (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 (10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, 20, 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30),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       (40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50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60)  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1427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AGENDA</a:t>
            </a:r>
            <a:endParaRPr lang="en-US" sz="60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929" y="2136450"/>
            <a:ext cx="7117935" cy="3230310"/>
          </a:xfrm>
          <a:solidFill>
            <a:srgbClr val="00206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UNDERSTANDING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TUPLE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IN 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PYTHON</a:t>
            </a:r>
          </a:p>
          <a:p>
            <a:pPr marL="0" indent="0" algn="ctr">
              <a:buNone/>
            </a:pP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283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Index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50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 = (10, 20, 30, (50, 60))</a:t>
            </a:r>
          </a:p>
          <a:p>
            <a:pPr marL="0" indent="0">
              <a:buNone/>
            </a:pPr>
            <a:endParaRPr lang="en-US" sz="2667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b = (50, 60)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 = (10, 20, 30, b)</a:t>
            </a:r>
          </a:p>
          <a:p>
            <a:pPr marL="0" indent="0">
              <a:buNone/>
            </a:pPr>
            <a:endParaRPr lang="en-US" sz="2667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 = (  (10, 20, 30), (40, 50, 60)  )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 = (  (10, 20, 30),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        (40, 50, 60)  )</a:t>
            </a:r>
          </a:p>
          <a:p>
            <a:pPr marL="0" indent="0">
              <a:buNone/>
            </a:pPr>
            <a:endParaRPr lang="en-US" sz="2667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81600" y="1498600"/>
          <a:ext cx="6096000" cy="111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1117600"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956800" y="1701800"/>
          <a:ext cx="1219200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181600" y="2514600"/>
          <a:ext cx="6096000" cy="5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956800" y="2108200"/>
          <a:ext cx="1219200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7823200" y="4180840"/>
          <a:ext cx="2235201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067"/>
                <a:gridCol w="745067"/>
                <a:gridCol w="745067"/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7247467" y="4167293"/>
          <a:ext cx="880533" cy="9889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3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0</a:t>
                      </a:r>
                      <a:endParaRPr lang="en-IN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7848600" y="3733800"/>
          <a:ext cx="2209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600"/>
                <a:gridCol w="736600"/>
                <a:gridCol w="73660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0</a:t>
                      </a:r>
                      <a:endParaRPr lang="en-IN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IN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6700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Accessing </a:t>
            </a:r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Nested </a:t>
            </a:r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Tuple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508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= (10, 20, 30, (50, 60))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 = (50, 60)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= (10, 20, 30, b)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print(a[0])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print(a[1])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print(a[2])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print(a[3][0])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print(a[3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][1])</a:t>
            </a:r>
          </a:p>
          <a:p>
            <a:pPr marL="0" indent="0">
              <a:buNone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print(a)		# All elements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81600" y="1905000"/>
          <a:ext cx="6096000" cy="111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1117600"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956800" y="2108200"/>
          <a:ext cx="1219200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181600" y="2921000"/>
          <a:ext cx="6096000" cy="5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956800" y="2514600"/>
          <a:ext cx="1219200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430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IN" sz="5333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IN" sz="5333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50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20, 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30),</a:t>
            </a:r>
            <a:endParaRPr lang="en-US" sz="2667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(40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50, 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60)  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print(a[0][0])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print(a[0][1])</a:t>
            </a:r>
            <a:endParaRPr lang="en-US" sz="2667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print(a[0][2])</a:t>
            </a:r>
            <a:endParaRPr lang="en-US" sz="2667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print(a[1][0])</a:t>
            </a:r>
            <a:endParaRPr lang="en-US" sz="2667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print(a[1][1])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print(a[1][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])</a:t>
            </a:r>
          </a:p>
          <a:p>
            <a:pPr marL="0" indent="0">
              <a:buNone/>
            </a:pPr>
            <a:endParaRPr lang="en-US" sz="2667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print(a)		# All </a:t>
            </a:r>
            <a:r>
              <a:rPr lang="en-US" sz="2667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</a:p>
          <a:p>
            <a:pPr marL="0" indent="0">
              <a:buNone/>
            </a:pPr>
            <a:endParaRPr lang="en-US" sz="2667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586133" y="1844040"/>
          <a:ext cx="2235201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067"/>
                <a:gridCol w="745067"/>
                <a:gridCol w="745067"/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7010400" y="1830493"/>
          <a:ext cx="880533" cy="9889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3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0</a:t>
                      </a:r>
                      <a:endParaRPr lang="en-IN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7611533" y="1397000"/>
          <a:ext cx="2209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600"/>
                <a:gridCol w="736600"/>
                <a:gridCol w="73660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0</a:t>
                      </a:r>
                      <a:endParaRPr lang="en-IN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IN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7534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Accessing Nested tuple using for loop</a:t>
            </a:r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92200"/>
            <a:ext cx="9042400" cy="152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= (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20,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30),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(40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50,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60) 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6502400" y="2160825"/>
            <a:ext cx="4470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u="sng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With index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(a)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 range(n):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for j in range(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(a[i])):</a:t>
            </a:r>
            <a:endParaRPr lang="en-IN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print(a[i][j])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print ( 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5200" y="2260124"/>
            <a:ext cx="3149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u="sng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Without index</a:t>
            </a:r>
            <a:endParaRPr lang="en-IN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for r in a: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for c in r: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print(c)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print( )</a:t>
            </a:r>
          </a:p>
        </p:txBody>
      </p:sp>
      <p:sp>
        <p:nvSpPr>
          <p:cNvPr id="6" name="Left Brace 5"/>
          <p:cNvSpPr/>
          <p:nvPr/>
        </p:nvSpPr>
        <p:spPr>
          <a:xfrm>
            <a:off x="1727200" y="2872025"/>
            <a:ext cx="508000" cy="1219200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7" name="TextBox 6"/>
          <p:cNvSpPr txBox="1"/>
          <p:nvPr/>
        </p:nvSpPr>
        <p:spPr>
          <a:xfrm>
            <a:off x="203200" y="3278425"/>
            <a:ext cx="1555234" cy="379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67" dirty="0">
                <a:latin typeface="Times New Roman" pitchFamily="18" charset="0"/>
                <a:cs typeface="Times New Roman" pitchFamily="18" charset="0"/>
              </a:rPr>
              <a:t>Outer for loop</a:t>
            </a:r>
            <a:endParaRPr lang="en-IN" sz="186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10058400" y="3075225"/>
            <a:ext cx="406400" cy="13208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2" name="TextBox 11"/>
          <p:cNvSpPr txBox="1"/>
          <p:nvPr/>
        </p:nvSpPr>
        <p:spPr>
          <a:xfrm>
            <a:off x="10464800" y="3530440"/>
            <a:ext cx="1555234" cy="379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67" dirty="0">
                <a:latin typeface="Times New Roman" pitchFamily="18" charset="0"/>
                <a:cs typeface="Times New Roman" pitchFamily="18" charset="0"/>
              </a:rPr>
              <a:t>Outer for loop</a:t>
            </a:r>
            <a:endParaRPr lang="en-IN" sz="186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78400" y="3176825"/>
            <a:ext cx="1516762" cy="3796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67" dirty="0">
                <a:latin typeface="Times New Roman" pitchFamily="18" charset="0"/>
                <a:cs typeface="Times New Roman" pitchFamily="18" charset="0"/>
              </a:rPr>
              <a:t>Inner for loop</a:t>
            </a:r>
            <a:endParaRPr lang="en-IN" sz="186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4572000" y="3176826"/>
            <a:ext cx="406400" cy="511969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5" name="Left Brace 14"/>
          <p:cNvSpPr/>
          <p:nvPr/>
        </p:nvSpPr>
        <p:spPr>
          <a:xfrm>
            <a:off x="7010400" y="3481625"/>
            <a:ext cx="203200" cy="506016"/>
          </a:xfrm>
          <a:prstGeom prst="lef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6" name="TextBox 15"/>
          <p:cNvSpPr txBox="1"/>
          <p:nvPr/>
        </p:nvSpPr>
        <p:spPr>
          <a:xfrm>
            <a:off x="5436892" y="3583225"/>
            <a:ext cx="1516762" cy="37965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67" dirty="0">
                <a:latin typeface="Times New Roman" pitchFamily="18" charset="0"/>
                <a:cs typeface="Times New Roman" pitchFamily="18" charset="0"/>
              </a:rPr>
              <a:t>Inner for loop</a:t>
            </a:r>
            <a:endParaRPr lang="en-IN" sz="186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1200" y="4700826"/>
            <a:ext cx="11088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outer for loop represents the rows and the inner for loop represents the columns in each row.</a:t>
            </a:r>
            <a:endParaRPr lang="en-IN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63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Accessing Nested tuple using while loop</a:t>
            </a:r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261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  (10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20,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30),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(40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50,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60) 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 = 0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while i &lt; n</a:t>
            </a:r>
            <a:r>
              <a:rPr lang="en-IN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j = 0</a:t>
            </a:r>
            <a:endParaRPr lang="en-IN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while j &lt;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(a[i]):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print(a[i][j])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j+=1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i+=1</a:t>
            </a:r>
          </a:p>
        </p:txBody>
      </p:sp>
    </p:spTree>
    <p:extLst>
      <p:ext uri="{BB962C8B-B14F-4D97-AF65-F5344CB8AC3E}">
        <p14:creationId xmlns:p14="http://schemas.microsoft.com/office/powerpoint/2010/main" val="37891585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6533"/>
          </a:xfrm>
        </p:spPr>
        <p:txBody>
          <a:bodyPr>
            <a:normAutofit fontScale="90000"/>
          </a:bodyPr>
          <a:lstStyle/>
          <a:p>
            <a:pPr algn="ctr"/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26533"/>
            <a:ext cx="12192000" cy="62314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895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6533"/>
          </a:xfrm>
        </p:spPr>
        <p:txBody>
          <a:bodyPr>
            <a:normAutofit fontScale="90000"/>
          </a:bodyPr>
          <a:lstStyle/>
          <a:p>
            <a:pPr algn="ctr"/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26533"/>
            <a:ext cx="12192000" cy="62314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408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6533"/>
          </a:xfrm>
        </p:spPr>
        <p:txBody>
          <a:bodyPr>
            <a:normAutofit fontScale="90000"/>
          </a:bodyPr>
          <a:lstStyle/>
          <a:p>
            <a:pPr algn="ctr"/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2167467"/>
            <a:ext cx="12192000" cy="1473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TUPLES</a:t>
            </a:r>
            <a:endParaRPr lang="en-US" sz="54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23349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List of Tuples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[10, 20, 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(30, 40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)]</a:t>
            </a:r>
          </a:p>
          <a:p>
            <a:pPr marL="0" indent="0">
              <a:buNone/>
            </a:pPr>
            <a:endParaRPr lang="en-US" sz="2667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 [(10, 20), (30, 40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)]</a:t>
            </a:r>
            <a:endParaRPr lang="en-US" sz="2667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739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6533"/>
          </a:xfrm>
        </p:spPr>
        <p:txBody>
          <a:bodyPr>
            <a:normAutofit fontScale="90000"/>
          </a:bodyPr>
          <a:lstStyle/>
          <a:p>
            <a:pPr algn="ctr"/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938868"/>
            <a:ext cx="12192000" cy="16171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TUPLE OF LISTS</a:t>
            </a:r>
            <a:endParaRPr lang="en-US" sz="48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9692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6408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2564342"/>
            <a:ext cx="12192000" cy="16181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endParaRPr 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07387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Tuple of Lists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(10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20, 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[30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40])</a:t>
            </a:r>
          </a:p>
          <a:p>
            <a:pPr marL="0" indent="0">
              <a:buNone/>
            </a:pPr>
            <a:endParaRPr lang="en-US" sz="2667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667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 = 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([10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20], [30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40])</a:t>
            </a:r>
            <a:endParaRPr lang="en-US" sz="2667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667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6909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6533"/>
          </a:xfrm>
        </p:spPr>
        <p:txBody>
          <a:bodyPr>
            <a:normAutofit fontScale="90000"/>
          </a:bodyPr>
          <a:lstStyle/>
          <a:p>
            <a:pPr algn="ctr"/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26533"/>
            <a:ext cx="12192000" cy="62314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0360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6533"/>
          </a:xfrm>
        </p:spPr>
        <p:txBody>
          <a:bodyPr>
            <a:normAutofit fontScale="90000"/>
          </a:bodyPr>
          <a:lstStyle/>
          <a:p>
            <a:pPr algn="ctr"/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2446866"/>
            <a:ext cx="12192000" cy="18372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TUPLE TO FUNCTION</a:t>
            </a:r>
          </a:p>
          <a:p>
            <a:pPr marL="0" indent="0" algn="ctr">
              <a:buNone/>
            </a:pPr>
            <a:r>
              <a:rPr lang="en-US" sz="3600" b="1" dirty="0" smtClean="0">
                <a:solidFill>
                  <a:srgbClr val="00B050"/>
                </a:solidFill>
              </a:rPr>
              <a:t>[CAUTION-&gt;AFTER FUNCTION]</a:t>
            </a:r>
            <a:endParaRPr lang="en-US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5223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Passing Tuple to Function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0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 can pass a tuple to a function while calling function.</a:t>
            </a:r>
          </a:p>
          <a:p>
            <a:pPr marL="0" indent="0">
              <a:buNone/>
            </a:pPr>
            <a:r>
              <a:rPr lang="en-US" sz="2667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show(t):</a:t>
            </a:r>
            <a:endParaRPr lang="en-US" sz="2667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print(t)</a:t>
            </a:r>
            <a:endParaRPr lang="en-US" sz="2667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print(type(t))</a:t>
            </a:r>
            <a:endParaRPr lang="en-US" sz="2667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for i in 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t:</a:t>
            </a:r>
            <a:endParaRPr lang="en-US" sz="2667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	print(i)</a:t>
            </a:r>
          </a:p>
          <a:p>
            <a:pPr marL="0" indent="0">
              <a:buNone/>
            </a:pPr>
            <a:endParaRPr lang="en-US" sz="2667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tup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(10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20, 30, </a:t>
            </a:r>
            <a:r>
              <a:rPr lang="en-US" sz="2667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2667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HariOm</a:t>
            </a:r>
            <a:r>
              <a:rPr lang="en-US" sz="2667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’)</a:t>
            </a:r>
            <a:endParaRPr lang="en-US" sz="2667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show(</a:t>
            </a:r>
            <a:r>
              <a:rPr lang="en-US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tup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667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667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029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6533"/>
          </a:xfrm>
        </p:spPr>
        <p:txBody>
          <a:bodyPr>
            <a:normAutofit fontScale="90000"/>
          </a:bodyPr>
          <a:lstStyle/>
          <a:p>
            <a:pPr algn="ctr"/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26533"/>
            <a:ext cx="12192000" cy="62314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5132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1" y="2853266"/>
            <a:ext cx="8596668" cy="1320800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accent5">
                    <a:lumMod val="75000"/>
                  </a:schemeClr>
                </a:solidFill>
              </a:rPr>
              <a:t>DEMOs-ON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::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796925" y="2698750"/>
            <a:ext cx="11395075" cy="227965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5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4583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7649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/>
              <a:t>DEMO GOING ON</a:t>
            </a:r>
            <a:endParaRPr lang="en-US" sz="8800" dirty="0"/>
          </a:p>
        </p:txBody>
      </p:sp>
      <p:sp>
        <p:nvSpPr>
          <p:cNvPr id="5" name="Down Arrow 4"/>
          <p:cNvSpPr/>
          <p:nvPr/>
        </p:nvSpPr>
        <p:spPr>
          <a:xfrm flipH="1">
            <a:off x="5583394" y="3951147"/>
            <a:ext cx="1620711" cy="19027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233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105" y="2339204"/>
            <a:ext cx="10515600" cy="2933552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latin typeface="Arial Black" panose="020B0A04020102020204" pitchFamily="34" charset="0"/>
              </a:rPr>
              <a:t>THANK YOU</a:t>
            </a:r>
            <a:endParaRPr lang="en-US" sz="9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9333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6408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96408"/>
            <a:ext cx="12192000" cy="59615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9908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880533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Tuple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19667"/>
            <a:ext cx="10972800" cy="5960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Tuple – A tuple contains a group of elements which can be same or different types. 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Tuples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are immutable. 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is similar to List but Tuples are read-only which means we can not modify it’s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element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Tuples are used to store data which should not be modified. 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occupies less memory compare to list.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Tuples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are represented using parentheses ( ).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:- a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(10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20, -50, 21.3,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HariOm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’)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0220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Creating Empty Tuple</a:t>
            </a:r>
            <a:endParaRPr lang="en-IN" sz="5333" b="1" u="sng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77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tuple_name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( 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Ex:- a = ( )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804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Creating Tuple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77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 can create tuple by writing elements separated by commas inside parentheses.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With one Element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10)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= (10, )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With Multiple Elements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 = (10, 20, 30, 40)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 = (10, 20, -50, 21.3,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HariOm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’)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 = 10, 20, -50, 21.3,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HariOm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’)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34616" y="5171758"/>
            <a:ext cx="294022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will become a tuple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588000" y="5417979"/>
            <a:ext cx="9466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49600" y="2514601"/>
            <a:ext cx="288893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will become integer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202984" y="2760821"/>
            <a:ext cx="9466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3974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1687</TotalTime>
  <Words>1694</Words>
  <Application>Microsoft Office PowerPoint</Application>
  <PresentationFormat>Widescreen</PresentationFormat>
  <Paragraphs>522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Algerian</vt:lpstr>
      <vt:lpstr>Arial</vt:lpstr>
      <vt:lpstr>Arial Black</vt:lpstr>
      <vt:lpstr>Arial Rounded MT Bold</vt:lpstr>
      <vt:lpstr>Calibri</vt:lpstr>
      <vt:lpstr>Calibri Light</vt:lpstr>
      <vt:lpstr>Times New Roman</vt:lpstr>
      <vt:lpstr>Wingdings</vt:lpstr>
      <vt:lpstr>Office Theme</vt:lpstr>
      <vt:lpstr>WELCOME  IN HARIOM DEFENSIVE TECHNOLOGY</vt:lpstr>
      <vt:lpstr>PYTHON (TUPLE) </vt:lpstr>
      <vt:lpstr>ALL AT ONE GLANCE</vt:lpstr>
      <vt:lpstr>AGENDA</vt:lpstr>
      <vt:lpstr>PowerPoint Presentation</vt:lpstr>
      <vt:lpstr>PowerPoint Presentation</vt:lpstr>
      <vt:lpstr>Tuple</vt:lpstr>
      <vt:lpstr>Creating Empty Tuple</vt:lpstr>
      <vt:lpstr>Creating Tuple</vt:lpstr>
      <vt:lpstr>Index</vt:lpstr>
      <vt:lpstr>Accessing Tuple’s Element</vt:lpstr>
      <vt:lpstr>Accessing using for loop</vt:lpstr>
      <vt:lpstr>Accessing using while loop</vt:lpstr>
      <vt:lpstr>Slicing on Tuple</vt:lpstr>
      <vt:lpstr>Tuple Concatenation </vt:lpstr>
      <vt:lpstr>Modifying Element</vt:lpstr>
      <vt:lpstr>Deleting Tuple</vt:lpstr>
      <vt:lpstr>Repetition of Tuple </vt:lpstr>
      <vt:lpstr>Aliasing Tuple</vt:lpstr>
      <vt:lpstr>Copying Tuple</vt:lpstr>
      <vt:lpstr>PowerPoint Presentation</vt:lpstr>
      <vt:lpstr>PowerPoint Presentation</vt:lpstr>
      <vt:lpstr>PowerPoint Presentation</vt:lpstr>
      <vt:lpstr>Accessing Values in Tuples</vt:lpstr>
      <vt:lpstr>Updating Tuples</vt:lpstr>
      <vt:lpstr>Delete Tuple Elements</vt:lpstr>
      <vt:lpstr>PowerPoint Presentation</vt:lpstr>
      <vt:lpstr>Basic Tuples Operations</vt:lpstr>
      <vt:lpstr>Indexing, Slicing, and Matrixes</vt:lpstr>
      <vt:lpstr>No Enclosing Delimiters</vt:lpstr>
      <vt:lpstr>PowerPoint Presentation</vt:lpstr>
      <vt:lpstr>PowerPoint Presentation</vt:lpstr>
      <vt:lpstr>Tuple len() Method</vt:lpstr>
      <vt:lpstr>Tuple max() Method</vt:lpstr>
      <vt:lpstr>Tuple min() Method</vt:lpstr>
      <vt:lpstr>Tuple tuple() Method</vt:lpstr>
      <vt:lpstr>PowerPoint Presentation</vt:lpstr>
      <vt:lpstr>PowerPoint Presentation</vt:lpstr>
      <vt:lpstr>Nested Tuple</vt:lpstr>
      <vt:lpstr>Index</vt:lpstr>
      <vt:lpstr>Accessing Nested Tuple</vt:lpstr>
      <vt:lpstr>Cont…</vt:lpstr>
      <vt:lpstr>Accessing Nested tuple using for loop</vt:lpstr>
      <vt:lpstr>Accessing Nested tuple using while loop</vt:lpstr>
      <vt:lpstr>PowerPoint Presentation</vt:lpstr>
      <vt:lpstr>PowerPoint Presentation</vt:lpstr>
      <vt:lpstr>PowerPoint Presentation</vt:lpstr>
      <vt:lpstr>List of Tuples</vt:lpstr>
      <vt:lpstr>PowerPoint Presentation</vt:lpstr>
      <vt:lpstr>Tuple of Lists</vt:lpstr>
      <vt:lpstr>PowerPoint Presentation</vt:lpstr>
      <vt:lpstr>PowerPoint Presentation</vt:lpstr>
      <vt:lpstr>Passing Tuple to Function</vt:lpstr>
      <vt:lpstr>PowerPoint Presentation</vt:lpstr>
      <vt:lpstr>DEMOs-ON::</vt:lpstr>
      <vt:lpstr>DEMO GOING 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ARDUINO-UNO-4LEDs-DEMO2</dc:title>
  <dc:creator>home</dc:creator>
  <cp:lastModifiedBy>home</cp:lastModifiedBy>
  <cp:revision>158</cp:revision>
  <dcterms:created xsi:type="dcterms:W3CDTF">2021-06-04T21:21:12Z</dcterms:created>
  <dcterms:modified xsi:type="dcterms:W3CDTF">2021-10-03T01:09:27Z</dcterms:modified>
</cp:coreProperties>
</file>