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56" r:id="rId2"/>
    <p:sldId id="266" r:id="rId3"/>
    <p:sldId id="257" r:id="rId4"/>
    <p:sldId id="258" r:id="rId5"/>
    <p:sldId id="289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45" r:id="rId27"/>
    <p:sldId id="290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66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0" r:id="rId62"/>
    <p:sldId id="379" r:id="rId63"/>
    <p:sldId id="270" r:id="rId64"/>
    <p:sldId id="264" r:id="rId65"/>
    <p:sldId id="265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9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0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056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85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84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0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0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4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52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5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66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05F5-0955-4AD6-9022-A54CCC45A714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06DE9-58B8-4A08-8756-06259E137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9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4561" y="982766"/>
            <a:ext cx="10815415" cy="45720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accent5"/>
                </a:solidFill>
                <a:latin typeface="Algerian" panose="04020705040A02060702" pitchFamily="82" charset="0"/>
              </a:rPr>
              <a:t>WELCOME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latin typeface="Algerian" panose="04020705040A02060702" pitchFamily="82" charset="0"/>
              </a:rPr>
              <a:t>IN</a:t>
            </a:r>
            <a:br>
              <a:rPr lang="en-US" sz="6000" dirty="0" smtClean="0">
                <a:latin typeface="Algerian" panose="04020705040A02060702" pitchFamily="82" charset="0"/>
              </a:rPr>
            </a:b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HARIOM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DEFENSIVE</a:t>
            </a:r>
            <a:r>
              <a:rPr lang="en-US" sz="6000" dirty="0" smtClean="0">
                <a:latin typeface="Algerian" panose="04020705040A02060702" pitchFamily="82" charset="0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TECHNOLOGY</a:t>
            </a:r>
            <a:endParaRPr lang="en-US" sz="6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00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Accessing Dictionary</a:t>
            </a:r>
            <a:endParaRPr lang="en-IN" sz="5333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can access the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value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a dictionary by referring to its key name, inside square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brackets.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{101: ‘Rahul’, 102: ‘Raj’, 103: ‘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fees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{‘rahul’:2000, ‘raj’:3000, ‘sonam’: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8000}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[101])</a:t>
            </a: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[102])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[103])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print(fees[‘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print(fees[‘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raj’])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print(fees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[‘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’])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534400" y="2413000"/>
          <a:ext cx="27432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7600"/>
                <a:gridCol w="16256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[101]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Rahul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[102]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Raj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[103]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Sonam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416801" y="287798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stu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8026400" y="2717800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8026400" y="312420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026400" y="3225800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8534400" y="4302760"/>
          <a:ext cx="27432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2400"/>
                <a:gridCol w="13208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[‘</a:t>
                      </a:r>
                      <a:r>
                        <a:rPr lang="en-US" sz="2400" dirty="0" err="1" smtClean="0"/>
                        <a:t>rahul</a:t>
                      </a:r>
                      <a:r>
                        <a:rPr lang="en-US" sz="2400" dirty="0" smtClean="0"/>
                        <a:t>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[‘raj’]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3000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[‘</a:t>
                      </a:r>
                      <a:r>
                        <a:rPr lang="en-US" sz="2400" dirty="0" err="1" smtClean="0"/>
                        <a:t>sonam</a:t>
                      </a:r>
                      <a:r>
                        <a:rPr lang="en-US" sz="2400" dirty="0" smtClean="0"/>
                        <a:t>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8000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416800" y="4767740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8026400" y="4607560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26400" y="5013960"/>
            <a:ext cx="508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026400" y="5115560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946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Modifying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modify the existing value of key by assigning a new value. 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{101: ‘Rahul’, 102: ‘Raj’, 103: ‘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[102] = ‘Python’</a:t>
            </a:r>
            <a:endParaRPr lang="en-US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13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Inserting/Adding new item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add an item to dictionary just by mentioning a new key-value pair into an existin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 dictionary. 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If we mention a key which is already exists in the dictionary then the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value gets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updated/modified rather then adding a new item.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The new item my be added at any place in the dictionary as dictionary is an unordered collection.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667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[104] </a:t>
            </a: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667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endParaRPr lang="en-US" sz="2667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8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Deletion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delete an item of dictionary or entire dictionary using del statement.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Deleting an item</a:t>
            </a:r>
          </a:p>
          <a:p>
            <a:pPr marL="0" indent="0">
              <a:buNone/>
            </a:pPr>
            <a:r>
              <a:rPr lang="en-US" sz="2667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[102]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Deleting entire Dictionary</a:t>
            </a:r>
          </a:p>
          <a:p>
            <a:pPr marL="0" indent="0">
              <a:buNone/>
            </a:pPr>
            <a:r>
              <a:rPr lang="en-US" sz="2667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del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3858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Testing Key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 can check whether a key is already exists in the dictionary or not, for this purpose we use membership operator.</a:t>
            </a:r>
          </a:p>
          <a:p>
            <a:pPr marL="0" indent="0">
              <a:buNone/>
            </a:pP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= {101: ‘Rahul’, 102: ‘Raj’, 103: ‘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101 in </a:t>
            </a:r>
            <a:r>
              <a:rPr lang="en-US" sz="2667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667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# </a:t>
            </a: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exists returns True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104 not in </a:t>
            </a:r>
            <a:r>
              <a:rPr lang="en-US" sz="2667" dirty="0" err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	# If not exists returns True</a:t>
            </a:r>
          </a:p>
        </p:txBody>
      </p:sp>
    </p:spTree>
    <p:extLst>
      <p:ext uri="{BB962C8B-B14F-4D97-AF65-F5344CB8AC3E}">
        <p14:creationId xmlns:p14="http://schemas.microsoft.com/office/powerpoint/2010/main" val="22102443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Clear ( ) Method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is used to remove all the elements from the dictionary.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667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dict.clear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667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stu.clear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endParaRPr lang="en-IN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6988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copy ( ) Method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is used to copy all the elements from the existing dictionary into a new dictionary.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667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dict.copy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new_stu</a:t>
            </a:r>
            <a:r>
              <a:rPr lang="en-US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stu.copy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endParaRPr lang="en-IN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144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fromkeys</a:t>
            </a:r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is used to create a new dictionary with the specified keys and values.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dict.fromkeys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(keys, value)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key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(101, 102, 103)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value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‘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new_stu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dict.fromkeys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(key, value)</a:t>
            </a:r>
          </a:p>
          <a:p>
            <a:pPr marL="0" indent="0">
              <a:buNone/>
            </a:pPr>
            <a:endParaRPr lang="en-IN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351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 ( ) Method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returns the value of the specified key.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key is not found then it will return none or default value.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667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dict_name.get</a:t>
            </a: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(key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stu.get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(104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stu.get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(104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‘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GeekyShows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1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items ( ) Method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returns an object that contains key-value pairs of dictionary.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pairs are stored as tuples in the object.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667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dict_name.items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stu.items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35927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3425" y="1549400"/>
            <a:ext cx="10515600" cy="4131733"/>
          </a:xfrm>
          <a:pattFill prst="smConfetti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PYTHON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r>
              <a:rPr lang="en-US" sz="6600" b="1" dirty="0" smtClean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DICTIONARY</a:t>
            </a:r>
            <a:r>
              <a:rPr lang="en-US" sz="6600" b="1" dirty="0" smtClean="0">
                <a:solidFill>
                  <a:srgbClr val="FF0000"/>
                </a:solidFill>
              </a:rPr>
              <a:t>)</a:t>
            </a:r>
            <a:r>
              <a:rPr lang="en-US" sz="6600" b="1" dirty="0">
                <a:solidFill>
                  <a:srgbClr val="FF0000"/>
                </a:solidFill>
              </a:rPr>
              <a:t/>
            </a:r>
            <a:br>
              <a:rPr lang="en-US" sz="6600" b="1" dirty="0">
                <a:solidFill>
                  <a:srgbClr val="FF0000"/>
                </a:solidFill>
              </a:rPr>
            </a:br>
            <a:endParaRPr 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2242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keys ( ) Method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returns a sequence of keys from the dictionary 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667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dict_name.keys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Ex:-  </a:t>
            </a:r>
            <a:endParaRPr lang="en-US" sz="2667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stu.keys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619255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values ( ) Method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returns a sequence of values from the dictionary 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667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dict_name.values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:-  </a:t>
            </a:r>
            <a:endParaRPr lang="en-US" sz="2667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stu.values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92863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 ( ) Method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is used to update the dictionary with the specified key value pair.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667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dict_name.update</a:t>
            </a: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:-  </a:t>
            </a:r>
            <a:endParaRPr lang="en-US" sz="2667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stu.update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({105: ‘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Gupchup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’})</a:t>
            </a: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178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pop ( ) Method</a:t>
            </a:r>
            <a:endParaRPr lang="en-IN" sz="5333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is used to remove the item with specified key.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returns the removed item’s value.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key is not found then the a default value is returned.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key is not found and default value is not given then shows </a:t>
            </a:r>
            <a:r>
              <a:rPr lang="en-US" sz="2667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KeyError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667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dict_name.pop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(key, </a:t>
            </a:r>
            <a:r>
              <a:rPr lang="en-US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defaultvalue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:-  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stu.pop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(101)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stu.pop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(110, 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HariOm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  <a:endParaRPr lang="en-US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49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popitem</a:t>
            </a:r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is used to remove the item which was last inserted into the dictionary. </a:t>
            </a:r>
          </a:p>
          <a:p>
            <a:pPr marL="0" indent="0">
              <a:buNone/>
            </a:pPr>
            <a:endParaRPr lang="en-US" sz="2667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returns the removed item in the form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of tuple, Pairs are returned in LIFO order. 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667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dict_name.popitem</a:t>
            </a:r>
            <a:r>
              <a:rPr lang="en-US" sz="2667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)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:-  </a:t>
            </a:r>
            <a:endParaRPr lang="en-US" sz="2667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stu.popitem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49287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setdefault</a:t>
            </a:r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 ) Method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This method returns the value of the specified key.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key is not found then it inserts key with the specified value.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667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dict_name.setdefault</a:t>
            </a: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(key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value)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  </a:t>
            </a:r>
            <a:endParaRPr lang="en-US" sz="2667" dirty="0" smtClean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67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stu.setdefault</a:t>
            </a: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(109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, ‘</a:t>
            </a:r>
            <a:r>
              <a:rPr lang="en-US" sz="2667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5697153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84200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84200"/>
            <a:ext cx="12192000" cy="6273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15603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Each key is separated from its value by a colon (:), the items are separated by </a:t>
            </a:r>
            <a:r>
              <a:rPr lang="en-US" dirty="0" smtClean="0">
                <a:solidFill>
                  <a:srgbClr val="0070C0"/>
                </a:solidFill>
              </a:rPr>
              <a:t>	commas</a:t>
            </a:r>
            <a:r>
              <a:rPr lang="en-US" dirty="0">
                <a:solidFill>
                  <a:srgbClr val="0070C0"/>
                </a:solidFill>
              </a:rPr>
              <a:t>, and the whole 	thing is enclosed in curly braces.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An empty dictionary without any items is written with just two curly braces, like </a:t>
            </a:r>
            <a:r>
              <a:rPr lang="en-US" dirty="0" smtClean="0">
                <a:solidFill>
                  <a:srgbClr val="C00000"/>
                </a:solidFill>
              </a:rPr>
              <a:t>	this</a:t>
            </a:r>
            <a:r>
              <a:rPr lang="en-US" dirty="0">
                <a:solidFill>
                  <a:srgbClr val="C00000"/>
                </a:solidFill>
              </a:rPr>
              <a:t>: {}.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Keys are unique within a dictionary while values may not be.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The </a:t>
            </a:r>
            <a:r>
              <a:rPr lang="en-US" dirty="0">
                <a:solidFill>
                  <a:srgbClr val="FFC000"/>
                </a:solidFill>
              </a:rPr>
              <a:t>values of a dictionary can be of any type, but the keys must be of an </a:t>
            </a:r>
            <a:r>
              <a:rPr lang="en-US" dirty="0" smtClean="0">
                <a:solidFill>
                  <a:srgbClr val="FFC000"/>
                </a:solidFill>
              </a:rPr>
              <a:t>	immutable </a:t>
            </a:r>
            <a:r>
              <a:rPr lang="en-US" dirty="0">
                <a:solidFill>
                  <a:srgbClr val="FFC000"/>
                </a:solidFill>
              </a:rPr>
              <a:t>data type such as </a:t>
            </a:r>
            <a:r>
              <a:rPr lang="en-US" dirty="0" smtClean="0">
                <a:solidFill>
                  <a:srgbClr val="FFC000"/>
                </a:solidFill>
              </a:rPr>
              <a:t>strings</a:t>
            </a:r>
            <a:r>
              <a:rPr lang="en-US" dirty="0">
                <a:solidFill>
                  <a:srgbClr val="FFC000"/>
                </a:solidFill>
              </a:rPr>
              <a:t>, numbers, or tuples.</a:t>
            </a:r>
          </a:p>
        </p:txBody>
      </p:sp>
    </p:spTree>
    <p:extLst>
      <p:ext uri="{BB962C8B-B14F-4D97-AF65-F5344CB8AC3E}">
        <p14:creationId xmlns:p14="http://schemas.microsoft.com/office/powerpoint/2010/main" val="2833990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Values in Dictionary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 access dictionary elements, you can use the familiar square brackets along with the </a:t>
            </a:r>
            <a:r>
              <a:rPr lang="en-US" dirty="0" smtClean="0">
                <a:solidFill>
                  <a:srgbClr val="0070C0"/>
                </a:solidFill>
              </a:rPr>
              <a:t>	key </a:t>
            </a:r>
            <a:r>
              <a:rPr lang="en-US" dirty="0">
                <a:solidFill>
                  <a:srgbClr val="0070C0"/>
                </a:solidFill>
              </a:rPr>
              <a:t>to obtain its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'Zara', 'Age': 7, 'Class': 'First'}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['Name']: ", 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['Name'])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['Age']: ", 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['Age'])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dict</a:t>
            </a:r>
            <a:r>
              <a:rPr lang="en-US" dirty="0">
                <a:solidFill>
                  <a:srgbClr val="002060"/>
                </a:solidFill>
              </a:rPr>
              <a:t>['Name']:  Zara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dict</a:t>
            </a:r>
            <a:r>
              <a:rPr lang="en-US" dirty="0">
                <a:solidFill>
                  <a:srgbClr val="002060"/>
                </a:solidFill>
              </a:rPr>
              <a:t>['Age']: 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CAUTION-&gt;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If we attempt to access a data item with a key, which is not a part of the dictionary, </a:t>
            </a:r>
            <a:r>
              <a:rPr lang="en-US" dirty="0" smtClean="0">
                <a:solidFill>
                  <a:srgbClr val="00B050"/>
                </a:solidFill>
              </a:rPr>
              <a:t>	we </a:t>
            </a:r>
            <a:r>
              <a:rPr lang="en-US" dirty="0">
                <a:solidFill>
                  <a:srgbClr val="00B050"/>
                </a:solidFill>
              </a:rPr>
              <a:t>get an </a:t>
            </a:r>
            <a:r>
              <a:rPr lang="en-US" dirty="0" smtClean="0">
                <a:solidFill>
                  <a:srgbClr val="00B050"/>
                </a:solidFill>
              </a:rPr>
              <a:t>error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51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Updating Dictionary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You can update a dictionary by adding a new entry or a key-value pair, modifying </a:t>
            </a:r>
            <a:r>
              <a:rPr lang="en-US" dirty="0" smtClean="0">
                <a:solidFill>
                  <a:srgbClr val="0070C0"/>
                </a:solidFill>
              </a:rPr>
              <a:t>	an </a:t>
            </a:r>
            <a:r>
              <a:rPr lang="en-US" dirty="0">
                <a:solidFill>
                  <a:srgbClr val="0070C0"/>
                </a:solidFill>
              </a:rPr>
              <a:t>existing entry, or </a:t>
            </a:r>
            <a:r>
              <a:rPr lang="en-US" dirty="0" smtClean="0">
                <a:solidFill>
                  <a:srgbClr val="0070C0"/>
                </a:solidFill>
              </a:rPr>
              <a:t>deleting </a:t>
            </a:r>
            <a:r>
              <a:rPr lang="en-US" dirty="0">
                <a:solidFill>
                  <a:srgbClr val="0070C0"/>
                </a:solidFill>
              </a:rPr>
              <a:t>an existing entry.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'Zara', 'Age': 7, 'Class': 'First'}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['Age'] = 8; </a:t>
            </a:r>
            <a:r>
              <a:rPr lang="en-US" dirty="0" smtClean="0">
                <a:solidFill>
                  <a:srgbClr val="FFC000"/>
                </a:solidFill>
              </a:rPr>
              <a:t>                            </a:t>
            </a:r>
            <a:r>
              <a:rPr lang="en-US" dirty="0" smtClean="0">
                <a:solidFill>
                  <a:srgbClr val="C00000"/>
                </a:solidFill>
              </a:rPr>
              <a:t># </a:t>
            </a:r>
            <a:r>
              <a:rPr lang="en-US" dirty="0">
                <a:solidFill>
                  <a:srgbClr val="C00000"/>
                </a:solidFill>
              </a:rPr>
              <a:t>update existing entry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['School'] = "DPS School" </a:t>
            </a:r>
            <a:r>
              <a:rPr lang="en-US" dirty="0" smtClean="0">
                <a:solidFill>
                  <a:srgbClr val="FFC000"/>
                </a:solidFill>
              </a:rPr>
              <a:t>   </a:t>
            </a:r>
            <a:r>
              <a:rPr lang="en-US" dirty="0" smtClean="0">
                <a:solidFill>
                  <a:srgbClr val="C00000"/>
                </a:solidFill>
              </a:rPr>
              <a:t># </a:t>
            </a:r>
            <a:r>
              <a:rPr lang="en-US" dirty="0">
                <a:solidFill>
                  <a:srgbClr val="C00000"/>
                </a:solidFill>
              </a:rPr>
              <a:t>Add new entry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['Age']: ", 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['Age'])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['School']: ", 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['School'])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dict</a:t>
            </a:r>
            <a:r>
              <a:rPr lang="en-US" dirty="0">
                <a:solidFill>
                  <a:srgbClr val="7030A0"/>
                </a:solidFill>
              </a:rPr>
              <a:t>['Age']:  8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dict</a:t>
            </a:r>
            <a:r>
              <a:rPr lang="en-US" dirty="0">
                <a:solidFill>
                  <a:srgbClr val="7030A0"/>
                </a:solidFill>
              </a:rPr>
              <a:t>['School']:  DPS School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239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ALL AT ONE GLANCE</a:t>
            </a:r>
            <a:endParaRPr lang="en-US" sz="6000" dirty="0">
              <a:solidFill>
                <a:schemeClr val="accent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5">
                <a:alpha val="99000"/>
              </a:schemeClr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Empty Dictionary</a:t>
            </a: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Accessing-Updating-Insert-Delete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Testing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Key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Pop() and </a:t>
            </a:r>
            <a:r>
              <a:rPr lang="en-US" sz="2000" b="1" u="sng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popitem</a:t>
            </a:r>
            <a:r>
              <a:rPr lang="en-US" sz="2000" b="1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() Method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Properties of Dictionary </a:t>
            </a: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Keys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Built-in Dictionary </a:t>
            </a:r>
            <a:r>
              <a:rPr lang="en-US" sz="1600" b="1" u="sng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Functions and </a:t>
            </a:r>
            <a:r>
              <a:rPr lang="en-US" sz="1600" b="1" u="sng" spc="3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u="sng" spc="3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NESTED DICTIONARY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b="1" u="sng" spc="3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spc="3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DEMOs</a:t>
            </a: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1600" b="1" spc="3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600" b="1" spc="3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69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6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 Dictionary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You can either remove individual dictionary elements or clear the entire contents of a </a:t>
            </a:r>
            <a:r>
              <a:rPr lang="en-US" dirty="0" smtClean="0">
                <a:solidFill>
                  <a:srgbClr val="0070C0"/>
                </a:solidFill>
              </a:rPr>
              <a:t>	dictionary</a:t>
            </a:r>
            <a:r>
              <a:rPr lang="en-US" dirty="0">
                <a:solidFill>
                  <a:srgbClr val="0070C0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You can also delete entire dictionary in a single operation.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To explicitly remove an entire dictionary, just use the del statement.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'Zara', 'Age': 7, 'Class': 'First'}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del 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['Name'] </a:t>
            </a:r>
            <a:r>
              <a:rPr lang="en-US" dirty="0" smtClean="0">
                <a:solidFill>
                  <a:srgbClr val="FFC000"/>
                </a:solidFill>
              </a:rPr>
              <a:t>                               </a:t>
            </a:r>
            <a:r>
              <a:rPr lang="en-US" dirty="0" smtClean="0">
                <a:solidFill>
                  <a:srgbClr val="C00000"/>
                </a:solidFill>
              </a:rPr>
              <a:t># </a:t>
            </a:r>
            <a:r>
              <a:rPr lang="en-US" dirty="0">
                <a:solidFill>
                  <a:srgbClr val="C00000"/>
                </a:solidFill>
              </a:rPr>
              <a:t>remove entry with key 'Name'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dict.clear</a:t>
            </a:r>
            <a:r>
              <a:rPr lang="en-US" dirty="0">
                <a:solidFill>
                  <a:srgbClr val="FFC000"/>
                </a:solidFill>
              </a:rPr>
              <a:t>()    </a:t>
            </a:r>
            <a:r>
              <a:rPr lang="en-US" dirty="0" smtClean="0">
                <a:solidFill>
                  <a:srgbClr val="FFC000"/>
                </a:solidFill>
              </a:rPr>
              <a:t>                                      </a:t>
            </a:r>
            <a:r>
              <a:rPr lang="en-US" dirty="0">
                <a:solidFill>
                  <a:srgbClr val="C00000"/>
                </a:solidFill>
              </a:rPr>
              <a:t># remove all entries in </a:t>
            </a:r>
            <a:r>
              <a:rPr lang="en-US" dirty="0" err="1">
                <a:solidFill>
                  <a:srgbClr val="C00000"/>
                </a:solidFill>
              </a:rPr>
              <a:t>dict</a:t>
            </a: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del 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      </a:t>
            </a:r>
            <a:r>
              <a:rPr lang="en-US" dirty="0" smtClean="0">
                <a:solidFill>
                  <a:srgbClr val="FFC000"/>
                </a:solidFill>
              </a:rPr>
              <a:t>                                         </a:t>
            </a:r>
            <a:r>
              <a:rPr lang="en-US" dirty="0">
                <a:solidFill>
                  <a:srgbClr val="C00000"/>
                </a:solidFill>
              </a:rPr>
              <a:t># delete entire dictionary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['Age']: ", 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['Age'])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['School']: ", 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['School'])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[ERROR-An exception is raised because after del </a:t>
            </a:r>
            <a:r>
              <a:rPr lang="en-US" dirty="0" err="1">
                <a:solidFill>
                  <a:srgbClr val="00B050"/>
                </a:solidFill>
              </a:rPr>
              <a:t>dict</a:t>
            </a:r>
            <a:r>
              <a:rPr lang="en-US" dirty="0">
                <a:solidFill>
                  <a:srgbClr val="00B050"/>
                </a:solidFill>
              </a:rPr>
              <a:t>, the dictionary does not exist anymore.]</a:t>
            </a:r>
          </a:p>
        </p:txBody>
      </p:sp>
    </p:spTree>
    <p:extLst>
      <p:ext uri="{BB962C8B-B14F-4D97-AF65-F5344CB8AC3E}">
        <p14:creationId xmlns:p14="http://schemas.microsoft.com/office/powerpoint/2010/main" val="494969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of Dictionary Keys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Dictionary values have no restrictions.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They can be any arbitrary Python object, either standard objects or user-defined objects.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	However</a:t>
            </a:r>
            <a:r>
              <a:rPr lang="en-US" sz="2400" dirty="0">
                <a:solidFill>
                  <a:srgbClr val="0070C0"/>
                </a:solidFill>
              </a:rPr>
              <a:t>, same is not true for the keys.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There are two important points to remember about dictionary keys −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(a) More than one entry per key is not allowed.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This means no duplicate key is allowed.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When duplicate keys are encountered during assignment, the last assignment wins.</a:t>
            </a:r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(b) Keys must be immutable.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</a:rPr>
              <a:t>    </a:t>
            </a:r>
            <a:r>
              <a:rPr lang="en-US" sz="2400" dirty="0" smtClean="0">
                <a:solidFill>
                  <a:srgbClr val="00B050"/>
                </a:solidFill>
              </a:rPr>
              <a:t>   This </a:t>
            </a:r>
            <a:r>
              <a:rPr lang="en-US" sz="2400" dirty="0">
                <a:solidFill>
                  <a:srgbClr val="00B050"/>
                </a:solidFill>
              </a:rPr>
              <a:t>means you can use strings, numbers or tuples as dictionary keys but something like </a:t>
            </a:r>
            <a:r>
              <a:rPr lang="en-US" sz="2400" dirty="0" smtClean="0">
                <a:solidFill>
                  <a:srgbClr val="00B050"/>
                </a:solidFill>
              </a:rPr>
              <a:t>     	[</a:t>
            </a:r>
            <a:r>
              <a:rPr lang="en-US" sz="2400" dirty="0">
                <a:solidFill>
                  <a:srgbClr val="00B050"/>
                </a:solidFill>
              </a:rPr>
              <a:t>'key'] </a:t>
            </a:r>
            <a:r>
              <a:rPr lang="en-US" sz="2400" dirty="0" smtClean="0">
                <a:solidFill>
                  <a:srgbClr val="00B050"/>
                </a:solidFill>
              </a:rPr>
              <a:t> is not </a:t>
            </a:r>
            <a:r>
              <a:rPr lang="en-US" sz="2400" dirty="0">
                <a:solidFill>
                  <a:srgbClr val="00B050"/>
                </a:solidFill>
              </a:rPr>
              <a:t>allowed.</a:t>
            </a:r>
          </a:p>
        </p:txBody>
      </p:sp>
    </p:spTree>
    <p:extLst>
      <p:ext uri="{BB962C8B-B14F-4D97-AF65-F5344CB8AC3E}">
        <p14:creationId xmlns:p14="http://schemas.microsoft.com/office/powerpoint/2010/main" val="2196127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'Zara', 'Age': 7, 'Name': '</a:t>
            </a:r>
            <a:r>
              <a:rPr lang="en-US" dirty="0" err="1">
                <a:solidFill>
                  <a:srgbClr val="FFC000"/>
                </a:solidFill>
              </a:rPr>
              <a:t>Manni</a:t>
            </a:r>
            <a:r>
              <a:rPr lang="en-US" dirty="0">
                <a:solidFill>
                  <a:srgbClr val="FFC000"/>
                </a:solidFill>
              </a:rPr>
              <a:t>'}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['Name']: ", 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['Name'])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dict</a:t>
            </a:r>
            <a:r>
              <a:rPr lang="en-US" dirty="0">
                <a:solidFill>
                  <a:srgbClr val="002060"/>
                </a:solidFill>
              </a:rPr>
              <a:t>['Name']:  </a:t>
            </a:r>
            <a:r>
              <a:rPr lang="en-US" dirty="0" err="1">
                <a:solidFill>
                  <a:srgbClr val="002060"/>
                </a:solidFill>
              </a:rPr>
              <a:t>Manni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</a:t>
            </a:r>
            <a:r>
              <a:rPr lang="en-US" dirty="0">
                <a:solidFill>
                  <a:srgbClr val="C00000"/>
                </a:solidFill>
              </a:rPr>
              <a:t>['Name']: 'Zara'</a:t>
            </a:r>
            <a:r>
              <a:rPr lang="en-US" dirty="0">
                <a:solidFill>
                  <a:srgbClr val="FFC000"/>
                </a:solidFill>
              </a:rPr>
              <a:t>, 'Age': 7}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['Name']: ", 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['Name'])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TypeError</a:t>
            </a:r>
            <a:r>
              <a:rPr lang="en-US" dirty="0">
                <a:solidFill>
                  <a:srgbClr val="002060"/>
                </a:solidFill>
              </a:rPr>
              <a:t>: list objects are </a:t>
            </a:r>
            <a:r>
              <a:rPr lang="en-US" dirty="0" err="1">
                <a:solidFill>
                  <a:srgbClr val="002060"/>
                </a:solidFill>
              </a:rPr>
              <a:t>unhashable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417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853267"/>
            <a:ext cx="12192000" cy="1168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::Built-in Dictionary Functions and Methods::</a:t>
            </a:r>
          </a:p>
        </p:txBody>
      </p:sp>
    </p:spTree>
    <p:extLst>
      <p:ext uri="{BB962C8B-B14F-4D97-AF65-F5344CB8AC3E}">
        <p14:creationId xmlns:p14="http://schemas.microsoft.com/office/powerpoint/2010/main" val="2857945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includes the following dictionary functions −&gt;&gt;&gt;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787400"/>
            <a:ext cx="8429625" cy="5740399"/>
          </a:xfrm>
        </p:spPr>
      </p:pic>
    </p:spTree>
    <p:extLst>
      <p:ext uri="{BB962C8B-B14F-4D97-AF65-F5344CB8AC3E}">
        <p14:creationId xmlns:p14="http://schemas.microsoft.com/office/powerpoint/2010/main" val="2966870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cmp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method </a:t>
            </a:r>
            <a:r>
              <a:rPr lang="en-US" dirty="0" err="1">
                <a:solidFill>
                  <a:srgbClr val="0070C0"/>
                </a:solidFill>
              </a:rPr>
              <a:t>cmp</a:t>
            </a:r>
            <a:r>
              <a:rPr lang="en-US" dirty="0">
                <a:solidFill>
                  <a:srgbClr val="0070C0"/>
                </a:solidFill>
              </a:rPr>
              <a:t>() compares two dictionaries based on key and values.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FF0000"/>
                </a:solidFill>
              </a:rPr>
              <a:t>cmp</a:t>
            </a:r>
            <a:r>
              <a:rPr lang="en-US" dirty="0" smtClean="0">
                <a:solidFill>
                  <a:srgbClr val="FF0000"/>
                </a:solidFill>
              </a:rPr>
              <a:t>(dict1</a:t>
            </a:r>
            <a:r>
              <a:rPr lang="en-US" dirty="0">
                <a:solidFill>
                  <a:srgbClr val="FF0000"/>
                </a:solidFill>
              </a:rPr>
              <a:t>, dict2)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dict1 − This is the first dictionary to be compared with dict2.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dict2 − This is the second dictionary to be compared with dict1.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This method returns 0 if both dictionaries are equal, -1 if dict1 &lt; dict2 and 1 if dict1 </a:t>
            </a:r>
            <a:r>
              <a:rPr lang="en-US" dirty="0" smtClean="0">
                <a:solidFill>
                  <a:srgbClr val="002060"/>
                </a:solidFill>
              </a:rPr>
              <a:t>	&gt; </a:t>
            </a:r>
            <a:r>
              <a:rPr lang="en-US" dirty="0">
                <a:solidFill>
                  <a:srgbClr val="002060"/>
                </a:solidFill>
              </a:rPr>
              <a:t>dic2.</a:t>
            </a:r>
          </a:p>
        </p:txBody>
      </p:sp>
    </p:spTree>
    <p:extLst>
      <p:ext uri="{BB962C8B-B14F-4D97-AF65-F5344CB8AC3E}">
        <p14:creationId xmlns:p14="http://schemas.microsoft.com/office/powerpoint/2010/main" val="4290679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dict1 = {'Name': 'Zara', 'Age': 7};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dict2 = {'Name': '</a:t>
            </a:r>
            <a:r>
              <a:rPr lang="en-US" dirty="0" err="1">
                <a:solidFill>
                  <a:srgbClr val="FFC000"/>
                </a:solidFill>
              </a:rPr>
              <a:t>Mahnaz</a:t>
            </a:r>
            <a:r>
              <a:rPr lang="en-US" dirty="0">
                <a:solidFill>
                  <a:srgbClr val="FFC000"/>
                </a:solidFill>
              </a:rPr>
              <a:t>', 'Age': 27};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dict3 = {'Name': '</a:t>
            </a:r>
            <a:r>
              <a:rPr lang="en-US" dirty="0" err="1">
                <a:solidFill>
                  <a:srgbClr val="FFC000"/>
                </a:solidFill>
              </a:rPr>
              <a:t>Abid</a:t>
            </a:r>
            <a:r>
              <a:rPr lang="en-US" dirty="0">
                <a:solidFill>
                  <a:srgbClr val="FFC000"/>
                </a:solidFill>
              </a:rPr>
              <a:t>', 'Age': 27};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dict4 = {'Name': 'Zara', 'Age': 7};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</a:t>
            </a:r>
            <a:r>
              <a:rPr lang="en-US" dirty="0" smtClean="0">
                <a:solidFill>
                  <a:srgbClr val="FFC000"/>
                </a:solidFill>
              </a:rPr>
              <a:t>("</a:t>
            </a:r>
            <a:r>
              <a:rPr lang="en-US" dirty="0">
                <a:solidFill>
                  <a:srgbClr val="FFC000"/>
                </a:solidFill>
              </a:rPr>
              <a:t>Return Value : %d" </a:t>
            </a:r>
            <a:r>
              <a:rPr lang="en-US" dirty="0">
                <a:solidFill>
                  <a:srgbClr val="FF0000"/>
                </a:solidFill>
              </a:rPr>
              <a:t>%  </a:t>
            </a:r>
            <a:r>
              <a:rPr lang="en-US" dirty="0" err="1">
                <a:solidFill>
                  <a:srgbClr val="FF0000"/>
                </a:solidFill>
              </a:rPr>
              <a:t>cmp</a:t>
            </a:r>
            <a:r>
              <a:rPr lang="en-US" dirty="0">
                <a:solidFill>
                  <a:srgbClr val="FF0000"/>
                </a:solidFill>
              </a:rPr>
              <a:t> (dict1, dict2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</a:t>
            </a:r>
            <a:r>
              <a:rPr lang="en-US" dirty="0" smtClean="0">
                <a:solidFill>
                  <a:srgbClr val="FFC000"/>
                </a:solidFill>
              </a:rPr>
              <a:t>("</a:t>
            </a:r>
            <a:r>
              <a:rPr lang="en-US" dirty="0">
                <a:solidFill>
                  <a:srgbClr val="FFC000"/>
                </a:solidFill>
              </a:rPr>
              <a:t>Return Value : %d" </a:t>
            </a:r>
            <a:r>
              <a:rPr lang="en-US" dirty="0">
                <a:solidFill>
                  <a:srgbClr val="FF0000"/>
                </a:solidFill>
              </a:rPr>
              <a:t>%  </a:t>
            </a:r>
            <a:r>
              <a:rPr lang="en-US" dirty="0" err="1">
                <a:solidFill>
                  <a:srgbClr val="FF0000"/>
                </a:solidFill>
              </a:rPr>
              <a:t>cmp</a:t>
            </a:r>
            <a:r>
              <a:rPr lang="en-US" dirty="0">
                <a:solidFill>
                  <a:srgbClr val="FF0000"/>
                </a:solidFill>
              </a:rPr>
              <a:t> (dict2, dict3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C000"/>
                </a:solidFill>
              </a:rPr>
              <a:t>Print( </a:t>
            </a:r>
            <a:r>
              <a:rPr lang="en-US" dirty="0">
                <a:solidFill>
                  <a:srgbClr val="FFC000"/>
                </a:solidFill>
              </a:rPr>
              <a:t>"Return Value : %d"</a:t>
            </a:r>
            <a:r>
              <a:rPr lang="en-US" dirty="0">
                <a:solidFill>
                  <a:srgbClr val="FF0000"/>
                </a:solidFill>
              </a:rPr>
              <a:t> %  </a:t>
            </a:r>
            <a:r>
              <a:rPr lang="en-US" dirty="0" err="1">
                <a:solidFill>
                  <a:srgbClr val="FF0000"/>
                </a:solidFill>
              </a:rPr>
              <a:t>cmp</a:t>
            </a:r>
            <a:r>
              <a:rPr lang="en-US" dirty="0">
                <a:solidFill>
                  <a:srgbClr val="FF0000"/>
                </a:solidFill>
              </a:rPr>
              <a:t> (dict1, dict4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#OUTPUT-[IN MY SYSTEM--GETTING ERROR]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Return Value : -1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Return Value : 1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Return Value : 0</a:t>
            </a:r>
          </a:p>
        </p:txBody>
      </p:sp>
    </p:spTree>
    <p:extLst>
      <p:ext uri="{BB962C8B-B14F-4D97-AF65-F5344CB8AC3E}">
        <p14:creationId xmlns:p14="http://schemas.microsoft.com/office/powerpoint/2010/main" val="3590799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method </a:t>
            </a:r>
            <a:r>
              <a:rPr lang="en-US" dirty="0" err="1">
                <a:solidFill>
                  <a:srgbClr val="0070C0"/>
                </a:solidFill>
              </a:rPr>
              <a:t>len</a:t>
            </a:r>
            <a:r>
              <a:rPr lang="en-US" dirty="0">
                <a:solidFill>
                  <a:srgbClr val="0070C0"/>
                </a:solidFill>
              </a:rPr>
              <a:t>() gives the total length of the dictionary.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would be equal to the number of items in the dictionary.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>
                <a:solidFill>
                  <a:srgbClr val="C00000"/>
                </a:solidFill>
              </a:rPr>
              <a:t>len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dict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dict</a:t>
            </a:r>
            <a:r>
              <a:rPr lang="en-US" dirty="0">
                <a:solidFill>
                  <a:srgbClr val="0070C0"/>
                </a:solidFill>
              </a:rPr>
              <a:t> − This is the dictionary, whose length needs to be calculated.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This method returns the length.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</a:t>
            </a:r>
            <a:r>
              <a:rPr lang="en-US" dirty="0" err="1">
                <a:solidFill>
                  <a:srgbClr val="FFC000"/>
                </a:solidFill>
              </a:rPr>
              <a:t>Manni</a:t>
            </a:r>
            <a:r>
              <a:rPr lang="en-US" dirty="0">
                <a:solidFill>
                  <a:srgbClr val="FFC000"/>
                </a:solidFill>
              </a:rPr>
              <a:t>', 'Age': 7, 'Class': 'First'}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("Length : %d" % </a:t>
            </a:r>
            <a:r>
              <a:rPr lang="en-US" dirty="0" err="1">
                <a:solidFill>
                  <a:srgbClr val="FFC000"/>
                </a:solidFill>
              </a:rPr>
              <a:t>len</a:t>
            </a:r>
            <a:r>
              <a:rPr lang="en-US" dirty="0">
                <a:solidFill>
                  <a:srgbClr val="FFC000"/>
                </a:solidFill>
              </a:rPr>
              <a:t> (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Length : 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15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method </a:t>
            </a:r>
            <a:r>
              <a:rPr lang="en-US" dirty="0" err="1">
                <a:solidFill>
                  <a:srgbClr val="0070C0"/>
                </a:solidFill>
              </a:rPr>
              <a:t>str</a:t>
            </a:r>
            <a:r>
              <a:rPr lang="en-US" dirty="0">
                <a:solidFill>
                  <a:srgbClr val="0070C0"/>
                </a:solidFill>
              </a:rPr>
              <a:t>() produces a printable string representation of a dictionary.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str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dict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dict</a:t>
            </a:r>
            <a:r>
              <a:rPr lang="en-US" dirty="0">
                <a:solidFill>
                  <a:srgbClr val="0070C0"/>
                </a:solidFill>
              </a:rPr>
              <a:t> − This is the dictionary.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This method returns string representation.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</a:t>
            </a:r>
            <a:r>
              <a:rPr lang="en-US" dirty="0" err="1">
                <a:solidFill>
                  <a:srgbClr val="FFC000"/>
                </a:solidFill>
              </a:rPr>
              <a:t>Manni</a:t>
            </a:r>
            <a:r>
              <a:rPr lang="en-US" dirty="0">
                <a:solidFill>
                  <a:srgbClr val="FFC000"/>
                </a:solidFill>
              </a:rPr>
              <a:t>', 'Age': 7, 'Class': 'First'}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("Equivalent String : %s" % </a:t>
            </a:r>
            <a:r>
              <a:rPr lang="en-US" dirty="0" err="1">
                <a:solidFill>
                  <a:srgbClr val="FFC000"/>
                </a:solidFill>
              </a:rPr>
              <a:t>str</a:t>
            </a:r>
            <a:r>
              <a:rPr lang="en-US" dirty="0">
                <a:solidFill>
                  <a:srgbClr val="FFC000"/>
                </a:solidFill>
              </a:rPr>
              <a:t> (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Equivalent String : {'Name': '</a:t>
            </a:r>
            <a:r>
              <a:rPr lang="en-US" dirty="0" err="1">
                <a:solidFill>
                  <a:srgbClr val="7030A0"/>
                </a:solidFill>
              </a:rPr>
              <a:t>Manni</a:t>
            </a:r>
            <a:r>
              <a:rPr lang="en-US" dirty="0">
                <a:solidFill>
                  <a:srgbClr val="7030A0"/>
                </a:solidFill>
              </a:rPr>
              <a:t>', 'Age': 7, 'Class': 'First'}</a:t>
            </a:r>
          </a:p>
        </p:txBody>
      </p:sp>
    </p:spTree>
    <p:extLst>
      <p:ext uri="{BB962C8B-B14F-4D97-AF65-F5344CB8AC3E}">
        <p14:creationId xmlns:p14="http://schemas.microsoft.com/office/powerpoint/2010/main" val="2606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type()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The method type() returns the type of the passed variable.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If passed variable is dictionary then it would return a dictionary type.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type(</a:t>
            </a:r>
            <a:r>
              <a:rPr lang="en-US" dirty="0" err="1" smtClean="0">
                <a:solidFill>
                  <a:srgbClr val="C00000"/>
                </a:solidFill>
              </a:rPr>
              <a:t>dict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dict</a:t>
            </a:r>
            <a:r>
              <a:rPr lang="en-US" dirty="0">
                <a:solidFill>
                  <a:srgbClr val="0070C0"/>
                </a:solidFill>
              </a:rPr>
              <a:t> − This is the dictionary.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This method returns the type of the passed variable.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</a:t>
            </a:r>
            <a:r>
              <a:rPr lang="en-US" dirty="0" err="1">
                <a:solidFill>
                  <a:srgbClr val="FFC000"/>
                </a:solidFill>
              </a:rPr>
              <a:t>Manni</a:t>
            </a:r>
            <a:r>
              <a:rPr lang="en-US" dirty="0">
                <a:solidFill>
                  <a:srgbClr val="FFC000"/>
                </a:solidFill>
              </a:rPr>
              <a:t>', 'Age': 7, 'Class': 'First'}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("Variable Type : %s" %  type (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Variable Type : &lt;type '</a:t>
            </a:r>
            <a:r>
              <a:rPr lang="en-US" dirty="0" err="1">
                <a:solidFill>
                  <a:srgbClr val="7030A0"/>
                </a:solidFill>
              </a:rPr>
              <a:t>dict</a:t>
            </a:r>
            <a:r>
              <a:rPr lang="en-US" dirty="0">
                <a:solidFill>
                  <a:srgbClr val="7030A0"/>
                </a:solidFill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4057239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B050"/>
                </a:solidFill>
                <a:latin typeface="Arial Black" panose="020B0A04020102020204" pitchFamily="34" charset="0"/>
              </a:rPr>
              <a:t>AGENDA</a:t>
            </a:r>
            <a:endParaRPr lang="en-US" sz="6000" b="1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0929" y="2136450"/>
            <a:ext cx="7117935" cy="3230310"/>
          </a:xfr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UNDERSTANDING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DICTIONARY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IN </a:t>
            </a:r>
          </a:p>
          <a:p>
            <a:pPr marL="0" indent="0" algn="ctr">
              <a:buNone/>
            </a:pPr>
            <a:r>
              <a:rPr lang="en-US" sz="3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PYTHON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1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8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includes the following dictionary methods −&gt;&gt;&gt;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495" y="576263"/>
            <a:ext cx="5419009" cy="6281737"/>
          </a:xfrm>
        </p:spPr>
      </p:pic>
    </p:spTree>
    <p:extLst>
      <p:ext uri="{BB962C8B-B14F-4D97-AF65-F5344CB8AC3E}">
        <p14:creationId xmlns:p14="http://schemas.microsoft.com/office/powerpoint/2010/main" val="4025408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clear()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method clear() removes all items from the dictionary.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dict.clear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Parameters-NA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does not return any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'Zara', 'Age': 7}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("Start Len : %d" %  </a:t>
            </a:r>
            <a:r>
              <a:rPr lang="en-US" dirty="0" err="1">
                <a:solidFill>
                  <a:srgbClr val="FFC000"/>
                </a:solidFill>
              </a:rPr>
              <a:t>len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dict.clear</a:t>
            </a:r>
            <a:r>
              <a:rPr lang="en-US" dirty="0">
                <a:solidFill>
                  <a:srgbClr val="FFC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("End Len : %d" %  </a:t>
            </a:r>
            <a:r>
              <a:rPr lang="en-US" dirty="0" err="1">
                <a:solidFill>
                  <a:srgbClr val="FFC000"/>
                </a:solidFill>
              </a:rPr>
              <a:t>len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Start Len : 2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End Len :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91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copy()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method copy() returns a shallow copy of the dictionary.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dict.copy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Parameters-NA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returns a shallow copy of the dictionary.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dict1 = {'Name': '</a:t>
            </a:r>
            <a:r>
              <a:rPr lang="en-US" dirty="0" err="1">
                <a:solidFill>
                  <a:srgbClr val="FFC000"/>
                </a:solidFill>
              </a:rPr>
              <a:t>Manni</a:t>
            </a:r>
            <a:r>
              <a:rPr lang="en-US" dirty="0">
                <a:solidFill>
                  <a:srgbClr val="FFC000"/>
                </a:solidFill>
              </a:rPr>
              <a:t>', 'Age': 7, 'Class': 'First'}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dict2 = dict1.copy()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("New Dictionary : ",dict2)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New dictionary :  {'Name': '</a:t>
            </a:r>
            <a:r>
              <a:rPr lang="en-US" dirty="0" err="1">
                <a:solidFill>
                  <a:srgbClr val="7030A0"/>
                </a:solidFill>
              </a:rPr>
              <a:t>Manni</a:t>
            </a:r>
            <a:r>
              <a:rPr lang="en-US" dirty="0">
                <a:solidFill>
                  <a:srgbClr val="7030A0"/>
                </a:solidFill>
              </a:rPr>
              <a:t>', 'Age': 7, 'Class': 'First'}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11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fromkeys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method </a:t>
            </a:r>
            <a:r>
              <a:rPr lang="en-US" dirty="0" err="1">
                <a:solidFill>
                  <a:srgbClr val="0070C0"/>
                </a:solidFill>
              </a:rPr>
              <a:t>fromkeys</a:t>
            </a:r>
            <a:r>
              <a:rPr lang="en-US" dirty="0">
                <a:solidFill>
                  <a:srgbClr val="0070C0"/>
                </a:solidFill>
              </a:rPr>
              <a:t>() creates a new dictionary with keys from </a:t>
            </a:r>
            <a:r>
              <a:rPr lang="en-US" dirty="0" err="1">
                <a:solidFill>
                  <a:srgbClr val="0070C0"/>
                </a:solidFill>
              </a:rPr>
              <a:t>seq</a:t>
            </a:r>
            <a:r>
              <a:rPr lang="en-US" dirty="0">
                <a:solidFill>
                  <a:srgbClr val="0070C0"/>
                </a:solidFill>
              </a:rPr>
              <a:t> and values set to value.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dict.fromkeys</a:t>
            </a:r>
            <a:r>
              <a:rPr lang="en-US" dirty="0" smtClean="0">
                <a:solidFill>
                  <a:srgbClr val="C00000"/>
                </a:solidFill>
              </a:rPr>
              <a:t>(</a:t>
            </a:r>
            <a:r>
              <a:rPr lang="en-US" dirty="0" err="1" smtClean="0">
                <a:solidFill>
                  <a:srgbClr val="C00000"/>
                </a:solidFill>
              </a:rPr>
              <a:t>seq</a:t>
            </a:r>
            <a:r>
              <a:rPr lang="en-US" dirty="0">
                <a:solidFill>
                  <a:srgbClr val="C00000"/>
                </a:solidFill>
              </a:rPr>
              <a:t>[, value]))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70C0"/>
                </a:solidFill>
              </a:rPr>
              <a:t>seq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− This is the list of values which would be used for dictionary keys preparation.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value − This is optional, if provided then value would be set to this value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This </a:t>
            </a:r>
            <a:r>
              <a:rPr lang="en-US" dirty="0">
                <a:solidFill>
                  <a:srgbClr val="0070C0"/>
                </a:solidFill>
              </a:rPr>
              <a:t>method returns the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seq</a:t>
            </a:r>
            <a:r>
              <a:rPr lang="en-US" dirty="0">
                <a:solidFill>
                  <a:srgbClr val="FFC000"/>
                </a:solidFill>
              </a:rPr>
              <a:t> = ('name', 'age', 'sex')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</a:t>
            </a:r>
            <a:r>
              <a:rPr lang="en-US" dirty="0" err="1">
                <a:solidFill>
                  <a:srgbClr val="FFC000"/>
                </a:solidFill>
              </a:rPr>
              <a:t>dict.fromkeys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seq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("New Dictionary : %s" %  </a:t>
            </a:r>
            <a:r>
              <a:rPr lang="en-US" dirty="0" err="1">
                <a:solidFill>
                  <a:srgbClr val="FFC000"/>
                </a:solidFill>
              </a:rPr>
              <a:t>str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</a:t>
            </a:r>
            <a:r>
              <a:rPr lang="en-US" dirty="0" err="1">
                <a:solidFill>
                  <a:srgbClr val="FFC000"/>
                </a:solidFill>
              </a:rPr>
              <a:t>dict.fromkeys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seq</a:t>
            </a:r>
            <a:r>
              <a:rPr lang="en-US" dirty="0">
                <a:solidFill>
                  <a:srgbClr val="FFC000"/>
                </a:solidFill>
              </a:rPr>
              <a:t>, 10)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("New Dictionary : %s" %  </a:t>
            </a:r>
            <a:r>
              <a:rPr lang="en-US" dirty="0" err="1">
                <a:solidFill>
                  <a:srgbClr val="FFC000"/>
                </a:solidFill>
              </a:rPr>
              <a:t>str</a:t>
            </a:r>
            <a:r>
              <a:rPr lang="en-US" dirty="0">
                <a:solidFill>
                  <a:srgbClr val="FFC000"/>
                </a:solidFill>
              </a:rPr>
              <a:t>(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New Dictionary : {'age': None, 'name': None, 'sex': None}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New Dictionary : {'age': 10, 'name': 10, 'sex': 10}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18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get()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method get() returns a value for the given key. If key is not available then returns default </a:t>
            </a:r>
            <a:r>
              <a:rPr lang="en-US" dirty="0" smtClean="0">
                <a:solidFill>
                  <a:srgbClr val="0070C0"/>
                </a:solidFill>
              </a:rPr>
              <a:t>	value </a:t>
            </a:r>
            <a:r>
              <a:rPr lang="en-US" dirty="0">
                <a:solidFill>
                  <a:srgbClr val="0070C0"/>
                </a:solidFill>
              </a:rPr>
              <a:t>	None.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dict.get</a:t>
            </a:r>
            <a:r>
              <a:rPr lang="en-US" dirty="0" smtClean="0">
                <a:solidFill>
                  <a:srgbClr val="C00000"/>
                </a:solidFill>
              </a:rPr>
              <a:t>(key</a:t>
            </a:r>
            <a:r>
              <a:rPr lang="en-US" dirty="0">
                <a:solidFill>
                  <a:srgbClr val="C00000"/>
                </a:solidFill>
              </a:rPr>
              <a:t>, default=None)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key </a:t>
            </a:r>
            <a:r>
              <a:rPr lang="en-US" dirty="0">
                <a:solidFill>
                  <a:srgbClr val="0070C0"/>
                </a:solidFill>
              </a:rPr>
              <a:t>− This is the Key to be searched in the dictionary.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default − This is the Value to be returned in case key does not exist.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return a value for the given key. If key is not available, then returns default value </a:t>
            </a:r>
            <a:r>
              <a:rPr lang="en-US" dirty="0" smtClean="0">
                <a:solidFill>
                  <a:srgbClr val="0070C0"/>
                </a:solidFill>
              </a:rPr>
              <a:t>	None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'Zara', 'Age': 27}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("Value : %s" %  </a:t>
            </a:r>
            <a:r>
              <a:rPr lang="en-US" dirty="0" err="1">
                <a:solidFill>
                  <a:srgbClr val="FFC000"/>
                </a:solidFill>
              </a:rPr>
              <a:t>dict.get</a:t>
            </a:r>
            <a:r>
              <a:rPr lang="en-US" dirty="0">
                <a:solidFill>
                  <a:srgbClr val="FFC000"/>
                </a:solidFill>
              </a:rPr>
              <a:t>('Age'))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("Value : %s" %  </a:t>
            </a:r>
            <a:r>
              <a:rPr lang="en-US" dirty="0" err="1">
                <a:solidFill>
                  <a:srgbClr val="FFC000"/>
                </a:solidFill>
              </a:rPr>
              <a:t>dict.get</a:t>
            </a:r>
            <a:r>
              <a:rPr lang="en-US" dirty="0">
                <a:solidFill>
                  <a:srgbClr val="FFC000"/>
                </a:solidFill>
              </a:rPr>
              <a:t>('Sex', "NA"))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Value : 27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Value : 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43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has_key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method </a:t>
            </a:r>
            <a:r>
              <a:rPr lang="en-US" dirty="0" err="1">
                <a:solidFill>
                  <a:srgbClr val="0070C0"/>
                </a:solidFill>
              </a:rPr>
              <a:t>has_key</a:t>
            </a:r>
            <a:r>
              <a:rPr lang="en-US" dirty="0">
                <a:solidFill>
                  <a:srgbClr val="0070C0"/>
                </a:solidFill>
              </a:rPr>
              <a:t>() returns true if a given key is available in the dictionary, otherwise </a:t>
            </a:r>
            <a:r>
              <a:rPr lang="en-US" dirty="0" smtClean="0">
                <a:solidFill>
                  <a:srgbClr val="0070C0"/>
                </a:solidFill>
              </a:rPr>
              <a:t>	it </a:t>
            </a:r>
            <a:r>
              <a:rPr lang="en-US" dirty="0">
                <a:solidFill>
                  <a:srgbClr val="0070C0"/>
                </a:solidFill>
              </a:rPr>
              <a:t>returns a </a:t>
            </a:r>
            <a:r>
              <a:rPr lang="en-US" dirty="0" smtClean="0">
                <a:solidFill>
                  <a:srgbClr val="0070C0"/>
                </a:solidFill>
              </a:rPr>
              <a:t>false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dict.has_key</a:t>
            </a:r>
            <a:r>
              <a:rPr lang="en-US" dirty="0" smtClean="0">
                <a:solidFill>
                  <a:srgbClr val="C00000"/>
                </a:solidFill>
              </a:rPr>
              <a:t>(key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key − This is the Key to be searched in the dictionary.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return true if a given key is available in the dictionary, otherwise it returns a </a:t>
            </a:r>
            <a:r>
              <a:rPr lang="en-US" dirty="0" smtClean="0">
                <a:solidFill>
                  <a:srgbClr val="0070C0"/>
                </a:solidFill>
              </a:rPr>
              <a:t>	false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'Zara', 'Age': 7}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("Age" in 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#print ("Sex" in duct)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("Sex" in duct)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Value : True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Value : False</a:t>
            </a:r>
          </a:p>
        </p:txBody>
      </p:sp>
    </p:spTree>
    <p:extLst>
      <p:ext uri="{BB962C8B-B14F-4D97-AF65-F5344CB8AC3E}">
        <p14:creationId xmlns:p14="http://schemas.microsoft.com/office/powerpoint/2010/main" val="24644205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items()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method items() returns a list of </a:t>
            </a:r>
            <a:r>
              <a:rPr lang="en-US" dirty="0" err="1">
                <a:solidFill>
                  <a:srgbClr val="0070C0"/>
                </a:solidFill>
              </a:rPr>
              <a:t>dict's</a:t>
            </a:r>
            <a:r>
              <a:rPr lang="en-US" dirty="0">
                <a:solidFill>
                  <a:srgbClr val="0070C0"/>
                </a:solidFill>
              </a:rPr>
              <a:t> (key, value) tuple pairs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dict.items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Parameters-NA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returns a list of tuple pairs.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'Zara', 'Age': 7}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("Value : %s" %  </a:t>
            </a:r>
            <a:r>
              <a:rPr lang="en-US" dirty="0" err="1">
                <a:solidFill>
                  <a:srgbClr val="FFC000"/>
                </a:solidFill>
              </a:rPr>
              <a:t>dict.items</a:t>
            </a:r>
            <a:r>
              <a:rPr lang="en-US" dirty="0">
                <a:solidFill>
                  <a:srgbClr val="FFC000"/>
                </a:solidFill>
              </a:rPr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Value : [('Age', 7), ('Name', 'Zara')]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418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keys()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method keys() returns a list of all the available keys in the dictionary.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dict.keys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Parameters-NA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returns a list of all the available keys in the dictionary.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'Zara', 'Age': 7}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("Value : %s" %  </a:t>
            </a:r>
            <a:r>
              <a:rPr lang="en-US" dirty="0" err="1">
                <a:solidFill>
                  <a:srgbClr val="FFC000"/>
                </a:solidFill>
              </a:rPr>
              <a:t>dict.keys</a:t>
            </a:r>
            <a:r>
              <a:rPr lang="en-US" dirty="0">
                <a:solidFill>
                  <a:srgbClr val="FFC000"/>
                </a:solidFill>
              </a:rPr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Value : </a:t>
            </a:r>
            <a:r>
              <a:rPr lang="en-US" dirty="0" err="1">
                <a:solidFill>
                  <a:srgbClr val="7030A0"/>
                </a:solidFill>
              </a:rPr>
              <a:t>dict_keys</a:t>
            </a:r>
            <a:r>
              <a:rPr lang="en-US" dirty="0">
                <a:solidFill>
                  <a:srgbClr val="7030A0"/>
                </a:solidFill>
              </a:rPr>
              <a:t>(['Age', 'Name'])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63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</a:t>
            </a:r>
            <a:r>
              <a:rPr lang="en-US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setdefault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method </a:t>
            </a:r>
            <a:r>
              <a:rPr lang="en-US" dirty="0" err="1">
                <a:solidFill>
                  <a:srgbClr val="0070C0"/>
                </a:solidFill>
              </a:rPr>
              <a:t>setdefault</a:t>
            </a:r>
            <a:r>
              <a:rPr lang="en-US" dirty="0">
                <a:solidFill>
                  <a:srgbClr val="0070C0"/>
                </a:solidFill>
              </a:rPr>
              <a:t>() is similar to get(), but will set </a:t>
            </a:r>
            <a:r>
              <a:rPr lang="en-US" dirty="0" err="1">
                <a:solidFill>
                  <a:srgbClr val="0070C0"/>
                </a:solidFill>
              </a:rPr>
              <a:t>dict</a:t>
            </a:r>
            <a:r>
              <a:rPr lang="en-US" dirty="0">
                <a:solidFill>
                  <a:srgbClr val="0070C0"/>
                </a:solidFill>
              </a:rPr>
              <a:t>[key] = default if key is not already in </a:t>
            </a:r>
            <a:r>
              <a:rPr lang="en-US" dirty="0" smtClean="0">
                <a:solidFill>
                  <a:srgbClr val="0070C0"/>
                </a:solidFill>
              </a:rPr>
              <a:t>dict</a:t>
            </a:r>
            <a:r>
              <a:rPr lang="en-US" dirty="0">
                <a:solidFill>
                  <a:srgbClr val="0070C0"/>
                </a:solidFill>
              </a:rPr>
              <a:t>.	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dict.setdefault</a:t>
            </a:r>
            <a:r>
              <a:rPr lang="en-US" dirty="0" smtClean="0">
                <a:solidFill>
                  <a:srgbClr val="C00000"/>
                </a:solidFill>
              </a:rPr>
              <a:t>(key</a:t>
            </a:r>
            <a:r>
              <a:rPr lang="en-US" dirty="0">
                <a:solidFill>
                  <a:srgbClr val="C00000"/>
                </a:solidFill>
              </a:rPr>
              <a:t>, default = None)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key − This is the key to be searched.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default − This is the Value to be returned in case key is not found.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returns the key value available in the dictionary and if given key is not available then it </a:t>
            </a:r>
            <a:r>
              <a:rPr lang="en-US" dirty="0" smtClean="0">
                <a:solidFill>
                  <a:srgbClr val="0070C0"/>
                </a:solidFill>
              </a:rPr>
              <a:t>will </a:t>
            </a:r>
            <a:r>
              <a:rPr lang="en-US" dirty="0">
                <a:solidFill>
                  <a:srgbClr val="0070C0"/>
                </a:solidFill>
              </a:rPr>
              <a:t>return provided default </a:t>
            </a:r>
            <a:r>
              <a:rPr lang="en-US" dirty="0" smtClean="0">
                <a:solidFill>
                  <a:srgbClr val="0070C0"/>
                </a:solidFill>
              </a:rPr>
              <a:t>	value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'Zara', 'Age': 7}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("Value : %s" %  </a:t>
            </a:r>
            <a:r>
              <a:rPr lang="en-US" dirty="0" err="1">
                <a:solidFill>
                  <a:srgbClr val="FFC000"/>
                </a:solidFill>
              </a:rPr>
              <a:t>dict.setdefault</a:t>
            </a:r>
            <a:r>
              <a:rPr lang="en-US" dirty="0">
                <a:solidFill>
                  <a:srgbClr val="FFC000"/>
                </a:solidFill>
              </a:rPr>
              <a:t>('Age', None))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("Value : %s" %  </a:t>
            </a:r>
            <a:r>
              <a:rPr lang="en-US" dirty="0" err="1">
                <a:solidFill>
                  <a:srgbClr val="FFC000"/>
                </a:solidFill>
              </a:rPr>
              <a:t>dict.setdefault</a:t>
            </a:r>
            <a:r>
              <a:rPr lang="en-US" dirty="0">
                <a:solidFill>
                  <a:srgbClr val="FFC000"/>
                </a:solidFill>
              </a:rPr>
              <a:t>('Sex', None))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</a:t>
            </a: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Value : 7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Value : None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{'Name': 'Zara', 'Sex': None, 'Age': 7}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995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update()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method update() adds dictionary dict2's key-values pairs in to dict. </a:t>
            </a: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This </a:t>
            </a:r>
            <a:r>
              <a:rPr lang="en-US" dirty="0">
                <a:solidFill>
                  <a:srgbClr val="0070C0"/>
                </a:solidFill>
              </a:rPr>
              <a:t>function does not return 	anything.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dict.update</a:t>
            </a:r>
            <a:r>
              <a:rPr lang="en-US" dirty="0" smtClean="0">
                <a:solidFill>
                  <a:srgbClr val="C00000"/>
                </a:solidFill>
              </a:rPr>
              <a:t>(dict2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dict2 − This is the dictionary to be added into dict.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does not return any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{'Name': 'Zara', 'Age': 7}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dict2 = {'Sex': 'female' }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dict.update</a:t>
            </a:r>
            <a:r>
              <a:rPr lang="en-US" dirty="0">
                <a:solidFill>
                  <a:srgbClr val="FFC000"/>
                </a:solidFill>
              </a:rPr>
              <a:t>(dict2)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updated </a:t>
            </a:r>
            <a:r>
              <a:rPr lang="en-US" dirty="0" err="1">
                <a:solidFill>
                  <a:srgbClr val="7030A0"/>
                </a:solidFill>
              </a:rPr>
              <a:t>dict</a:t>
            </a:r>
            <a:r>
              <a:rPr lang="en-US" dirty="0">
                <a:solidFill>
                  <a:srgbClr val="7030A0"/>
                </a:solidFill>
              </a:rPr>
              <a:t> : {'Sex': 'female', 'Age': 7, 'Name': 'Zara'}</a:t>
            </a:r>
          </a:p>
        </p:txBody>
      </p:sp>
    </p:spTree>
    <p:extLst>
      <p:ext uri="{BB962C8B-B14F-4D97-AF65-F5344CB8AC3E}">
        <p14:creationId xmlns:p14="http://schemas.microsoft.com/office/powerpoint/2010/main" val="16275462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6408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505075"/>
            <a:ext cx="12192000" cy="17705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0738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dictionary values() Method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method values() returns a list of all the values available in a given dictionary.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	</a:t>
            </a:r>
            <a:r>
              <a:rPr lang="en-US" dirty="0" err="1" smtClean="0">
                <a:solidFill>
                  <a:srgbClr val="C00000"/>
                </a:solidFill>
              </a:rPr>
              <a:t>dict.values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Parameters-NA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This method returns a list of all the values available in a given dictionary.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#!/</a:t>
            </a:r>
            <a:r>
              <a:rPr lang="en-US" dirty="0" err="1">
                <a:solidFill>
                  <a:srgbClr val="FFC000"/>
                </a:solidFill>
              </a:rPr>
              <a:t>usr</a:t>
            </a:r>
            <a:r>
              <a:rPr lang="en-US" dirty="0">
                <a:solidFill>
                  <a:srgbClr val="FFC000"/>
                </a:solidFill>
              </a:rPr>
              <a:t>/bin/python3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C000"/>
                </a:solidFill>
              </a:rPr>
              <a:t>dict</a:t>
            </a:r>
            <a:r>
              <a:rPr lang="en-US" dirty="0">
                <a:solidFill>
                  <a:srgbClr val="FFC000"/>
                </a:solidFill>
              </a:rPr>
              <a:t> = {'Sex': 'female', 'Age': 7, 'Name': 'Zara'}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print ("Values : ",  list(</a:t>
            </a:r>
            <a:r>
              <a:rPr lang="en-US" dirty="0" err="1">
                <a:solidFill>
                  <a:srgbClr val="FFC000"/>
                </a:solidFill>
              </a:rPr>
              <a:t>dict.values</a:t>
            </a:r>
            <a:r>
              <a:rPr lang="en-US" dirty="0">
                <a:solidFill>
                  <a:srgbClr val="FFC000"/>
                </a:solidFill>
              </a:rPr>
              <a:t>()))</a:t>
            </a:r>
          </a:p>
          <a:p>
            <a:pPr marL="0" indent="0">
              <a:buNone/>
            </a:pPr>
            <a:endParaRPr lang="en-US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#OUTPUT-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Values :  ['female', 7, 'Zara']</a:t>
            </a:r>
          </a:p>
        </p:txBody>
      </p:sp>
    </p:spTree>
    <p:extLst>
      <p:ext uri="{BB962C8B-B14F-4D97-AF65-F5344CB8AC3E}">
        <p14:creationId xmlns:p14="http://schemas.microsoft.com/office/powerpoint/2010/main" val="33433784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000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269067"/>
            <a:ext cx="12192000" cy="167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DICTIONARY</a:t>
            </a:r>
            <a:endParaRPr lang="en-US" sz="5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41066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Nested Dictionary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dictionary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within another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dictionary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is called as nested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dictionary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 nesting of a </a:t>
            </a:r>
            <a:r>
              <a:rPr lang="en-US" sz="2667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dictionary.</a:t>
            </a:r>
            <a:endParaRPr lang="en-US" sz="2667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667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nested_dict</a:t>
            </a:r>
            <a:r>
              <a:rPr lang="en-IN" sz="2667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{ 'dict1':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{'</a:t>
            </a: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key_A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': '</a:t>
            </a: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value_A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'}</a:t>
            </a: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0" indent="0">
              <a:buNone/>
            </a:pP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'dict2':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{'</a:t>
            </a: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key_B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': '</a:t>
            </a: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value_B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'}</a:t>
            </a:r>
            <a:r>
              <a:rPr lang="en-IN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} 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331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Empty Nested </a:t>
            </a:r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Dict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nested_dict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{ 'dict1':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 }, 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'dict2':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 }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{1: { },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2: { } }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24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Nested </a:t>
            </a:r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Dict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137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nested_dict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{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key_A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': '</a:t>
            </a: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value_A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', 'dict1':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key_A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': '</a:t>
            </a: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value_A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'}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indent="0">
              <a:buNone/>
            </a:pPr>
            <a:endParaRPr lang="en-US" sz="2667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 = {‘course’: ‘Python’, ‘fees’:15000,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1: {‘course’: ‘JavaScript’, ‘fees’: 10000 } </a:t>
            </a:r>
            <a:r>
              <a:rPr lang="en-US" sz="2667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IN" sz="2667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43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Dictionary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{‘course’: ‘Python’, ‘fees’:15000,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1: {‘course’: ‘JavaScript’, ‘fees’: 10000 }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print(a[‘course’])</a:t>
            </a:r>
            <a:endParaRPr lang="en-IN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print(a[‘fees’])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print(a[1][‘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course’])</a:t>
            </a:r>
            <a:endParaRPr lang="en-IN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print(a[1][‘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fees’])</a:t>
            </a:r>
            <a:endParaRPr lang="en-IN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197600" y="2413000"/>
          <a:ext cx="355600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15240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[‘course’]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Python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[‘fees’]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15000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[1][‘course’]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JavaScript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[1][‘fees’]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1589" y="323358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01189" y="2717800"/>
            <a:ext cx="1096411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101189" y="3124200"/>
            <a:ext cx="1096411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1189" y="3581400"/>
            <a:ext cx="1096411" cy="50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01189" y="3606800"/>
            <a:ext cx="1096411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878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Modifying Nested </a:t>
            </a:r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Dict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1176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{‘course’: ‘Python’, ‘fees’:15000, 1: {‘course’: ‘JavaScript’, ‘fees’: 10000 } }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a[‘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course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’]</a:t>
            </a:r>
            <a:r>
              <a:rPr lang="en-IN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= ‘Machine Learning’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a[1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][‘fees’]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200000</a:t>
            </a: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2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Nested </a:t>
            </a:r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Dict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endParaRPr lang="en-IN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nested_dict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{ 'dict1': {'</a:t>
            </a: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key_A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': '</a:t>
            </a: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value_A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'}, </a:t>
            </a:r>
          </a:p>
          <a:p>
            <a:pPr marL="0" indent="0">
              <a:buNone/>
            </a:pP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'dict2': {'</a:t>
            </a: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key_B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': '</a:t>
            </a:r>
            <a:r>
              <a:rPr lang="en-IN" sz="2667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value_B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'} } 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{1: {‘course’: ‘Python’, ‘fees’:15000},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2: {‘course’: ‘JavaScript’, ‘fees’: 10000 } }</a:t>
            </a:r>
            <a:endParaRPr lang="en-IN" sz="2667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51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Accessing Dictionary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97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{1: {‘course’: ‘Python’, ‘fees’:15000},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2: {‘course’: ‘JavaScript’, ‘fees’: 10000 } }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print(a[1][‘course’])</a:t>
            </a:r>
            <a:endParaRPr lang="en-IN" sz="2400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print(a[1][‘fees’])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print(a[2][‘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course’])</a:t>
            </a:r>
            <a:endParaRPr lang="en-I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print(a[2][‘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fees’])</a:t>
            </a:r>
            <a:endParaRPr lang="en-IN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197600" y="2413000"/>
          <a:ext cx="355600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152400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[1][‘course’]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Python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[1][‘fees’]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15000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[2][‘course’]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JavaScript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[2][‘fees’]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10000</a:t>
                      </a:r>
                      <a:endParaRPr lang="en-IN" sz="2400" dirty="0"/>
                    </a:p>
                  </a:txBody>
                  <a:tcPr marL="121920" marR="121920" marT="60960" marB="6096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1589" y="3233580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101189" y="2717800"/>
            <a:ext cx="1096411" cy="660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101189" y="3124200"/>
            <a:ext cx="1096411" cy="355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101189" y="3581400"/>
            <a:ext cx="1096411" cy="50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101189" y="3606800"/>
            <a:ext cx="1096411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339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Dictionary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39837"/>
            <a:ext cx="10972800" cy="472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Dictionary represents a group of elements in the form of key value pairs.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Dictionary in Python is an unordered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collection.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Dictionaries are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mutable so we can modify it’s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item,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without changing their identity.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Dictionaries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are represented using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curly bracket { }.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{101: ‘Rahul’, 102: ‘Raj’, 103: ‘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fees= {‘rahul’:2000, ‘raj’:3000, ‘sonam’:8000}</a:t>
            </a:r>
            <a:endParaRPr lang="en-IN" sz="24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6270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Modifying Nested </a:t>
            </a:r>
            <a:r>
              <a:rPr lang="en-US" sz="5333" b="1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Dict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= {1: {‘course’: ‘Python’, ‘fees’:15000},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2: {‘course’: ‘JavaScript’, ‘fees’: 10000 } </a:t>
            </a: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US" sz="2667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667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a[1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][‘course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’]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‘Machine Learning’</a:t>
            </a:r>
          </a:p>
          <a:p>
            <a:pPr marL="0" indent="0">
              <a:buNone/>
            </a:pP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a[2][‘fees’]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667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200000</a:t>
            </a:r>
            <a:endParaRPr lang="en-US" sz="266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667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667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134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302933"/>
            <a:ext cx="12192000" cy="130386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DICTIONARY TO FUNCTION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[CAUTION-&gt;AFTER FUNCTION]</a:t>
            </a:r>
            <a:endParaRPr lang="en-US" sz="36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10593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5733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575733"/>
            <a:ext cx="12192000" cy="628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949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1" y="2853266"/>
            <a:ext cx="8596668" cy="1320800"/>
          </a:xfrm>
        </p:spPr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5">
                    <a:lumMod val="75000"/>
                  </a:schemeClr>
                </a:solidFill>
              </a:rPr>
              <a:t>DEMOs-ON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::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796925" y="2698750"/>
            <a:ext cx="11395075" cy="22796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58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7649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/>
              <a:t>DEMO GOING ON</a:t>
            </a:r>
            <a:endParaRPr lang="en-US" sz="8800" dirty="0"/>
          </a:p>
        </p:txBody>
      </p:sp>
      <p:sp>
        <p:nvSpPr>
          <p:cNvPr id="5" name="Down Arrow 4"/>
          <p:cNvSpPr/>
          <p:nvPr/>
        </p:nvSpPr>
        <p:spPr>
          <a:xfrm flipH="1">
            <a:off x="5583394" y="3951147"/>
            <a:ext cx="1620711" cy="19027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23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105" y="2339204"/>
            <a:ext cx="10515600" cy="2933552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>
                <a:latin typeface="Arial Black" panose="020B0A04020102020204" pitchFamily="34" charset="0"/>
              </a:rPr>
              <a:t>THANK YOU</a:t>
            </a:r>
            <a:endParaRPr lang="en-US" sz="9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933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an Empty Dictionary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558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Syntax:- 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{ }</a:t>
            </a:r>
          </a:p>
          <a:p>
            <a:pPr marL="0" indent="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:-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fees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 { }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3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54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Creating a Dictionary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2200"/>
            <a:ext cx="10972800" cy="558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dictionary is created in the form of key-value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pair where keys can’t be repeated and must be immutable and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values can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 of any </a:t>
            </a:r>
            <a:r>
              <a:rPr lang="en-US" sz="2400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and can be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duplicated.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keys are case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sensitive.</a:t>
            </a: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Syntax:- 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dict_name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= {key1:value1, key2:value2,…}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stu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{101: ‘Rahul’, 102: ‘Raj’, 103: ‘</a:t>
            </a:r>
            <a:r>
              <a:rPr lang="en-US" sz="2400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fees 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= {‘rahul’:2000, ‘raj’:3000, ‘sonam’:</a:t>
            </a:r>
            <a:r>
              <a:rPr lang="en-US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8000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fees =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rahul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’: 2000,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‘raj’: 3000,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4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’: 8000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}</a:t>
            </a:r>
            <a:endParaRPr lang="en-IN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765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800"/>
            <a:ext cx="10972800" cy="1143000"/>
          </a:xfrm>
        </p:spPr>
        <p:txBody>
          <a:bodyPr>
            <a:normAutofit/>
          </a:bodyPr>
          <a:lstStyle/>
          <a:p>
            <a:pPr algn="ctr"/>
            <a:r>
              <a:rPr lang="en-US" sz="5333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Key Rules</a:t>
            </a:r>
            <a:endParaRPr lang="en-IN" sz="5333" b="1" u="sng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While writing key we must follow the following rules:</a:t>
            </a:r>
          </a:p>
          <a:p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Key should be unique.</a:t>
            </a:r>
          </a:p>
          <a:p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If we mention same key again, the old key will be overwritten. </a:t>
            </a:r>
          </a:p>
          <a:p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Key should be immutable type ex:- integer, string or tuple.</a:t>
            </a:r>
          </a:p>
          <a:p>
            <a:r>
              <a:rPr lang="en-US" sz="2667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 can not use list or dictionary as key.</a:t>
            </a:r>
          </a:p>
        </p:txBody>
      </p:sp>
    </p:spTree>
    <p:extLst>
      <p:ext uri="{BB962C8B-B14F-4D97-AF65-F5344CB8AC3E}">
        <p14:creationId xmlns:p14="http://schemas.microsoft.com/office/powerpoint/2010/main" val="19353941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1728</TotalTime>
  <Words>1934</Words>
  <Application>Microsoft Office PowerPoint</Application>
  <PresentationFormat>Widescreen</PresentationFormat>
  <Paragraphs>560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Algerian</vt:lpstr>
      <vt:lpstr>Arial</vt:lpstr>
      <vt:lpstr>Arial Black</vt:lpstr>
      <vt:lpstr>Arial Rounded MT Bold</vt:lpstr>
      <vt:lpstr>Calibri</vt:lpstr>
      <vt:lpstr>Calibri Light</vt:lpstr>
      <vt:lpstr>Times New Roman</vt:lpstr>
      <vt:lpstr>Wingdings</vt:lpstr>
      <vt:lpstr>Office Theme</vt:lpstr>
      <vt:lpstr>WELCOME  IN HARIOM DEFENSIVE TECHNOLOGY</vt:lpstr>
      <vt:lpstr>PYTHON (DICTIONARY) </vt:lpstr>
      <vt:lpstr>ALL AT ONE GLANCE</vt:lpstr>
      <vt:lpstr>AGENDA</vt:lpstr>
      <vt:lpstr>PowerPoint Presentation</vt:lpstr>
      <vt:lpstr>Dictionary</vt:lpstr>
      <vt:lpstr>Creating an Empty Dictionary</vt:lpstr>
      <vt:lpstr>Creating a Dictionary</vt:lpstr>
      <vt:lpstr>Key Rules</vt:lpstr>
      <vt:lpstr>Accessing Dictionary</vt:lpstr>
      <vt:lpstr>Modifying</vt:lpstr>
      <vt:lpstr>Inserting/Adding new item</vt:lpstr>
      <vt:lpstr>Deletion</vt:lpstr>
      <vt:lpstr>Testing Key</vt:lpstr>
      <vt:lpstr>Clear ( ) Method</vt:lpstr>
      <vt:lpstr>copy ( ) Method</vt:lpstr>
      <vt:lpstr>fromkeys ( ) Method</vt:lpstr>
      <vt:lpstr>get ( ) Method</vt:lpstr>
      <vt:lpstr>items ( ) Method</vt:lpstr>
      <vt:lpstr>keys ( ) Method</vt:lpstr>
      <vt:lpstr>values ( ) Method</vt:lpstr>
      <vt:lpstr>update ( ) Method</vt:lpstr>
      <vt:lpstr>pop ( ) Method</vt:lpstr>
      <vt:lpstr>popitem ( ) Method</vt:lpstr>
      <vt:lpstr>setdefault ( ) Method</vt:lpstr>
      <vt:lpstr>PowerPoint Presentation</vt:lpstr>
      <vt:lpstr>PowerPoint Presentation</vt:lpstr>
      <vt:lpstr>Accessing Values in Dictionary</vt:lpstr>
      <vt:lpstr>Updating Dictionary</vt:lpstr>
      <vt:lpstr>Delete Dictionary Elements</vt:lpstr>
      <vt:lpstr>Properties of Dictionary Keys</vt:lpstr>
      <vt:lpstr>PowerPoint Presentation</vt:lpstr>
      <vt:lpstr>PowerPoint Presentation</vt:lpstr>
      <vt:lpstr>Python includes the following dictionary functions −&gt;&gt;&gt;</vt:lpstr>
      <vt:lpstr>dictionary cmp() Method</vt:lpstr>
      <vt:lpstr>PowerPoint Presentation</vt:lpstr>
      <vt:lpstr>dictionary len() Method</vt:lpstr>
      <vt:lpstr>dictionary str() Method</vt:lpstr>
      <vt:lpstr>dictionary type() Method</vt:lpstr>
      <vt:lpstr>Python includes the following dictionary methods −&gt;&gt;&gt;</vt:lpstr>
      <vt:lpstr>dictionary clear() Method</vt:lpstr>
      <vt:lpstr>dictionary copy() Method</vt:lpstr>
      <vt:lpstr>dictionary fromkeys() Method</vt:lpstr>
      <vt:lpstr>dictionary get() Method</vt:lpstr>
      <vt:lpstr>dictionary has_key() Method</vt:lpstr>
      <vt:lpstr>dictionary items() Method</vt:lpstr>
      <vt:lpstr>dictionary keys() Method</vt:lpstr>
      <vt:lpstr>dictionary setdefault() Method</vt:lpstr>
      <vt:lpstr>dictionary update() Method</vt:lpstr>
      <vt:lpstr>dictionary values() Method</vt:lpstr>
      <vt:lpstr>PowerPoint Presentation</vt:lpstr>
      <vt:lpstr>PowerPoint Presentation</vt:lpstr>
      <vt:lpstr>Nested Dictionary</vt:lpstr>
      <vt:lpstr>Creating Empty Nested Dict</vt:lpstr>
      <vt:lpstr>Creating Nested Dict</vt:lpstr>
      <vt:lpstr>Accessing Dictionary</vt:lpstr>
      <vt:lpstr>Modifying Nested Dict</vt:lpstr>
      <vt:lpstr>Creating Nested Dict</vt:lpstr>
      <vt:lpstr>Accessing Dictionary</vt:lpstr>
      <vt:lpstr>Modifying Nested Dict</vt:lpstr>
      <vt:lpstr>PowerPoint Presentation</vt:lpstr>
      <vt:lpstr>PowerPoint Presentation</vt:lpstr>
      <vt:lpstr>DEMOs-ON::</vt:lpstr>
      <vt:lpstr>DEMO GOING 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ARDUINO-UNO-4LEDs-DEMO2</dc:title>
  <dc:creator>home</dc:creator>
  <cp:lastModifiedBy>home</cp:lastModifiedBy>
  <cp:revision>159</cp:revision>
  <dcterms:created xsi:type="dcterms:W3CDTF">2021-06-04T21:21:12Z</dcterms:created>
  <dcterms:modified xsi:type="dcterms:W3CDTF">2021-10-03T03:11:24Z</dcterms:modified>
</cp:coreProperties>
</file>