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1"/>
  </p:sldMasterIdLst>
  <p:sldIdLst>
    <p:sldId id="256" r:id="rId2"/>
    <p:sldId id="266" r:id="rId3"/>
    <p:sldId id="257" r:id="rId4"/>
    <p:sldId id="258" r:id="rId5"/>
    <p:sldId id="284" r:id="rId6"/>
    <p:sldId id="285"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 id="302" r:id="rId24"/>
    <p:sldId id="270" r:id="rId25"/>
    <p:sldId id="264" r:id="rId26"/>
    <p:sldId id="26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0" d="100"/>
          <a:sy n="90" d="100"/>
        </p:scale>
        <p:origin x="39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E3605F5-0955-4AD6-9022-A54CCC45A714}" type="datetimeFigureOut">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06DE9-58B8-4A08-8756-06259E13753B}" type="slidenum">
              <a:rPr lang="en-US" smtClean="0"/>
              <a:t>‹#›</a:t>
            </a:fld>
            <a:endParaRPr lang="en-US"/>
          </a:p>
        </p:txBody>
      </p:sp>
    </p:spTree>
    <p:extLst>
      <p:ext uri="{BB962C8B-B14F-4D97-AF65-F5344CB8AC3E}">
        <p14:creationId xmlns:p14="http://schemas.microsoft.com/office/powerpoint/2010/main" val="16822890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3605F5-0955-4AD6-9022-A54CCC45A714}" type="datetimeFigureOut">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06DE9-58B8-4A08-8756-06259E13753B}" type="slidenum">
              <a:rPr lang="en-US" smtClean="0"/>
              <a:t>‹#›</a:t>
            </a:fld>
            <a:endParaRPr lang="en-US"/>
          </a:p>
        </p:txBody>
      </p:sp>
    </p:spTree>
    <p:extLst>
      <p:ext uri="{BB962C8B-B14F-4D97-AF65-F5344CB8AC3E}">
        <p14:creationId xmlns:p14="http://schemas.microsoft.com/office/powerpoint/2010/main" val="40370308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3605F5-0955-4AD6-9022-A54CCC45A714}" type="datetimeFigureOut">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06DE9-58B8-4A08-8756-06259E13753B}" type="slidenum">
              <a:rPr lang="en-US" smtClean="0"/>
              <a:t>‹#›</a:t>
            </a:fld>
            <a:endParaRPr lang="en-US"/>
          </a:p>
        </p:txBody>
      </p:sp>
    </p:spTree>
    <p:extLst>
      <p:ext uri="{BB962C8B-B14F-4D97-AF65-F5344CB8AC3E}">
        <p14:creationId xmlns:p14="http://schemas.microsoft.com/office/powerpoint/2010/main" val="12074056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3605F5-0955-4AD6-9022-A54CCC45A714}" type="datetimeFigureOut">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06DE9-58B8-4A08-8756-06259E13753B}" type="slidenum">
              <a:rPr lang="en-US" smtClean="0"/>
              <a:t>‹#›</a:t>
            </a:fld>
            <a:endParaRPr lang="en-US"/>
          </a:p>
        </p:txBody>
      </p:sp>
    </p:spTree>
    <p:extLst>
      <p:ext uri="{BB962C8B-B14F-4D97-AF65-F5344CB8AC3E}">
        <p14:creationId xmlns:p14="http://schemas.microsoft.com/office/powerpoint/2010/main" val="18899856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3605F5-0955-4AD6-9022-A54CCC45A714}" type="datetimeFigureOut">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06DE9-58B8-4A08-8756-06259E13753B}" type="slidenum">
              <a:rPr lang="en-US" smtClean="0"/>
              <a:t>‹#›</a:t>
            </a:fld>
            <a:endParaRPr lang="en-US"/>
          </a:p>
        </p:txBody>
      </p:sp>
    </p:spTree>
    <p:extLst>
      <p:ext uri="{BB962C8B-B14F-4D97-AF65-F5344CB8AC3E}">
        <p14:creationId xmlns:p14="http://schemas.microsoft.com/office/powerpoint/2010/main" val="12965845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E3605F5-0955-4AD6-9022-A54CCC45A714}" type="datetimeFigureOut">
              <a:rPr lang="en-US" smtClean="0"/>
              <a:t>12/15/2021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106DE9-58B8-4A08-8756-06259E13753B}" type="slidenum">
              <a:rPr lang="en-US" smtClean="0"/>
              <a:t>‹#›</a:t>
            </a:fld>
            <a:endParaRPr lang="en-US"/>
          </a:p>
        </p:txBody>
      </p:sp>
    </p:spTree>
    <p:extLst>
      <p:ext uri="{BB962C8B-B14F-4D97-AF65-F5344CB8AC3E}">
        <p14:creationId xmlns:p14="http://schemas.microsoft.com/office/powerpoint/2010/main" val="39098105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3605F5-0955-4AD6-9022-A54CCC45A714}" type="datetimeFigureOut">
              <a:rPr lang="en-US" smtClean="0"/>
              <a:t>12/15/2021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106DE9-58B8-4A08-8756-06259E13753B}" type="slidenum">
              <a:rPr lang="en-US" smtClean="0"/>
              <a:t>‹#›</a:t>
            </a:fld>
            <a:endParaRPr lang="en-US"/>
          </a:p>
        </p:txBody>
      </p:sp>
    </p:spTree>
    <p:extLst>
      <p:ext uri="{BB962C8B-B14F-4D97-AF65-F5344CB8AC3E}">
        <p14:creationId xmlns:p14="http://schemas.microsoft.com/office/powerpoint/2010/main" val="41479207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3605F5-0955-4AD6-9022-A54CCC45A714}" type="datetimeFigureOut">
              <a:rPr lang="en-US" smtClean="0"/>
              <a:t>12/15/2021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106DE9-58B8-4A08-8756-06259E13753B}" type="slidenum">
              <a:rPr lang="en-US" smtClean="0"/>
              <a:t>‹#›</a:t>
            </a:fld>
            <a:endParaRPr lang="en-US"/>
          </a:p>
        </p:txBody>
      </p:sp>
    </p:spTree>
    <p:extLst>
      <p:ext uri="{BB962C8B-B14F-4D97-AF65-F5344CB8AC3E}">
        <p14:creationId xmlns:p14="http://schemas.microsoft.com/office/powerpoint/2010/main" val="5364945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3605F5-0955-4AD6-9022-A54CCC45A714}" type="datetimeFigureOut">
              <a:rPr lang="en-US" smtClean="0"/>
              <a:t>12/15/2021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106DE9-58B8-4A08-8756-06259E13753B}" type="slidenum">
              <a:rPr lang="en-US" smtClean="0"/>
              <a:t>‹#›</a:t>
            </a:fld>
            <a:endParaRPr lang="en-US"/>
          </a:p>
        </p:txBody>
      </p:sp>
    </p:spTree>
    <p:extLst>
      <p:ext uri="{BB962C8B-B14F-4D97-AF65-F5344CB8AC3E}">
        <p14:creationId xmlns:p14="http://schemas.microsoft.com/office/powerpoint/2010/main" val="23835352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3605F5-0955-4AD6-9022-A54CCC45A714}" type="datetimeFigureOut">
              <a:rPr lang="en-US" smtClean="0"/>
              <a:t>12/15/2021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106DE9-58B8-4A08-8756-06259E13753B}" type="slidenum">
              <a:rPr lang="en-US" smtClean="0"/>
              <a:t>‹#›</a:t>
            </a:fld>
            <a:endParaRPr lang="en-US"/>
          </a:p>
        </p:txBody>
      </p:sp>
    </p:spTree>
    <p:extLst>
      <p:ext uri="{BB962C8B-B14F-4D97-AF65-F5344CB8AC3E}">
        <p14:creationId xmlns:p14="http://schemas.microsoft.com/office/powerpoint/2010/main" val="14478152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3605F5-0955-4AD6-9022-A54CCC45A714}" type="datetimeFigureOut">
              <a:rPr lang="en-US" smtClean="0"/>
              <a:t>12/15/2021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106DE9-58B8-4A08-8756-06259E13753B}" type="slidenum">
              <a:rPr lang="en-US" smtClean="0"/>
              <a:t>‹#›</a:t>
            </a:fld>
            <a:endParaRPr lang="en-US"/>
          </a:p>
        </p:txBody>
      </p:sp>
    </p:spTree>
    <p:extLst>
      <p:ext uri="{BB962C8B-B14F-4D97-AF65-F5344CB8AC3E}">
        <p14:creationId xmlns:p14="http://schemas.microsoft.com/office/powerpoint/2010/main" val="5054664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3605F5-0955-4AD6-9022-A54CCC45A714}" type="datetimeFigureOut">
              <a:rPr lang="en-US" smtClean="0"/>
              <a:t>12/15/2021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106DE9-58B8-4A08-8756-06259E13753B}" type="slidenum">
              <a:rPr lang="en-US" smtClean="0"/>
              <a:t>‹#›</a:t>
            </a:fld>
            <a:endParaRPr lang="en-US"/>
          </a:p>
        </p:txBody>
      </p:sp>
    </p:spTree>
    <p:extLst>
      <p:ext uri="{BB962C8B-B14F-4D97-AF65-F5344CB8AC3E}">
        <p14:creationId xmlns:p14="http://schemas.microsoft.com/office/powerpoint/2010/main" val="4121498477"/>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4561" y="982766"/>
            <a:ext cx="10815415" cy="4572000"/>
          </a:xfrm>
          <a:solidFill>
            <a:srgbClr val="FFFF00"/>
          </a:solidFill>
        </p:spPr>
        <p:txBody>
          <a:bodyPr>
            <a:normAutofit/>
          </a:bodyPr>
          <a:lstStyle/>
          <a:p>
            <a:pPr algn="ctr"/>
            <a:r>
              <a:rPr lang="en-US" sz="6000" dirty="0" smtClean="0">
                <a:solidFill>
                  <a:schemeClr val="accent5"/>
                </a:solidFill>
                <a:latin typeface="Algerian" panose="04020705040A02060702" pitchFamily="82" charset="0"/>
              </a:rPr>
              <a:t>WELCOME</a:t>
            </a:r>
            <a:r>
              <a:rPr lang="en-US" sz="6000" dirty="0" smtClean="0">
                <a:latin typeface="Algerian" panose="04020705040A02060702" pitchFamily="82" charset="0"/>
              </a:rPr>
              <a:t> </a:t>
            </a:r>
            <a:br>
              <a:rPr lang="en-US" sz="6000" dirty="0" smtClean="0">
                <a:latin typeface="Algerian" panose="04020705040A02060702" pitchFamily="82" charset="0"/>
              </a:rPr>
            </a:br>
            <a:r>
              <a:rPr lang="en-US" sz="6000" dirty="0" smtClean="0">
                <a:latin typeface="Algerian" panose="04020705040A02060702" pitchFamily="82" charset="0"/>
              </a:rPr>
              <a:t>IN</a:t>
            </a:r>
            <a:br>
              <a:rPr lang="en-US" sz="6000" dirty="0" smtClean="0">
                <a:latin typeface="Algerian" panose="04020705040A02060702" pitchFamily="82" charset="0"/>
              </a:rPr>
            </a:br>
            <a:r>
              <a:rPr lang="en-US" sz="6000" dirty="0" smtClean="0">
                <a:solidFill>
                  <a:srgbClr val="FF0000"/>
                </a:solidFill>
                <a:latin typeface="Algerian" panose="04020705040A02060702" pitchFamily="82" charset="0"/>
              </a:rPr>
              <a:t>HARIOM</a:t>
            </a:r>
            <a:r>
              <a:rPr lang="en-US" sz="6000" dirty="0" smtClean="0">
                <a:latin typeface="Algerian" panose="04020705040A02060702" pitchFamily="82" charset="0"/>
              </a:rPr>
              <a:t> </a:t>
            </a:r>
            <a:r>
              <a:rPr lang="en-US" sz="6000" dirty="0" smtClean="0">
                <a:solidFill>
                  <a:srgbClr val="FF0000"/>
                </a:solidFill>
                <a:latin typeface="Algerian" panose="04020705040A02060702" pitchFamily="82" charset="0"/>
              </a:rPr>
              <a:t>DEFENSIVE</a:t>
            </a:r>
            <a:r>
              <a:rPr lang="en-US" sz="6000" dirty="0" smtClean="0">
                <a:latin typeface="Algerian" panose="04020705040A02060702" pitchFamily="82" charset="0"/>
              </a:rPr>
              <a:t> </a:t>
            </a:r>
            <a:r>
              <a:rPr lang="en-US" sz="6000" dirty="0" smtClean="0">
                <a:solidFill>
                  <a:srgbClr val="FF0000"/>
                </a:solidFill>
                <a:latin typeface="Algerian" panose="04020705040A02060702" pitchFamily="82" charset="0"/>
              </a:rPr>
              <a:t>TECHNOLOGY</a:t>
            </a:r>
            <a:endParaRPr lang="en-US" sz="6000" dirty="0">
              <a:solidFill>
                <a:srgbClr val="FF0000"/>
              </a:solidFill>
              <a:latin typeface="Algerian" panose="04020705040A02060702" pitchFamily="82" charset="0"/>
            </a:endParaRPr>
          </a:p>
        </p:txBody>
      </p:sp>
    </p:spTree>
    <p:extLst>
      <p:ext uri="{BB962C8B-B14F-4D97-AF65-F5344CB8AC3E}">
        <p14:creationId xmlns:p14="http://schemas.microsoft.com/office/powerpoint/2010/main" val="15787006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US" sz="5333" b="1" u="sng" dirty="0" err="1">
                <a:solidFill>
                  <a:srgbClr val="FF0000"/>
                </a:solidFill>
                <a:latin typeface="Times New Roman" pitchFamily="18" charset="0"/>
                <a:cs typeface="Times New Roman" pitchFamily="18" charset="0"/>
              </a:rPr>
              <a:t>datetime</a:t>
            </a:r>
            <a:r>
              <a:rPr lang="en-US" sz="5333" b="1" u="sng" dirty="0">
                <a:solidFill>
                  <a:srgbClr val="FF0000"/>
                </a:solidFill>
                <a:latin typeface="Times New Roman" pitchFamily="18" charset="0"/>
                <a:cs typeface="Times New Roman" pitchFamily="18" charset="0"/>
              </a:rPr>
              <a:t> class</a:t>
            </a:r>
            <a:endParaRPr lang="en-IN" sz="5333" b="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609600" y="1193800"/>
            <a:ext cx="10972800" cy="3352800"/>
          </a:xfrm>
        </p:spPr>
        <p:txBody>
          <a:bodyPr>
            <a:noAutofit/>
          </a:bodyPr>
          <a:lstStyle/>
          <a:p>
            <a:pPr marL="0" indent="0">
              <a:buNone/>
            </a:pPr>
            <a:r>
              <a:rPr lang="en-US" sz="2133" dirty="0" err="1">
                <a:solidFill>
                  <a:srgbClr val="C00000"/>
                </a:solidFill>
                <a:latin typeface="Times New Roman" pitchFamily="18" charset="0"/>
                <a:cs typeface="Times New Roman" pitchFamily="18" charset="0"/>
              </a:rPr>
              <a:t>datetime</a:t>
            </a:r>
            <a:r>
              <a:rPr lang="en-US" sz="2133" dirty="0">
                <a:solidFill>
                  <a:srgbClr val="C00000"/>
                </a:solidFill>
                <a:latin typeface="Times New Roman" pitchFamily="18" charset="0"/>
                <a:cs typeface="Times New Roman" pitchFamily="18" charset="0"/>
              </a:rPr>
              <a:t> object - A </a:t>
            </a:r>
            <a:r>
              <a:rPr lang="en-US" sz="2133" dirty="0" err="1">
                <a:solidFill>
                  <a:srgbClr val="C00000"/>
                </a:solidFill>
                <a:latin typeface="Times New Roman" pitchFamily="18" charset="0"/>
                <a:cs typeface="Times New Roman" pitchFamily="18" charset="0"/>
              </a:rPr>
              <a:t>datetime</a:t>
            </a:r>
            <a:r>
              <a:rPr lang="en-US" sz="2133" dirty="0">
                <a:solidFill>
                  <a:srgbClr val="C00000"/>
                </a:solidFill>
                <a:latin typeface="Times New Roman" pitchFamily="18" charset="0"/>
                <a:cs typeface="Times New Roman" pitchFamily="18" charset="0"/>
              </a:rPr>
              <a:t> object is a single object containing all the information from a date object and a time object.</a:t>
            </a:r>
          </a:p>
        </p:txBody>
      </p:sp>
    </p:spTree>
    <p:extLst>
      <p:ext uri="{BB962C8B-B14F-4D97-AF65-F5344CB8AC3E}">
        <p14:creationId xmlns:p14="http://schemas.microsoft.com/office/powerpoint/2010/main" val="5512311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US" sz="5333" b="1" u="sng" dirty="0">
                <a:solidFill>
                  <a:srgbClr val="FF0000"/>
                </a:solidFill>
                <a:latin typeface="Times New Roman" pitchFamily="18" charset="0"/>
                <a:cs typeface="Times New Roman" pitchFamily="18" charset="0"/>
              </a:rPr>
              <a:t>Creating Object of </a:t>
            </a:r>
            <a:r>
              <a:rPr lang="en-US" sz="5333" b="1" u="sng" dirty="0" err="1">
                <a:solidFill>
                  <a:srgbClr val="FF0000"/>
                </a:solidFill>
                <a:latin typeface="Times New Roman" pitchFamily="18" charset="0"/>
                <a:cs typeface="Times New Roman" pitchFamily="18" charset="0"/>
              </a:rPr>
              <a:t>datetime</a:t>
            </a:r>
            <a:r>
              <a:rPr lang="en-US" sz="5333" b="1" u="sng" dirty="0">
                <a:solidFill>
                  <a:srgbClr val="FF0000"/>
                </a:solidFill>
                <a:latin typeface="Times New Roman" pitchFamily="18" charset="0"/>
                <a:cs typeface="Times New Roman" pitchFamily="18" charset="0"/>
              </a:rPr>
              <a:t> Class</a:t>
            </a:r>
          </a:p>
        </p:txBody>
      </p:sp>
      <p:sp>
        <p:nvSpPr>
          <p:cNvPr id="3" name="Content Placeholder 2"/>
          <p:cNvSpPr>
            <a:spLocks noGrp="1"/>
          </p:cNvSpPr>
          <p:nvPr>
            <p:ph idx="1"/>
          </p:nvPr>
        </p:nvSpPr>
        <p:spPr>
          <a:xfrm>
            <a:off x="609600" y="1193800"/>
            <a:ext cx="10972800" cy="5486400"/>
          </a:xfrm>
        </p:spPr>
        <p:txBody>
          <a:bodyPr>
            <a:noAutofit/>
          </a:bodyPr>
          <a:lstStyle/>
          <a:p>
            <a:pPr marL="0" indent="0">
              <a:buNone/>
            </a:pPr>
            <a:r>
              <a:rPr lang="en-US" sz="1867" dirty="0" err="1">
                <a:solidFill>
                  <a:srgbClr val="0070C0"/>
                </a:solidFill>
                <a:latin typeface="Times New Roman" pitchFamily="18" charset="0"/>
                <a:cs typeface="Times New Roman" pitchFamily="18" charset="0"/>
              </a:rPr>
              <a:t>object_name</a:t>
            </a:r>
            <a:r>
              <a:rPr lang="en-US" sz="1867" dirty="0">
                <a:solidFill>
                  <a:srgbClr val="0070C0"/>
                </a:solidFill>
                <a:latin typeface="Times New Roman" pitchFamily="18" charset="0"/>
                <a:cs typeface="Times New Roman" pitchFamily="18" charset="0"/>
              </a:rPr>
              <a:t> = </a:t>
            </a:r>
            <a:r>
              <a:rPr lang="en-US" sz="1867" dirty="0" err="1">
                <a:solidFill>
                  <a:srgbClr val="0070C0"/>
                </a:solidFill>
                <a:latin typeface="Times New Roman" pitchFamily="18" charset="0"/>
                <a:cs typeface="Times New Roman" pitchFamily="18" charset="0"/>
              </a:rPr>
              <a:t>datetime</a:t>
            </a:r>
            <a:r>
              <a:rPr lang="en-US" sz="1867" dirty="0">
                <a:solidFill>
                  <a:srgbClr val="0070C0"/>
                </a:solidFill>
                <a:latin typeface="Times New Roman" pitchFamily="18" charset="0"/>
                <a:cs typeface="Times New Roman" pitchFamily="18" charset="0"/>
              </a:rPr>
              <a:t>(year, month, day, hour=0, minute=0, second=0, microsecond=0, </a:t>
            </a:r>
            <a:r>
              <a:rPr lang="en-US" sz="1867" dirty="0" err="1">
                <a:solidFill>
                  <a:srgbClr val="0070C0"/>
                </a:solidFill>
                <a:latin typeface="Times New Roman" pitchFamily="18" charset="0"/>
                <a:cs typeface="Times New Roman" pitchFamily="18" charset="0"/>
              </a:rPr>
              <a:t>tzinfo</a:t>
            </a:r>
            <a:r>
              <a:rPr lang="en-US" sz="1867" dirty="0">
                <a:solidFill>
                  <a:srgbClr val="0070C0"/>
                </a:solidFill>
                <a:latin typeface="Times New Roman" pitchFamily="18" charset="0"/>
                <a:cs typeface="Times New Roman" pitchFamily="18" charset="0"/>
              </a:rPr>
              <a:t>=None, *, fold=0)</a:t>
            </a:r>
          </a:p>
          <a:p>
            <a:pPr marL="0" indent="0">
              <a:buNone/>
            </a:pPr>
            <a:r>
              <a:rPr lang="en-US" sz="1867" dirty="0">
                <a:solidFill>
                  <a:srgbClr val="00B050"/>
                </a:solidFill>
                <a:latin typeface="Times New Roman" pitchFamily="18" charset="0"/>
                <a:cs typeface="Times New Roman" pitchFamily="18" charset="0"/>
              </a:rPr>
              <a:t>The year, month and day arguments are required. </a:t>
            </a:r>
            <a:r>
              <a:rPr lang="en-US" sz="1867" dirty="0" err="1">
                <a:solidFill>
                  <a:srgbClr val="00B050"/>
                </a:solidFill>
                <a:latin typeface="Times New Roman" pitchFamily="18" charset="0"/>
                <a:cs typeface="Times New Roman" pitchFamily="18" charset="0"/>
              </a:rPr>
              <a:t>tzinfo</a:t>
            </a:r>
            <a:r>
              <a:rPr lang="en-US" sz="1867" dirty="0">
                <a:solidFill>
                  <a:srgbClr val="00B050"/>
                </a:solidFill>
                <a:latin typeface="Times New Roman" pitchFamily="18" charset="0"/>
                <a:cs typeface="Times New Roman" pitchFamily="18" charset="0"/>
              </a:rPr>
              <a:t> may be None, or an instance of a </a:t>
            </a:r>
            <a:r>
              <a:rPr lang="en-US" sz="1867" dirty="0" err="1">
                <a:solidFill>
                  <a:srgbClr val="00B050"/>
                </a:solidFill>
                <a:latin typeface="Times New Roman" pitchFamily="18" charset="0"/>
                <a:cs typeface="Times New Roman" pitchFamily="18" charset="0"/>
              </a:rPr>
              <a:t>tzinfo</a:t>
            </a:r>
            <a:r>
              <a:rPr lang="en-US" sz="1867" dirty="0">
                <a:solidFill>
                  <a:srgbClr val="00B050"/>
                </a:solidFill>
                <a:latin typeface="Times New Roman" pitchFamily="18" charset="0"/>
                <a:cs typeface="Times New Roman" pitchFamily="18" charset="0"/>
              </a:rPr>
              <a:t> subclass. The remaining arguments may be integers, in the following ranges:</a:t>
            </a:r>
          </a:p>
          <a:p>
            <a:pPr marL="0" indent="0">
              <a:buNone/>
            </a:pPr>
            <a:r>
              <a:rPr lang="en-US" sz="1867" dirty="0">
                <a:solidFill>
                  <a:srgbClr val="C00000"/>
                </a:solidFill>
                <a:cs typeface="Times New Roman" pitchFamily="18" charset="0"/>
              </a:rPr>
              <a:t>MINYEAR &lt;= year &lt;= MAXYEAR,</a:t>
            </a:r>
          </a:p>
          <a:p>
            <a:pPr marL="0" indent="0">
              <a:buNone/>
            </a:pPr>
            <a:r>
              <a:rPr lang="en-US" sz="1867" dirty="0">
                <a:solidFill>
                  <a:srgbClr val="FFC000"/>
                </a:solidFill>
                <a:cs typeface="Times New Roman" pitchFamily="18" charset="0"/>
              </a:rPr>
              <a:t>1 &lt;= month &lt;= 12,</a:t>
            </a:r>
          </a:p>
          <a:p>
            <a:pPr marL="0" indent="0">
              <a:buNone/>
            </a:pPr>
            <a:r>
              <a:rPr lang="en-US" sz="1867" dirty="0">
                <a:solidFill>
                  <a:srgbClr val="FFC000"/>
                </a:solidFill>
                <a:cs typeface="Times New Roman" pitchFamily="18" charset="0"/>
              </a:rPr>
              <a:t>1 &lt;= day &lt;= number of days in the given month and year,</a:t>
            </a:r>
          </a:p>
          <a:p>
            <a:pPr marL="0" indent="0">
              <a:buNone/>
            </a:pPr>
            <a:r>
              <a:rPr lang="en-US" sz="1867" dirty="0">
                <a:solidFill>
                  <a:srgbClr val="FFC000"/>
                </a:solidFill>
                <a:cs typeface="Times New Roman" pitchFamily="18" charset="0"/>
              </a:rPr>
              <a:t>0 &lt;= hour &lt; 24,</a:t>
            </a:r>
          </a:p>
          <a:p>
            <a:pPr marL="0" indent="0">
              <a:buNone/>
            </a:pPr>
            <a:r>
              <a:rPr lang="en-US" sz="1867" dirty="0">
                <a:solidFill>
                  <a:srgbClr val="FFC000"/>
                </a:solidFill>
                <a:cs typeface="Times New Roman" pitchFamily="18" charset="0"/>
              </a:rPr>
              <a:t>0 &lt;= minute &lt; 60,</a:t>
            </a:r>
          </a:p>
          <a:p>
            <a:pPr marL="0" indent="0">
              <a:buNone/>
            </a:pPr>
            <a:r>
              <a:rPr lang="en-US" sz="1867" dirty="0">
                <a:solidFill>
                  <a:srgbClr val="FFC000"/>
                </a:solidFill>
                <a:cs typeface="Times New Roman" pitchFamily="18" charset="0"/>
              </a:rPr>
              <a:t>0 &lt;= second &lt; 60,</a:t>
            </a:r>
          </a:p>
          <a:p>
            <a:pPr marL="0" indent="0">
              <a:buNone/>
            </a:pPr>
            <a:r>
              <a:rPr lang="en-US" sz="1867" dirty="0">
                <a:solidFill>
                  <a:srgbClr val="FFC000"/>
                </a:solidFill>
                <a:cs typeface="Times New Roman" pitchFamily="18" charset="0"/>
              </a:rPr>
              <a:t>0 &lt;= microsecond &lt; 1000000,</a:t>
            </a:r>
          </a:p>
          <a:p>
            <a:pPr marL="0" indent="0">
              <a:buNone/>
            </a:pPr>
            <a:r>
              <a:rPr lang="en-US" sz="1867" dirty="0">
                <a:cs typeface="Times New Roman" pitchFamily="18" charset="0"/>
              </a:rPr>
              <a:t>fold in [0, 1].</a:t>
            </a:r>
          </a:p>
          <a:p>
            <a:pPr marL="0" indent="0">
              <a:buNone/>
            </a:pPr>
            <a:r>
              <a:rPr lang="en-US" sz="1867" dirty="0">
                <a:solidFill>
                  <a:srgbClr val="C00000"/>
                </a:solidFill>
                <a:latin typeface="Times New Roman" pitchFamily="18" charset="0"/>
                <a:cs typeface="Times New Roman" pitchFamily="18" charset="0"/>
              </a:rPr>
              <a:t>The </a:t>
            </a:r>
            <a:r>
              <a:rPr lang="en-US" sz="1867" b="1" dirty="0">
                <a:solidFill>
                  <a:srgbClr val="C00000"/>
                </a:solidFill>
                <a:latin typeface="Times New Roman" pitchFamily="18" charset="0"/>
                <a:cs typeface="Times New Roman" pitchFamily="18" charset="0"/>
              </a:rPr>
              <a:t>fold</a:t>
            </a:r>
            <a:r>
              <a:rPr lang="en-US" sz="1867" dirty="0">
                <a:solidFill>
                  <a:srgbClr val="C00000"/>
                </a:solidFill>
                <a:latin typeface="Times New Roman" pitchFamily="18" charset="0"/>
                <a:cs typeface="Times New Roman" pitchFamily="18" charset="0"/>
              </a:rPr>
              <a:t> parameter specifies whether there was any fold in time. A fold in time means a reverse back of the clock time. In countries following Daylight Saving time during the end of summer clocks are reversed back by 1 hour. This reverse back is a fold in time.</a:t>
            </a:r>
          </a:p>
          <a:p>
            <a:pPr marL="0" indent="0">
              <a:buNone/>
            </a:pPr>
            <a:r>
              <a:rPr lang="en-US" sz="1867" dirty="0">
                <a:latin typeface="Times New Roman" pitchFamily="18" charset="0"/>
                <a:cs typeface="Times New Roman" pitchFamily="18" charset="0"/>
              </a:rPr>
              <a:t> </a:t>
            </a:r>
            <a:r>
              <a:rPr lang="en-US" sz="1867" b="1" dirty="0">
                <a:solidFill>
                  <a:srgbClr val="7030A0"/>
                </a:solidFill>
                <a:latin typeface="Times New Roman" pitchFamily="18" charset="0"/>
                <a:cs typeface="Times New Roman" pitchFamily="18" charset="0"/>
              </a:rPr>
              <a:t>*</a:t>
            </a:r>
            <a:r>
              <a:rPr lang="en-US" sz="1867" dirty="0">
                <a:solidFill>
                  <a:srgbClr val="7030A0"/>
                </a:solidFill>
                <a:latin typeface="Times New Roman" pitchFamily="18" charset="0"/>
                <a:cs typeface="Times New Roman" pitchFamily="18" charset="0"/>
              </a:rPr>
              <a:t> means a splat operator. Using a splat operator a tuple can be unpacked and a time object can be constructed out of the values from the tuple.</a:t>
            </a:r>
          </a:p>
        </p:txBody>
      </p:sp>
      <p:sp>
        <p:nvSpPr>
          <p:cNvPr id="4" name="Rectangle 3"/>
          <p:cNvSpPr/>
          <p:nvPr/>
        </p:nvSpPr>
        <p:spPr>
          <a:xfrm>
            <a:off x="4470400" y="4052173"/>
            <a:ext cx="6604000" cy="666977"/>
          </a:xfrm>
          <a:prstGeom prst="rect">
            <a:avLst/>
          </a:prstGeom>
        </p:spPr>
        <p:txBody>
          <a:bodyPr wrap="square">
            <a:spAutoFit/>
          </a:bodyPr>
          <a:lstStyle/>
          <a:p>
            <a:r>
              <a:rPr lang="en-US" sz="1867" dirty="0">
                <a:cs typeface="Times New Roman" pitchFamily="18" charset="0"/>
              </a:rPr>
              <a:t>Ex:- </a:t>
            </a:r>
          </a:p>
          <a:p>
            <a:r>
              <a:rPr lang="en-US" sz="1867" dirty="0" err="1">
                <a:cs typeface="Times New Roman" pitchFamily="18" charset="0"/>
              </a:rPr>
              <a:t>dt</a:t>
            </a:r>
            <a:r>
              <a:rPr lang="en-US" sz="1867" dirty="0">
                <a:cs typeface="Times New Roman" pitchFamily="18" charset="0"/>
              </a:rPr>
              <a:t> = </a:t>
            </a:r>
            <a:r>
              <a:rPr lang="en-US" sz="1867" dirty="0" err="1">
                <a:latin typeface="Times New Roman" pitchFamily="18" charset="0"/>
                <a:cs typeface="Times New Roman" pitchFamily="18" charset="0"/>
              </a:rPr>
              <a:t>datetime</a:t>
            </a:r>
            <a:r>
              <a:rPr lang="en-US" sz="1867" dirty="0">
                <a:latin typeface="Times New Roman" pitchFamily="18" charset="0"/>
                <a:cs typeface="Times New Roman" pitchFamily="18" charset="0"/>
              </a:rPr>
              <a:t>(year=2019, month=6, day=30, hour=5, minute=34)</a:t>
            </a:r>
            <a:endParaRPr lang="en-US" sz="1867" dirty="0">
              <a:cs typeface="Times New Roman" pitchFamily="18" charset="0"/>
            </a:endParaRPr>
          </a:p>
        </p:txBody>
      </p:sp>
    </p:spTree>
    <p:extLst>
      <p:ext uri="{BB962C8B-B14F-4D97-AF65-F5344CB8AC3E}">
        <p14:creationId xmlns:p14="http://schemas.microsoft.com/office/powerpoint/2010/main" val="19437593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additive="base">
                                        <p:cTn id="2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 calcmode="lin" valueType="num">
                                      <p:cBhvr additive="base">
                                        <p:cTn id="3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 calcmode="lin" valueType="num">
                                      <p:cBhvr additive="base">
                                        <p:cTn id="3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 calcmode="lin" valueType="num">
                                      <p:cBhvr additive="base">
                                        <p:cTn id="3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 calcmode="lin" valueType="num">
                                      <p:cBhvr additive="base">
                                        <p:cTn id="4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fade">
                                      <p:cBhvr>
                                        <p:cTn id="48" dur="500"/>
                                        <p:tgtEl>
                                          <p:spTgt spid="3">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Effect transition="in" filter="fade">
                                      <p:cBhvr>
                                        <p:cTn id="53" dur="500"/>
                                        <p:tgtEl>
                                          <p:spTgt spid="3">
                                            <p:txEl>
                                              <p:pRg st="10" end="1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3">
                                            <p:txEl>
                                              <p:pRg st="11" end="11"/>
                                            </p:txEl>
                                          </p:spTgt>
                                        </p:tgtEl>
                                        <p:attrNameLst>
                                          <p:attrName>style.visibility</p:attrName>
                                        </p:attrNameLst>
                                      </p:cBhvr>
                                      <p:to>
                                        <p:strVal val="visible"/>
                                      </p:to>
                                    </p:set>
                                    <p:animEffect transition="in" filter="fade">
                                      <p:cBhvr>
                                        <p:cTn id="58" dur="500"/>
                                        <p:tgtEl>
                                          <p:spTgt spid="3">
                                            <p:txEl>
                                              <p:pRg st="11" end="11"/>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4"/>
                                        </p:tgtEl>
                                        <p:attrNameLst>
                                          <p:attrName>style.visibility</p:attrName>
                                        </p:attrNameLst>
                                      </p:cBhvr>
                                      <p:to>
                                        <p:strVal val="visible"/>
                                      </p:to>
                                    </p:set>
                                    <p:animEffect transition="in" filter="fade">
                                      <p:cBhvr>
                                        <p:cTn id="6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US" sz="5333" b="1" u="sng" dirty="0" err="1">
                <a:solidFill>
                  <a:srgbClr val="FF0000"/>
                </a:solidFill>
                <a:latin typeface="Times New Roman" pitchFamily="18" charset="0"/>
                <a:cs typeface="Times New Roman" pitchFamily="18" charset="0"/>
              </a:rPr>
              <a:t>datetime</a:t>
            </a:r>
            <a:r>
              <a:rPr lang="en-US" sz="5333" b="1" u="sng" dirty="0">
                <a:solidFill>
                  <a:srgbClr val="FF0000"/>
                </a:solidFill>
                <a:latin typeface="Times New Roman" pitchFamily="18" charset="0"/>
                <a:cs typeface="Times New Roman" pitchFamily="18" charset="0"/>
              </a:rPr>
              <a:t> class’s Methods</a:t>
            </a:r>
            <a:endParaRPr lang="en-IN" sz="5333" b="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609600" y="1193800"/>
            <a:ext cx="10972800" cy="5283200"/>
          </a:xfrm>
        </p:spPr>
        <p:txBody>
          <a:bodyPr>
            <a:normAutofit/>
          </a:bodyPr>
          <a:lstStyle/>
          <a:p>
            <a:pPr marL="0" indent="0">
              <a:buNone/>
            </a:pPr>
            <a:r>
              <a:rPr lang="en-US" sz="2400" dirty="0">
                <a:solidFill>
                  <a:srgbClr val="0070C0"/>
                </a:solidFill>
                <a:latin typeface="Times New Roman" pitchFamily="18" charset="0"/>
                <a:cs typeface="Times New Roman" pitchFamily="18" charset="0"/>
              </a:rPr>
              <a:t>now() – This method is used to get the current date and time. We can provide </a:t>
            </a:r>
            <a:r>
              <a:rPr lang="en-US" sz="2400" dirty="0" err="1">
                <a:solidFill>
                  <a:srgbClr val="0070C0"/>
                </a:solidFill>
                <a:latin typeface="Times New Roman" pitchFamily="18" charset="0"/>
                <a:cs typeface="Times New Roman" pitchFamily="18" charset="0"/>
              </a:rPr>
              <a:t>timezone</a:t>
            </a:r>
            <a:r>
              <a:rPr lang="en-US" sz="2400" dirty="0">
                <a:solidFill>
                  <a:srgbClr val="0070C0"/>
                </a:solidFill>
                <a:latin typeface="Times New Roman" pitchFamily="18" charset="0"/>
                <a:cs typeface="Times New Roman" pitchFamily="18" charset="0"/>
              </a:rPr>
              <a:t> information to this method. If the </a:t>
            </a:r>
            <a:r>
              <a:rPr lang="en-US" sz="2400" dirty="0" err="1">
                <a:solidFill>
                  <a:srgbClr val="0070C0"/>
                </a:solidFill>
                <a:latin typeface="Times New Roman" pitchFamily="18" charset="0"/>
                <a:cs typeface="Times New Roman" pitchFamily="18" charset="0"/>
              </a:rPr>
              <a:t>timezone</a:t>
            </a:r>
            <a:r>
              <a:rPr lang="en-US" sz="2400" dirty="0">
                <a:solidFill>
                  <a:srgbClr val="0070C0"/>
                </a:solidFill>
                <a:latin typeface="Times New Roman" pitchFamily="18" charset="0"/>
                <a:cs typeface="Times New Roman" pitchFamily="18" charset="0"/>
              </a:rPr>
              <a:t> is not provided, then it takes the local time zone. It returns an object that contains date and time information in any </a:t>
            </a:r>
            <a:r>
              <a:rPr lang="en-US" sz="2400" dirty="0" err="1">
                <a:solidFill>
                  <a:srgbClr val="0070C0"/>
                </a:solidFill>
                <a:latin typeface="Times New Roman" pitchFamily="18" charset="0"/>
                <a:cs typeface="Times New Roman" pitchFamily="18" charset="0"/>
              </a:rPr>
              <a:t>timezone</a:t>
            </a:r>
            <a:r>
              <a:rPr lang="en-US" sz="2400" dirty="0">
                <a:solidFill>
                  <a:srgbClr val="0070C0"/>
                </a:solidFill>
                <a:latin typeface="Times New Roman" pitchFamily="18" charset="0"/>
                <a:cs typeface="Times New Roman" pitchFamily="18" charset="0"/>
              </a:rPr>
              <a:t>. We can use day, month, year, hour, minute and second.</a:t>
            </a:r>
          </a:p>
          <a:p>
            <a:pPr marL="0" indent="0">
              <a:buNone/>
            </a:pPr>
            <a:r>
              <a:rPr lang="en-US" sz="2400" dirty="0">
                <a:solidFill>
                  <a:srgbClr val="FFC000"/>
                </a:solidFill>
                <a:latin typeface="Times New Roman" pitchFamily="18" charset="0"/>
                <a:cs typeface="Times New Roman" pitchFamily="18" charset="0"/>
              </a:rPr>
              <a:t>Ex:- </a:t>
            </a:r>
            <a:r>
              <a:rPr lang="en-US" sz="2400" dirty="0" err="1">
                <a:solidFill>
                  <a:srgbClr val="FFC000"/>
                </a:solidFill>
                <a:latin typeface="Times New Roman" pitchFamily="18" charset="0"/>
                <a:cs typeface="Times New Roman" pitchFamily="18" charset="0"/>
              </a:rPr>
              <a:t>datetime.now</a:t>
            </a:r>
            <a:r>
              <a:rPr lang="en-US" sz="2400" dirty="0">
                <a:solidFill>
                  <a:srgbClr val="FFC000"/>
                </a:solidFill>
                <a:latin typeface="Times New Roman" pitchFamily="18" charset="0"/>
                <a:cs typeface="Times New Roman" pitchFamily="18" charset="0"/>
              </a:rPr>
              <a:t>()</a:t>
            </a:r>
          </a:p>
          <a:p>
            <a:pPr marL="0" indent="0">
              <a:buNone/>
            </a:pPr>
            <a:endParaRPr lang="en-US" sz="2400" dirty="0">
              <a:latin typeface="Times New Roman" pitchFamily="18" charset="0"/>
              <a:cs typeface="Times New Roman" pitchFamily="18" charset="0"/>
            </a:endParaRPr>
          </a:p>
          <a:p>
            <a:pPr marL="0" indent="0">
              <a:buNone/>
            </a:pPr>
            <a:r>
              <a:rPr lang="en-US" sz="2400" dirty="0">
                <a:solidFill>
                  <a:srgbClr val="C00000"/>
                </a:solidFill>
                <a:latin typeface="Times New Roman" pitchFamily="18" charset="0"/>
                <a:cs typeface="Times New Roman" pitchFamily="18" charset="0"/>
              </a:rPr>
              <a:t>today() – This method is used to get the current date and time. It returns the date and 	time information. </a:t>
            </a:r>
          </a:p>
          <a:p>
            <a:pPr marL="0" indent="0">
              <a:buNone/>
            </a:pPr>
            <a:r>
              <a:rPr lang="en-US" sz="2400" dirty="0">
                <a:solidFill>
                  <a:srgbClr val="FFC000"/>
                </a:solidFill>
                <a:latin typeface="Times New Roman" pitchFamily="18" charset="0"/>
                <a:cs typeface="Times New Roman" pitchFamily="18" charset="0"/>
              </a:rPr>
              <a:t>Ex:- </a:t>
            </a:r>
            <a:r>
              <a:rPr lang="en-US" sz="2400" dirty="0" err="1">
                <a:solidFill>
                  <a:srgbClr val="FFC000"/>
                </a:solidFill>
                <a:latin typeface="Times New Roman" pitchFamily="18" charset="0"/>
                <a:cs typeface="Times New Roman" pitchFamily="18" charset="0"/>
              </a:rPr>
              <a:t>datetime.today</a:t>
            </a:r>
            <a:r>
              <a:rPr lang="en-US" sz="2400" dirty="0">
                <a:solidFill>
                  <a:srgbClr val="FFC000"/>
                </a:solidFill>
                <a:latin typeface="Times New Roman" pitchFamily="18" charset="0"/>
                <a:cs typeface="Times New Roman" pitchFamily="18" charset="0"/>
              </a:rPr>
              <a:t>()</a:t>
            </a:r>
          </a:p>
        </p:txBody>
      </p:sp>
    </p:spTree>
    <p:extLst>
      <p:ext uri="{BB962C8B-B14F-4D97-AF65-F5344CB8AC3E}">
        <p14:creationId xmlns:p14="http://schemas.microsoft.com/office/powerpoint/2010/main" val="18037525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US" sz="5333" b="1" u="sng" dirty="0">
                <a:solidFill>
                  <a:srgbClr val="FF0000"/>
                </a:solidFill>
                <a:latin typeface="Times New Roman" pitchFamily="18" charset="0"/>
                <a:cs typeface="Times New Roman" pitchFamily="18" charset="0"/>
              </a:rPr>
              <a:t>date class</a:t>
            </a:r>
            <a:endParaRPr lang="en-IN" sz="5333" b="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609600" y="1193800"/>
            <a:ext cx="10972800" cy="5283200"/>
          </a:xfrm>
        </p:spPr>
        <p:txBody>
          <a:bodyPr>
            <a:normAutofit lnSpcReduction="10000"/>
          </a:bodyPr>
          <a:lstStyle/>
          <a:p>
            <a:pPr marL="0" indent="0">
              <a:buNone/>
            </a:pPr>
            <a:r>
              <a:rPr lang="en-US" sz="2400" dirty="0">
                <a:solidFill>
                  <a:srgbClr val="0070C0"/>
                </a:solidFill>
                <a:latin typeface="Times New Roman" pitchFamily="18" charset="0"/>
                <a:cs typeface="Times New Roman" pitchFamily="18" charset="0"/>
              </a:rPr>
              <a:t>date object - A date object is an object containing information of year, month and day</a:t>
            </a:r>
          </a:p>
          <a:p>
            <a:pPr marL="0" indent="0">
              <a:buNone/>
            </a:pPr>
            <a:endParaRPr lang="en-US" sz="2400" b="1" u="sng" dirty="0">
              <a:latin typeface="Times New Roman" pitchFamily="18" charset="0"/>
              <a:cs typeface="Times New Roman" pitchFamily="18" charset="0"/>
            </a:endParaRPr>
          </a:p>
          <a:p>
            <a:pPr marL="0" indent="0">
              <a:buNone/>
            </a:pPr>
            <a:r>
              <a:rPr lang="en-US" sz="2400" b="1" u="sng" dirty="0">
                <a:solidFill>
                  <a:srgbClr val="FF0000"/>
                </a:solidFill>
                <a:latin typeface="Times New Roman" pitchFamily="18" charset="0"/>
                <a:cs typeface="Times New Roman" pitchFamily="18" charset="0"/>
              </a:rPr>
              <a:t>Creating Object of date Class</a:t>
            </a:r>
          </a:p>
          <a:p>
            <a:pPr marL="0" indent="0">
              <a:buNone/>
            </a:pPr>
            <a:r>
              <a:rPr lang="en-US" sz="2400" dirty="0" err="1">
                <a:solidFill>
                  <a:srgbClr val="0070C0"/>
                </a:solidFill>
                <a:latin typeface="Times New Roman" pitchFamily="18" charset="0"/>
                <a:cs typeface="Times New Roman" pitchFamily="18" charset="0"/>
              </a:rPr>
              <a:t>object_name</a:t>
            </a:r>
            <a:r>
              <a:rPr lang="en-US" sz="2400" dirty="0">
                <a:solidFill>
                  <a:srgbClr val="0070C0"/>
                </a:solidFill>
                <a:latin typeface="Times New Roman" pitchFamily="18" charset="0"/>
                <a:cs typeface="Times New Roman" pitchFamily="18" charset="0"/>
              </a:rPr>
              <a:t> = date(year, month, day)</a:t>
            </a:r>
          </a:p>
          <a:p>
            <a:pPr marL="0" indent="0">
              <a:buNone/>
            </a:pPr>
            <a:r>
              <a:rPr lang="en-US" sz="2400" dirty="0">
                <a:solidFill>
                  <a:srgbClr val="0070C0"/>
                </a:solidFill>
                <a:latin typeface="Times New Roman" pitchFamily="18" charset="0"/>
                <a:cs typeface="Times New Roman" pitchFamily="18" charset="0"/>
              </a:rPr>
              <a:t>All arguments are required. Arguments may be integers, in the following ranges:</a:t>
            </a:r>
          </a:p>
          <a:p>
            <a:pPr marL="0" indent="0">
              <a:buNone/>
            </a:pPr>
            <a:endParaRPr lang="en-US" sz="2400" dirty="0">
              <a:solidFill>
                <a:srgbClr val="00B050"/>
              </a:solidFill>
              <a:cs typeface="Times New Roman" pitchFamily="18" charset="0"/>
            </a:endParaRPr>
          </a:p>
          <a:p>
            <a:pPr marL="0" indent="0">
              <a:buNone/>
            </a:pPr>
            <a:r>
              <a:rPr lang="en-US" sz="2400" dirty="0">
                <a:solidFill>
                  <a:srgbClr val="00B050"/>
                </a:solidFill>
                <a:cs typeface="Times New Roman" pitchFamily="18" charset="0"/>
              </a:rPr>
              <a:t>MINYEAR &lt;= year &lt;= MAXYEAR</a:t>
            </a:r>
          </a:p>
          <a:p>
            <a:pPr marL="0" indent="0">
              <a:buNone/>
            </a:pPr>
            <a:r>
              <a:rPr lang="en-US" sz="2400" dirty="0">
                <a:solidFill>
                  <a:srgbClr val="00B050"/>
                </a:solidFill>
                <a:cs typeface="Times New Roman" pitchFamily="18" charset="0"/>
              </a:rPr>
              <a:t>1 &lt;= month &lt;= 12</a:t>
            </a:r>
          </a:p>
          <a:p>
            <a:pPr marL="0" indent="0">
              <a:buNone/>
            </a:pPr>
            <a:r>
              <a:rPr lang="en-US" sz="2400" dirty="0">
                <a:solidFill>
                  <a:srgbClr val="00B050"/>
                </a:solidFill>
                <a:cs typeface="Times New Roman" pitchFamily="18" charset="0"/>
              </a:rPr>
              <a:t>1 &lt;= day &lt;= number of days in the given month and year</a:t>
            </a:r>
          </a:p>
          <a:p>
            <a:pPr marL="0" indent="0">
              <a:buNone/>
            </a:pPr>
            <a:endParaRPr lang="en-US" sz="2400" dirty="0">
              <a:solidFill>
                <a:srgbClr val="FFC000"/>
              </a:solidFill>
              <a:latin typeface="Times New Roman" pitchFamily="18" charset="0"/>
              <a:cs typeface="Times New Roman" pitchFamily="18" charset="0"/>
            </a:endParaRPr>
          </a:p>
          <a:p>
            <a:pPr marL="0" indent="0">
              <a:buNone/>
            </a:pPr>
            <a:r>
              <a:rPr lang="en-US" sz="2400" dirty="0">
                <a:solidFill>
                  <a:srgbClr val="FFC000"/>
                </a:solidFill>
                <a:latin typeface="Times New Roman" pitchFamily="18" charset="0"/>
                <a:cs typeface="Times New Roman" pitchFamily="18" charset="0"/>
              </a:rPr>
              <a:t>Ex:- </a:t>
            </a:r>
          </a:p>
          <a:p>
            <a:pPr marL="0" indent="0">
              <a:buNone/>
            </a:pPr>
            <a:r>
              <a:rPr lang="en-US" sz="2400" dirty="0">
                <a:solidFill>
                  <a:srgbClr val="FFC000"/>
                </a:solidFill>
                <a:latin typeface="Times New Roman" pitchFamily="18" charset="0"/>
                <a:cs typeface="Times New Roman" pitchFamily="18" charset="0"/>
              </a:rPr>
              <a:t>d = date(year=2019, month=6, day=30)</a:t>
            </a:r>
          </a:p>
        </p:txBody>
      </p:sp>
    </p:spTree>
    <p:extLst>
      <p:ext uri="{BB962C8B-B14F-4D97-AF65-F5344CB8AC3E}">
        <p14:creationId xmlns:p14="http://schemas.microsoft.com/office/powerpoint/2010/main" val="28258656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US" sz="5333" b="1" u="sng" dirty="0">
                <a:solidFill>
                  <a:srgbClr val="FF0000"/>
                </a:solidFill>
                <a:latin typeface="Times New Roman" pitchFamily="18" charset="0"/>
                <a:cs typeface="Times New Roman" pitchFamily="18" charset="0"/>
              </a:rPr>
              <a:t>date class’s Method</a:t>
            </a:r>
            <a:endParaRPr lang="en-IN" sz="5333" b="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609600" y="1193800"/>
            <a:ext cx="10972800" cy="5283200"/>
          </a:xfrm>
        </p:spPr>
        <p:txBody>
          <a:bodyPr>
            <a:normAutofit/>
          </a:bodyPr>
          <a:lstStyle/>
          <a:p>
            <a:pPr marL="0" indent="0">
              <a:buNone/>
            </a:pPr>
            <a:r>
              <a:rPr lang="en-US" sz="2400" dirty="0">
                <a:solidFill>
                  <a:srgbClr val="0070C0"/>
                </a:solidFill>
                <a:latin typeface="Times New Roman" pitchFamily="18" charset="0"/>
                <a:cs typeface="Times New Roman" pitchFamily="18" charset="0"/>
              </a:rPr>
              <a:t>today() Method –</a:t>
            </a:r>
            <a:r>
              <a:rPr lang="en-US" sz="2400" dirty="0">
                <a:latin typeface="Times New Roman" pitchFamily="18" charset="0"/>
                <a:cs typeface="Times New Roman" pitchFamily="18" charset="0"/>
              </a:rPr>
              <a:t> This method is used to get the current date. It returns only date. </a:t>
            </a:r>
          </a:p>
          <a:p>
            <a:pPr marL="0" indent="0">
              <a:buNone/>
            </a:pPr>
            <a:endParaRPr lang="en-US" sz="2400" dirty="0">
              <a:solidFill>
                <a:srgbClr val="C00000"/>
              </a:solidFill>
              <a:latin typeface="Times New Roman" pitchFamily="18" charset="0"/>
              <a:cs typeface="Times New Roman" pitchFamily="18" charset="0"/>
            </a:endParaRPr>
          </a:p>
          <a:p>
            <a:pPr marL="0" indent="0">
              <a:buNone/>
            </a:pPr>
            <a:r>
              <a:rPr lang="en-US" sz="2400" dirty="0">
                <a:solidFill>
                  <a:srgbClr val="C00000"/>
                </a:solidFill>
                <a:latin typeface="Times New Roman" pitchFamily="18" charset="0"/>
                <a:cs typeface="Times New Roman" pitchFamily="18" charset="0"/>
              </a:rPr>
              <a:t>Ex:- </a:t>
            </a:r>
            <a:r>
              <a:rPr lang="en-US" sz="2400" dirty="0" err="1">
                <a:solidFill>
                  <a:srgbClr val="C00000"/>
                </a:solidFill>
                <a:latin typeface="Times New Roman" pitchFamily="18" charset="0"/>
                <a:cs typeface="Times New Roman" pitchFamily="18" charset="0"/>
              </a:rPr>
              <a:t>date.today</a:t>
            </a:r>
            <a:r>
              <a:rPr lang="en-US" sz="2400" dirty="0">
                <a:solidFill>
                  <a:srgbClr val="C00000"/>
                </a:solidFill>
                <a:latin typeface="Times New Roman" pitchFamily="18" charset="0"/>
                <a:cs typeface="Times New Roman" pitchFamily="18" charset="0"/>
              </a:rPr>
              <a:t>()</a:t>
            </a:r>
          </a:p>
        </p:txBody>
      </p:sp>
    </p:spTree>
    <p:extLst>
      <p:ext uri="{BB962C8B-B14F-4D97-AF65-F5344CB8AC3E}">
        <p14:creationId xmlns:p14="http://schemas.microsoft.com/office/powerpoint/2010/main" val="513858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US" sz="5333" b="1" u="sng" dirty="0">
                <a:solidFill>
                  <a:srgbClr val="FF0000"/>
                </a:solidFill>
                <a:latin typeface="Times New Roman" pitchFamily="18" charset="0"/>
                <a:cs typeface="Times New Roman" pitchFamily="18" charset="0"/>
              </a:rPr>
              <a:t>time class</a:t>
            </a:r>
            <a:endParaRPr lang="en-IN" sz="5333" b="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609600" y="1193800"/>
            <a:ext cx="10972800" cy="5283200"/>
          </a:xfrm>
        </p:spPr>
        <p:txBody>
          <a:bodyPr>
            <a:normAutofit/>
          </a:bodyPr>
          <a:lstStyle/>
          <a:p>
            <a:pPr marL="0" indent="0">
              <a:buNone/>
            </a:pPr>
            <a:r>
              <a:rPr lang="en-US" sz="2400" dirty="0">
                <a:solidFill>
                  <a:srgbClr val="0070C0"/>
                </a:solidFill>
                <a:latin typeface="Times New Roman" pitchFamily="18" charset="0"/>
                <a:cs typeface="Times New Roman" pitchFamily="18" charset="0"/>
              </a:rPr>
              <a:t>time object - A time object is an object containing information of local time of day, independent of any particular day, and subject to adjustment via a </a:t>
            </a:r>
            <a:r>
              <a:rPr lang="en-US" sz="2400" dirty="0" err="1">
                <a:solidFill>
                  <a:srgbClr val="0070C0"/>
                </a:solidFill>
                <a:latin typeface="Times New Roman" pitchFamily="18" charset="0"/>
                <a:cs typeface="Times New Roman" pitchFamily="18" charset="0"/>
              </a:rPr>
              <a:t>tzinfo</a:t>
            </a:r>
            <a:r>
              <a:rPr lang="en-US" sz="2400" dirty="0">
                <a:solidFill>
                  <a:srgbClr val="0070C0"/>
                </a:solidFill>
                <a:latin typeface="Times New Roman" pitchFamily="18" charset="0"/>
                <a:cs typeface="Times New Roman" pitchFamily="18" charset="0"/>
              </a:rPr>
              <a:t> object.</a:t>
            </a:r>
          </a:p>
        </p:txBody>
      </p:sp>
    </p:spTree>
    <p:extLst>
      <p:ext uri="{BB962C8B-B14F-4D97-AF65-F5344CB8AC3E}">
        <p14:creationId xmlns:p14="http://schemas.microsoft.com/office/powerpoint/2010/main" val="7712774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US" sz="5333" b="1" u="sng" dirty="0">
                <a:solidFill>
                  <a:srgbClr val="FF0000"/>
                </a:solidFill>
                <a:latin typeface="Times New Roman" pitchFamily="18" charset="0"/>
                <a:cs typeface="Times New Roman" pitchFamily="18" charset="0"/>
              </a:rPr>
              <a:t>Creating Object of time Class</a:t>
            </a:r>
          </a:p>
        </p:txBody>
      </p:sp>
      <p:sp>
        <p:nvSpPr>
          <p:cNvPr id="3" name="Content Placeholder 2"/>
          <p:cNvSpPr>
            <a:spLocks noGrp="1"/>
          </p:cNvSpPr>
          <p:nvPr>
            <p:ph idx="1"/>
          </p:nvPr>
        </p:nvSpPr>
        <p:spPr>
          <a:xfrm>
            <a:off x="609600" y="1193800"/>
            <a:ext cx="10972800" cy="5283200"/>
          </a:xfrm>
        </p:spPr>
        <p:txBody>
          <a:bodyPr>
            <a:normAutofit/>
          </a:bodyPr>
          <a:lstStyle/>
          <a:p>
            <a:pPr marL="0" indent="0">
              <a:buNone/>
            </a:pPr>
            <a:r>
              <a:rPr lang="en-US" sz="2400" dirty="0" err="1">
                <a:solidFill>
                  <a:srgbClr val="FF0000"/>
                </a:solidFill>
                <a:latin typeface="Times New Roman" pitchFamily="18" charset="0"/>
                <a:cs typeface="Times New Roman" pitchFamily="18" charset="0"/>
              </a:rPr>
              <a:t>object_name</a:t>
            </a:r>
            <a:r>
              <a:rPr lang="en-US" sz="2400" dirty="0">
                <a:solidFill>
                  <a:srgbClr val="FF0000"/>
                </a:solidFill>
                <a:latin typeface="Times New Roman" pitchFamily="18" charset="0"/>
                <a:cs typeface="Times New Roman" pitchFamily="18" charset="0"/>
              </a:rPr>
              <a:t> = time(hour=0, minute=0, second=0, microsecond=0, </a:t>
            </a:r>
            <a:r>
              <a:rPr lang="en-US" sz="2400" dirty="0" err="1">
                <a:solidFill>
                  <a:srgbClr val="FF0000"/>
                </a:solidFill>
                <a:latin typeface="Times New Roman" pitchFamily="18" charset="0"/>
                <a:cs typeface="Times New Roman" pitchFamily="18" charset="0"/>
              </a:rPr>
              <a:t>tzinfo</a:t>
            </a:r>
            <a:r>
              <a:rPr lang="en-US" sz="2400" dirty="0">
                <a:solidFill>
                  <a:srgbClr val="FF0000"/>
                </a:solidFill>
                <a:latin typeface="Times New Roman" pitchFamily="18" charset="0"/>
                <a:cs typeface="Times New Roman" pitchFamily="18" charset="0"/>
              </a:rPr>
              <a:t>=None,*, fold=0)</a:t>
            </a:r>
          </a:p>
          <a:p>
            <a:pPr marL="0" indent="0">
              <a:buNone/>
            </a:pPr>
            <a:r>
              <a:rPr lang="en-US" sz="2400" dirty="0">
                <a:solidFill>
                  <a:srgbClr val="00B050"/>
                </a:solidFill>
                <a:latin typeface="Times New Roman" pitchFamily="18" charset="0"/>
                <a:cs typeface="Times New Roman" pitchFamily="18" charset="0"/>
              </a:rPr>
              <a:t>All arguments are optional. </a:t>
            </a:r>
            <a:r>
              <a:rPr lang="en-US" sz="2400" dirty="0" err="1">
                <a:solidFill>
                  <a:srgbClr val="00B050"/>
                </a:solidFill>
                <a:latin typeface="Times New Roman" pitchFamily="18" charset="0"/>
                <a:cs typeface="Times New Roman" pitchFamily="18" charset="0"/>
              </a:rPr>
              <a:t>tzinfo</a:t>
            </a:r>
            <a:r>
              <a:rPr lang="en-US" sz="2400" dirty="0">
                <a:solidFill>
                  <a:srgbClr val="00B050"/>
                </a:solidFill>
                <a:latin typeface="Times New Roman" pitchFamily="18" charset="0"/>
                <a:cs typeface="Times New Roman" pitchFamily="18" charset="0"/>
              </a:rPr>
              <a:t> may be None, or an instance of a </a:t>
            </a:r>
            <a:r>
              <a:rPr lang="en-US" sz="2400" dirty="0" err="1">
                <a:solidFill>
                  <a:srgbClr val="00B050"/>
                </a:solidFill>
                <a:latin typeface="Times New Roman" pitchFamily="18" charset="0"/>
                <a:cs typeface="Times New Roman" pitchFamily="18" charset="0"/>
              </a:rPr>
              <a:t>tzinfo</a:t>
            </a:r>
            <a:r>
              <a:rPr lang="en-US" sz="2400" dirty="0">
                <a:solidFill>
                  <a:srgbClr val="00B050"/>
                </a:solidFill>
                <a:latin typeface="Times New Roman" pitchFamily="18" charset="0"/>
                <a:cs typeface="Times New Roman" pitchFamily="18" charset="0"/>
              </a:rPr>
              <a:t> subclass. The remaining arguments may be integers, in the following ranges:</a:t>
            </a:r>
          </a:p>
          <a:p>
            <a:pPr marL="0" indent="0">
              <a:buNone/>
            </a:pPr>
            <a:r>
              <a:rPr lang="en-US" sz="2400" dirty="0">
                <a:solidFill>
                  <a:srgbClr val="0070C0"/>
                </a:solidFill>
                <a:cs typeface="Times New Roman" pitchFamily="18" charset="0"/>
              </a:rPr>
              <a:t>0 &lt;= hour &lt; 24,</a:t>
            </a:r>
          </a:p>
          <a:p>
            <a:pPr marL="0" indent="0">
              <a:buNone/>
            </a:pPr>
            <a:r>
              <a:rPr lang="en-US" sz="2400" dirty="0">
                <a:solidFill>
                  <a:srgbClr val="0070C0"/>
                </a:solidFill>
                <a:cs typeface="Times New Roman" pitchFamily="18" charset="0"/>
              </a:rPr>
              <a:t>0 &lt;= minute &lt; 60,</a:t>
            </a:r>
          </a:p>
          <a:p>
            <a:pPr marL="0" indent="0">
              <a:buNone/>
            </a:pPr>
            <a:r>
              <a:rPr lang="en-US" sz="2400" dirty="0">
                <a:solidFill>
                  <a:srgbClr val="0070C0"/>
                </a:solidFill>
                <a:cs typeface="Times New Roman" pitchFamily="18" charset="0"/>
              </a:rPr>
              <a:t>0 &lt;= second &lt; 60,</a:t>
            </a:r>
          </a:p>
          <a:p>
            <a:pPr marL="0" indent="0">
              <a:buNone/>
            </a:pPr>
            <a:r>
              <a:rPr lang="en-US" sz="2400" dirty="0">
                <a:solidFill>
                  <a:srgbClr val="0070C0"/>
                </a:solidFill>
                <a:cs typeface="Times New Roman" pitchFamily="18" charset="0"/>
              </a:rPr>
              <a:t>0 &lt;= microsecond &lt; 1000000,</a:t>
            </a:r>
          </a:p>
          <a:p>
            <a:pPr marL="0" indent="0">
              <a:buNone/>
            </a:pPr>
            <a:r>
              <a:rPr lang="en-US" sz="2400" dirty="0">
                <a:solidFill>
                  <a:srgbClr val="0070C0"/>
                </a:solidFill>
                <a:cs typeface="Times New Roman" pitchFamily="18" charset="0"/>
              </a:rPr>
              <a:t>fold in [0, 1].</a:t>
            </a:r>
          </a:p>
          <a:p>
            <a:pPr marL="0" indent="0">
              <a:buNone/>
            </a:pPr>
            <a:r>
              <a:rPr lang="en-US" sz="2400" dirty="0">
                <a:solidFill>
                  <a:srgbClr val="7030A0"/>
                </a:solidFill>
                <a:latin typeface="Times New Roman" pitchFamily="18" charset="0"/>
                <a:cs typeface="Times New Roman" pitchFamily="18" charset="0"/>
              </a:rPr>
              <a:t>All default to 0 except </a:t>
            </a:r>
            <a:r>
              <a:rPr lang="en-US" sz="2400" dirty="0" err="1">
                <a:solidFill>
                  <a:srgbClr val="7030A0"/>
                </a:solidFill>
                <a:latin typeface="Times New Roman" pitchFamily="18" charset="0"/>
                <a:cs typeface="Times New Roman" pitchFamily="18" charset="0"/>
              </a:rPr>
              <a:t>tzinfo</a:t>
            </a:r>
            <a:r>
              <a:rPr lang="en-US" sz="2400" dirty="0">
                <a:solidFill>
                  <a:srgbClr val="7030A0"/>
                </a:solidFill>
                <a:latin typeface="Times New Roman" pitchFamily="18" charset="0"/>
                <a:cs typeface="Times New Roman" pitchFamily="18" charset="0"/>
              </a:rPr>
              <a:t>, which defaults to None.</a:t>
            </a:r>
          </a:p>
          <a:p>
            <a:pPr marL="0" indent="0">
              <a:buNone/>
            </a:pPr>
            <a:r>
              <a:rPr lang="en-US" sz="2400" dirty="0">
                <a:solidFill>
                  <a:srgbClr val="FFC000"/>
                </a:solidFill>
                <a:latin typeface="Times New Roman" pitchFamily="18" charset="0"/>
                <a:cs typeface="Times New Roman" pitchFamily="18" charset="0"/>
              </a:rPr>
              <a:t>Ex:- </a:t>
            </a:r>
          </a:p>
          <a:p>
            <a:pPr marL="0" indent="0">
              <a:buNone/>
            </a:pPr>
            <a:r>
              <a:rPr lang="en-US" sz="2400" dirty="0">
                <a:solidFill>
                  <a:srgbClr val="FFC000"/>
                </a:solidFill>
                <a:latin typeface="Times New Roman" pitchFamily="18" charset="0"/>
                <a:cs typeface="Times New Roman" pitchFamily="18" charset="0"/>
              </a:rPr>
              <a:t>t = time(hour=5, minute=34, second=30)</a:t>
            </a:r>
          </a:p>
        </p:txBody>
      </p:sp>
    </p:spTree>
    <p:extLst>
      <p:ext uri="{BB962C8B-B14F-4D97-AF65-F5344CB8AC3E}">
        <p14:creationId xmlns:p14="http://schemas.microsoft.com/office/powerpoint/2010/main" val="5189361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US" sz="5333" b="1" u="sng" dirty="0" err="1">
                <a:solidFill>
                  <a:srgbClr val="FF0000"/>
                </a:solidFill>
                <a:latin typeface="Times New Roman" pitchFamily="18" charset="0"/>
                <a:cs typeface="Times New Roman" pitchFamily="18" charset="0"/>
              </a:rPr>
              <a:t>timedelta</a:t>
            </a:r>
            <a:r>
              <a:rPr lang="en-US" sz="5333" b="1" u="sng" dirty="0">
                <a:solidFill>
                  <a:srgbClr val="FF0000"/>
                </a:solidFill>
                <a:latin typeface="Times New Roman" pitchFamily="18" charset="0"/>
                <a:cs typeface="Times New Roman" pitchFamily="18" charset="0"/>
              </a:rPr>
              <a:t> class</a:t>
            </a:r>
            <a:endParaRPr lang="en-IN" sz="5333" b="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609600" y="1193800"/>
            <a:ext cx="10972800" cy="5283200"/>
          </a:xfrm>
        </p:spPr>
        <p:txBody>
          <a:bodyPr>
            <a:normAutofit/>
          </a:bodyPr>
          <a:lstStyle/>
          <a:p>
            <a:pPr marL="0" indent="0">
              <a:buNone/>
            </a:pPr>
            <a:r>
              <a:rPr lang="en-US" sz="2400" dirty="0" err="1">
                <a:solidFill>
                  <a:srgbClr val="0070C0"/>
                </a:solidFill>
                <a:latin typeface="Times New Roman" pitchFamily="18" charset="0"/>
                <a:cs typeface="Times New Roman" pitchFamily="18" charset="0"/>
              </a:rPr>
              <a:t>timedelta</a:t>
            </a:r>
            <a:r>
              <a:rPr lang="en-US" sz="2400" dirty="0">
                <a:solidFill>
                  <a:srgbClr val="0070C0"/>
                </a:solidFill>
                <a:latin typeface="Times New Roman" pitchFamily="18" charset="0"/>
                <a:cs typeface="Times New Roman" pitchFamily="18" charset="0"/>
              </a:rPr>
              <a:t> object - A </a:t>
            </a:r>
            <a:r>
              <a:rPr lang="en-US" sz="2400" dirty="0" err="1">
                <a:solidFill>
                  <a:srgbClr val="0070C0"/>
                </a:solidFill>
                <a:latin typeface="Times New Roman" pitchFamily="18" charset="0"/>
                <a:cs typeface="Times New Roman" pitchFamily="18" charset="0"/>
              </a:rPr>
              <a:t>timedelta</a:t>
            </a:r>
            <a:r>
              <a:rPr lang="en-US" sz="2400" dirty="0">
                <a:solidFill>
                  <a:srgbClr val="0070C0"/>
                </a:solidFill>
                <a:latin typeface="Times New Roman" pitchFamily="18" charset="0"/>
                <a:cs typeface="Times New Roman" pitchFamily="18" charset="0"/>
              </a:rPr>
              <a:t> object represents a duration, the difference between two dates or times. </a:t>
            </a:r>
          </a:p>
          <a:p>
            <a:pPr marL="0" indent="0">
              <a:buNone/>
            </a:pPr>
            <a:r>
              <a:rPr lang="en-US" sz="2400" dirty="0">
                <a:solidFill>
                  <a:srgbClr val="00B050"/>
                </a:solidFill>
                <a:latin typeface="Times New Roman" pitchFamily="18" charset="0"/>
                <a:cs typeface="Times New Roman" pitchFamily="18" charset="0"/>
              </a:rPr>
              <a:t>It is possible to know the future dates or previous dates using </a:t>
            </a:r>
            <a:r>
              <a:rPr lang="en-US" sz="2400" dirty="0" err="1">
                <a:solidFill>
                  <a:srgbClr val="00B050"/>
                </a:solidFill>
                <a:latin typeface="Times New Roman" pitchFamily="18" charset="0"/>
                <a:cs typeface="Times New Roman" pitchFamily="18" charset="0"/>
              </a:rPr>
              <a:t>timedelta</a:t>
            </a:r>
            <a:r>
              <a:rPr lang="en-US" sz="2400" dirty="0">
                <a:solidFill>
                  <a:srgbClr val="00B050"/>
                </a:solidFill>
                <a:latin typeface="Times New Roman" pitchFamily="18" charset="0"/>
                <a:cs typeface="Times New Roman" pitchFamily="18" charset="0"/>
              </a:rPr>
              <a:t>.</a:t>
            </a:r>
          </a:p>
        </p:txBody>
      </p:sp>
    </p:spTree>
    <p:extLst>
      <p:ext uri="{BB962C8B-B14F-4D97-AF65-F5344CB8AC3E}">
        <p14:creationId xmlns:p14="http://schemas.microsoft.com/office/powerpoint/2010/main" val="15400718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US" sz="5333" b="1" u="sng" dirty="0">
                <a:solidFill>
                  <a:srgbClr val="FF0000"/>
                </a:solidFill>
                <a:latin typeface="Times New Roman" pitchFamily="18" charset="0"/>
                <a:cs typeface="Times New Roman" pitchFamily="18" charset="0"/>
              </a:rPr>
              <a:t>Creating Object of </a:t>
            </a:r>
            <a:r>
              <a:rPr lang="en-US" sz="5333" b="1" u="sng" dirty="0" err="1">
                <a:solidFill>
                  <a:srgbClr val="FF0000"/>
                </a:solidFill>
                <a:latin typeface="Times New Roman" pitchFamily="18" charset="0"/>
                <a:cs typeface="Times New Roman" pitchFamily="18" charset="0"/>
              </a:rPr>
              <a:t>timedelta</a:t>
            </a:r>
            <a:r>
              <a:rPr lang="en-US" sz="5333" b="1" u="sng" dirty="0">
                <a:solidFill>
                  <a:srgbClr val="FF0000"/>
                </a:solidFill>
                <a:latin typeface="Times New Roman" pitchFamily="18" charset="0"/>
                <a:cs typeface="Times New Roman" pitchFamily="18" charset="0"/>
              </a:rPr>
              <a:t> Class</a:t>
            </a:r>
          </a:p>
        </p:txBody>
      </p:sp>
      <p:sp>
        <p:nvSpPr>
          <p:cNvPr id="3" name="Content Placeholder 2"/>
          <p:cNvSpPr>
            <a:spLocks noGrp="1"/>
          </p:cNvSpPr>
          <p:nvPr>
            <p:ph idx="1"/>
          </p:nvPr>
        </p:nvSpPr>
        <p:spPr>
          <a:xfrm>
            <a:off x="609600" y="1193800"/>
            <a:ext cx="10972800" cy="5283200"/>
          </a:xfrm>
        </p:spPr>
        <p:txBody>
          <a:bodyPr>
            <a:normAutofit/>
          </a:bodyPr>
          <a:lstStyle/>
          <a:p>
            <a:pPr marL="0" indent="0">
              <a:buNone/>
            </a:pPr>
            <a:r>
              <a:rPr lang="en-US" sz="2133" dirty="0" err="1">
                <a:solidFill>
                  <a:srgbClr val="C00000"/>
                </a:solidFill>
                <a:latin typeface="Times New Roman" pitchFamily="18" charset="0"/>
                <a:cs typeface="Times New Roman" pitchFamily="18" charset="0"/>
              </a:rPr>
              <a:t>object_name</a:t>
            </a:r>
            <a:r>
              <a:rPr lang="en-US" sz="2133" dirty="0">
                <a:solidFill>
                  <a:srgbClr val="C00000"/>
                </a:solidFill>
                <a:latin typeface="Times New Roman" pitchFamily="18" charset="0"/>
                <a:cs typeface="Times New Roman" pitchFamily="18" charset="0"/>
              </a:rPr>
              <a:t> = </a:t>
            </a:r>
            <a:r>
              <a:rPr lang="en-US" sz="2133" dirty="0" err="1">
                <a:solidFill>
                  <a:srgbClr val="C00000"/>
                </a:solidFill>
                <a:latin typeface="Times New Roman" pitchFamily="18" charset="0"/>
                <a:cs typeface="Times New Roman" pitchFamily="18" charset="0"/>
              </a:rPr>
              <a:t>timedelta</a:t>
            </a:r>
            <a:r>
              <a:rPr lang="en-US" sz="2133" dirty="0">
                <a:solidFill>
                  <a:srgbClr val="C00000"/>
                </a:solidFill>
                <a:latin typeface="Times New Roman" pitchFamily="18" charset="0"/>
                <a:cs typeface="Times New Roman" pitchFamily="18" charset="0"/>
              </a:rPr>
              <a:t>(days=0, seconds=0, microseconds=0, milliseconds=0, minutes=0, hours=0, weeks=0)</a:t>
            </a:r>
          </a:p>
          <a:p>
            <a:pPr marL="0" indent="0">
              <a:buNone/>
            </a:pPr>
            <a:r>
              <a:rPr lang="en-US" sz="2133" dirty="0">
                <a:solidFill>
                  <a:srgbClr val="0070C0"/>
                </a:solidFill>
                <a:latin typeface="Times New Roman" pitchFamily="18" charset="0"/>
                <a:cs typeface="Times New Roman" pitchFamily="18" charset="0"/>
              </a:rPr>
              <a:t>All arguments are optional and default to 0. Arguments may be integers or floats, and may be positive or negative.</a:t>
            </a:r>
          </a:p>
          <a:p>
            <a:pPr marL="0" indent="0">
              <a:buNone/>
            </a:pPr>
            <a:r>
              <a:rPr lang="en-US" sz="2133" dirty="0">
                <a:solidFill>
                  <a:srgbClr val="00B050"/>
                </a:solidFill>
                <a:latin typeface="Times New Roman" pitchFamily="18" charset="0"/>
                <a:cs typeface="Times New Roman" pitchFamily="18" charset="0"/>
              </a:rPr>
              <a:t>Only days, seconds and microseconds are stored internally. Arguments are converted to those units:</a:t>
            </a:r>
          </a:p>
          <a:p>
            <a:pPr marL="0" indent="0">
              <a:buNone/>
            </a:pPr>
            <a:r>
              <a:rPr lang="en-US" sz="2133" dirty="0">
                <a:solidFill>
                  <a:srgbClr val="7030A0"/>
                </a:solidFill>
                <a:latin typeface="Times New Roman" pitchFamily="18" charset="0"/>
                <a:cs typeface="Times New Roman" pitchFamily="18" charset="0"/>
              </a:rPr>
              <a:t>A millisecond is converted to 1000 microseconds.</a:t>
            </a:r>
          </a:p>
          <a:p>
            <a:pPr marL="0" indent="0">
              <a:buNone/>
            </a:pPr>
            <a:r>
              <a:rPr lang="en-US" sz="2133" dirty="0">
                <a:solidFill>
                  <a:srgbClr val="7030A0"/>
                </a:solidFill>
                <a:latin typeface="Times New Roman" pitchFamily="18" charset="0"/>
                <a:cs typeface="Times New Roman" pitchFamily="18" charset="0"/>
              </a:rPr>
              <a:t>A minute is converted to 60 seconds.</a:t>
            </a:r>
          </a:p>
          <a:p>
            <a:pPr marL="0" indent="0">
              <a:buNone/>
            </a:pPr>
            <a:r>
              <a:rPr lang="en-US" sz="2133" dirty="0">
                <a:solidFill>
                  <a:srgbClr val="7030A0"/>
                </a:solidFill>
                <a:latin typeface="Times New Roman" pitchFamily="18" charset="0"/>
                <a:cs typeface="Times New Roman" pitchFamily="18" charset="0"/>
              </a:rPr>
              <a:t>An hour is converted to 3600 seconds.</a:t>
            </a:r>
          </a:p>
          <a:p>
            <a:pPr marL="0" indent="0">
              <a:buNone/>
            </a:pPr>
            <a:r>
              <a:rPr lang="en-US" sz="2133" dirty="0">
                <a:solidFill>
                  <a:srgbClr val="7030A0"/>
                </a:solidFill>
                <a:latin typeface="Times New Roman" pitchFamily="18" charset="0"/>
                <a:cs typeface="Times New Roman" pitchFamily="18" charset="0"/>
              </a:rPr>
              <a:t>A week is converted to 7 days.</a:t>
            </a:r>
          </a:p>
          <a:p>
            <a:pPr marL="0" indent="0">
              <a:buNone/>
            </a:pPr>
            <a:r>
              <a:rPr lang="en-US" sz="2133" dirty="0">
                <a:solidFill>
                  <a:srgbClr val="FFC000"/>
                </a:solidFill>
                <a:latin typeface="Times New Roman" pitchFamily="18" charset="0"/>
                <a:cs typeface="Times New Roman" pitchFamily="18" charset="0"/>
              </a:rPr>
              <a:t>Ex:- </a:t>
            </a:r>
          </a:p>
          <a:p>
            <a:pPr marL="0" indent="0">
              <a:buNone/>
            </a:pPr>
            <a:r>
              <a:rPr lang="en-US" sz="2133" dirty="0">
                <a:solidFill>
                  <a:srgbClr val="FFC000"/>
                </a:solidFill>
                <a:latin typeface="Times New Roman" pitchFamily="18" charset="0"/>
                <a:cs typeface="Times New Roman" pitchFamily="18" charset="0"/>
              </a:rPr>
              <a:t>td = </a:t>
            </a:r>
            <a:r>
              <a:rPr lang="en-US" sz="2133" dirty="0" err="1">
                <a:solidFill>
                  <a:srgbClr val="FFC000"/>
                </a:solidFill>
                <a:latin typeface="Times New Roman" pitchFamily="18" charset="0"/>
                <a:cs typeface="Times New Roman" pitchFamily="18" charset="0"/>
              </a:rPr>
              <a:t>timedelta</a:t>
            </a:r>
            <a:r>
              <a:rPr lang="en-US" sz="2133" dirty="0">
                <a:solidFill>
                  <a:srgbClr val="FFC000"/>
                </a:solidFill>
                <a:latin typeface="Times New Roman" pitchFamily="18" charset="0"/>
                <a:cs typeface="Times New Roman" pitchFamily="18" charset="0"/>
              </a:rPr>
              <a:t>(days=10)</a:t>
            </a:r>
          </a:p>
        </p:txBody>
      </p:sp>
    </p:spTree>
    <p:extLst>
      <p:ext uri="{BB962C8B-B14F-4D97-AF65-F5344CB8AC3E}">
        <p14:creationId xmlns:p14="http://schemas.microsoft.com/office/powerpoint/2010/main" val="1096829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US" sz="5333" b="1" u="sng" dirty="0">
                <a:solidFill>
                  <a:srgbClr val="FF0000"/>
                </a:solidFill>
                <a:latin typeface="Times New Roman" pitchFamily="18" charset="0"/>
                <a:cs typeface="Times New Roman" pitchFamily="18" charset="0"/>
              </a:rPr>
              <a:t>Comparing Two Dates</a:t>
            </a:r>
            <a:endParaRPr lang="en-IN" sz="5333" b="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609600" y="1193800"/>
            <a:ext cx="10972800" cy="4525963"/>
          </a:xfrm>
        </p:spPr>
        <p:txBody>
          <a:bodyPr>
            <a:normAutofit/>
          </a:bodyPr>
          <a:lstStyle/>
          <a:p>
            <a:pPr marL="0" indent="0">
              <a:buNone/>
            </a:pPr>
            <a:r>
              <a:rPr lang="en-US" sz="2667" dirty="0">
                <a:solidFill>
                  <a:srgbClr val="0070C0"/>
                </a:solidFill>
                <a:latin typeface="Times New Roman" pitchFamily="18" charset="0"/>
                <a:cs typeface="Times New Roman" pitchFamily="18" charset="0"/>
              </a:rPr>
              <a:t>We can compare date class and </a:t>
            </a:r>
            <a:r>
              <a:rPr lang="en-US" sz="2667" dirty="0" err="1">
                <a:solidFill>
                  <a:srgbClr val="0070C0"/>
                </a:solidFill>
                <a:latin typeface="Times New Roman" pitchFamily="18" charset="0"/>
                <a:cs typeface="Times New Roman" pitchFamily="18" charset="0"/>
              </a:rPr>
              <a:t>datetime</a:t>
            </a:r>
            <a:r>
              <a:rPr lang="en-US" sz="2667" dirty="0">
                <a:solidFill>
                  <a:srgbClr val="0070C0"/>
                </a:solidFill>
                <a:latin typeface="Times New Roman" pitchFamily="18" charset="0"/>
                <a:cs typeface="Times New Roman" pitchFamily="18" charset="0"/>
              </a:rPr>
              <a:t> class objects using </a:t>
            </a:r>
            <a:r>
              <a:rPr lang="en-US" sz="2667" dirty="0">
                <a:solidFill>
                  <a:srgbClr val="0070C0"/>
                </a:solidFill>
                <a:cs typeface="Times New Roman" pitchFamily="18" charset="0"/>
              </a:rPr>
              <a:t>==, &lt;,  &gt;. </a:t>
            </a:r>
          </a:p>
          <a:p>
            <a:pPr marL="0" indent="0">
              <a:buNone/>
            </a:pPr>
            <a:r>
              <a:rPr lang="en-US" sz="2667" dirty="0">
                <a:solidFill>
                  <a:srgbClr val="0070C0"/>
                </a:solidFill>
                <a:latin typeface="Times New Roman" pitchFamily="18" charset="0"/>
                <a:cs typeface="Times New Roman" pitchFamily="18" charset="0"/>
              </a:rPr>
              <a:t>The comparison will return either True or False.</a:t>
            </a:r>
          </a:p>
          <a:p>
            <a:pPr marL="0" indent="0">
              <a:buNone/>
            </a:pPr>
            <a:r>
              <a:rPr lang="en-US" sz="2667" dirty="0">
                <a:solidFill>
                  <a:srgbClr val="FFC000"/>
                </a:solidFill>
                <a:latin typeface="Times New Roman" pitchFamily="18" charset="0"/>
                <a:cs typeface="Times New Roman" pitchFamily="18" charset="0"/>
              </a:rPr>
              <a:t>d1 = date(year=2019, month=6, day=30)</a:t>
            </a:r>
          </a:p>
          <a:p>
            <a:pPr marL="0" indent="0">
              <a:buNone/>
            </a:pPr>
            <a:r>
              <a:rPr lang="en-US" sz="2667" dirty="0">
                <a:solidFill>
                  <a:srgbClr val="FFC000"/>
                </a:solidFill>
                <a:latin typeface="Times New Roman" pitchFamily="18" charset="0"/>
                <a:cs typeface="Times New Roman" pitchFamily="18" charset="0"/>
              </a:rPr>
              <a:t>d2 = date(year=2016, month=6, day=30)</a:t>
            </a:r>
          </a:p>
          <a:p>
            <a:pPr marL="0" indent="0">
              <a:buNone/>
            </a:pPr>
            <a:r>
              <a:rPr lang="en-US" sz="2667" dirty="0">
                <a:solidFill>
                  <a:srgbClr val="00B050"/>
                </a:solidFill>
                <a:latin typeface="Times New Roman" pitchFamily="18" charset="0"/>
                <a:cs typeface="Times New Roman" pitchFamily="18" charset="0"/>
              </a:rPr>
              <a:t>d1 == d2</a:t>
            </a:r>
          </a:p>
          <a:p>
            <a:pPr marL="0" indent="0">
              <a:buNone/>
            </a:pPr>
            <a:r>
              <a:rPr lang="en-US" sz="2667" dirty="0">
                <a:solidFill>
                  <a:srgbClr val="00B050"/>
                </a:solidFill>
                <a:latin typeface="Times New Roman" pitchFamily="18" charset="0"/>
                <a:cs typeface="Times New Roman" pitchFamily="18" charset="0"/>
              </a:rPr>
              <a:t>d1 &lt; d2</a:t>
            </a:r>
          </a:p>
          <a:p>
            <a:pPr marL="0" indent="0">
              <a:buNone/>
            </a:pPr>
            <a:r>
              <a:rPr lang="en-US" sz="2667" dirty="0">
                <a:solidFill>
                  <a:srgbClr val="00B050"/>
                </a:solidFill>
                <a:latin typeface="Times New Roman" pitchFamily="18" charset="0"/>
                <a:cs typeface="Times New Roman" pitchFamily="18" charset="0"/>
              </a:rPr>
              <a:t>d1 &gt; d2</a:t>
            </a:r>
            <a:endParaRPr lang="en-IN" sz="2667" dirty="0">
              <a:solidFill>
                <a:srgbClr val="00B050"/>
              </a:solidFill>
              <a:latin typeface="Times New Roman" pitchFamily="18" charset="0"/>
              <a:cs typeface="Times New Roman" pitchFamily="18" charset="0"/>
            </a:endParaRPr>
          </a:p>
          <a:p>
            <a:pPr marL="0" indent="0">
              <a:buNone/>
            </a:pPr>
            <a:endParaRPr lang="en-IN" sz="2667" dirty="0">
              <a:latin typeface="Times New Roman" pitchFamily="18" charset="0"/>
              <a:cs typeface="Times New Roman" pitchFamily="18" charset="0"/>
            </a:endParaRPr>
          </a:p>
        </p:txBody>
      </p:sp>
    </p:spTree>
    <p:extLst>
      <p:ext uri="{BB962C8B-B14F-4D97-AF65-F5344CB8AC3E}">
        <p14:creationId xmlns:p14="http://schemas.microsoft.com/office/powerpoint/2010/main" val="26602884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3425" y="1549400"/>
            <a:ext cx="10515600" cy="4131733"/>
          </a:xfrm>
          <a:pattFill prst="smConfetti">
            <a:fgClr>
              <a:schemeClr val="accent1"/>
            </a:fgClr>
            <a:bgClr>
              <a:schemeClr val="bg1"/>
            </a:bgClr>
          </a:pattFill>
          <a:ln>
            <a:solidFill>
              <a:schemeClr val="accent1"/>
            </a:solidFill>
          </a:ln>
        </p:spPr>
        <p:txBody>
          <a:bodyPr>
            <a:noAutofit/>
          </a:bodyPr>
          <a:lstStyle/>
          <a:p>
            <a:pPr algn="ctr"/>
            <a:r>
              <a:rPr lang="en-US" sz="6600" b="1" dirty="0" smtClean="0">
                <a:solidFill>
                  <a:srgbClr val="FF0000"/>
                </a:solidFill>
              </a:rPr>
              <a:t>PYTHON</a:t>
            </a:r>
            <a:r>
              <a:rPr lang="en-US" sz="6600" b="1" dirty="0">
                <a:solidFill>
                  <a:srgbClr val="FF0000"/>
                </a:solidFill>
              </a:rPr>
              <a:t/>
            </a:r>
            <a:br>
              <a:rPr lang="en-US" sz="6600" b="1" dirty="0">
                <a:solidFill>
                  <a:srgbClr val="FF0000"/>
                </a:solidFill>
              </a:rPr>
            </a:br>
            <a:r>
              <a:rPr lang="en-US" sz="6600" b="1" dirty="0" smtClean="0">
                <a:solidFill>
                  <a:srgbClr val="FF0000"/>
                </a:solidFill>
              </a:rPr>
              <a:t>(</a:t>
            </a:r>
            <a:r>
              <a:rPr lang="en-US" b="1" dirty="0" smtClean="0">
                <a:solidFill>
                  <a:srgbClr val="FF0000"/>
                </a:solidFill>
              </a:rPr>
              <a:t>DATE AND TIME</a:t>
            </a:r>
            <a:r>
              <a:rPr lang="en-US" sz="6600" b="1" dirty="0" smtClean="0">
                <a:solidFill>
                  <a:srgbClr val="FF0000"/>
                </a:solidFill>
              </a:rPr>
              <a:t>)</a:t>
            </a:r>
            <a:r>
              <a:rPr lang="en-US" sz="6600" b="1" dirty="0">
                <a:solidFill>
                  <a:srgbClr val="FF0000"/>
                </a:solidFill>
              </a:rPr>
              <a:t/>
            </a:r>
            <a:br>
              <a:rPr lang="en-US" sz="6600" b="1" dirty="0">
                <a:solidFill>
                  <a:srgbClr val="FF0000"/>
                </a:solidFill>
              </a:rPr>
            </a:br>
            <a:endParaRPr lang="en-US" sz="6600" b="1" dirty="0">
              <a:solidFill>
                <a:srgbClr val="FF0000"/>
              </a:solidFill>
            </a:endParaRPr>
          </a:p>
        </p:txBody>
      </p:sp>
    </p:spTree>
    <p:extLst>
      <p:ext uri="{BB962C8B-B14F-4D97-AF65-F5344CB8AC3E}">
        <p14:creationId xmlns:p14="http://schemas.microsoft.com/office/powerpoint/2010/main" val="11052242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xit" presetSubtype="1" fill="hold" grpId="0" nodeType="clickEffect">
                                  <p:stCondLst>
                                    <p:cond delay="0"/>
                                  </p:stCondLst>
                                  <p:childTnLst>
                                    <p:animEffect transition="out" filter="wheel(1)">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US" sz="5333" b="1" u="sng" dirty="0">
                <a:solidFill>
                  <a:srgbClr val="FF0000"/>
                </a:solidFill>
                <a:latin typeface="Times New Roman" pitchFamily="18" charset="0"/>
                <a:cs typeface="Times New Roman" pitchFamily="18" charset="0"/>
              </a:rPr>
              <a:t>Formatting Date and Time</a:t>
            </a:r>
            <a:endParaRPr lang="en-IN" sz="5333" b="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609600" y="1295400"/>
            <a:ext cx="10972800" cy="4525963"/>
          </a:xfrm>
        </p:spPr>
        <p:txBody>
          <a:bodyPr>
            <a:normAutofit/>
          </a:bodyPr>
          <a:lstStyle/>
          <a:p>
            <a:pPr marL="0" indent="0">
              <a:buNone/>
            </a:pPr>
            <a:r>
              <a:rPr lang="en-US" sz="2667" dirty="0" err="1">
                <a:solidFill>
                  <a:srgbClr val="0070C0"/>
                </a:solidFill>
                <a:latin typeface="Times New Roman" pitchFamily="18" charset="0"/>
                <a:cs typeface="Times New Roman" pitchFamily="18" charset="0"/>
              </a:rPr>
              <a:t>strftime</a:t>
            </a:r>
            <a:r>
              <a:rPr lang="en-US" sz="2667" dirty="0">
                <a:solidFill>
                  <a:srgbClr val="0070C0"/>
                </a:solidFill>
                <a:latin typeface="Times New Roman" pitchFamily="18" charset="0"/>
                <a:cs typeface="Times New Roman" pitchFamily="18" charset="0"/>
              </a:rPr>
              <a:t>() Method – This method is used to format the content of </a:t>
            </a:r>
            <a:r>
              <a:rPr lang="en-US" sz="2667" dirty="0" err="1">
                <a:solidFill>
                  <a:srgbClr val="0070C0"/>
                </a:solidFill>
                <a:latin typeface="Times New Roman" pitchFamily="18" charset="0"/>
                <a:cs typeface="Times New Roman" pitchFamily="18" charset="0"/>
              </a:rPr>
              <a:t>datetime</a:t>
            </a:r>
            <a:r>
              <a:rPr lang="en-US" sz="2667" dirty="0">
                <a:solidFill>
                  <a:srgbClr val="0070C0"/>
                </a:solidFill>
                <a:latin typeface="Times New Roman" pitchFamily="18" charset="0"/>
                <a:cs typeface="Times New Roman" pitchFamily="18" charset="0"/>
              </a:rPr>
              <a:t>, date and time class object. </a:t>
            </a:r>
            <a:r>
              <a:rPr lang="en-US" sz="2667" dirty="0" err="1">
                <a:solidFill>
                  <a:srgbClr val="0070C0"/>
                </a:solidFill>
                <a:latin typeface="Times New Roman" pitchFamily="18" charset="0"/>
                <a:cs typeface="Times New Roman" pitchFamily="18" charset="0"/>
              </a:rPr>
              <a:t>strftime</a:t>
            </a:r>
            <a:r>
              <a:rPr lang="en-US" sz="2667" dirty="0">
                <a:solidFill>
                  <a:srgbClr val="0070C0"/>
                </a:solidFill>
                <a:latin typeface="Times New Roman" pitchFamily="18" charset="0"/>
                <a:cs typeface="Times New Roman" pitchFamily="18" charset="0"/>
              </a:rPr>
              <a:t> represents string format to time. This method convert the object into a specified format and returns the formatted string. </a:t>
            </a:r>
          </a:p>
          <a:p>
            <a:pPr marL="0" indent="0">
              <a:buNone/>
            </a:pPr>
            <a:r>
              <a:rPr lang="en-US" sz="2667" dirty="0">
                <a:solidFill>
                  <a:srgbClr val="FFC000"/>
                </a:solidFill>
                <a:latin typeface="Times New Roman" pitchFamily="18" charset="0"/>
                <a:cs typeface="Times New Roman" pitchFamily="18" charset="0"/>
              </a:rPr>
              <a:t>Ex:- </a:t>
            </a:r>
          </a:p>
          <a:p>
            <a:pPr marL="0" indent="0">
              <a:buNone/>
            </a:pPr>
            <a:r>
              <a:rPr lang="en-US" sz="2667" dirty="0" err="1">
                <a:solidFill>
                  <a:srgbClr val="FFC000"/>
                </a:solidFill>
                <a:latin typeface="Times New Roman" pitchFamily="18" charset="0"/>
                <a:cs typeface="Times New Roman" pitchFamily="18" charset="0"/>
              </a:rPr>
              <a:t>dt</a:t>
            </a:r>
            <a:r>
              <a:rPr lang="en-US" sz="2667" dirty="0">
                <a:solidFill>
                  <a:srgbClr val="FFC000"/>
                </a:solidFill>
                <a:latin typeface="Times New Roman" pitchFamily="18" charset="0"/>
                <a:cs typeface="Times New Roman" pitchFamily="18" charset="0"/>
              </a:rPr>
              <a:t> = </a:t>
            </a:r>
            <a:r>
              <a:rPr lang="en-US" sz="2667" dirty="0" err="1">
                <a:solidFill>
                  <a:srgbClr val="FFC000"/>
                </a:solidFill>
                <a:latin typeface="Times New Roman" pitchFamily="18" charset="0"/>
                <a:cs typeface="Times New Roman" pitchFamily="18" charset="0"/>
              </a:rPr>
              <a:t>datetime.today</a:t>
            </a:r>
            <a:r>
              <a:rPr lang="en-US" sz="2667" dirty="0">
                <a:solidFill>
                  <a:srgbClr val="FFC000"/>
                </a:solidFill>
                <a:latin typeface="Times New Roman" pitchFamily="18" charset="0"/>
                <a:cs typeface="Times New Roman" pitchFamily="18" charset="0"/>
              </a:rPr>
              <a:t>()</a:t>
            </a:r>
          </a:p>
          <a:p>
            <a:pPr marL="0" indent="0">
              <a:buNone/>
            </a:pPr>
            <a:r>
              <a:rPr lang="en-US" sz="2667" dirty="0" err="1">
                <a:solidFill>
                  <a:srgbClr val="00B050"/>
                </a:solidFill>
                <a:latin typeface="Times New Roman" pitchFamily="18" charset="0"/>
                <a:cs typeface="Times New Roman" pitchFamily="18" charset="0"/>
              </a:rPr>
              <a:t>newdt</a:t>
            </a:r>
            <a:r>
              <a:rPr lang="en-US" sz="2667" dirty="0">
                <a:solidFill>
                  <a:srgbClr val="00B050"/>
                </a:solidFill>
                <a:latin typeface="Times New Roman" pitchFamily="18" charset="0"/>
                <a:cs typeface="Times New Roman" pitchFamily="18" charset="0"/>
              </a:rPr>
              <a:t> = </a:t>
            </a:r>
            <a:r>
              <a:rPr lang="en-US" sz="2667" dirty="0" err="1">
                <a:solidFill>
                  <a:srgbClr val="00B050"/>
                </a:solidFill>
                <a:latin typeface="Times New Roman" pitchFamily="18" charset="0"/>
                <a:cs typeface="Times New Roman" pitchFamily="18" charset="0"/>
              </a:rPr>
              <a:t>dt.strftime</a:t>
            </a:r>
            <a:r>
              <a:rPr lang="en-US" sz="2667" dirty="0">
                <a:solidFill>
                  <a:srgbClr val="00B050"/>
                </a:solidFill>
                <a:latin typeface="Times New Roman" pitchFamily="18" charset="0"/>
                <a:cs typeface="Times New Roman" pitchFamily="18" charset="0"/>
              </a:rPr>
              <a:t>(“%B, %d, %Y”) </a:t>
            </a:r>
            <a:endParaRPr lang="en-IN" sz="2667" dirty="0">
              <a:solidFill>
                <a:srgbClr val="00B050"/>
              </a:solidFill>
              <a:latin typeface="Times New Roman" pitchFamily="18" charset="0"/>
              <a:cs typeface="Times New Roman" pitchFamily="18" charset="0"/>
            </a:endParaRPr>
          </a:p>
        </p:txBody>
      </p:sp>
      <p:sp>
        <p:nvSpPr>
          <p:cNvPr id="4" name="TextBox 3"/>
          <p:cNvSpPr txBox="1"/>
          <p:nvPr/>
        </p:nvSpPr>
        <p:spPr>
          <a:xfrm>
            <a:off x="4775200" y="4851401"/>
            <a:ext cx="1793376" cy="46166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400" dirty="0"/>
              <a:t>Format Code</a:t>
            </a:r>
            <a:endParaRPr lang="en-IN" sz="2400" dirty="0"/>
          </a:p>
        </p:txBody>
      </p:sp>
      <p:cxnSp>
        <p:nvCxnSpPr>
          <p:cNvPr id="6" name="Straight Arrow Connector 5"/>
          <p:cNvCxnSpPr>
            <a:stCxn id="4" idx="1"/>
          </p:cNvCxnSpPr>
          <p:nvPr/>
        </p:nvCxnSpPr>
        <p:spPr>
          <a:xfrm flipH="1" flipV="1">
            <a:off x="3860800" y="4038602"/>
            <a:ext cx="914400" cy="10436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94991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US" sz="5333" b="1" u="sng" dirty="0">
                <a:solidFill>
                  <a:srgbClr val="FF0000"/>
                </a:solidFill>
                <a:latin typeface="Times New Roman" pitchFamily="18" charset="0"/>
                <a:cs typeface="Times New Roman" pitchFamily="18" charset="0"/>
              </a:rPr>
              <a:t>Format Code</a:t>
            </a:r>
            <a:endParaRPr lang="en-IN" sz="5333" b="1" u="sng" dirty="0">
              <a:solidFill>
                <a:srgbClr val="FF0000"/>
              </a:solidFill>
              <a:latin typeface="Times New Roman" pitchFamily="18" charset="0"/>
              <a:cs typeface="Times New Roman" pitchFamily="18" charset="0"/>
            </a:endParaRPr>
          </a:p>
        </p:txBody>
      </p:sp>
      <p:graphicFrame>
        <p:nvGraphicFramePr>
          <p:cNvPr id="5" name="Content Placeholder 4"/>
          <p:cNvGraphicFramePr>
            <a:graphicFrameLocks noGrp="1"/>
          </p:cNvGraphicFramePr>
          <p:nvPr>
            <p:ph idx="1"/>
            <p:extLst/>
          </p:nvPr>
        </p:nvGraphicFramePr>
        <p:xfrm>
          <a:off x="609600" y="1336040"/>
          <a:ext cx="10972800" cy="4023360"/>
        </p:xfrm>
        <a:graphic>
          <a:graphicData uri="http://schemas.openxmlformats.org/drawingml/2006/table">
            <a:tbl>
              <a:tblPr firstRow="1" bandRow="1">
                <a:tableStyleId>{5940675A-B579-460E-94D1-54222C63F5DA}</a:tableStyleId>
              </a:tblPr>
              <a:tblGrid>
                <a:gridCol w="1828800"/>
                <a:gridCol w="5486400"/>
                <a:gridCol w="3657600"/>
              </a:tblGrid>
              <a:tr h="447040">
                <a:tc>
                  <a:txBody>
                    <a:bodyPr/>
                    <a:lstStyle/>
                    <a:p>
                      <a:pPr algn="ctr"/>
                      <a:r>
                        <a:rPr lang="en-US" sz="2100" b="1" dirty="0" smtClean="0">
                          <a:solidFill>
                            <a:srgbClr val="00B050"/>
                          </a:solidFill>
                          <a:latin typeface="Times New Roman" pitchFamily="18" charset="0"/>
                          <a:cs typeface="Times New Roman" pitchFamily="18" charset="0"/>
                        </a:rPr>
                        <a:t>Format Code</a:t>
                      </a:r>
                      <a:endParaRPr lang="en-IN" sz="2100" b="1" dirty="0">
                        <a:solidFill>
                          <a:srgbClr val="00B050"/>
                        </a:solidFill>
                        <a:latin typeface="Times New Roman" pitchFamily="18" charset="0"/>
                        <a:cs typeface="Times New Roman" pitchFamily="18" charset="0"/>
                      </a:endParaRPr>
                    </a:p>
                  </a:txBody>
                  <a:tcPr marL="121920" marR="121920" marT="60960" marB="60960">
                    <a:solidFill>
                      <a:schemeClr val="accent6">
                        <a:lumMod val="40000"/>
                        <a:lumOff val="60000"/>
                      </a:schemeClr>
                    </a:solidFill>
                  </a:tcPr>
                </a:tc>
                <a:tc>
                  <a:txBody>
                    <a:bodyPr/>
                    <a:lstStyle/>
                    <a:p>
                      <a:pPr algn="ctr"/>
                      <a:r>
                        <a:rPr lang="en-US" sz="2100" b="1" dirty="0" smtClean="0">
                          <a:solidFill>
                            <a:srgbClr val="00B050"/>
                          </a:solidFill>
                          <a:latin typeface="Times New Roman" pitchFamily="18" charset="0"/>
                          <a:cs typeface="Times New Roman" pitchFamily="18" charset="0"/>
                        </a:rPr>
                        <a:t>Meaning</a:t>
                      </a:r>
                      <a:endParaRPr lang="en-IN" sz="2100" b="1" dirty="0">
                        <a:solidFill>
                          <a:srgbClr val="00B050"/>
                        </a:solidFill>
                        <a:latin typeface="Times New Roman" pitchFamily="18" charset="0"/>
                        <a:cs typeface="Times New Roman" pitchFamily="18" charset="0"/>
                      </a:endParaRPr>
                    </a:p>
                  </a:txBody>
                  <a:tcPr marL="121920" marR="121920" marT="60960" marB="60960">
                    <a:solidFill>
                      <a:schemeClr val="accent6">
                        <a:lumMod val="40000"/>
                        <a:lumOff val="60000"/>
                      </a:schemeClr>
                    </a:solidFill>
                  </a:tcPr>
                </a:tc>
                <a:tc>
                  <a:txBody>
                    <a:bodyPr/>
                    <a:lstStyle/>
                    <a:p>
                      <a:pPr algn="ctr"/>
                      <a:r>
                        <a:rPr lang="en-US" sz="2100" b="1" dirty="0" smtClean="0">
                          <a:solidFill>
                            <a:srgbClr val="00B050"/>
                          </a:solidFill>
                          <a:latin typeface="Times New Roman" pitchFamily="18" charset="0"/>
                          <a:cs typeface="Times New Roman" pitchFamily="18" charset="0"/>
                        </a:rPr>
                        <a:t>Example</a:t>
                      </a:r>
                      <a:endParaRPr lang="en-IN" sz="2100" b="1" dirty="0">
                        <a:solidFill>
                          <a:srgbClr val="00B050"/>
                        </a:solidFill>
                        <a:latin typeface="Times New Roman" pitchFamily="18" charset="0"/>
                        <a:cs typeface="Times New Roman" pitchFamily="18" charset="0"/>
                      </a:endParaRPr>
                    </a:p>
                  </a:txBody>
                  <a:tcPr marL="121920" marR="121920" marT="60960" marB="60960">
                    <a:solidFill>
                      <a:schemeClr val="accent6">
                        <a:lumMod val="40000"/>
                        <a:lumOff val="60000"/>
                      </a:schemeClr>
                    </a:solidFill>
                  </a:tcPr>
                </a:tc>
              </a:tr>
              <a:tr h="447040">
                <a:tc>
                  <a:txBody>
                    <a:bodyPr/>
                    <a:lstStyle/>
                    <a:p>
                      <a:pPr algn="ctr"/>
                      <a:r>
                        <a:rPr lang="en-US" sz="2100" dirty="0" smtClean="0">
                          <a:solidFill>
                            <a:srgbClr val="00B050"/>
                          </a:solidFill>
                          <a:latin typeface="+mn-lt"/>
                          <a:cs typeface="Times New Roman" pitchFamily="18" charset="0"/>
                        </a:rPr>
                        <a:t>%a</a:t>
                      </a:r>
                      <a:endParaRPr lang="en-IN" sz="2100" dirty="0">
                        <a:solidFill>
                          <a:srgbClr val="00B050"/>
                        </a:solidFill>
                        <a:latin typeface="+mn-lt"/>
                        <a:cs typeface="Times New Roman" pitchFamily="18" charset="0"/>
                      </a:endParaRPr>
                    </a:p>
                  </a:txBody>
                  <a:tcPr marL="121920" marR="121920" marT="60960" marB="60960"/>
                </a:tc>
                <a:tc>
                  <a:txBody>
                    <a:bodyPr/>
                    <a:lstStyle/>
                    <a:p>
                      <a:r>
                        <a:rPr lang="en-US" sz="2100" dirty="0" smtClean="0">
                          <a:solidFill>
                            <a:srgbClr val="00B050"/>
                          </a:solidFill>
                          <a:latin typeface="Times New Roman" pitchFamily="18" charset="0"/>
                          <a:cs typeface="Times New Roman" pitchFamily="18" charset="0"/>
                        </a:rPr>
                        <a:t>Weekday in</a:t>
                      </a:r>
                      <a:r>
                        <a:rPr lang="en-US" sz="2100" baseline="0" dirty="0" smtClean="0">
                          <a:solidFill>
                            <a:srgbClr val="00B050"/>
                          </a:solidFill>
                          <a:latin typeface="Times New Roman" pitchFamily="18" charset="0"/>
                          <a:cs typeface="Times New Roman" pitchFamily="18" charset="0"/>
                        </a:rPr>
                        <a:t> short name</a:t>
                      </a:r>
                      <a:endParaRPr lang="en-IN" sz="2100" dirty="0">
                        <a:solidFill>
                          <a:srgbClr val="00B050"/>
                        </a:solidFill>
                        <a:latin typeface="Times New Roman" pitchFamily="18" charset="0"/>
                        <a:cs typeface="Times New Roman" pitchFamily="18" charset="0"/>
                      </a:endParaRPr>
                    </a:p>
                  </a:txBody>
                  <a:tcPr marL="121920" marR="121920" marT="60960" marB="60960"/>
                </a:tc>
                <a:tc>
                  <a:txBody>
                    <a:bodyPr/>
                    <a:lstStyle/>
                    <a:p>
                      <a:r>
                        <a:rPr lang="en-US" sz="2100" dirty="0" smtClean="0">
                          <a:solidFill>
                            <a:srgbClr val="00B050"/>
                          </a:solidFill>
                          <a:latin typeface="Times New Roman" pitchFamily="18" charset="0"/>
                          <a:cs typeface="Times New Roman" pitchFamily="18" charset="0"/>
                        </a:rPr>
                        <a:t>Sun, Mon,…., Sat</a:t>
                      </a:r>
                      <a:endParaRPr lang="en-IN" sz="2100" dirty="0">
                        <a:solidFill>
                          <a:srgbClr val="00B050"/>
                        </a:solidFill>
                        <a:latin typeface="Times New Roman" pitchFamily="18" charset="0"/>
                        <a:cs typeface="Times New Roman" pitchFamily="18" charset="0"/>
                      </a:endParaRPr>
                    </a:p>
                  </a:txBody>
                  <a:tcPr marL="121920" marR="121920" marT="60960" marB="60960"/>
                </a:tc>
              </a:tr>
              <a:tr h="447040">
                <a:tc>
                  <a:txBody>
                    <a:bodyPr/>
                    <a:lstStyle/>
                    <a:p>
                      <a:pPr algn="ctr"/>
                      <a:r>
                        <a:rPr lang="en-US" sz="2100" dirty="0" smtClean="0">
                          <a:solidFill>
                            <a:srgbClr val="00B050"/>
                          </a:solidFill>
                          <a:latin typeface="+mn-lt"/>
                          <a:cs typeface="Times New Roman" pitchFamily="18" charset="0"/>
                        </a:rPr>
                        <a:t>%A</a:t>
                      </a:r>
                      <a:endParaRPr lang="en-IN" sz="2100" dirty="0">
                        <a:solidFill>
                          <a:srgbClr val="00B050"/>
                        </a:solidFill>
                        <a:latin typeface="+mn-lt"/>
                        <a:cs typeface="Times New Roman" pitchFamily="18" charset="0"/>
                      </a:endParaRPr>
                    </a:p>
                  </a:txBody>
                  <a:tcPr marL="121920" marR="121920" marT="60960" marB="60960"/>
                </a:tc>
                <a:tc>
                  <a:txBody>
                    <a:bodyPr/>
                    <a:lstStyle/>
                    <a:p>
                      <a:r>
                        <a:rPr lang="en-US" sz="2100" dirty="0" smtClean="0">
                          <a:solidFill>
                            <a:srgbClr val="00B050"/>
                          </a:solidFill>
                          <a:latin typeface="Times New Roman" pitchFamily="18" charset="0"/>
                          <a:cs typeface="Times New Roman" pitchFamily="18" charset="0"/>
                        </a:rPr>
                        <a:t>Weekday in full name</a:t>
                      </a:r>
                      <a:endParaRPr lang="en-IN" sz="2100" dirty="0">
                        <a:solidFill>
                          <a:srgbClr val="00B050"/>
                        </a:solidFill>
                        <a:latin typeface="Times New Roman" pitchFamily="18" charset="0"/>
                        <a:cs typeface="Times New Roman" pitchFamily="18" charset="0"/>
                      </a:endParaRPr>
                    </a:p>
                  </a:txBody>
                  <a:tcPr marL="121920" marR="121920" marT="60960" marB="60960"/>
                </a:tc>
                <a:tc>
                  <a:txBody>
                    <a:bodyPr/>
                    <a:lstStyle/>
                    <a:p>
                      <a:r>
                        <a:rPr lang="en-US" sz="2100" dirty="0" smtClean="0">
                          <a:solidFill>
                            <a:srgbClr val="00B050"/>
                          </a:solidFill>
                          <a:latin typeface="Times New Roman" pitchFamily="18" charset="0"/>
                          <a:cs typeface="Times New Roman" pitchFamily="18" charset="0"/>
                        </a:rPr>
                        <a:t>Sunday, Monday,…, Saturday</a:t>
                      </a:r>
                      <a:endParaRPr lang="en-IN" sz="2100" dirty="0">
                        <a:solidFill>
                          <a:srgbClr val="00B050"/>
                        </a:solidFill>
                        <a:latin typeface="Times New Roman" pitchFamily="18" charset="0"/>
                        <a:cs typeface="Times New Roman" pitchFamily="18" charset="0"/>
                      </a:endParaRPr>
                    </a:p>
                  </a:txBody>
                  <a:tcPr marL="121920" marR="121920" marT="60960" marB="60960"/>
                </a:tc>
              </a:tr>
              <a:tr h="447040">
                <a:tc>
                  <a:txBody>
                    <a:bodyPr/>
                    <a:lstStyle/>
                    <a:p>
                      <a:pPr algn="ctr"/>
                      <a:r>
                        <a:rPr lang="en-US" sz="2100" dirty="0" smtClean="0">
                          <a:solidFill>
                            <a:srgbClr val="00B050"/>
                          </a:solidFill>
                          <a:latin typeface="+mn-lt"/>
                          <a:cs typeface="Times New Roman" pitchFamily="18" charset="0"/>
                        </a:rPr>
                        <a:t>%d</a:t>
                      </a:r>
                      <a:endParaRPr lang="en-IN" sz="2100" dirty="0">
                        <a:solidFill>
                          <a:srgbClr val="00B050"/>
                        </a:solidFill>
                        <a:latin typeface="+mn-lt"/>
                        <a:cs typeface="Times New Roman" pitchFamily="18" charset="0"/>
                      </a:endParaRPr>
                    </a:p>
                  </a:txBody>
                  <a:tcPr marL="121920" marR="121920" marT="60960" marB="60960"/>
                </a:tc>
                <a:tc>
                  <a:txBody>
                    <a:bodyPr/>
                    <a:lstStyle/>
                    <a:p>
                      <a:r>
                        <a:rPr lang="en-US" sz="2100" dirty="0" smtClean="0">
                          <a:solidFill>
                            <a:srgbClr val="00B050"/>
                          </a:solidFill>
                          <a:latin typeface="Times New Roman" pitchFamily="18" charset="0"/>
                          <a:cs typeface="Times New Roman" pitchFamily="18" charset="0"/>
                        </a:rPr>
                        <a:t>Day of month with 0 padded</a:t>
                      </a:r>
                      <a:endParaRPr lang="en-IN" sz="2100" dirty="0">
                        <a:solidFill>
                          <a:srgbClr val="00B050"/>
                        </a:solidFill>
                        <a:latin typeface="Times New Roman" pitchFamily="18" charset="0"/>
                        <a:cs typeface="Times New Roman" pitchFamily="18" charset="0"/>
                      </a:endParaRPr>
                    </a:p>
                  </a:txBody>
                  <a:tcPr marL="121920" marR="121920" marT="60960" marB="60960"/>
                </a:tc>
                <a:tc>
                  <a:txBody>
                    <a:bodyPr/>
                    <a:lstStyle/>
                    <a:p>
                      <a:r>
                        <a:rPr lang="en-US" sz="2100" dirty="0" smtClean="0">
                          <a:solidFill>
                            <a:srgbClr val="00B050"/>
                          </a:solidFill>
                          <a:latin typeface="Times New Roman" pitchFamily="18" charset="0"/>
                          <a:cs typeface="Times New Roman" pitchFamily="18" charset="0"/>
                        </a:rPr>
                        <a:t>01, 02,….,30, 31</a:t>
                      </a:r>
                      <a:endParaRPr lang="en-IN" sz="2100" dirty="0">
                        <a:solidFill>
                          <a:srgbClr val="00B050"/>
                        </a:solidFill>
                        <a:latin typeface="Times New Roman" pitchFamily="18" charset="0"/>
                        <a:cs typeface="Times New Roman" pitchFamily="18" charset="0"/>
                      </a:endParaRPr>
                    </a:p>
                  </a:txBody>
                  <a:tcPr marL="121920" marR="121920" marT="60960" marB="60960"/>
                </a:tc>
              </a:tr>
              <a:tr h="447040">
                <a:tc>
                  <a:txBody>
                    <a:bodyPr/>
                    <a:lstStyle/>
                    <a:p>
                      <a:pPr algn="ctr"/>
                      <a:r>
                        <a:rPr lang="en-US" sz="2100" dirty="0" smtClean="0">
                          <a:solidFill>
                            <a:srgbClr val="00B050"/>
                          </a:solidFill>
                          <a:latin typeface="+mn-lt"/>
                          <a:cs typeface="Times New Roman" pitchFamily="18" charset="0"/>
                        </a:rPr>
                        <a:t>%b</a:t>
                      </a:r>
                      <a:endParaRPr lang="en-IN" sz="2100" dirty="0">
                        <a:solidFill>
                          <a:srgbClr val="00B050"/>
                        </a:solidFill>
                        <a:latin typeface="+mn-lt"/>
                        <a:cs typeface="Times New Roman" pitchFamily="18" charset="0"/>
                      </a:endParaRPr>
                    </a:p>
                  </a:txBody>
                  <a:tcPr marL="121920" marR="121920" marT="60960" marB="60960"/>
                </a:tc>
                <a:tc>
                  <a:txBody>
                    <a:bodyPr/>
                    <a:lstStyle/>
                    <a:p>
                      <a:r>
                        <a:rPr lang="en-US" sz="2100" dirty="0" smtClean="0">
                          <a:solidFill>
                            <a:srgbClr val="00B050"/>
                          </a:solidFill>
                          <a:latin typeface="Times New Roman" pitchFamily="18" charset="0"/>
                          <a:cs typeface="Times New Roman" pitchFamily="18" charset="0"/>
                        </a:rPr>
                        <a:t>Month in short Name</a:t>
                      </a:r>
                      <a:endParaRPr lang="en-IN" sz="2100" dirty="0">
                        <a:solidFill>
                          <a:srgbClr val="00B050"/>
                        </a:solidFill>
                        <a:latin typeface="Times New Roman" pitchFamily="18" charset="0"/>
                        <a:cs typeface="Times New Roman" pitchFamily="18" charset="0"/>
                      </a:endParaRPr>
                    </a:p>
                  </a:txBody>
                  <a:tcPr marL="121920" marR="121920" marT="60960" marB="60960"/>
                </a:tc>
                <a:tc>
                  <a:txBody>
                    <a:bodyPr/>
                    <a:lstStyle/>
                    <a:p>
                      <a:r>
                        <a:rPr lang="en-US" sz="2100" dirty="0" smtClean="0">
                          <a:solidFill>
                            <a:srgbClr val="00B050"/>
                          </a:solidFill>
                          <a:latin typeface="Times New Roman" pitchFamily="18" charset="0"/>
                          <a:cs typeface="Times New Roman" pitchFamily="18" charset="0"/>
                        </a:rPr>
                        <a:t>Jan, Feb, ……, Dec</a:t>
                      </a:r>
                      <a:endParaRPr lang="en-IN" sz="2100" dirty="0">
                        <a:solidFill>
                          <a:srgbClr val="00B050"/>
                        </a:solidFill>
                        <a:latin typeface="Times New Roman" pitchFamily="18" charset="0"/>
                        <a:cs typeface="Times New Roman" pitchFamily="18" charset="0"/>
                      </a:endParaRPr>
                    </a:p>
                  </a:txBody>
                  <a:tcPr marL="121920" marR="121920" marT="60960" marB="60960"/>
                </a:tc>
              </a:tr>
              <a:tr h="447040">
                <a:tc>
                  <a:txBody>
                    <a:bodyPr/>
                    <a:lstStyle/>
                    <a:p>
                      <a:pPr algn="ctr"/>
                      <a:r>
                        <a:rPr lang="en-US" sz="2100" dirty="0" smtClean="0">
                          <a:solidFill>
                            <a:srgbClr val="00B050"/>
                          </a:solidFill>
                          <a:latin typeface="+mn-lt"/>
                          <a:cs typeface="Times New Roman" pitchFamily="18" charset="0"/>
                        </a:rPr>
                        <a:t>%B</a:t>
                      </a:r>
                      <a:endParaRPr lang="en-IN" sz="2100" dirty="0">
                        <a:solidFill>
                          <a:srgbClr val="00B050"/>
                        </a:solidFill>
                        <a:latin typeface="+mn-lt"/>
                        <a:cs typeface="Times New Roman" pitchFamily="18" charset="0"/>
                      </a:endParaRPr>
                    </a:p>
                  </a:txBody>
                  <a:tcPr marL="121920" marR="121920" marT="60960" marB="60960"/>
                </a:tc>
                <a:tc>
                  <a:txBody>
                    <a:bodyPr/>
                    <a:lstStyle/>
                    <a:p>
                      <a:r>
                        <a:rPr lang="en-US" sz="2100" dirty="0" smtClean="0">
                          <a:solidFill>
                            <a:srgbClr val="00B050"/>
                          </a:solidFill>
                          <a:latin typeface="Times New Roman" pitchFamily="18" charset="0"/>
                          <a:cs typeface="Times New Roman" pitchFamily="18" charset="0"/>
                        </a:rPr>
                        <a:t>Month in full Name</a:t>
                      </a:r>
                      <a:endParaRPr lang="en-IN" sz="2100" dirty="0">
                        <a:solidFill>
                          <a:srgbClr val="00B050"/>
                        </a:solidFill>
                        <a:latin typeface="Times New Roman" pitchFamily="18" charset="0"/>
                        <a:cs typeface="Times New Roman" pitchFamily="18" charset="0"/>
                      </a:endParaRPr>
                    </a:p>
                  </a:txBody>
                  <a:tcPr marL="121920" marR="121920" marT="60960" marB="60960"/>
                </a:tc>
                <a:tc>
                  <a:txBody>
                    <a:bodyPr/>
                    <a:lstStyle/>
                    <a:p>
                      <a:r>
                        <a:rPr lang="en-US" sz="2100" dirty="0" smtClean="0">
                          <a:solidFill>
                            <a:srgbClr val="00B050"/>
                          </a:solidFill>
                          <a:latin typeface="Times New Roman" pitchFamily="18" charset="0"/>
                          <a:cs typeface="Times New Roman" pitchFamily="18" charset="0"/>
                        </a:rPr>
                        <a:t>January,</a:t>
                      </a:r>
                      <a:r>
                        <a:rPr lang="en-US" sz="2100" baseline="0" dirty="0" smtClean="0">
                          <a:solidFill>
                            <a:srgbClr val="00B050"/>
                          </a:solidFill>
                          <a:latin typeface="Times New Roman" pitchFamily="18" charset="0"/>
                          <a:cs typeface="Times New Roman" pitchFamily="18" charset="0"/>
                        </a:rPr>
                        <a:t>….., December</a:t>
                      </a:r>
                      <a:endParaRPr lang="en-IN" sz="2100" dirty="0">
                        <a:solidFill>
                          <a:srgbClr val="00B050"/>
                        </a:solidFill>
                        <a:latin typeface="Times New Roman" pitchFamily="18" charset="0"/>
                        <a:cs typeface="Times New Roman" pitchFamily="18" charset="0"/>
                      </a:endParaRPr>
                    </a:p>
                  </a:txBody>
                  <a:tcPr marL="121920" marR="121920" marT="60960" marB="60960"/>
                </a:tc>
              </a:tr>
              <a:tr h="447040">
                <a:tc>
                  <a:txBody>
                    <a:bodyPr/>
                    <a:lstStyle/>
                    <a:p>
                      <a:pPr algn="ctr"/>
                      <a:r>
                        <a:rPr lang="en-US" sz="2100" dirty="0" smtClean="0">
                          <a:solidFill>
                            <a:srgbClr val="00B050"/>
                          </a:solidFill>
                          <a:latin typeface="+mn-lt"/>
                          <a:cs typeface="Times New Roman" pitchFamily="18" charset="0"/>
                        </a:rPr>
                        <a:t>%m</a:t>
                      </a:r>
                      <a:endParaRPr lang="en-IN" sz="2100" dirty="0">
                        <a:solidFill>
                          <a:srgbClr val="00B050"/>
                        </a:solidFill>
                        <a:latin typeface="+mn-lt"/>
                        <a:cs typeface="Times New Roman" pitchFamily="18" charset="0"/>
                      </a:endParaRPr>
                    </a:p>
                  </a:txBody>
                  <a:tcPr marL="121920" marR="121920" marT="60960" marB="60960"/>
                </a:tc>
                <a:tc>
                  <a:txBody>
                    <a:bodyPr/>
                    <a:lstStyle/>
                    <a:p>
                      <a:r>
                        <a:rPr lang="en-US" sz="2100" dirty="0" smtClean="0">
                          <a:solidFill>
                            <a:srgbClr val="00B050"/>
                          </a:solidFill>
                          <a:latin typeface="Times New Roman" pitchFamily="18" charset="0"/>
                          <a:cs typeface="Times New Roman" pitchFamily="18" charset="0"/>
                        </a:rPr>
                        <a:t>Month in number with 0 padded</a:t>
                      </a:r>
                      <a:endParaRPr lang="en-IN" sz="2100" dirty="0">
                        <a:solidFill>
                          <a:srgbClr val="00B050"/>
                        </a:solidFill>
                        <a:latin typeface="Times New Roman" pitchFamily="18" charset="0"/>
                        <a:cs typeface="Times New Roman" pitchFamily="18" charset="0"/>
                      </a:endParaRPr>
                    </a:p>
                  </a:txBody>
                  <a:tcPr marL="121920" marR="121920" marT="60960" marB="60960"/>
                </a:tc>
                <a:tc>
                  <a:txBody>
                    <a:bodyPr/>
                    <a:lstStyle/>
                    <a:p>
                      <a:r>
                        <a:rPr lang="en-US" sz="2100" dirty="0" smtClean="0">
                          <a:solidFill>
                            <a:srgbClr val="00B050"/>
                          </a:solidFill>
                          <a:latin typeface="Times New Roman" pitchFamily="18" charset="0"/>
                          <a:cs typeface="Times New Roman" pitchFamily="18" charset="0"/>
                        </a:rPr>
                        <a:t>01, 02, ….,</a:t>
                      </a:r>
                      <a:r>
                        <a:rPr lang="en-US" sz="2100" baseline="0" dirty="0" smtClean="0">
                          <a:solidFill>
                            <a:srgbClr val="00B050"/>
                          </a:solidFill>
                          <a:latin typeface="Times New Roman" pitchFamily="18" charset="0"/>
                          <a:cs typeface="Times New Roman" pitchFamily="18" charset="0"/>
                        </a:rPr>
                        <a:t> 12</a:t>
                      </a:r>
                      <a:endParaRPr lang="en-IN" sz="2100" dirty="0">
                        <a:solidFill>
                          <a:srgbClr val="00B050"/>
                        </a:solidFill>
                        <a:latin typeface="Times New Roman" pitchFamily="18" charset="0"/>
                        <a:cs typeface="Times New Roman" pitchFamily="18" charset="0"/>
                      </a:endParaRPr>
                    </a:p>
                  </a:txBody>
                  <a:tcPr marL="121920" marR="121920" marT="60960" marB="60960"/>
                </a:tc>
              </a:tr>
              <a:tr h="447040">
                <a:tc>
                  <a:txBody>
                    <a:bodyPr/>
                    <a:lstStyle/>
                    <a:p>
                      <a:pPr algn="ctr"/>
                      <a:r>
                        <a:rPr lang="en-US" sz="2100" dirty="0" smtClean="0">
                          <a:solidFill>
                            <a:srgbClr val="00B050"/>
                          </a:solidFill>
                          <a:latin typeface="+mn-lt"/>
                          <a:cs typeface="Times New Roman" pitchFamily="18" charset="0"/>
                        </a:rPr>
                        <a:t>%y</a:t>
                      </a:r>
                      <a:endParaRPr lang="en-IN" sz="2100" dirty="0">
                        <a:solidFill>
                          <a:srgbClr val="00B050"/>
                        </a:solidFill>
                        <a:latin typeface="+mn-lt"/>
                        <a:cs typeface="Times New Roman" pitchFamily="18" charset="0"/>
                      </a:endParaRPr>
                    </a:p>
                  </a:txBody>
                  <a:tcPr marL="121920" marR="121920" marT="60960" marB="60960"/>
                </a:tc>
                <a:tc>
                  <a:txBody>
                    <a:bodyPr/>
                    <a:lstStyle/>
                    <a:p>
                      <a:r>
                        <a:rPr lang="en-US" sz="2100" dirty="0" smtClean="0">
                          <a:solidFill>
                            <a:srgbClr val="00B050"/>
                          </a:solidFill>
                          <a:latin typeface="Times New Roman" pitchFamily="18" charset="0"/>
                          <a:cs typeface="Times New Roman" pitchFamily="18" charset="0"/>
                        </a:rPr>
                        <a:t>Year in short with 0 padded,</a:t>
                      </a:r>
                      <a:r>
                        <a:rPr lang="en-US" sz="2100" baseline="0" dirty="0" smtClean="0">
                          <a:solidFill>
                            <a:srgbClr val="00B050"/>
                          </a:solidFill>
                          <a:latin typeface="Times New Roman" pitchFamily="18" charset="0"/>
                          <a:cs typeface="Times New Roman" pitchFamily="18" charset="0"/>
                        </a:rPr>
                        <a:t> without century</a:t>
                      </a:r>
                      <a:endParaRPr lang="en-IN" sz="2100" dirty="0">
                        <a:solidFill>
                          <a:srgbClr val="00B050"/>
                        </a:solidFill>
                        <a:latin typeface="Times New Roman" pitchFamily="18" charset="0"/>
                        <a:cs typeface="Times New Roman" pitchFamily="18" charset="0"/>
                      </a:endParaRPr>
                    </a:p>
                  </a:txBody>
                  <a:tcPr marL="121920" marR="121920" marT="60960" marB="60960"/>
                </a:tc>
                <a:tc>
                  <a:txBody>
                    <a:bodyPr/>
                    <a:lstStyle/>
                    <a:p>
                      <a:r>
                        <a:rPr lang="en-US" sz="2100" dirty="0" smtClean="0">
                          <a:solidFill>
                            <a:srgbClr val="00B050"/>
                          </a:solidFill>
                          <a:latin typeface="Times New Roman" pitchFamily="18" charset="0"/>
                          <a:cs typeface="Times New Roman" pitchFamily="18" charset="0"/>
                        </a:rPr>
                        <a:t>00, 01, 02,…., 99</a:t>
                      </a:r>
                      <a:endParaRPr lang="en-IN" sz="2100" dirty="0">
                        <a:solidFill>
                          <a:srgbClr val="00B050"/>
                        </a:solidFill>
                        <a:latin typeface="Times New Roman" pitchFamily="18" charset="0"/>
                        <a:cs typeface="Times New Roman" pitchFamily="18" charset="0"/>
                      </a:endParaRPr>
                    </a:p>
                  </a:txBody>
                  <a:tcPr marL="121920" marR="121920" marT="60960" marB="60960"/>
                </a:tc>
              </a:tr>
              <a:tr h="447040">
                <a:tc>
                  <a:txBody>
                    <a:bodyPr/>
                    <a:lstStyle/>
                    <a:p>
                      <a:pPr algn="ctr"/>
                      <a:r>
                        <a:rPr lang="en-US" sz="2100" dirty="0" smtClean="0">
                          <a:solidFill>
                            <a:srgbClr val="00B050"/>
                          </a:solidFill>
                          <a:latin typeface="+mn-lt"/>
                          <a:cs typeface="Times New Roman" pitchFamily="18" charset="0"/>
                        </a:rPr>
                        <a:t>%Y</a:t>
                      </a:r>
                      <a:endParaRPr lang="en-IN" sz="2100" dirty="0">
                        <a:solidFill>
                          <a:srgbClr val="00B050"/>
                        </a:solidFill>
                        <a:latin typeface="+mn-lt"/>
                        <a:cs typeface="Times New Roman" pitchFamily="18" charset="0"/>
                      </a:endParaRPr>
                    </a:p>
                  </a:txBody>
                  <a:tcPr marL="121920" marR="121920" marT="60960" marB="60960"/>
                </a:tc>
                <a:tc>
                  <a:txBody>
                    <a:bodyPr/>
                    <a:lstStyle/>
                    <a:p>
                      <a:r>
                        <a:rPr lang="en-US" sz="2100" dirty="0" smtClean="0">
                          <a:solidFill>
                            <a:srgbClr val="00B050"/>
                          </a:solidFill>
                          <a:latin typeface="Times New Roman" pitchFamily="18" charset="0"/>
                          <a:cs typeface="Times New Roman" pitchFamily="18" charset="0"/>
                        </a:rPr>
                        <a:t>Year in Full with century</a:t>
                      </a:r>
                      <a:endParaRPr lang="en-IN" sz="2100" dirty="0">
                        <a:solidFill>
                          <a:srgbClr val="00B050"/>
                        </a:solidFill>
                        <a:latin typeface="Times New Roman" pitchFamily="18" charset="0"/>
                        <a:cs typeface="Times New Roman" pitchFamily="18" charset="0"/>
                      </a:endParaRPr>
                    </a:p>
                  </a:txBody>
                  <a:tcPr marL="121920" marR="121920" marT="60960" marB="60960"/>
                </a:tc>
                <a:tc>
                  <a:txBody>
                    <a:bodyPr/>
                    <a:lstStyle/>
                    <a:p>
                      <a:r>
                        <a:rPr lang="en-US" sz="2100" dirty="0" smtClean="0">
                          <a:solidFill>
                            <a:srgbClr val="00B050"/>
                          </a:solidFill>
                          <a:latin typeface="Times New Roman" pitchFamily="18" charset="0"/>
                          <a:cs typeface="Times New Roman" pitchFamily="18" charset="0"/>
                        </a:rPr>
                        <a:t>0001, 0002, </a:t>
                      </a:r>
                      <a:r>
                        <a:rPr lang="en-US" sz="2100" baseline="0" dirty="0" smtClean="0">
                          <a:solidFill>
                            <a:srgbClr val="00B050"/>
                          </a:solidFill>
                          <a:latin typeface="Times New Roman" pitchFamily="18" charset="0"/>
                          <a:cs typeface="Times New Roman" pitchFamily="18" charset="0"/>
                        </a:rPr>
                        <a:t>….., 9999</a:t>
                      </a:r>
                      <a:endParaRPr lang="en-IN" sz="2100" dirty="0">
                        <a:solidFill>
                          <a:srgbClr val="00B050"/>
                        </a:solidFill>
                        <a:latin typeface="Times New Roman" pitchFamily="18" charset="0"/>
                        <a:cs typeface="Times New Roman" pitchFamily="18" charset="0"/>
                      </a:endParaRPr>
                    </a:p>
                  </a:txBody>
                  <a:tcPr marL="121920" marR="121920" marT="60960" marB="60960"/>
                </a:tc>
              </a:tr>
            </a:tbl>
          </a:graphicData>
        </a:graphic>
      </p:graphicFrame>
    </p:spTree>
    <p:extLst>
      <p:ext uri="{BB962C8B-B14F-4D97-AF65-F5344CB8AC3E}">
        <p14:creationId xmlns:p14="http://schemas.microsoft.com/office/powerpoint/2010/main" val="28841360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US" sz="5333" b="1" u="sng" dirty="0">
                <a:solidFill>
                  <a:srgbClr val="FF0000"/>
                </a:solidFill>
                <a:latin typeface="Times New Roman" pitchFamily="18" charset="0"/>
                <a:cs typeface="Times New Roman" pitchFamily="18" charset="0"/>
              </a:rPr>
              <a:t>Format Code</a:t>
            </a:r>
            <a:endParaRPr lang="en-IN" sz="5333" b="1" u="sng" dirty="0">
              <a:solidFill>
                <a:srgbClr val="FF0000"/>
              </a:solidFill>
              <a:latin typeface="Times New Roman" pitchFamily="18" charset="0"/>
              <a:cs typeface="Times New Roman" pitchFamily="18" charset="0"/>
            </a:endParaRPr>
          </a:p>
        </p:txBody>
      </p:sp>
      <p:graphicFrame>
        <p:nvGraphicFramePr>
          <p:cNvPr id="5" name="Content Placeholder 4"/>
          <p:cNvGraphicFramePr>
            <a:graphicFrameLocks noGrp="1"/>
          </p:cNvGraphicFramePr>
          <p:nvPr>
            <p:ph idx="1"/>
            <p:extLst/>
          </p:nvPr>
        </p:nvGraphicFramePr>
        <p:xfrm>
          <a:off x="609600" y="1336040"/>
          <a:ext cx="10972800" cy="4795520"/>
        </p:xfrm>
        <a:graphic>
          <a:graphicData uri="http://schemas.openxmlformats.org/drawingml/2006/table">
            <a:tbl>
              <a:tblPr firstRow="1" bandRow="1">
                <a:tableStyleId>{5940675A-B579-460E-94D1-54222C63F5DA}</a:tableStyleId>
              </a:tblPr>
              <a:tblGrid>
                <a:gridCol w="1828800"/>
                <a:gridCol w="5486400"/>
                <a:gridCol w="3657600"/>
              </a:tblGrid>
              <a:tr h="447040">
                <a:tc>
                  <a:txBody>
                    <a:bodyPr/>
                    <a:lstStyle/>
                    <a:p>
                      <a:pPr algn="ctr"/>
                      <a:r>
                        <a:rPr lang="en-US" sz="2100" b="1" dirty="0" smtClean="0">
                          <a:solidFill>
                            <a:srgbClr val="0070C0"/>
                          </a:solidFill>
                          <a:latin typeface="Times New Roman" pitchFamily="18" charset="0"/>
                          <a:cs typeface="Times New Roman" pitchFamily="18" charset="0"/>
                        </a:rPr>
                        <a:t>Format Code</a:t>
                      </a:r>
                      <a:endParaRPr lang="en-IN" sz="2100" b="1" dirty="0">
                        <a:solidFill>
                          <a:srgbClr val="0070C0"/>
                        </a:solidFill>
                        <a:latin typeface="Times New Roman" pitchFamily="18" charset="0"/>
                        <a:cs typeface="Times New Roman" pitchFamily="18" charset="0"/>
                      </a:endParaRPr>
                    </a:p>
                  </a:txBody>
                  <a:tcPr marL="121920" marR="121920" marT="60960" marB="60960">
                    <a:solidFill>
                      <a:schemeClr val="accent6">
                        <a:lumMod val="40000"/>
                        <a:lumOff val="60000"/>
                      </a:schemeClr>
                    </a:solidFill>
                  </a:tcPr>
                </a:tc>
                <a:tc>
                  <a:txBody>
                    <a:bodyPr/>
                    <a:lstStyle/>
                    <a:p>
                      <a:pPr algn="ctr"/>
                      <a:r>
                        <a:rPr lang="en-US" sz="2100" b="1" dirty="0" smtClean="0">
                          <a:solidFill>
                            <a:srgbClr val="0070C0"/>
                          </a:solidFill>
                          <a:latin typeface="Times New Roman" pitchFamily="18" charset="0"/>
                          <a:cs typeface="Times New Roman" pitchFamily="18" charset="0"/>
                        </a:rPr>
                        <a:t>Meaning</a:t>
                      </a:r>
                      <a:endParaRPr lang="en-IN" sz="2100" b="1" dirty="0">
                        <a:solidFill>
                          <a:srgbClr val="0070C0"/>
                        </a:solidFill>
                        <a:latin typeface="Times New Roman" pitchFamily="18" charset="0"/>
                        <a:cs typeface="Times New Roman" pitchFamily="18" charset="0"/>
                      </a:endParaRPr>
                    </a:p>
                  </a:txBody>
                  <a:tcPr marL="121920" marR="121920" marT="60960" marB="60960">
                    <a:solidFill>
                      <a:schemeClr val="accent6">
                        <a:lumMod val="40000"/>
                        <a:lumOff val="60000"/>
                      </a:schemeClr>
                    </a:solidFill>
                  </a:tcPr>
                </a:tc>
                <a:tc>
                  <a:txBody>
                    <a:bodyPr/>
                    <a:lstStyle/>
                    <a:p>
                      <a:pPr algn="ctr"/>
                      <a:r>
                        <a:rPr lang="en-US" sz="2100" b="1" dirty="0" smtClean="0">
                          <a:solidFill>
                            <a:srgbClr val="0070C0"/>
                          </a:solidFill>
                          <a:latin typeface="Times New Roman" pitchFamily="18" charset="0"/>
                          <a:cs typeface="Times New Roman" pitchFamily="18" charset="0"/>
                        </a:rPr>
                        <a:t>Example</a:t>
                      </a:r>
                      <a:endParaRPr lang="en-IN" sz="2100" b="1" dirty="0">
                        <a:solidFill>
                          <a:srgbClr val="0070C0"/>
                        </a:solidFill>
                        <a:latin typeface="Times New Roman" pitchFamily="18" charset="0"/>
                        <a:cs typeface="Times New Roman" pitchFamily="18" charset="0"/>
                      </a:endParaRPr>
                    </a:p>
                  </a:txBody>
                  <a:tcPr marL="121920" marR="121920" marT="60960" marB="60960">
                    <a:solidFill>
                      <a:schemeClr val="accent6">
                        <a:lumMod val="40000"/>
                        <a:lumOff val="60000"/>
                      </a:schemeClr>
                    </a:solidFill>
                  </a:tcPr>
                </a:tc>
              </a:tr>
              <a:tr h="447040">
                <a:tc>
                  <a:txBody>
                    <a:bodyPr/>
                    <a:lstStyle/>
                    <a:p>
                      <a:pPr algn="ctr"/>
                      <a:r>
                        <a:rPr lang="en-US" sz="2100" dirty="0" smtClean="0">
                          <a:solidFill>
                            <a:srgbClr val="0070C0"/>
                          </a:solidFill>
                          <a:latin typeface="+mn-lt"/>
                          <a:cs typeface="Times New Roman" pitchFamily="18" charset="0"/>
                        </a:rPr>
                        <a:t>%H</a:t>
                      </a:r>
                      <a:endParaRPr lang="en-IN" sz="2100" dirty="0">
                        <a:solidFill>
                          <a:srgbClr val="0070C0"/>
                        </a:solidFill>
                        <a:latin typeface="+mn-lt"/>
                        <a:cs typeface="Times New Roman" pitchFamily="18" charset="0"/>
                      </a:endParaRPr>
                    </a:p>
                  </a:txBody>
                  <a:tcPr marL="121920" marR="121920" marT="60960" marB="60960"/>
                </a:tc>
                <a:tc>
                  <a:txBody>
                    <a:bodyPr/>
                    <a:lstStyle/>
                    <a:p>
                      <a:r>
                        <a:rPr lang="en-US" sz="2100" dirty="0" smtClean="0">
                          <a:solidFill>
                            <a:srgbClr val="0070C0"/>
                          </a:solidFill>
                          <a:latin typeface="Times New Roman" pitchFamily="18" charset="0"/>
                          <a:cs typeface="Times New Roman" pitchFamily="18" charset="0"/>
                        </a:rPr>
                        <a:t>Hours with 0 padded (24 hours clock)</a:t>
                      </a:r>
                      <a:endParaRPr lang="en-IN" sz="2100" dirty="0">
                        <a:solidFill>
                          <a:srgbClr val="0070C0"/>
                        </a:solidFill>
                        <a:latin typeface="Times New Roman" pitchFamily="18" charset="0"/>
                        <a:cs typeface="Times New Roman" pitchFamily="18" charset="0"/>
                      </a:endParaRPr>
                    </a:p>
                  </a:txBody>
                  <a:tcPr marL="121920" marR="121920" marT="60960" marB="60960"/>
                </a:tc>
                <a:tc>
                  <a:txBody>
                    <a:bodyPr/>
                    <a:lstStyle/>
                    <a:p>
                      <a:r>
                        <a:rPr lang="en-US" sz="2100" dirty="0" smtClean="0">
                          <a:solidFill>
                            <a:srgbClr val="0070C0"/>
                          </a:solidFill>
                          <a:latin typeface="Times New Roman" pitchFamily="18" charset="0"/>
                          <a:cs typeface="Times New Roman" pitchFamily="18" charset="0"/>
                        </a:rPr>
                        <a:t>00, 01, 02,……, 23</a:t>
                      </a:r>
                      <a:endParaRPr lang="en-IN" sz="2100" dirty="0">
                        <a:solidFill>
                          <a:srgbClr val="0070C0"/>
                        </a:solidFill>
                        <a:latin typeface="Times New Roman" pitchFamily="18" charset="0"/>
                        <a:cs typeface="Times New Roman" pitchFamily="18" charset="0"/>
                      </a:endParaRPr>
                    </a:p>
                  </a:txBody>
                  <a:tcPr marL="121920" marR="121920" marT="60960" marB="60960"/>
                </a:tc>
              </a:tr>
              <a:tr h="447040">
                <a:tc>
                  <a:txBody>
                    <a:bodyPr/>
                    <a:lstStyle/>
                    <a:p>
                      <a:pPr algn="ctr"/>
                      <a:r>
                        <a:rPr lang="en-US" sz="2100" dirty="0" smtClean="0">
                          <a:solidFill>
                            <a:srgbClr val="0070C0"/>
                          </a:solidFill>
                          <a:latin typeface="+mn-lt"/>
                          <a:cs typeface="Times New Roman" pitchFamily="18" charset="0"/>
                        </a:rPr>
                        <a:t>%I</a:t>
                      </a:r>
                      <a:endParaRPr lang="en-IN" sz="2100" dirty="0">
                        <a:solidFill>
                          <a:srgbClr val="0070C0"/>
                        </a:solidFill>
                        <a:latin typeface="+mn-lt"/>
                        <a:cs typeface="Times New Roman" pitchFamily="18" charset="0"/>
                      </a:endParaRPr>
                    </a:p>
                  </a:txBody>
                  <a:tcPr marL="121920" marR="121920" marT="60960" marB="60960"/>
                </a:tc>
                <a:tc>
                  <a:txBody>
                    <a:bodyPr/>
                    <a:lstStyle/>
                    <a:p>
                      <a:r>
                        <a:rPr lang="en-US" sz="2100" dirty="0" smtClean="0">
                          <a:solidFill>
                            <a:srgbClr val="0070C0"/>
                          </a:solidFill>
                          <a:latin typeface="Times New Roman" pitchFamily="18" charset="0"/>
                          <a:cs typeface="Times New Roman" pitchFamily="18" charset="0"/>
                        </a:rPr>
                        <a:t>Hours with 0 padded (12 hours clock)</a:t>
                      </a:r>
                      <a:endParaRPr lang="en-IN" sz="2100" dirty="0">
                        <a:solidFill>
                          <a:srgbClr val="0070C0"/>
                        </a:solidFill>
                        <a:latin typeface="Times New Roman" pitchFamily="18" charset="0"/>
                        <a:cs typeface="Times New Roman" pitchFamily="18" charset="0"/>
                      </a:endParaRPr>
                    </a:p>
                  </a:txBody>
                  <a:tcPr marL="121920" marR="121920" marT="60960" marB="60960"/>
                </a:tc>
                <a:tc>
                  <a:txBody>
                    <a:bodyPr/>
                    <a:lstStyle/>
                    <a:p>
                      <a:r>
                        <a:rPr lang="en-US" sz="2100" dirty="0" smtClean="0">
                          <a:solidFill>
                            <a:srgbClr val="0070C0"/>
                          </a:solidFill>
                          <a:latin typeface="Times New Roman" pitchFamily="18" charset="0"/>
                          <a:cs typeface="Times New Roman" pitchFamily="18" charset="0"/>
                        </a:rPr>
                        <a:t>01,</a:t>
                      </a:r>
                      <a:r>
                        <a:rPr lang="en-US" sz="2100" baseline="0" dirty="0" smtClean="0">
                          <a:solidFill>
                            <a:srgbClr val="0070C0"/>
                          </a:solidFill>
                          <a:latin typeface="Times New Roman" pitchFamily="18" charset="0"/>
                          <a:cs typeface="Times New Roman" pitchFamily="18" charset="0"/>
                        </a:rPr>
                        <a:t> 02,…., 12</a:t>
                      </a:r>
                      <a:endParaRPr lang="en-IN" sz="2100" dirty="0">
                        <a:solidFill>
                          <a:srgbClr val="0070C0"/>
                        </a:solidFill>
                        <a:latin typeface="Times New Roman" pitchFamily="18" charset="0"/>
                        <a:cs typeface="Times New Roman" pitchFamily="18" charset="0"/>
                      </a:endParaRPr>
                    </a:p>
                  </a:txBody>
                  <a:tcPr marL="121920" marR="121920" marT="60960" marB="60960"/>
                </a:tc>
              </a:tr>
              <a:tr h="447040">
                <a:tc>
                  <a:txBody>
                    <a:bodyPr/>
                    <a:lstStyle/>
                    <a:p>
                      <a:pPr algn="ctr"/>
                      <a:r>
                        <a:rPr lang="en-US" sz="2100" dirty="0" smtClean="0">
                          <a:solidFill>
                            <a:srgbClr val="0070C0"/>
                          </a:solidFill>
                          <a:latin typeface="+mn-lt"/>
                          <a:cs typeface="Times New Roman" pitchFamily="18" charset="0"/>
                        </a:rPr>
                        <a:t>%p</a:t>
                      </a:r>
                      <a:endParaRPr lang="en-IN" sz="2100" dirty="0">
                        <a:solidFill>
                          <a:srgbClr val="0070C0"/>
                        </a:solidFill>
                        <a:latin typeface="+mn-lt"/>
                        <a:cs typeface="Times New Roman" pitchFamily="18" charset="0"/>
                      </a:endParaRPr>
                    </a:p>
                  </a:txBody>
                  <a:tcPr marL="121920" marR="121920" marT="60960" marB="60960"/>
                </a:tc>
                <a:tc>
                  <a:txBody>
                    <a:bodyPr/>
                    <a:lstStyle/>
                    <a:p>
                      <a:r>
                        <a:rPr lang="en-US" sz="2100" dirty="0" smtClean="0">
                          <a:solidFill>
                            <a:srgbClr val="0070C0"/>
                          </a:solidFill>
                          <a:latin typeface="Times New Roman" pitchFamily="18" charset="0"/>
                          <a:cs typeface="Times New Roman" pitchFamily="18" charset="0"/>
                        </a:rPr>
                        <a:t>AM/PM</a:t>
                      </a:r>
                      <a:endParaRPr lang="en-IN" sz="2100" dirty="0">
                        <a:solidFill>
                          <a:srgbClr val="0070C0"/>
                        </a:solidFill>
                        <a:latin typeface="Times New Roman" pitchFamily="18" charset="0"/>
                        <a:cs typeface="Times New Roman" pitchFamily="18" charset="0"/>
                      </a:endParaRPr>
                    </a:p>
                  </a:txBody>
                  <a:tcPr marL="121920" marR="121920" marT="60960" marB="60960"/>
                </a:tc>
                <a:tc>
                  <a:txBody>
                    <a:bodyPr/>
                    <a:lstStyle/>
                    <a:p>
                      <a:r>
                        <a:rPr lang="en-US" sz="2100" dirty="0" smtClean="0">
                          <a:solidFill>
                            <a:srgbClr val="0070C0"/>
                          </a:solidFill>
                          <a:latin typeface="Times New Roman" pitchFamily="18" charset="0"/>
                          <a:cs typeface="Times New Roman" pitchFamily="18" charset="0"/>
                        </a:rPr>
                        <a:t>AM, PM</a:t>
                      </a:r>
                      <a:endParaRPr lang="en-IN" sz="2100" dirty="0">
                        <a:solidFill>
                          <a:srgbClr val="0070C0"/>
                        </a:solidFill>
                        <a:latin typeface="Times New Roman" pitchFamily="18" charset="0"/>
                        <a:cs typeface="Times New Roman" pitchFamily="18" charset="0"/>
                      </a:endParaRPr>
                    </a:p>
                  </a:txBody>
                  <a:tcPr marL="121920" marR="121920" marT="60960" marB="60960"/>
                </a:tc>
              </a:tr>
              <a:tr h="447040">
                <a:tc>
                  <a:txBody>
                    <a:bodyPr/>
                    <a:lstStyle/>
                    <a:p>
                      <a:pPr algn="ctr"/>
                      <a:r>
                        <a:rPr lang="en-US" sz="2100" dirty="0" smtClean="0">
                          <a:solidFill>
                            <a:srgbClr val="0070C0"/>
                          </a:solidFill>
                          <a:latin typeface="+mn-lt"/>
                          <a:cs typeface="Times New Roman" pitchFamily="18" charset="0"/>
                        </a:rPr>
                        <a:t>%M</a:t>
                      </a:r>
                      <a:endParaRPr lang="en-IN" sz="2100" dirty="0">
                        <a:solidFill>
                          <a:srgbClr val="0070C0"/>
                        </a:solidFill>
                        <a:latin typeface="+mn-lt"/>
                        <a:cs typeface="Times New Roman" pitchFamily="18" charset="0"/>
                      </a:endParaRPr>
                    </a:p>
                  </a:txBody>
                  <a:tcPr marL="121920" marR="121920" marT="60960" marB="60960"/>
                </a:tc>
                <a:tc>
                  <a:txBody>
                    <a:bodyPr/>
                    <a:lstStyle/>
                    <a:p>
                      <a:r>
                        <a:rPr lang="en-US" sz="2100" dirty="0" smtClean="0">
                          <a:solidFill>
                            <a:srgbClr val="0070C0"/>
                          </a:solidFill>
                          <a:latin typeface="Times New Roman" pitchFamily="18" charset="0"/>
                          <a:cs typeface="Times New Roman" pitchFamily="18" charset="0"/>
                        </a:rPr>
                        <a:t>Minute with 0 padded</a:t>
                      </a:r>
                      <a:endParaRPr lang="en-IN" sz="2100" dirty="0">
                        <a:solidFill>
                          <a:srgbClr val="0070C0"/>
                        </a:solidFill>
                        <a:latin typeface="Times New Roman" pitchFamily="18" charset="0"/>
                        <a:cs typeface="Times New Roman" pitchFamily="18" charset="0"/>
                      </a:endParaRPr>
                    </a:p>
                  </a:txBody>
                  <a:tcPr marL="121920" marR="121920" marT="60960" marB="60960"/>
                </a:tc>
                <a:tc>
                  <a:txBody>
                    <a:bodyPr/>
                    <a:lstStyle/>
                    <a:p>
                      <a:r>
                        <a:rPr lang="en-US" sz="2100" dirty="0" smtClean="0">
                          <a:solidFill>
                            <a:srgbClr val="0070C0"/>
                          </a:solidFill>
                          <a:latin typeface="Times New Roman" pitchFamily="18" charset="0"/>
                          <a:cs typeface="Times New Roman" pitchFamily="18" charset="0"/>
                        </a:rPr>
                        <a:t>00, 01,</a:t>
                      </a:r>
                      <a:r>
                        <a:rPr lang="en-US" sz="2100" baseline="0" dirty="0" smtClean="0">
                          <a:solidFill>
                            <a:srgbClr val="0070C0"/>
                          </a:solidFill>
                          <a:latin typeface="Times New Roman" pitchFamily="18" charset="0"/>
                          <a:cs typeface="Times New Roman" pitchFamily="18" charset="0"/>
                        </a:rPr>
                        <a:t> ….., 59</a:t>
                      </a:r>
                      <a:endParaRPr lang="en-IN" sz="2100" dirty="0">
                        <a:solidFill>
                          <a:srgbClr val="0070C0"/>
                        </a:solidFill>
                        <a:latin typeface="Times New Roman" pitchFamily="18" charset="0"/>
                        <a:cs typeface="Times New Roman" pitchFamily="18" charset="0"/>
                      </a:endParaRPr>
                    </a:p>
                  </a:txBody>
                  <a:tcPr marL="121920" marR="121920" marT="60960" marB="60960"/>
                </a:tc>
              </a:tr>
              <a:tr h="447040">
                <a:tc>
                  <a:txBody>
                    <a:bodyPr/>
                    <a:lstStyle/>
                    <a:p>
                      <a:pPr algn="ctr"/>
                      <a:r>
                        <a:rPr lang="en-US" sz="2100" dirty="0" smtClean="0">
                          <a:solidFill>
                            <a:srgbClr val="0070C0"/>
                          </a:solidFill>
                          <a:latin typeface="+mn-lt"/>
                          <a:cs typeface="Times New Roman" pitchFamily="18" charset="0"/>
                        </a:rPr>
                        <a:t>%S</a:t>
                      </a:r>
                      <a:endParaRPr lang="en-IN" sz="2100" dirty="0">
                        <a:solidFill>
                          <a:srgbClr val="0070C0"/>
                        </a:solidFill>
                        <a:latin typeface="+mn-lt"/>
                        <a:cs typeface="Times New Roman" pitchFamily="18" charset="0"/>
                      </a:endParaRPr>
                    </a:p>
                  </a:txBody>
                  <a:tcPr marL="121920" marR="121920" marT="60960" marB="60960"/>
                </a:tc>
                <a:tc>
                  <a:txBody>
                    <a:bodyPr/>
                    <a:lstStyle/>
                    <a:p>
                      <a:r>
                        <a:rPr lang="en-US" sz="2100" dirty="0" smtClean="0">
                          <a:solidFill>
                            <a:srgbClr val="0070C0"/>
                          </a:solidFill>
                          <a:latin typeface="Times New Roman" pitchFamily="18" charset="0"/>
                          <a:cs typeface="Times New Roman" pitchFamily="18" charset="0"/>
                        </a:rPr>
                        <a:t>Second with 0 padded</a:t>
                      </a:r>
                      <a:endParaRPr lang="en-IN" sz="2100" dirty="0">
                        <a:solidFill>
                          <a:srgbClr val="0070C0"/>
                        </a:solidFill>
                        <a:latin typeface="Times New Roman" pitchFamily="18" charset="0"/>
                        <a:cs typeface="Times New Roman" pitchFamily="18" charset="0"/>
                      </a:endParaRPr>
                    </a:p>
                  </a:txBody>
                  <a:tcPr marL="121920" marR="121920" marT="60960" marB="60960"/>
                </a:tc>
                <a:tc>
                  <a:txBody>
                    <a:bodyPr/>
                    <a:lstStyle/>
                    <a:p>
                      <a:r>
                        <a:rPr lang="en-US" sz="2100" dirty="0" smtClean="0">
                          <a:solidFill>
                            <a:srgbClr val="0070C0"/>
                          </a:solidFill>
                          <a:latin typeface="Times New Roman" pitchFamily="18" charset="0"/>
                          <a:cs typeface="Times New Roman" pitchFamily="18" charset="0"/>
                        </a:rPr>
                        <a:t>00, 01,</a:t>
                      </a:r>
                      <a:r>
                        <a:rPr lang="en-US" sz="2100" baseline="0" dirty="0" smtClean="0">
                          <a:solidFill>
                            <a:srgbClr val="0070C0"/>
                          </a:solidFill>
                          <a:latin typeface="Times New Roman" pitchFamily="18" charset="0"/>
                          <a:cs typeface="Times New Roman" pitchFamily="18" charset="0"/>
                        </a:rPr>
                        <a:t> ….., 59</a:t>
                      </a:r>
                      <a:endParaRPr lang="en-IN" sz="2100" dirty="0">
                        <a:solidFill>
                          <a:srgbClr val="0070C0"/>
                        </a:solidFill>
                        <a:latin typeface="Times New Roman" pitchFamily="18" charset="0"/>
                        <a:cs typeface="Times New Roman" pitchFamily="18" charset="0"/>
                      </a:endParaRPr>
                    </a:p>
                  </a:txBody>
                  <a:tcPr marL="121920" marR="121920" marT="60960" marB="60960"/>
                </a:tc>
              </a:tr>
              <a:tr h="447040">
                <a:tc>
                  <a:txBody>
                    <a:bodyPr/>
                    <a:lstStyle/>
                    <a:p>
                      <a:pPr algn="ctr"/>
                      <a:r>
                        <a:rPr lang="en-US" sz="2100" dirty="0" smtClean="0">
                          <a:solidFill>
                            <a:srgbClr val="0070C0"/>
                          </a:solidFill>
                          <a:latin typeface="+mn-lt"/>
                          <a:cs typeface="Times New Roman" pitchFamily="18" charset="0"/>
                        </a:rPr>
                        <a:t>%f</a:t>
                      </a:r>
                      <a:endParaRPr lang="en-IN" sz="2100" dirty="0">
                        <a:solidFill>
                          <a:srgbClr val="0070C0"/>
                        </a:solidFill>
                        <a:latin typeface="+mn-lt"/>
                        <a:cs typeface="Times New Roman" pitchFamily="18" charset="0"/>
                      </a:endParaRPr>
                    </a:p>
                  </a:txBody>
                  <a:tcPr marL="121920" marR="121920" marT="60960" marB="60960"/>
                </a:tc>
                <a:tc>
                  <a:txBody>
                    <a:bodyPr/>
                    <a:lstStyle/>
                    <a:p>
                      <a:r>
                        <a:rPr lang="en-US" sz="2100" dirty="0" smtClean="0">
                          <a:solidFill>
                            <a:srgbClr val="0070C0"/>
                          </a:solidFill>
                          <a:latin typeface="Times New Roman" pitchFamily="18" charset="0"/>
                          <a:cs typeface="Times New Roman" pitchFamily="18" charset="0"/>
                        </a:rPr>
                        <a:t>Microsecond with 0 padded</a:t>
                      </a:r>
                      <a:endParaRPr lang="en-IN" sz="2100" dirty="0">
                        <a:solidFill>
                          <a:srgbClr val="0070C0"/>
                        </a:solidFill>
                        <a:latin typeface="Times New Roman" pitchFamily="18" charset="0"/>
                        <a:cs typeface="Times New Roman" pitchFamily="18" charset="0"/>
                      </a:endParaRPr>
                    </a:p>
                  </a:txBody>
                  <a:tcPr marL="121920" marR="121920" marT="60960" marB="60960"/>
                </a:tc>
                <a:tc>
                  <a:txBody>
                    <a:bodyPr/>
                    <a:lstStyle/>
                    <a:p>
                      <a:r>
                        <a:rPr lang="en-US" sz="2100" dirty="0" smtClean="0">
                          <a:solidFill>
                            <a:srgbClr val="0070C0"/>
                          </a:solidFill>
                          <a:latin typeface="Times New Roman" pitchFamily="18" charset="0"/>
                          <a:cs typeface="Times New Roman" pitchFamily="18" charset="0"/>
                        </a:rPr>
                        <a:t>000000,……, 999999</a:t>
                      </a:r>
                      <a:endParaRPr lang="en-IN" sz="2100" dirty="0">
                        <a:solidFill>
                          <a:srgbClr val="0070C0"/>
                        </a:solidFill>
                        <a:latin typeface="Times New Roman" pitchFamily="18" charset="0"/>
                        <a:cs typeface="Times New Roman" pitchFamily="18" charset="0"/>
                      </a:endParaRPr>
                    </a:p>
                  </a:txBody>
                  <a:tcPr marL="121920" marR="121920" marT="60960" marB="60960"/>
                </a:tc>
              </a:tr>
              <a:tr h="447040">
                <a:tc>
                  <a:txBody>
                    <a:bodyPr/>
                    <a:lstStyle/>
                    <a:p>
                      <a:pPr algn="ctr"/>
                      <a:r>
                        <a:rPr lang="en-US" sz="2100" dirty="0" smtClean="0">
                          <a:solidFill>
                            <a:srgbClr val="0070C0"/>
                          </a:solidFill>
                          <a:latin typeface="+mn-lt"/>
                          <a:cs typeface="Times New Roman" pitchFamily="18" charset="0"/>
                        </a:rPr>
                        <a:t>%Z</a:t>
                      </a:r>
                      <a:endParaRPr lang="en-IN" sz="2100" dirty="0">
                        <a:solidFill>
                          <a:srgbClr val="0070C0"/>
                        </a:solidFill>
                        <a:latin typeface="+mn-lt"/>
                        <a:cs typeface="Times New Roman" pitchFamily="18" charset="0"/>
                      </a:endParaRPr>
                    </a:p>
                  </a:txBody>
                  <a:tcPr marL="121920" marR="121920" marT="60960" marB="60960"/>
                </a:tc>
                <a:tc>
                  <a:txBody>
                    <a:bodyPr/>
                    <a:lstStyle/>
                    <a:p>
                      <a:r>
                        <a:rPr lang="en-US" sz="2100" dirty="0" smtClean="0">
                          <a:solidFill>
                            <a:srgbClr val="0070C0"/>
                          </a:solidFill>
                          <a:latin typeface="Times New Roman" pitchFamily="18" charset="0"/>
                          <a:cs typeface="Times New Roman" pitchFamily="18" charset="0"/>
                        </a:rPr>
                        <a:t>Time zone name</a:t>
                      </a:r>
                      <a:endParaRPr lang="en-IN" sz="2100" dirty="0">
                        <a:solidFill>
                          <a:srgbClr val="0070C0"/>
                        </a:solidFill>
                        <a:latin typeface="Times New Roman" pitchFamily="18" charset="0"/>
                        <a:cs typeface="Times New Roman" pitchFamily="18" charset="0"/>
                      </a:endParaRPr>
                    </a:p>
                  </a:txBody>
                  <a:tcPr marL="121920" marR="121920" marT="60960" marB="60960"/>
                </a:tc>
                <a:tc>
                  <a:txBody>
                    <a:bodyPr/>
                    <a:lstStyle/>
                    <a:p>
                      <a:r>
                        <a:rPr lang="en-US" sz="2100" dirty="0" smtClean="0">
                          <a:solidFill>
                            <a:srgbClr val="0070C0"/>
                          </a:solidFill>
                          <a:latin typeface="Times New Roman" pitchFamily="18" charset="0"/>
                          <a:cs typeface="Times New Roman" pitchFamily="18" charset="0"/>
                        </a:rPr>
                        <a:t>(empty), UTC, CST, EST</a:t>
                      </a:r>
                      <a:endParaRPr lang="en-IN" sz="2100" dirty="0">
                        <a:solidFill>
                          <a:srgbClr val="0070C0"/>
                        </a:solidFill>
                        <a:latin typeface="Times New Roman" pitchFamily="18" charset="0"/>
                        <a:cs typeface="Times New Roman" pitchFamily="18" charset="0"/>
                      </a:endParaRPr>
                    </a:p>
                  </a:txBody>
                  <a:tcPr marL="121920" marR="121920" marT="60960" marB="60960"/>
                </a:tc>
              </a:tr>
              <a:tr h="447040">
                <a:tc>
                  <a:txBody>
                    <a:bodyPr/>
                    <a:lstStyle/>
                    <a:p>
                      <a:pPr algn="ctr"/>
                      <a:r>
                        <a:rPr lang="en-US" sz="2100" dirty="0" smtClean="0">
                          <a:solidFill>
                            <a:srgbClr val="0070C0"/>
                          </a:solidFill>
                          <a:latin typeface="+mn-lt"/>
                          <a:cs typeface="Times New Roman" pitchFamily="18" charset="0"/>
                        </a:rPr>
                        <a:t>%j</a:t>
                      </a:r>
                      <a:endParaRPr lang="en-IN" sz="2100" dirty="0">
                        <a:solidFill>
                          <a:srgbClr val="0070C0"/>
                        </a:solidFill>
                        <a:latin typeface="+mn-lt"/>
                        <a:cs typeface="Times New Roman" pitchFamily="18" charset="0"/>
                      </a:endParaRPr>
                    </a:p>
                  </a:txBody>
                  <a:tcPr marL="121920" marR="121920" marT="60960" marB="60960"/>
                </a:tc>
                <a:tc>
                  <a:txBody>
                    <a:bodyPr/>
                    <a:lstStyle/>
                    <a:p>
                      <a:r>
                        <a:rPr lang="en-US" sz="2100" dirty="0" smtClean="0">
                          <a:solidFill>
                            <a:srgbClr val="0070C0"/>
                          </a:solidFill>
                          <a:latin typeface="Times New Roman" pitchFamily="18" charset="0"/>
                          <a:cs typeface="Times New Roman" pitchFamily="18" charset="0"/>
                        </a:rPr>
                        <a:t>Day number of year with 0 padded</a:t>
                      </a:r>
                      <a:endParaRPr lang="en-IN" sz="2100" dirty="0">
                        <a:solidFill>
                          <a:srgbClr val="0070C0"/>
                        </a:solidFill>
                        <a:latin typeface="Times New Roman" pitchFamily="18" charset="0"/>
                        <a:cs typeface="Times New Roman" pitchFamily="18" charset="0"/>
                      </a:endParaRPr>
                    </a:p>
                  </a:txBody>
                  <a:tcPr marL="121920" marR="121920" marT="60960" marB="60960"/>
                </a:tc>
                <a:tc>
                  <a:txBody>
                    <a:bodyPr/>
                    <a:lstStyle/>
                    <a:p>
                      <a:r>
                        <a:rPr lang="en-US" sz="2100" dirty="0" smtClean="0">
                          <a:solidFill>
                            <a:srgbClr val="0070C0"/>
                          </a:solidFill>
                          <a:latin typeface="Times New Roman" pitchFamily="18" charset="0"/>
                          <a:cs typeface="Times New Roman" pitchFamily="18" charset="0"/>
                        </a:rPr>
                        <a:t>001,</a:t>
                      </a:r>
                      <a:r>
                        <a:rPr lang="en-US" sz="2100" baseline="0" dirty="0" smtClean="0">
                          <a:solidFill>
                            <a:srgbClr val="0070C0"/>
                          </a:solidFill>
                          <a:latin typeface="Times New Roman" pitchFamily="18" charset="0"/>
                          <a:cs typeface="Times New Roman" pitchFamily="18" charset="0"/>
                        </a:rPr>
                        <a:t> 002,……, 366</a:t>
                      </a:r>
                      <a:endParaRPr lang="en-IN" sz="2100" dirty="0">
                        <a:solidFill>
                          <a:srgbClr val="0070C0"/>
                        </a:solidFill>
                        <a:latin typeface="Times New Roman" pitchFamily="18" charset="0"/>
                        <a:cs typeface="Times New Roman" pitchFamily="18" charset="0"/>
                      </a:endParaRPr>
                    </a:p>
                  </a:txBody>
                  <a:tcPr marL="121920" marR="121920" marT="60960" marB="60960"/>
                </a:tc>
              </a:tr>
              <a:tr h="772160">
                <a:tc>
                  <a:txBody>
                    <a:bodyPr/>
                    <a:lstStyle/>
                    <a:p>
                      <a:pPr algn="ctr"/>
                      <a:r>
                        <a:rPr lang="en-US" sz="2100" dirty="0" smtClean="0">
                          <a:solidFill>
                            <a:srgbClr val="0070C0"/>
                          </a:solidFill>
                          <a:latin typeface="+mn-lt"/>
                          <a:cs typeface="Times New Roman" pitchFamily="18" charset="0"/>
                        </a:rPr>
                        <a:t>%U</a:t>
                      </a:r>
                      <a:endParaRPr lang="en-IN" sz="2100" dirty="0">
                        <a:solidFill>
                          <a:srgbClr val="0070C0"/>
                        </a:solidFill>
                        <a:latin typeface="+mn-lt"/>
                        <a:cs typeface="Times New Roman" pitchFamily="18" charset="0"/>
                      </a:endParaRPr>
                    </a:p>
                  </a:txBody>
                  <a:tcPr marL="121920" marR="121920" marT="60960" marB="60960"/>
                </a:tc>
                <a:tc>
                  <a:txBody>
                    <a:bodyPr/>
                    <a:lstStyle/>
                    <a:p>
                      <a:r>
                        <a:rPr lang="en-US" sz="2100" dirty="0" smtClean="0">
                          <a:solidFill>
                            <a:srgbClr val="0070C0"/>
                          </a:solidFill>
                          <a:latin typeface="Times New Roman" pitchFamily="18" charset="0"/>
                          <a:cs typeface="Times New Roman" pitchFamily="18" charset="0"/>
                        </a:rPr>
                        <a:t>Week number of the year, Sunday as the first day of week with 0 padded</a:t>
                      </a:r>
                      <a:endParaRPr lang="en-IN" sz="2100" dirty="0">
                        <a:solidFill>
                          <a:srgbClr val="0070C0"/>
                        </a:solidFill>
                        <a:latin typeface="Times New Roman" pitchFamily="18" charset="0"/>
                        <a:cs typeface="Times New Roman" pitchFamily="18" charset="0"/>
                      </a:endParaRPr>
                    </a:p>
                  </a:txBody>
                  <a:tcPr marL="121920" marR="121920" marT="60960" marB="60960"/>
                </a:tc>
                <a:tc>
                  <a:txBody>
                    <a:bodyPr/>
                    <a:lstStyle/>
                    <a:p>
                      <a:r>
                        <a:rPr lang="en-US" sz="2100" dirty="0" smtClean="0">
                          <a:solidFill>
                            <a:srgbClr val="0070C0"/>
                          </a:solidFill>
                          <a:latin typeface="Times New Roman" pitchFamily="18" charset="0"/>
                          <a:cs typeface="Times New Roman" pitchFamily="18" charset="0"/>
                        </a:rPr>
                        <a:t>00, 01, ……., 53</a:t>
                      </a:r>
                      <a:endParaRPr lang="en-IN" sz="2100" dirty="0">
                        <a:solidFill>
                          <a:srgbClr val="0070C0"/>
                        </a:solidFill>
                        <a:latin typeface="Times New Roman" pitchFamily="18" charset="0"/>
                        <a:cs typeface="Times New Roman" pitchFamily="18" charset="0"/>
                      </a:endParaRPr>
                    </a:p>
                  </a:txBody>
                  <a:tcPr marL="121920" marR="121920" marT="60960" marB="60960"/>
                </a:tc>
              </a:tr>
            </a:tbl>
          </a:graphicData>
        </a:graphic>
      </p:graphicFrame>
    </p:spTree>
    <p:extLst>
      <p:ext uri="{BB962C8B-B14F-4D97-AF65-F5344CB8AC3E}">
        <p14:creationId xmlns:p14="http://schemas.microsoft.com/office/powerpoint/2010/main" val="4053082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US" sz="5333" b="1" u="sng" dirty="0">
                <a:solidFill>
                  <a:srgbClr val="FF0000"/>
                </a:solidFill>
                <a:latin typeface="Times New Roman" pitchFamily="18" charset="0"/>
                <a:cs typeface="Times New Roman" pitchFamily="18" charset="0"/>
              </a:rPr>
              <a:t>Format Code</a:t>
            </a:r>
            <a:endParaRPr lang="en-IN" sz="5333" b="1" u="sng" dirty="0">
              <a:solidFill>
                <a:srgbClr val="FF0000"/>
              </a:solidFill>
              <a:latin typeface="Times New Roman" pitchFamily="18" charset="0"/>
              <a:cs typeface="Times New Roman" pitchFamily="18" charset="0"/>
            </a:endParaRPr>
          </a:p>
        </p:txBody>
      </p:sp>
      <p:graphicFrame>
        <p:nvGraphicFramePr>
          <p:cNvPr id="5" name="Content Placeholder 4"/>
          <p:cNvGraphicFramePr>
            <a:graphicFrameLocks noGrp="1"/>
          </p:cNvGraphicFramePr>
          <p:nvPr>
            <p:ph idx="1"/>
            <p:extLst/>
          </p:nvPr>
        </p:nvGraphicFramePr>
        <p:xfrm>
          <a:off x="609600" y="1336040"/>
          <a:ext cx="10972800" cy="3535680"/>
        </p:xfrm>
        <a:graphic>
          <a:graphicData uri="http://schemas.openxmlformats.org/drawingml/2006/table">
            <a:tbl>
              <a:tblPr firstRow="1" bandRow="1">
                <a:tableStyleId>{5940675A-B579-460E-94D1-54222C63F5DA}</a:tableStyleId>
              </a:tblPr>
              <a:tblGrid>
                <a:gridCol w="1828800"/>
                <a:gridCol w="5486400"/>
                <a:gridCol w="3657600"/>
              </a:tblGrid>
              <a:tr h="447040">
                <a:tc>
                  <a:txBody>
                    <a:bodyPr/>
                    <a:lstStyle/>
                    <a:p>
                      <a:pPr algn="ctr"/>
                      <a:r>
                        <a:rPr lang="en-US" sz="2100" b="1" dirty="0" smtClean="0">
                          <a:solidFill>
                            <a:srgbClr val="FFC000"/>
                          </a:solidFill>
                          <a:latin typeface="Times New Roman" pitchFamily="18" charset="0"/>
                          <a:cs typeface="Times New Roman" pitchFamily="18" charset="0"/>
                        </a:rPr>
                        <a:t>Format Code</a:t>
                      </a:r>
                      <a:endParaRPr lang="en-IN" sz="2100" b="1" dirty="0">
                        <a:solidFill>
                          <a:srgbClr val="FFC000"/>
                        </a:solidFill>
                        <a:latin typeface="Times New Roman" pitchFamily="18" charset="0"/>
                        <a:cs typeface="Times New Roman" pitchFamily="18" charset="0"/>
                      </a:endParaRPr>
                    </a:p>
                  </a:txBody>
                  <a:tcPr marL="121920" marR="121920" marT="60960" marB="60960">
                    <a:solidFill>
                      <a:schemeClr val="accent6">
                        <a:lumMod val="40000"/>
                        <a:lumOff val="60000"/>
                      </a:schemeClr>
                    </a:solidFill>
                  </a:tcPr>
                </a:tc>
                <a:tc>
                  <a:txBody>
                    <a:bodyPr/>
                    <a:lstStyle/>
                    <a:p>
                      <a:pPr algn="ctr"/>
                      <a:r>
                        <a:rPr lang="en-US" sz="2100" b="1" dirty="0" smtClean="0">
                          <a:solidFill>
                            <a:srgbClr val="FFC000"/>
                          </a:solidFill>
                          <a:latin typeface="Times New Roman" pitchFamily="18" charset="0"/>
                          <a:cs typeface="Times New Roman" pitchFamily="18" charset="0"/>
                        </a:rPr>
                        <a:t>Meaning</a:t>
                      </a:r>
                      <a:endParaRPr lang="en-IN" sz="2100" b="1" dirty="0">
                        <a:solidFill>
                          <a:srgbClr val="FFC000"/>
                        </a:solidFill>
                        <a:latin typeface="Times New Roman" pitchFamily="18" charset="0"/>
                        <a:cs typeface="Times New Roman" pitchFamily="18" charset="0"/>
                      </a:endParaRPr>
                    </a:p>
                  </a:txBody>
                  <a:tcPr marL="121920" marR="121920" marT="60960" marB="60960">
                    <a:solidFill>
                      <a:schemeClr val="accent6">
                        <a:lumMod val="40000"/>
                        <a:lumOff val="60000"/>
                      </a:schemeClr>
                    </a:solidFill>
                  </a:tcPr>
                </a:tc>
                <a:tc>
                  <a:txBody>
                    <a:bodyPr/>
                    <a:lstStyle/>
                    <a:p>
                      <a:pPr algn="ctr"/>
                      <a:r>
                        <a:rPr lang="en-US" sz="2100" b="1" dirty="0" smtClean="0">
                          <a:solidFill>
                            <a:srgbClr val="FFC000"/>
                          </a:solidFill>
                          <a:latin typeface="Times New Roman" pitchFamily="18" charset="0"/>
                          <a:cs typeface="Times New Roman" pitchFamily="18" charset="0"/>
                        </a:rPr>
                        <a:t>Example</a:t>
                      </a:r>
                      <a:endParaRPr lang="en-IN" sz="2100" b="1" dirty="0">
                        <a:solidFill>
                          <a:srgbClr val="FFC000"/>
                        </a:solidFill>
                        <a:latin typeface="Times New Roman" pitchFamily="18" charset="0"/>
                        <a:cs typeface="Times New Roman" pitchFamily="18" charset="0"/>
                      </a:endParaRPr>
                    </a:p>
                  </a:txBody>
                  <a:tcPr marL="121920" marR="121920" marT="60960" marB="60960">
                    <a:solidFill>
                      <a:schemeClr val="accent6">
                        <a:lumMod val="40000"/>
                        <a:lumOff val="60000"/>
                      </a:schemeClr>
                    </a:solidFill>
                  </a:tcPr>
                </a:tc>
              </a:tr>
              <a:tr h="772160">
                <a:tc>
                  <a:txBody>
                    <a:bodyPr/>
                    <a:lstStyle/>
                    <a:p>
                      <a:pPr algn="ctr"/>
                      <a:r>
                        <a:rPr lang="en-US" sz="2100" dirty="0" smtClean="0">
                          <a:solidFill>
                            <a:srgbClr val="FFC000"/>
                          </a:solidFill>
                          <a:latin typeface="+mn-lt"/>
                          <a:cs typeface="Times New Roman" pitchFamily="18" charset="0"/>
                        </a:rPr>
                        <a:t>%c</a:t>
                      </a:r>
                      <a:endParaRPr lang="en-IN" sz="2100" dirty="0">
                        <a:solidFill>
                          <a:srgbClr val="FFC000"/>
                        </a:solidFill>
                        <a:latin typeface="+mn-lt"/>
                        <a:cs typeface="Times New Roman" pitchFamily="18" charset="0"/>
                      </a:endParaRPr>
                    </a:p>
                  </a:txBody>
                  <a:tcPr marL="121920" marR="121920" marT="60960" marB="60960"/>
                </a:tc>
                <a:tc>
                  <a:txBody>
                    <a:bodyPr/>
                    <a:lstStyle/>
                    <a:p>
                      <a:r>
                        <a:rPr lang="en-US" sz="2100" dirty="0" smtClean="0">
                          <a:solidFill>
                            <a:srgbClr val="FFC000"/>
                          </a:solidFill>
                          <a:latin typeface="Times New Roman" pitchFamily="18" charset="0"/>
                          <a:cs typeface="Times New Roman" pitchFamily="18" charset="0"/>
                        </a:rPr>
                        <a:t>Locale’s appropriate date and time representation</a:t>
                      </a:r>
                      <a:endParaRPr lang="en-IN" sz="2100" dirty="0">
                        <a:solidFill>
                          <a:srgbClr val="FFC000"/>
                        </a:solidFill>
                        <a:latin typeface="Times New Roman" pitchFamily="18" charset="0"/>
                        <a:cs typeface="Times New Roman" pitchFamily="18" charset="0"/>
                      </a:endParaRPr>
                    </a:p>
                  </a:txBody>
                  <a:tcPr marL="121920" marR="121920" marT="60960" marB="60960"/>
                </a:tc>
                <a:tc>
                  <a:txBody>
                    <a:bodyPr/>
                    <a:lstStyle/>
                    <a:p>
                      <a:r>
                        <a:rPr lang="en-US" sz="2100" dirty="0" smtClean="0">
                          <a:solidFill>
                            <a:srgbClr val="FFC000"/>
                          </a:solidFill>
                          <a:latin typeface="Times New Roman" pitchFamily="18" charset="0"/>
                          <a:cs typeface="Times New Roman" pitchFamily="18" charset="0"/>
                        </a:rPr>
                        <a:t>Tue Jan</a:t>
                      </a:r>
                      <a:r>
                        <a:rPr lang="en-US" sz="2100" baseline="0" dirty="0" smtClean="0">
                          <a:solidFill>
                            <a:srgbClr val="FFC000"/>
                          </a:solidFill>
                          <a:latin typeface="Times New Roman" pitchFamily="18" charset="0"/>
                          <a:cs typeface="Times New Roman" pitchFamily="18" charset="0"/>
                        </a:rPr>
                        <a:t> 30 21:30:00 2019</a:t>
                      </a:r>
                      <a:endParaRPr lang="en-IN" sz="2100" dirty="0">
                        <a:solidFill>
                          <a:srgbClr val="FFC000"/>
                        </a:solidFill>
                        <a:latin typeface="Times New Roman" pitchFamily="18" charset="0"/>
                        <a:cs typeface="Times New Roman" pitchFamily="18" charset="0"/>
                      </a:endParaRPr>
                    </a:p>
                  </a:txBody>
                  <a:tcPr marL="121920" marR="121920" marT="60960" marB="60960"/>
                </a:tc>
              </a:tr>
              <a:tr h="1097280">
                <a:tc>
                  <a:txBody>
                    <a:bodyPr/>
                    <a:lstStyle/>
                    <a:p>
                      <a:pPr algn="ctr"/>
                      <a:r>
                        <a:rPr lang="en-US" sz="2100" dirty="0" smtClean="0">
                          <a:solidFill>
                            <a:srgbClr val="FFC000"/>
                          </a:solidFill>
                          <a:latin typeface="+mn-lt"/>
                          <a:cs typeface="Times New Roman" pitchFamily="18" charset="0"/>
                        </a:rPr>
                        <a:t>%x</a:t>
                      </a:r>
                      <a:endParaRPr lang="en-IN" sz="2100" dirty="0">
                        <a:solidFill>
                          <a:srgbClr val="FFC000"/>
                        </a:solidFill>
                        <a:latin typeface="+mn-lt"/>
                        <a:cs typeface="Times New Roman" pitchFamily="18" charset="0"/>
                      </a:endParaRPr>
                    </a:p>
                  </a:txBody>
                  <a:tcPr marL="121920" marR="121920" marT="60960" marB="60960"/>
                </a:tc>
                <a:tc>
                  <a:txBody>
                    <a:bodyPr/>
                    <a:lstStyle/>
                    <a:p>
                      <a:r>
                        <a:rPr lang="en-US" sz="2100" dirty="0" smtClean="0">
                          <a:solidFill>
                            <a:srgbClr val="FFC000"/>
                          </a:solidFill>
                          <a:latin typeface="Times New Roman" pitchFamily="18" charset="0"/>
                          <a:cs typeface="Times New Roman" pitchFamily="18" charset="0"/>
                        </a:rPr>
                        <a:t>Locale’s appropriate date representation</a:t>
                      </a:r>
                      <a:endParaRPr lang="en-IN" sz="2100" dirty="0">
                        <a:solidFill>
                          <a:srgbClr val="FFC000"/>
                        </a:solidFill>
                        <a:latin typeface="Times New Roman" pitchFamily="18" charset="0"/>
                        <a:cs typeface="Times New Roman" pitchFamily="18" charset="0"/>
                      </a:endParaRPr>
                    </a:p>
                  </a:txBody>
                  <a:tcPr marL="121920" marR="121920" marT="60960" marB="60960"/>
                </a:tc>
                <a:tc>
                  <a:txBody>
                    <a:bodyPr/>
                    <a:lstStyle/>
                    <a:p>
                      <a:r>
                        <a:rPr lang="en-IN" sz="2100" dirty="0" smtClean="0">
                          <a:solidFill>
                            <a:srgbClr val="FFC000"/>
                          </a:solidFill>
                          <a:latin typeface="Times New Roman" pitchFamily="18" charset="0"/>
                          <a:cs typeface="Times New Roman" pitchFamily="18" charset="0"/>
                        </a:rPr>
                        <a:t>08/16/88 (None);</a:t>
                      </a:r>
                    </a:p>
                    <a:p>
                      <a:r>
                        <a:rPr lang="en-IN" sz="2100" dirty="0" smtClean="0">
                          <a:solidFill>
                            <a:srgbClr val="FFC000"/>
                          </a:solidFill>
                          <a:latin typeface="Times New Roman" pitchFamily="18" charset="0"/>
                          <a:cs typeface="Times New Roman" pitchFamily="18" charset="0"/>
                        </a:rPr>
                        <a:t>08/16/1988 (</a:t>
                      </a:r>
                      <a:r>
                        <a:rPr lang="en-IN" sz="2100" dirty="0" err="1" smtClean="0">
                          <a:solidFill>
                            <a:srgbClr val="FFC000"/>
                          </a:solidFill>
                          <a:latin typeface="Times New Roman" pitchFamily="18" charset="0"/>
                          <a:cs typeface="Times New Roman" pitchFamily="18" charset="0"/>
                        </a:rPr>
                        <a:t>en_US</a:t>
                      </a:r>
                      <a:r>
                        <a:rPr lang="en-IN" sz="2100" dirty="0" smtClean="0">
                          <a:solidFill>
                            <a:srgbClr val="FFC000"/>
                          </a:solidFill>
                          <a:latin typeface="Times New Roman" pitchFamily="18" charset="0"/>
                          <a:cs typeface="Times New Roman" pitchFamily="18" charset="0"/>
                        </a:rPr>
                        <a:t>);</a:t>
                      </a:r>
                    </a:p>
                    <a:p>
                      <a:r>
                        <a:rPr lang="en-IN" sz="2100" dirty="0" smtClean="0">
                          <a:solidFill>
                            <a:srgbClr val="FFC000"/>
                          </a:solidFill>
                          <a:latin typeface="Times New Roman" pitchFamily="18" charset="0"/>
                          <a:cs typeface="Times New Roman" pitchFamily="18" charset="0"/>
                        </a:rPr>
                        <a:t>16.08.1988 (</a:t>
                      </a:r>
                      <a:r>
                        <a:rPr lang="en-IN" sz="2100" dirty="0" err="1" smtClean="0">
                          <a:solidFill>
                            <a:srgbClr val="FFC000"/>
                          </a:solidFill>
                          <a:latin typeface="Times New Roman" pitchFamily="18" charset="0"/>
                          <a:cs typeface="Times New Roman" pitchFamily="18" charset="0"/>
                        </a:rPr>
                        <a:t>de_DE</a:t>
                      </a:r>
                      <a:r>
                        <a:rPr lang="en-IN" sz="2100" dirty="0" smtClean="0">
                          <a:solidFill>
                            <a:srgbClr val="FFC000"/>
                          </a:solidFill>
                          <a:latin typeface="Times New Roman" pitchFamily="18" charset="0"/>
                          <a:cs typeface="Times New Roman" pitchFamily="18" charset="0"/>
                        </a:rPr>
                        <a:t>)</a:t>
                      </a:r>
                      <a:endParaRPr lang="en-IN" sz="2100" dirty="0">
                        <a:solidFill>
                          <a:srgbClr val="FFC000"/>
                        </a:solidFill>
                        <a:latin typeface="Times New Roman" pitchFamily="18" charset="0"/>
                        <a:cs typeface="Times New Roman" pitchFamily="18" charset="0"/>
                      </a:endParaRPr>
                    </a:p>
                  </a:txBody>
                  <a:tcPr marL="121920" marR="121920" marT="60960" marB="60960"/>
                </a:tc>
              </a:tr>
              <a:tr h="772160">
                <a:tc>
                  <a:txBody>
                    <a:bodyPr/>
                    <a:lstStyle/>
                    <a:p>
                      <a:pPr algn="ctr"/>
                      <a:r>
                        <a:rPr lang="en-US" sz="2100" dirty="0" smtClean="0">
                          <a:solidFill>
                            <a:srgbClr val="FFC000"/>
                          </a:solidFill>
                          <a:latin typeface="+mn-lt"/>
                          <a:cs typeface="Times New Roman" pitchFamily="18" charset="0"/>
                        </a:rPr>
                        <a:t>%X</a:t>
                      </a:r>
                      <a:endParaRPr lang="en-IN" sz="2100" dirty="0">
                        <a:solidFill>
                          <a:srgbClr val="FFC000"/>
                        </a:solidFill>
                        <a:latin typeface="+mn-lt"/>
                        <a:cs typeface="Times New Roman" pitchFamily="18" charset="0"/>
                      </a:endParaRPr>
                    </a:p>
                  </a:txBody>
                  <a:tcPr marL="121920" marR="121920" marT="60960" marB="60960"/>
                </a:tc>
                <a:tc>
                  <a:txBody>
                    <a:bodyPr/>
                    <a:lstStyle/>
                    <a:p>
                      <a:r>
                        <a:rPr lang="en-US" sz="2100" dirty="0" smtClean="0">
                          <a:solidFill>
                            <a:srgbClr val="FFC000"/>
                          </a:solidFill>
                          <a:latin typeface="Times New Roman" pitchFamily="18" charset="0"/>
                          <a:cs typeface="Times New Roman" pitchFamily="18" charset="0"/>
                        </a:rPr>
                        <a:t>Locale’s appropriate time representation</a:t>
                      </a:r>
                      <a:endParaRPr lang="en-IN" sz="2100" dirty="0">
                        <a:solidFill>
                          <a:srgbClr val="FFC000"/>
                        </a:solidFill>
                        <a:latin typeface="Times New Roman" pitchFamily="18" charset="0"/>
                        <a:cs typeface="Times New Roman" pitchFamily="18" charset="0"/>
                      </a:endParaRPr>
                    </a:p>
                  </a:txBody>
                  <a:tcPr marL="121920" marR="121920" marT="60960" marB="60960"/>
                </a:tc>
                <a:tc>
                  <a:txBody>
                    <a:bodyPr/>
                    <a:lstStyle/>
                    <a:p>
                      <a:r>
                        <a:rPr lang="en-IN" sz="2100" dirty="0" smtClean="0">
                          <a:solidFill>
                            <a:srgbClr val="FFC000"/>
                          </a:solidFill>
                          <a:latin typeface="Times New Roman" pitchFamily="18" charset="0"/>
                          <a:cs typeface="Times New Roman" pitchFamily="18" charset="0"/>
                        </a:rPr>
                        <a:t>21:30:00 (</a:t>
                      </a:r>
                      <a:r>
                        <a:rPr lang="en-IN" sz="2100" dirty="0" err="1" smtClean="0">
                          <a:solidFill>
                            <a:srgbClr val="FFC000"/>
                          </a:solidFill>
                          <a:latin typeface="Times New Roman" pitchFamily="18" charset="0"/>
                          <a:cs typeface="Times New Roman" pitchFamily="18" charset="0"/>
                        </a:rPr>
                        <a:t>en_US</a:t>
                      </a:r>
                      <a:r>
                        <a:rPr lang="en-IN" sz="2100" dirty="0" smtClean="0">
                          <a:solidFill>
                            <a:srgbClr val="FFC000"/>
                          </a:solidFill>
                          <a:latin typeface="Times New Roman" pitchFamily="18" charset="0"/>
                          <a:cs typeface="Times New Roman" pitchFamily="18" charset="0"/>
                        </a:rPr>
                        <a:t>);</a:t>
                      </a:r>
                    </a:p>
                    <a:p>
                      <a:r>
                        <a:rPr lang="en-IN" sz="2100" dirty="0" smtClean="0">
                          <a:solidFill>
                            <a:srgbClr val="FFC000"/>
                          </a:solidFill>
                          <a:latin typeface="Times New Roman" pitchFamily="18" charset="0"/>
                          <a:cs typeface="Times New Roman" pitchFamily="18" charset="0"/>
                        </a:rPr>
                        <a:t>21:30:00 (</a:t>
                      </a:r>
                      <a:r>
                        <a:rPr lang="en-IN" sz="2100" dirty="0" err="1" smtClean="0">
                          <a:solidFill>
                            <a:srgbClr val="FFC000"/>
                          </a:solidFill>
                          <a:latin typeface="Times New Roman" pitchFamily="18" charset="0"/>
                          <a:cs typeface="Times New Roman" pitchFamily="18" charset="0"/>
                        </a:rPr>
                        <a:t>de_DE</a:t>
                      </a:r>
                      <a:r>
                        <a:rPr lang="en-IN" sz="2100" dirty="0" smtClean="0">
                          <a:solidFill>
                            <a:srgbClr val="FFC000"/>
                          </a:solidFill>
                          <a:latin typeface="Times New Roman" pitchFamily="18" charset="0"/>
                          <a:cs typeface="Times New Roman" pitchFamily="18" charset="0"/>
                        </a:rPr>
                        <a:t>)</a:t>
                      </a:r>
                      <a:endParaRPr lang="en-IN" sz="2100" dirty="0">
                        <a:solidFill>
                          <a:srgbClr val="FFC000"/>
                        </a:solidFill>
                        <a:latin typeface="Times New Roman" pitchFamily="18" charset="0"/>
                        <a:cs typeface="Times New Roman" pitchFamily="18" charset="0"/>
                      </a:endParaRPr>
                    </a:p>
                  </a:txBody>
                  <a:tcPr marL="121920" marR="121920" marT="60960" marB="60960"/>
                </a:tc>
              </a:tr>
              <a:tr h="447040">
                <a:tc>
                  <a:txBody>
                    <a:bodyPr/>
                    <a:lstStyle/>
                    <a:p>
                      <a:pPr algn="ctr"/>
                      <a:r>
                        <a:rPr lang="en-US" sz="2100" dirty="0" smtClean="0">
                          <a:solidFill>
                            <a:srgbClr val="FFC000"/>
                          </a:solidFill>
                          <a:latin typeface="+mn-lt"/>
                          <a:cs typeface="Times New Roman" pitchFamily="18" charset="0"/>
                        </a:rPr>
                        <a:t>%%</a:t>
                      </a:r>
                      <a:endParaRPr lang="en-IN" sz="2100" dirty="0">
                        <a:solidFill>
                          <a:srgbClr val="FFC000"/>
                        </a:solidFill>
                        <a:latin typeface="+mn-lt"/>
                        <a:cs typeface="Times New Roman" pitchFamily="18" charset="0"/>
                      </a:endParaRPr>
                    </a:p>
                  </a:txBody>
                  <a:tcPr marL="121920" marR="121920" marT="60960" marB="60960"/>
                </a:tc>
                <a:tc>
                  <a:txBody>
                    <a:bodyPr/>
                    <a:lstStyle/>
                    <a:p>
                      <a:r>
                        <a:rPr lang="en-US" sz="2100" dirty="0" smtClean="0">
                          <a:solidFill>
                            <a:srgbClr val="FFC000"/>
                          </a:solidFill>
                          <a:latin typeface="Times New Roman" pitchFamily="18" charset="0"/>
                          <a:cs typeface="Times New Roman" pitchFamily="18" charset="0"/>
                        </a:rPr>
                        <a:t>A literal ‘%’ character</a:t>
                      </a:r>
                      <a:endParaRPr lang="en-IN" sz="2100" dirty="0">
                        <a:solidFill>
                          <a:srgbClr val="FFC000"/>
                        </a:solidFill>
                        <a:latin typeface="Times New Roman" pitchFamily="18" charset="0"/>
                        <a:cs typeface="Times New Roman" pitchFamily="18" charset="0"/>
                      </a:endParaRPr>
                    </a:p>
                  </a:txBody>
                  <a:tcPr marL="121920" marR="121920" marT="60960" marB="60960"/>
                </a:tc>
                <a:tc>
                  <a:txBody>
                    <a:bodyPr/>
                    <a:lstStyle/>
                    <a:p>
                      <a:r>
                        <a:rPr lang="en-US" sz="2100" dirty="0" smtClean="0">
                          <a:solidFill>
                            <a:srgbClr val="FFC000"/>
                          </a:solidFill>
                          <a:latin typeface="Times New Roman" pitchFamily="18" charset="0"/>
                          <a:cs typeface="Times New Roman" pitchFamily="18" charset="0"/>
                        </a:rPr>
                        <a:t>%</a:t>
                      </a:r>
                      <a:endParaRPr lang="en-IN" sz="2100" dirty="0">
                        <a:solidFill>
                          <a:srgbClr val="FFC000"/>
                        </a:solidFill>
                        <a:latin typeface="Times New Roman" pitchFamily="18" charset="0"/>
                        <a:cs typeface="Times New Roman" pitchFamily="18" charset="0"/>
                      </a:endParaRPr>
                    </a:p>
                  </a:txBody>
                  <a:tcPr marL="121920" marR="121920" marT="60960" marB="60960"/>
                </a:tc>
              </a:tr>
            </a:tbl>
          </a:graphicData>
        </a:graphic>
      </p:graphicFrame>
      <p:sp>
        <p:nvSpPr>
          <p:cNvPr id="3" name="Rectangle 2"/>
          <p:cNvSpPr/>
          <p:nvPr/>
        </p:nvSpPr>
        <p:spPr>
          <a:xfrm>
            <a:off x="508000" y="4953001"/>
            <a:ext cx="10769600" cy="379656"/>
          </a:xfrm>
          <a:prstGeom prst="rect">
            <a:avLst/>
          </a:prstGeom>
        </p:spPr>
        <p:txBody>
          <a:bodyPr wrap="square">
            <a:spAutoFit/>
          </a:bodyPr>
          <a:lstStyle/>
          <a:p>
            <a:r>
              <a:rPr lang="en-IN" sz="1867" dirty="0">
                <a:solidFill>
                  <a:srgbClr val="FF0000"/>
                </a:solidFill>
              </a:rPr>
              <a:t>https://docs.python.org/3.7/library/datetime.html#strftime-and-strptime-behavior</a:t>
            </a:r>
          </a:p>
        </p:txBody>
      </p:sp>
    </p:spTree>
    <p:extLst>
      <p:ext uri="{BB962C8B-B14F-4D97-AF65-F5344CB8AC3E}">
        <p14:creationId xmlns:p14="http://schemas.microsoft.com/office/powerpoint/2010/main" val="16774660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5401" y="2853266"/>
            <a:ext cx="8596668" cy="1320800"/>
          </a:xfrm>
        </p:spPr>
        <p:txBody>
          <a:bodyPr>
            <a:normAutofit/>
          </a:bodyPr>
          <a:lstStyle/>
          <a:p>
            <a:r>
              <a:rPr lang="en-US" sz="7200" dirty="0" smtClean="0">
                <a:solidFill>
                  <a:schemeClr val="accent5">
                    <a:lumMod val="75000"/>
                  </a:schemeClr>
                </a:solidFill>
              </a:rPr>
              <a:t>DEMOs-ON</a:t>
            </a:r>
            <a:r>
              <a:rPr lang="en-US" sz="7200" dirty="0">
                <a:solidFill>
                  <a:schemeClr val="accent5">
                    <a:lumMod val="75000"/>
                  </a:schemeClr>
                </a:solidFill>
              </a:rPr>
              <a:t>::</a:t>
            </a:r>
          </a:p>
        </p:txBody>
      </p:sp>
      <p:sp>
        <p:nvSpPr>
          <p:cNvPr id="5" name="Content Placeholder 4"/>
          <p:cNvSpPr>
            <a:spLocks noGrp="1"/>
          </p:cNvSpPr>
          <p:nvPr>
            <p:ph idx="4294967295"/>
          </p:nvPr>
        </p:nvSpPr>
        <p:spPr>
          <a:xfrm>
            <a:off x="796925" y="2698750"/>
            <a:ext cx="11395075" cy="2279650"/>
          </a:xfrm>
        </p:spPr>
        <p:txBody>
          <a:bodyPr>
            <a:noAutofit/>
          </a:bodyPr>
          <a:lstStyle/>
          <a:p>
            <a:pPr>
              <a:buFont typeface="Wingdings" panose="05000000000000000000" pitchFamily="2" charset="2"/>
              <a:buChar char="v"/>
            </a:pPr>
            <a:endParaRPr lang="en-US" sz="5400" dirty="0">
              <a:solidFill>
                <a:schemeClr val="accent5">
                  <a:lumMod val="75000"/>
                </a:schemeClr>
              </a:solidFill>
            </a:endParaRPr>
          </a:p>
          <a:p>
            <a:pPr>
              <a:buFont typeface="Wingdings" panose="05000000000000000000" pitchFamily="2" charset="2"/>
              <a:buChar char="v"/>
            </a:pPr>
            <a:endParaRPr lang="en-US" sz="5400" dirty="0" smtClean="0">
              <a:solidFill>
                <a:schemeClr val="accent5">
                  <a:lumMod val="75000"/>
                </a:schemeClr>
              </a:solidFill>
            </a:endParaRPr>
          </a:p>
          <a:p>
            <a:pPr>
              <a:buFont typeface="Wingdings" panose="05000000000000000000" pitchFamily="2" charset="2"/>
              <a:buChar char="v"/>
            </a:pPr>
            <a:endParaRPr lang="en-US" sz="5400" dirty="0">
              <a:solidFill>
                <a:schemeClr val="accent5">
                  <a:lumMod val="75000"/>
                </a:schemeClr>
              </a:solidFill>
            </a:endParaRPr>
          </a:p>
          <a:p>
            <a:pPr marL="0" indent="0">
              <a:buNone/>
            </a:pPr>
            <a:endParaRPr lang="en-US" sz="5400" dirty="0">
              <a:solidFill>
                <a:schemeClr val="accent5">
                  <a:lumMod val="75000"/>
                </a:schemeClr>
              </a:solidFill>
            </a:endParaRPr>
          </a:p>
        </p:txBody>
      </p:sp>
    </p:spTree>
    <p:extLst>
      <p:ext uri="{BB962C8B-B14F-4D97-AF65-F5344CB8AC3E}">
        <p14:creationId xmlns:p14="http://schemas.microsoft.com/office/powerpoint/2010/main" val="15834583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5377649"/>
          </a:xfrm>
        </p:spPr>
        <p:txBody>
          <a:bodyPr>
            <a:normAutofit/>
          </a:bodyPr>
          <a:lstStyle/>
          <a:p>
            <a:pPr algn="ctr"/>
            <a:r>
              <a:rPr lang="en-US" sz="8800" dirty="0" smtClean="0"/>
              <a:t>DEMO GOING ON</a:t>
            </a:r>
            <a:endParaRPr lang="en-US" sz="8800" dirty="0"/>
          </a:p>
        </p:txBody>
      </p:sp>
      <p:sp>
        <p:nvSpPr>
          <p:cNvPr id="5" name="Down Arrow 4"/>
          <p:cNvSpPr/>
          <p:nvPr/>
        </p:nvSpPr>
        <p:spPr>
          <a:xfrm flipH="1">
            <a:off x="5583394" y="3951147"/>
            <a:ext cx="1620711" cy="19027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14233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105" y="2339204"/>
            <a:ext cx="10515600" cy="2933552"/>
          </a:xfrm>
        </p:spPr>
        <p:txBody>
          <a:bodyPr>
            <a:noAutofit/>
          </a:bodyPr>
          <a:lstStyle/>
          <a:p>
            <a:pPr algn="ctr"/>
            <a:r>
              <a:rPr lang="en-US" sz="9600" dirty="0" smtClean="0">
                <a:latin typeface="Arial Black" panose="020B0A04020102020204" pitchFamily="34" charset="0"/>
              </a:rPr>
              <a:t>THANK YOU</a:t>
            </a:r>
            <a:endParaRPr lang="en-US" sz="9600" dirty="0">
              <a:latin typeface="Arial Black" panose="020B0A04020102020204" pitchFamily="34" charset="0"/>
            </a:endParaRPr>
          </a:p>
        </p:txBody>
      </p:sp>
    </p:spTree>
    <p:extLst>
      <p:ext uri="{BB962C8B-B14F-4D97-AF65-F5344CB8AC3E}">
        <p14:creationId xmlns:p14="http://schemas.microsoft.com/office/powerpoint/2010/main" val="14359333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solidFill>
                  <a:schemeClr val="accent2">
                    <a:lumMod val="60000"/>
                    <a:lumOff val="40000"/>
                  </a:schemeClr>
                </a:solidFill>
                <a:latin typeface="Arial Black" panose="020B0A04020102020204" pitchFamily="34" charset="0"/>
              </a:rPr>
              <a:t>ALL AT ONE GLANCE</a:t>
            </a:r>
            <a:endParaRPr lang="en-US" sz="6000" dirty="0">
              <a:solidFill>
                <a:schemeClr val="accent2">
                  <a:lumMod val="60000"/>
                  <a:lumOff val="40000"/>
                </a:schemeClr>
              </a:solidFill>
              <a:latin typeface="Arial Black" panose="020B0A04020102020204" pitchFamily="34" charset="0"/>
            </a:endParaRPr>
          </a:p>
        </p:txBody>
      </p:sp>
      <p:sp>
        <p:nvSpPr>
          <p:cNvPr id="3" name="Content Placeholder 2"/>
          <p:cNvSpPr>
            <a:spLocks noGrp="1"/>
          </p:cNvSpPr>
          <p:nvPr>
            <p:ph idx="1"/>
          </p:nvPr>
        </p:nvSpPr>
        <p:spPr>
          <a:ln>
            <a:solidFill>
              <a:schemeClr val="accent5">
                <a:alpha val="99000"/>
              </a:schemeClr>
            </a:solidFill>
          </a:ln>
        </p:spPr>
        <p:txBody>
          <a:bodyPr>
            <a:normAutofit/>
          </a:bodyPr>
          <a:lstStyle/>
          <a:p>
            <a:pPr>
              <a:buFont typeface="Wingdings" panose="05000000000000000000" pitchFamily="2" charset="2"/>
              <a:buChar char="Ø"/>
            </a:pPr>
            <a:r>
              <a:rPr lang="en-US" sz="1600" b="1" spc="300" dirty="0" smtClean="0">
                <a:solidFill>
                  <a:srgbClr val="0070C0"/>
                </a:solidFill>
                <a:latin typeface="Arial Rounded MT Bold" panose="020F0704030504030204" pitchFamily="34" charset="0"/>
              </a:rPr>
              <a:t>AGENDA</a:t>
            </a:r>
          </a:p>
          <a:p>
            <a:pPr>
              <a:buFont typeface="Wingdings" panose="05000000000000000000" pitchFamily="2" charset="2"/>
              <a:buChar char="Ø"/>
            </a:pPr>
            <a:r>
              <a:rPr lang="en-US" sz="1600" b="1" spc="300" dirty="0">
                <a:solidFill>
                  <a:srgbClr val="0070C0"/>
                </a:solidFill>
                <a:latin typeface="Arial Rounded MT Bold" panose="020F0704030504030204" pitchFamily="34" charset="0"/>
              </a:rPr>
              <a:t>Date and </a:t>
            </a:r>
            <a:r>
              <a:rPr lang="en-US" sz="1600" b="1" spc="300" dirty="0" smtClean="0">
                <a:solidFill>
                  <a:srgbClr val="0070C0"/>
                </a:solidFill>
                <a:latin typeface="Arial Rounded MT Bold" panose="020F0704030504030204" pitchFamily="34" charset="0"/>
              </a:rPr>
              <a:t>Time</a:t>
            </a:r>
          </a:p>
          <a:p>
            <a:pPr>
              <a:buFont typeface="Wingdings" panose="05000000000000000000" pitchFamily="2" charset="2"/>
              <a:buChar char="Ø"/>
            </a:pPr>
            <a:r>
              <a:rPr lang="en-US" sz="1600" b="1" spc="300" dirty="0">
                <a:solidFill>
                  <a:srgbClr val="0070C0"/>
                </a:solidFill>
                <a:latin typeface="Arial Rounded MT Bold" panose="020F0704030504030204" pitchFamily="34" charset="0"/>
              </a:rPr>
              <a:t>Time </a:t>
            </a:r>
            <a:r>
              <a:rPr lang="en-US" sz="1600" b="1" spc="300" dirty="0" smtClean="0">
                <a:solidFill>
                  <a:srgbClr val="0070C0"/>
                </a:solidFill>
                <a:latin typeface="Arial Rounded MT Bold" panose="020F0704030504030204" pitchFamily="34" charset="0"/>
              </a:rPr>
              <a:t>Modules</a:t>
            </a:r>
          </a:p>
          <a:p>
            <a:pPr>
              <a:buFont typeface="Wingdings" panose="05000000000000000000" pitchFamily="2" charset="2"/>
              <a:buChar char="Ø"/>
            </a:pPr>
            <a:r>
              <a:rPr lang="en-US" sz="1600" b="1" spc="300" dirty="0" err="1">
                <a:solidFill>
                  <a:srgbClr val="0070C0"/>
                </a:solidFill>
                <a:latin typeface="Arial Rounded MT Bold" panose="020F0704030504030204" pitchFamily="34" charset="0"/>
              </a:rPr>
              <a:t>datetime</a:t>
            </a:r>
            <a:r>
              <a:rPr lang="en-US" sz="1600" b="1" spc="300" dirty="0">
                <a:solidFill>
                  <a:srgbClr val="0070C0"/>
                </a:solidFill>
                <a:latin typeface="Arial Rounded MT Bold" panose="020F0704030504030204" pitchFamily="34" charset="0"/>
              </a:rPr>
              <a:t> </a:t>
            </a:r>
            <a:r>
              <a:rPr lang="en-US" sz="1600" b="1" spc="300" dirty="0" smtClean="0">
                <a:solidFill>
                  <a:srgbClr val="0070C0"/>
                </a:solidFill>
                <a:latin typeface="Arial Rounded MT Bold" panose="020F0704030504030204" pitchFamily="34" charset="0"/>
              </a:rPr>
              <a:t>Module</a:t>
            </a:r>
          </a:p>
          <a:p>
            <a:pPr>
              <a:buFont typeface="Wingdings" panose="05000000000000000000" pitchFamily="2" charset="2"/>
              <a:buChar char="Ø"/>
            </a:pPr>
            <a:r>
              <a:rPr lang="en-US" sz="1600" b="1" spc="300" dirty="0" err="1">
                <a:solidFill>
                  <a:srgbClr val="0070C0"/>
                </a:solidFill>
                <a:latin typeface="Arial Rounded MT Bold" panose="020F0704030504030204" pitchFamily="34" charset="0"/>
              </a:rPr>
              <a:t>datetime</a:t>
            </a:r>
            <a:r>
              <a:rPr lang="en-US" sz="1600" b="1" spc="300" dirty="0">
                <a:solidFill>
                  <a:srgbClr val="0070C0"/>
                </a:solidFill>
                <a:latin typeface="Arial Rounded MT Bold" panose="020F0704030504030204" pitchFamily="34" charset="0"/>
              </a:rPr>
              <a:t> </a:t>
            </a:r>
            <a:r>
              <a:rPr lang="en-US" sz="1600" b="1" spc="300" dirty="0" smtClean="0">
                <a:solidFill>
                  <a:srgbClr val="0070C0"/>
                </a:solidFill>
                <a:latin typeface="Arial Rounded MT Bold" panose="020F0704030504030204" pitchFamily="34" charset="0"/>
              </a:rPr>
              <a:t>class</a:t>
            </a:r>
          </a:p>
          <a:p>
            <a:pPr>
              <a:buFont typeface="Wingdings" panose="05000000000000000000" pitchFamily="2" charset="2"/>
              <a:buChar char="Ø"/>
            </a:pPr>
            <a:r>
              <a:rPr lang="en-US" sz="1600" b="1" spc="300" dirty="0">
                <a:solidFill>
                  <a:srgbClr val="0070C0"/>
                </a:solidFill>
                <a:latin typeface="Arial Rounded MT Bold" panose="020F0704030504030204" pitchFamily="34" charset="0"/>
              </a:rPr>
              <a:t>date </a:t>
            </a:r>
            <a:r>
              <a:rPr lang="en-US" sz="1600" b="1" spc="300" dirty="0" smtClean="0">
                <a:solidFill>
                  <a:srgbClr val="0070C0"/>
                </a:solidFill>
                <a:latin typeface="Arial Rounded MT Bold" panose="020F0704030504030204" pitchFamily="34" charset="0"/>
              </a:rPr>
              <a:t>class</a:t>
            </a:r>
          </a:p>
          <a:p>
            <a:pPr>
              <a:buFont typeface="Wingdings" panose="05000000000000000000" pitchFamily="2" charset="2"/>
              <a:buChar char="Ø"/>
            </a:pPr>
            <a:r>
              <a:rPr lang="en-US" sz="1600" b="1" spc="300" dirty="0">
                <a:solidFill>
                  <a:srgbClr val="0070C0"/>
                </a:solidFill>
                <a:latin typeface="Arial Rounded MT Bold" panose="020F0704030504030204" pitchFamily="34" charset="0"/>
              </a:rPr>
              <a:t>time </a:t>
            </a:r>
            <a:r>
              <a:rPr lang="en-US" sz="1600" b="1" spc="300" dirty="0" smtClean="0">
                <a:solidFill>
                  <a:srgbClr val="0070C0"/>
                </a:solidFill>
                <a:latin typeface="Arial Rounded MT Bold" panose="020F0704030504030204" pitchFamily="34" charset="0"/>
              </a:rPr>
              <a:t>class</a:t>
            </a:r>
          </a:p>
          <a:p>
            <a:pPr>
              <a:buFont typeface="Wingdings" panose="05000000000000000000" pitchFamily="2" charset="2"/>
              <a:buChar char="Ø"/>
            </a:pPr>
            <a:r>
              <a:rPr lang="en-US" sz="1600" b="1" spc="300" dirty="0" err="1">
                <a:solidFill>
                  <a:srgbClr val="0070C0"/>
                </a:solidFill>
                <a:latin typeface="Arial Rounded MT Bold" panose="020F0704030504030204" pitchFamily="34" charset="0"/>
              </a:rPr>
              <a:t>timedelta</a:t>
            </a:r>
            <a:r>
              <a:rPr lang="en-US" sz="1600" b="1" spc="300" dirty="0">
                <a:solidFill>
                  <a:srgbClr val="0070C0"/>
                </a:solidFill>
                <a:latin typeface="Arial Rounded MT Bold" panose="020F0704030504030204" pitchFamily="34" charset="0"/>
              </a:rPr>
              <a:t> </a:t>
            </a:r>
            <a:r>
              <a:rPr lang="en-US" sz="1600" b="1" spc="300" dirty="0" smtClean="0">
                <a:solidFill>
                  <a:srgbClr val="0070C0"/>
                </a:solidFill>
                <a:latin typeface="Arial Rounded MT Bold" panose="020F0704030504030204" pitchFamily="34" charset="0"/>
              </a:rPr>
              <a:t>class</a:t>
            </a:r>
          </a:p>
          <a:p>
            <a:pPr>
              <a:buFont typeface="Wingdings" panose="05000000000000000000" pitchFamily="2" charset="2"/>
              <a:buChar char="Ø"/>
            </a:pPr>
            <a:r>
              <a:rPr lang="en-US" sz="1600" b="1" spc="300" dirty="0">
                <a:solidFill>
                  <a:srgbClr val="0070C0"/>
                </a:solidFill>
                <a:latin typeface="Arial Rounded MT Bold" panose="020F0704030504030204" pitchFamily="34" charset="0"/>
              </a:rPr>
              <a:t>Comparing Two </a:t>
            </a:r>
            <a:r>
              <a:rPr lang="en-US" sz="1600" b="1" spc="300" dirty="0" smtClean="0">
                <a:solidFill>
                  <a:srgbClr val="0070C0"/>
                </a:solidFill>
                <a:latin typeface="Arial Rounded MT Bold" panose="020F0704030504030204" pitchFamily="34" charset="0"/>
              </a:rPr>
              <a:t>Dates</a:t>
            </a:r>
          </a:p>
          <a:p>
            <a:pPr>
              <a:buFont typeface="Wingdings" panose="05000000000000000000" pitchFamily="2" charset="2"/>
              <a:buChar char="Ø"/>
            </a:pPr>
            <a:r>
              <a:rPr lang="en-US" sz="1600" b="1" spc="300" dirty="0">
                <a:solidFill>
                  <a:srgbClr val="0070C0"/>
                </a:solidFill>
                <a:latin typeface="Arial Rounded MT Bold" panose="020F0704030504030204" pitchFamily="34" charset="0"/>
              </a:rPr>
              <a:t>Formatting Date and </a:t>
            </a:r>
            <a:r>
              <a:rPr lang="en-US" sz="1600" b="1" spc="300" dirty="0" smtClean="0">
                <a:solidFill>
                  <a:srgbClr val="0070C0"/>
                </a:solidFill>
                <a:latin typeface="Arial Rounded MT Bold" panose="020F0704030504030204" pitchFamily="34" charset="0"/>
              </a:rPr>
              <a:t>Time</a:t>
            </a:r>
          </a:p>
          <a:p>
            <a:pPr>
              <a:buFont typeface="Wingdings" panose="05000000000000000000" pitchFamily="2" charset="2"/>
              <a:buChar char="Ø"/>
            </a:pPr>
            <a:r>
              <a:rPr lang="en-US" sz="1600" b="1" spc="300" dirty="0">
                <a:solidFill>
                  <a:srgbClr val="0070C0"/>
                </a:solidFill>
                <a:latin typeface="Arial Rounded MT Bold" panose="020F0704030504030204" pitchFamily="34" charset="0"/>
              </a:rPr>
              <a:t>Format Code</a:t>
            </a:r>
            <a:endParaRPr lang="en-US" sz="1600" b="1" spc="300" dirty="0" smtClean="0">
              <a:solidFill>
                <a:srgbClr val="0070C0"/>
              </a:solidFill>
              <a:latin typeface="Arial Rounded MT Bold" panose="020F0704030504030204" pitchFamily="34" charset="0"/>
            </a:endParaRPr>
          </a:p>
          <a:p>
            <a:pPr>
              <a:buFont typeface="Wingdings" panose="05000000000000000000" pitchFamily="2" charset="2"/>
              <a:buChar char="Ø"/>
            </a:pPr>
            <a:r>
              <a:rPr lang="en-US" sz="1600" b="1" spc="300" dirty="0" smtClean="0">
                <a:solidFill>
                  <a:srgbClr val="0070C0"/>
                </a:solidFill>
                <a:latin typeface="Arial Rounded MT Bold" panose="020F0704030504030204" pitchFamily="34" charset="0"/>
              </a:rPr>
              <a:t>DEMOs</a:t>
            </a:r>
          </a:p>
          <a:p>
            <a:pPr marL="0" indent="0">
              <a:buNone/>
            </a:pPr>
            <a:endParaRPr lang="en-US" sz="1600" b="1" spc="300" dirty="0" smtClean="0">
              <a:solidFill>
                <a:srgbClr val="0070C0"/>
              </a:solidFill>
              <a:latin typeface="Arial Rounded MT Bold" panose="020F0704030504030204" pitchFamily="34" charset="0"/>
            </a:endParaRPr>
          </a:p>
          <a:p>
            <a:pPr>
              <a:buFont typeface="Wingdings" panose="05000000000000000000" pitchFamily="2" charset="2"/>
              <a:buChar char="Ø"/>
            </a:pPr>
            <a:endParaRPr lang="en-US" sz="1600" b="1" spc="300" dirty="0">
              <a:solidFill>
                <a:srgbClr val="0070C0"/>
              </a:solidFill>
              <a:latin typeface="Arial Rounded MT Bold" panose="020F0704030504030204" pitchFamily="34" charset="0"/>
            </a:endParaRPr>
          </a:p>
        </p:txBody>
      </p:sp>
    </p:spTree>
    <p:extLst>
      <p:ext uri="{BB962C8B-B14F-4D97-AF65-F5344CB8AC3E}">
        <p14:creationId xmlns:p14="http://schemas.microsoft.com/office/powerpoint/2010/main" val="17845694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 presetClass="entr" presetSubtype="6" fill="hold" grpId="0" nodeType="clickEffect">
                                  <p:stCondLst>
                                    <p:cond delay="250"/>
                                  </p:stCondLst>
                                  <p:childTnLst>
                                    <p:set>
                                      <p:cBhvr>
                                        <p:cTn id="11" dur="1" fill="hold">
                                          <p:stCondLst>
                                            <p:cond delay="0"/>
                                          </p:stCondLst>
                                        </p:cTn>
                                        <p:tgtEl>
                                          <p:spTgt spid="3">
                                            <p:bg/>
                                          </p:spTgt>
                                        </p:tgtEl>
                                        <p:attrNameLst>
                                          <p:attrName>style.visibility</p:attrName>
                                        </p:attrNameLst>
                                      </p:cBhvr>
                                      <p:to>
                                        <p:strVal val="visible"/>
                                      </p:to>
                                    </p:set>
                                    <p:anim calcmode="lin" valueType="num">
                                      <p:cBhvr additive="base">
                                        <p:cTn id="12" dur="500" fill="hold"/>
                                        <p:tgtEl>
                                          <p:spTgt spid="3">
                                            <p:bg/>
                                          </p:spTgt>
                                        </p:tgtEl>
                                        <p:attrNameLst>
                                          <p:attrName>ppt_x</p:attrName>
                                        </p:attrNameLst>
                                      </p:cBhvr>
                                      <p:tavLst>
                                        <p:tav tm="0">
                                          <p:val>
                                            <p:strVal val="1+#ppt_w/2"/>
                                          </p:val>
                                        </p:tav>
                                        <p:tav tm="100000">
                                          <p:val>
                                            <p:strVal val="#ppt_x"/>
                                          </p:val>
                                        </p:tav>
                                      </p:tavLst>
                                    </p:anim>
                                    <p:anim calcmode="lin" valueType="num">
                                      <p:cBhvr additive="base">
                                        <p:cTn id="13"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6" fill="hold" grpId="0" nodeType="clickEffect">
                                  <p:stCondLst>
                                    <p:cond delay="25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additive="base">
                                        <p:cTn id="18"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6" fill="hold" grpId="0" nodeType="clickEffect">
                                  <p:stCondLst>
                                    <p:cond delay="25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additive="base">
                                        <p:cTn id="24"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6" fill="hold" grpId="0" nodeType="clickEffect">
                                  <p:stCondLst>
                                    <p:cond delay="250"/>
                                  </p:stCondLst>
                                  <p:childTnLst>
                                    <p:set>
                                      <p:cBhvr>
                                        <p:cTn id="29" dur="1" fill="hold">
                                          <p:stCondLst>
                                            <p:cond delay="0"/>
                                          </p:stCondLst>
                                        </p:cTn>
                                        <p:tgtEl>
                                          <p:spTgt spid="3">
                                            <p:txEl>
                                              <p:pRg st="2" end="2"/>
                                            </p:txEl>
                                          </p:spTgt>
                                        </p:tgtEl>
                                        <p:attrNameLst>
                                          <p:attrName>style.visibility</p:attrName>
                                        </p:attrNameLst>
                                      </p:cBhvr>
                                      <p:to>
                                        <p:strVal val="visible"/>
                                      </p:to>
                                    </p:set>
                                    <p:anim calcmode="lin" valueType="num">
                                      <p:cBhvr additive="base">
                                        <p:cTn id="30"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6" fill="hold" grpId="0" nodeType="clickEffect">
                                  <p:stCondLst>
                                    <p:cond delay="250"/>
                                  </p:stCondLst>
                                  <p:childTnLst>
                                    <p:set>
                                      <p:cBhvr>
                                        <p:cTn id="35" dur="1" fill="hold">
                                          <p:stCondLst>
                                            <p:cond delay="0"/>
                                          </p:stCondLst>
                                        </p:cTn>
                                        <p:tgtEl>
                                          <p:spTgt spid="3">
                                            <p:txEl>
                                              <p:pRg st="3" end="3"/>
                                            </p:txEl>
                                          </p:spTgt>
                                        </p:tgtEl>
                                        <p:attrNameLst>
                                          <p:attrName>style.visibility</p:attrName>
                                        </p:attrNameLst>
                                      </p:cBhvr>
                                      <p:to>
                                        <p:strVal val="visible"/>
                                      </p:to>
                                    </p:set>
                                    <p:anim calcmode="lin" valueType="num">
                                      <p:cBhvr additive="base">
                                        <p:cTn id="36"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6" fill="hold" grpId="0" nodeType="clickEffect">
                                  <p:stCondLst>
                                    <p:cond delay="250"/>
                                  </p:stCondLst>
                                  <p:childTnLst>
                                    <p:set>
                                      <p:cBhvr>
                                        <p:cTn id="41" dur="1" fill="hold">
                                          <p:stCondLst>
                                            <p:cond delay="0"/>
                                          </p:stCondLst>
                                        </p:cTn>
                                        <p:tgtEl>
                                          <p:spTgt spid="3">
                                            <p:txEl>
                                              <p:pRg st="4" end="4"/>
                                            </p:txEl>
                                          </p:spTgt>
                                        </p:tgtEl>
                                        <p:attrNameLst>
                                          <p:attrName>style.visibility</p:attrName>
                                        </p:attrNameLst>
                                      </p:cBhvr>
                                      <p:to>
                                        <p:strVal val="visible"/>
                                      </p:to>
                                    </p:set>
                                    <p:anim calcmode="lin" valueType="num">
                                      <p:cBhvr additive="base">
                                        <p:cTn id="42"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6" fill="hold" grpId="0" nodeType="clickEffect">
                                  <p:stCondLst>
                                    <p:cond delay="250"/>
                                  </p:stCondLst>
                                  <p:childTnLst>
                                    <p:set>
                                      <p:cBhvr>
                                        <p:cTn id="47" dur="1" fill="hold">
                                          <p:stCondLst>
                                            <p:cond delay="0"/>
                                          </p:stCondLst>
                                        </p:cTn>
                                        <p:tgtEl>
                                          <p:spTgt spid="3">
                                            <p:txEl>
                                              <p:pRg st="5" end="5"/>
                                            </p:txEl>
                                          </p:spTgt>
                                        </p:tgtEl>
                                        <p:attrNameLst>
                                          <p:attrName>style.visibility</p:attrName>
                                        </p:attrNameLst>
                                      </p:cBhvr>
                                      <p:to>
                                        <p:strVal val="visible"/>
                                      </p:to>
                                    </p:set>
                                    <p:anim calcmode="lin" valueType="num">
                                      <p:cBhvr additive="base">
                                        <p:cTn id="48"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6" fill="hold" grpId="0" nodeType="clickEffect">
                                  <p:stCondLst>
                                    <p:cond delay="250"/>
                                  </p:stCondLst>
                                  <p:childTnLst>
                                    <p:set>
                                      <p:cBhvr>
                                        <p:cTn id="53" dur="1" fill="hold">
                                          <p:stCondLst>
                                            <p:cond delay="0"/>
                                          </p:stCondLst>
                                        </p:cTn>
                                        <p:tgtEl>
                                          <p:spTgt spid="3">
                                            <p:txEl>
                                              <p:pRg st="6" end="6"/>
                                            </p:txEl>
                                          </p:spTgt>
                                        </p:tgtEl>
                                        <p:attrNameLst>
                                          <p:attrName>style.visibility</p:attrName>
                                        </p:attrNameLst>
                                      </p:cBhvr>
                                      <p:to>
                                        <p:strVal val="visible"/>
                                      </p:to>
                                    </p:set>
                                    <p:anim calcmode="lin" valueType="num">
                                      <p:cBhvr additive="base">
                                        <p:cTn id="54"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55"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6" fill="hold" grpId="0" nodeType="clickEffect">
                                  <p:stCondLst>
                                    <p:cond delay="250"/>
                                  </p:stCondLst>
                                  <p:childTnLst>
                                    <p:set>
                                      <p:cBhvr>
                                        <p:cTn id="59" dur="1" fill="hold">
                                          <p:stCondLst>
                                            <p:cond delay="0"/>
                                          </p:stCondLst>
                                        </p:cTn>
                                        <p:tgtEl>
                                          <p:spTgt spid="3">
                                            <p:txEl>
                                              <p:pRg st="7" end="7"/>
                                            </p:txEl>
                                          </p:spTgt>
                                        </p:tgtEl>
                                        <p:attrNameLst>
                                          <p:attrName>style.visibility</p:attrName>
                                        </p:attrNameLst>
                                      </p:cBhvr>
                                      <p:to>
                                        <p:strVal val="visible"/>
                                      </p:to>
                                    </p:set>
                                    <p:anim calcmode="lin" valueType="num">
                                      <p:cBhvr additive="base">
                                        <p:cTn id="60" dur="5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6" fill="hold" grpId="0" nodeType="clickEffect">
                                  <p:stCondLst>
                                    <p:cond delay="250"/>
                                  </p:stCondLst>
                                  <p:childTnLst>
                                    <p:set>
                                      <p:cBhvr>
                                        <p:cTn id="65" dur="1" fill="hold">
                                          <p:stCondLst>
                                            <p:cond delay="0"/>
                                          </p:stCondLst>
                                        </p:cTn>
                                        <p:tgtEl>
                                          <p:spTgt spid="3">
                                            <p:txEl>
                                              <p:pRg st="8" end="8"/>
                                            </p:txEl>
                                          </p:spTgt>
                                        </p:tgtEl>
                                        <p:attrNameLst>
                                          <p:attrName>style.visibility</p:attrName>
                                        </p:attrNameLst>
                                      </p:cBhvr>
                                      <p:to>
                                        <p:strVal val="visible"/>
                                      </p:to>
                                    </p:set>
                                    <p:anim calcmode="lin" valueType="num">
                                      <p:cBhvr additive="base">
                                        <p:cTn id="66" dur="500" fill="hold"/>
                                        <p:tgtEl>
                                          <p:spTgt spid="3">
                                            <p:txEl>
                                              <p:pRg st="8" end="8"/>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6" fill="hold" grpId="0" nodeType="clickEffect">
                                  <p:stCondLst>
                                    <p:cond delay="250"/>
                                  </p:stCondLst>
                                  <p:childTnLst>
                                    <p:set>
                                      <p:cBhvr>
                                        <p:cTn id="71" dur="1" fill="hold">
                                          <p:stCondLst>
                                            <p:cond delay="0"/>
                                          </p:stCondLst>
                                        </p:cTn>
                                        <p:tgtEl>
                                          <p:spTgt spid="3">
                                            <p:txEl>
                                              <p:pRg st="9" end="9"/>
                                            </p:txEl>
                                          </p:spTgt>
                                        </p:tgtEl>
                                        <p:attrNameLst>
                                          <p:attrName>style.visibility</p:attrName>
                                        </p:attrNameLst>
                                      </p:cBhvr>
                                      <p:to>
                                        <p:strVal val="visible"/>
                                      </p:to>
                                    </p:set>
                                    <p:anim calcmode="lin" valueType="num">
                                      <p:cBhvr additive="base">
                                        <p:cTn id="72" dur="500" fill="hold"/>
                                        <p:tgtEl>
                                          <p:spTgt spid="3">
                                            <p:txEl>
                                              <p:pRg st="9" end="9"/>
                                            </p:txEl>
                                          </p:spTgt>
                                        </p:tgtEl>
                                        <p:attrNameLst>
                                          <p:attrName>ppt_x</p:attrName>
                                        </p:attrNameLst>
                                      </p:cBhvr>
                                      <p:tavLst>
                                        <p:tav tm="0">
                                          <p:val>
                                            <p:strVal val="1+#ppt_w/2"/>
                                          </p:val>
                                        </p:tav>
                                        <p:tav tm="100000">
                                          <p:val>
                                            <p:strVal val="#ppt_x"/>
                                          </p:val>
                                        </p:tav>
                                      </p:tavLst>
                                    </p:anim>
                                    <p:anim calcmode="lin" valueType="num">
                                      <p:cBhvr additive="base">
                                        <p:cTn id="73"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6" fill="hold" grpId="0" nodeType="clickEffect">
                                  <p:stCondLst>
                                    <p:cond delay="250"/>
                                  </p:stCondLst>
                                  <p:childTnLst>
                                    <p:set>
                                      <p:cBhvr>
                                        <p:cTn id="77" dur="1" fill="hold">
                                          <p:stCondLst>
                                            <p:cond delay="0"/>
                                          </p:stCondLst>
                                        </p:cTn>
                                        <p:tgtEl>
                                          <p:spTgt spid="3">
                                            <p:txEl>
                                              <p:pRg st="10" end="10"/>
                                            </p:txEl>
                                          </p:spTgt>
                                        </p:tgtEl>
                                        <p:attrNameLst>
                                          <p:attrName>style.visibility</p:attrName>
                                        </p:attrNameLst>
                                      </p:cBhvr>
                                      <p:to>
                                        <p:strVal val="visible"/>
                                      </p:to>
                                    </p:set>
                                    <p:anim calcmode="lin" valueType="num">
                                      <p:cBhvr additive="base">
                                        <p:cTn id="78" dur="500" fill="hold"/>
                                        <p:tgtEl>
                                          <p:spTgt spid="3">
                                            <p:txEl>
                                              <p:pRg st="10" end="10"/>
                                            </p:txEl>
                                          </p:spTgt>
                                        </p:tgtEl>
                                        <p:attrNameLst>
                                          <p:attrName>ppt_x</p:attrName>
                                        </p:attrNameLst>
                                      </p:cBhvr>
                                      <p:tavLst>
                                        <p:tav tm="0">
                                          <p:val>
                                            <p:strVal val="1+#ppt_w/2"/>
                                          </p:val>
                                        </p:tav>
                                        <p:tav tm="100000">
                                          <p:val>
                                            <p:strVal val="#ppt_x"/>
                                          </p:val>
                                        </p:tav>
                                      </p:tavLst>
                                    </p:anim>
                                    <p:anim calcmode="lin" valueType="num">
                                      <p:cBhvr additive="base">
                                        <p:cTn id="79"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6" fill="hold" grpId="0" nodeType="clickEffect">
                                  <p:stCondLst>
                                    <p:cond delay="250"/>
                                  </p:stCondLst>
                                  <p:childTnLst>
                                    <p:set>
                                      <p:cBhvr>
                                        <p:cTn id="83" dur="1" fill="hold">
                                          <p:stCondLst>
                                            <p:cond delay="0"/>
                                          </p:stCondLst>
                                        </p:cTn>
                                        <p:tgtEl>
                                          <p:spTgt spid="3">
                                            <p:txEl>
                                              <p:pRg st="11" end="11"/>
                                            </p:txEl>
                                          </p:spTgt>
                                        </p:tgtEl>
                                        <p:attrNameLst>
                                          <p:attrName>style.visibility</p:attrName>
                                        </p:attrNameLst>
                                      </p:cBhvr>
                                      <p:to>
                                        <p:strVal val="visible"/>
                                      </p:to>
                                    </p:set>
                                    <p:anim calcmode="lin" valueType="num">
                                      <p:cBhvr additive="base">
                                        <p:cTn id="84" dur="500" fill="hold"/>
                                        <p:tgtEl>
                                          <p:spTgt spid="3">
                                            <p:txEl>
                                              <p:pRg st="11" end="11"/>
                                            </p:txEl>
                                          </p:spTgt>
                                        </p:tgtEl>
                                        <p:attrNameLst>
                                          <p:attrName>ppt_x</p:attrName>
                                        </p:attrNameLst>
                                      </p:cBhvr>
                                      <p:tavLst>
                                        <p:tav tm="0">
                                          <p:val>
                                            <p:strVal val="1+#ppt_w/2"/>
                                          </p:val>
                                        </p:tav>
                                        <p:tav tm="100000">
                                          <p:val>
                                            <p:strVal val="#ppt_x"/>
                                          </p:val>
                                        </p:tav>
                                      </p:tavLst>
                                    </p:anim>
                                    <p:anim calcmode="lin" valueType="num">
                                      <p:cBhvr additive="base">
                                        <p:cTn id="85"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solidFill>
                  <a:srgbClr val="00B050"/>
                </a:solidFill>
                <a:latin typeface="Arial Black" panose="020B0A04020102020204" pitchFamily="34" charset="0"/>
              </a:rPr>
              <a:t>AGENDA</a:t>
            </a:r>
            <a:endParaRPr lang="en-US" sz="6000" b="1" dirty="0">
              <a:solidFill>
                <a:srgbClr val="00B050"/>
              </a:solidFill>
              <a:latin typeface="Arial Black" panose="020B0A04020102020204" pitchFamily="34" charset="0"/>
            </a:endParaRPr>
          </a:p>
        </p:txBody>
      </p:sp>
      <p:sp>
        <p:nvSpPr>
          <p:cNvPr id="3" name="Content Placeholder 2"/>
          <p:cNvSpPr>
            <a:spLocks noGrp="1"/>
          </p:cNvSpPr>
          <p:nvPr>
            <p:ph idx="1"/>
          </p:nvPr>
        </p:nvSpPr>
        <p:spPr>
          <a:xfrm>
            <a:off x="880929" y="2136450"/>
            <a:ext cx="7117935" cy="3230310"/>
          </a:xfrm>
          <a:solidFill>
            <a:srgbClr val="002060"/>
          </a:solidFill>
          <a:ln>
            <a:solidFill>
              <a:schemeClr val="tx2">
                <a:lumMod val="40000"/>
                <a:lumOff val="60000"/>
              </a:schemeClr>
            </a:solidFill>
          </a:ln>
        </p:spPr>
        <p:txBody>
          <a:bodyPr>
            <a:noAutofit/>
          </a:bodyPr>
          <a:lstStyle/>
          <a:p>
            <a:pPr marL="0" indent="0" algn="ctr">
              <a:buNone/>
            </a:pPr>
            <a:r>
              <a:rPr lang="en-US" sz="3200" dirty="0" smtClean="0">
                <a:solidFill>
                  <a:schemeClr val="accent1">
                    <a:lumMod val="60000"/>
                    <a:lumOff val="40000"/>
                  </a:schemeClr>
                </a:solidFill>
                <a:latin typeface="Arial Black" panose="020B0A04020102020204" pitchFamily="34" charset="0"/>
              </a:rPr>
              <a:t>UNDERSTANDING</a:t>
            </a:r>
          </a:p>
          <a:p>
            <a:pPr marL="0" indent="0" algn="ctr">
              <a:buNone/>
            </a:pPr>
            <a:r>
              <a:rPr lang="en-US" sz="3200" dirty="0" smtClean="0">
                <a:solidFill>
                  <a:schemeClr val="accent1">
                    <a:lumMod val="60000"/>
                    <a:lumOff val="40000"/>
                  </a:schemeClr>
                </a:solidFill>
                <a:latin typeface="Arial Black" panose="020B0A04020102020204" pitchFamily="34" charset="0"/>
              </a:rPr>
              <a:t> DATE AND TIME</a:t>
            </a:r>
          </a:p>
          <a:p>
            <a:pPr marL="0" indent="0" algn="ctr">
              <a:buNone/>
            </a:pPr>
            <a:r>
              <a:rPr lang="en-US" sz="3200" dirty="0" smtClean="0">
                <a:solidFill>
                  <a:schemeClr val="accent1">
                    <a:lumMod val="60000"/>
                    <a:lumOff val="40000"/>
                  </a:schemeClr>
                </a:solidFill>
                <a:latin typeface="Arial Black" panose="020B0A04020102020204" pitchFamily="34" charset="0"/>
              </a:rPr>
              <a:t> IN </a:t>
            </a:r>
          </a:p>
          <a:p>
            <a:pPr marL="0" indent="0" algn="ctr">
              <a:buNone/>
            </a:pPr>
            <a:r>
              <a:rPr lang="en-US" sz="3200" dirty="0" smtClean="0">
                <a:solidFill>
                  <a:schemeClr val="accent1">
                    <a:lumMod val="60000"/>
                    <a:lumOff val="40000"/>
                  </a:schemeClr>
                </a:solidFill>
                <a:latin typeface="Arial Black" panose="020B0A04020102020204" pitchFamily="34" charset="0"/>
              </a:rPr>
              <a:t>PYTHON</a:t>
            </a:r>
          </a:p>
          <a:p>
            <a:pPr marL="0" indent="0" algn="ctr">
              <a:buNone/>
            </a:pPr>
            <a:endParaRPr lang="en-US" sz="3200" dirty="0">
              <a:solidFill>
                <a:schemeClr val="accent1">
                  <a:lumMod val="60000"/>
                  <a:lumOff val="40000"/>
                </a:schemeClr>
              </a:solidFill>
              <a:latin typeface="Arial Black" panose="020B0A04020102020204" pitchFamily="34" charset="0"/>
            </a:endParaRPr>
          </a:p>
        </p:txBody>
      </p:sp>
    </p:spTree>
    <p:extLst>
      <p:ext uri="{BB962C8B-B14F-4D97-AF65-F5344CB8AC3E}">
        <p14:creationId xmlns:p14="http://schemas.microsoft.com/office/powerpoint/2010/main" val="3565283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2" presetClass="exit" presetSubtype="0" fill="hold" nodeType="clickEffect">
                                  <p:stCondLst>
                                    <p:cond delay="0"/>
                                  </p:stCondLst>
                                  <p:childTnLst>
                                    <p:animEffect transition="out" filter="fade">
                                      <p:cBhvr>
                                        <p:cTn id="14" dur="1000"/>
                                        <p:tgtEl>
                                          <p:spTgt spid="3">
                                            <p:txEl>
                                              <p:pRg st="0" end="0"/>
                                            </p:txEl>
                                          </p:spTgt>
                                        </p:tgtEl>
                                      </p:cBhvr>
                                    </p:animEffect>
                                    <p:anim calcmode="lin" valueType="num">
                                      <p:cBhvr>
                                        <p:cTn id="15" dur="1000"/>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p:tgtEl>
                                          <p:spTgt spid="3">
                                            <p:txEl>
                                              <p:pRg st="0" end="0"/>
                                            </p:txEl>
                                          </p:spTgt>
                                        </p:tgtEl>
                                        <p:attrNameLst>
                                          <p:attrName>ppt_y</p:attrName>
                                        </p:attrNameLst>
                                      </p:cBhvr>
                                      <p:tavLst>
                                        <p:tav tm="0">
                                          <p:val>
                                            <p:strVal val="ppt_y"/>
                                          </p:val>
                                        </p:tav>
                                        <p:tav tm="100000">
                                          <p:val>
                                            <p:strVal val="ppt_y+.1"/>
                                          </p:val>
                                        </p:tav>
                                      </p:tavLst>
                                    </p:anim>
                                    <p:set>
                                      <p:cBhvr>
                                        <p:cTn id="17" dur="1" fill="hold">
                                          <p:stCondLst>
                                            <p:cond delay="999"/>
                                          </p:stCondLst>
                                        </p:cTn>
                                        <p:tgtEl>
                                          <p:spTgt spid="3">
                                            <p:txEl>
                                              <p:pRg st="0" end="0"/>
                                            </p:txEl>
                                          </p:spTgt>
                                        </p:tgtEl>
                                        <p:attrNameLst>
                                          <p:attrName>style.visibility</p:attrName>
                                        </p:attrNameLst>
                                      </p:cBhvr>
                                      <p:to>
                                        <p:strVal val="hidden"/>
                                      </p:to>
                                    </p:set>
                                  </p:childTnLst>
                                </p:cTn>
                              </p:par>
                              <p:par>
                                <p:cTn id="18" presetID="42" presetClass="exit" presetSubtype="0" fill="hold" nodeType="withEffect">
                                  <p:stCondLst>
                                    <p:cond delay="0"/>
                                  </p:stCondLst>
                                  <p:childTnLst>
                                    <p:animEffect transition="out" filter="fade">
                                      <p:cBhvr>
                                        <p:cTn id="19" dur="1000"/>
                                        <p:tgtEl>
                                          <p:spTgt spid="3">
                                            <p:txEl>
                                              <p:pRg st="1" end="1"/>
                                            </p:txEl>
                                          </p:spTgt>
                                        </p:tgtEl>
                                      </p:cBhvr>
                                    </p:animEffect>
                                    <p:anim calcmode="lin" valueType="num">
                                      <p:cBhvr>
                                        <p:cTn id="20" dur="1000"/>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p:tgtEl>
                                          <p:spTgt spid="3">
                                            <p:txEl>
                                              <p:pRg st="1" end="1"/>
                                            </p:txEl>
                                          </p:spTgt>
                                        </p:tgtEl>
                                        <p:attrNameLst>
                                          <p:attrName>ppt_y</p:attrName>
                                        </p:attrNameLst>
                                      </p:cBhvr>
                                      <p:tavLst>
                                        <p:tav tm="0">
                                          <p:val>
                                            <p:strVal val="ppt_y"/>
                                          </p:val>
                                        </p:tav>
                                        <p:tav tm="100000">
                                          <p:val>
                                            <p:strVal val="ppt_y+.1"/>
                                          </p:val>
                                        </p:tav>
                                      </p:tavLst>
                                    </p:anim>
                                    <p:set>
                                      <p:cBhvr>
                                        <p:cTn id="22" dur="1" fill="hold">
                                          <p:stCondLst>
                                            <p:cond delay="999"/>
                                          </p:stCondLst>
                                        </p:cTn>
                                        <p:tgtEl>
                                          <p:spTgt spid="3">
                                            <p:txEl>
                                              <p:pRg st="1" end="1"/>
                                            </p:txEl>
                                          </p:spTgt>
                                        </p:tgtEl>
                                        <p:attrNameLst>
                                          <p:attrName>style.visibility</p:attrName>
                                        </p:attrNameLst>
                                      </p:cBhvr>
                                      <p:to>
                                        <p:strVal val="hidden"/>
                                      </p:to>
                                    </p:set>
                                  </p:childTnLst>
                                </p:cTn>
                              </p:par>
                              <p:par>
                                <p:cTn id="23" presetID="42" presetClass="exit" presetSubtype="0" fill="hold" nodeType="withEffect">
                                  <p:stCondLst>
                                    <p:cond delay="0"/>
                                  </p:stCondLst>
                                  <p:childTnLst>
                                    <p:animEffect transition="out" filter="fade">
                                      <p:cBhvr>
                                        <p:cTn id="24" dur="1000"/>
                                        <p:tgtEl>
                                          <p:spTgt spid="3">
                                            <p:txEl>
                                              <p:pRg st="2" end="2"/>
                                            </p:txEl>
                                          </p:spTgt>
                                        </p:tgtEl>
                                      </p:cBhvr>
                                    </p:animEffect>
                                    <p:anim calcmode="lin" valueType="num">
                                      <p:cBhvr>
                                        <p:cTn id="25" dur="1000"/>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p:tgtEl>
                                          <p:spTgt spid="3">
                                            <p:txEl>
                                              <p:pRg st="2" end="2"/>
                                            </p:txEl>
                                          </p:spTgt>
                                        </p:tgtEl>
                                        <p:attrNameLst>
                                          <p:attrName>ppt_y</p:attrName>
                                        </p:attrNameLst>
                                      </p:cBhvr>
                                      <p:tavLst>
                                        <p:tav tm="0">
                                          <p:val>
                                            <p:strVal val="ppt_y"/>
                                          </p:val>
                                        </p:tav>
                                        <p:tav tm="100000">
                                          <p:val>
                                            <p:strVal val="ppt_y+.1"/>
                                          </p:val>
                                        </p:tav>
                                      </p:tavLst>
                                    </p:anim>
                                    <p:set>
                                      <p:cBhvr>
                                        <p:cTn id="27" dur="1" fill="hold">
                                          <p:stCondLst>
                                            <p:cond delay="999"/>
                                          </p:stCondLst>
                                        </p:cTn>
                                        <p:tgtEl>
                                          <p:spTgt spid="3">
                                            <p:txEl>
                                              <p:pRg st="2" end="2"/>
                                            </p:txEl>
                                          </p:spTgt>
                                        </p:tgtEl>
                                        <p:attrNameLst>
                                          <p:attrName>style.visibility</p:attrName>
                                        </p:attrNameLst>
                                      </p:cBhvr>
                                      <p:to>
                                        <p:strVal val="hidden"/>
                                      </p:to>
                                    </p:set>
                                  </p:childTnLst>
                                </p:cTn>
                              </p:par>
                              <p:par>
                                <p:cTn id="28" presetID="42" presetClass="exit" presetSubtype="0" fill="hold" nodeType="withEffect">
                                  <p:stCondLst>
                                    <p:cond delay="0"/>
                                  </p:stCondLst>
                                  <p:childTnLst>
                                    <p:animEffect transition="out" filter="fade">
                                      <p:cBhvr>
                                        <p:cTn id="29" dur="1000"/>
                                        <p:tgtEl>
                                          <p:spTgt spid="3">
                                            <p:txEl>
                                              <p:pRg st="3" end="3"/>
                                            </p:txEl>
                                          </p:spTgt>
                                        </p:tgtEl>
                                      </p:cBhvr>
                                    </p:animEffect>
                                    <p:anim calcmode="lin" valueType="num">
                                      <p:cBhvr>
                                        <p:cTn id="30" dur="1000"/>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p:tgtEl>
                                          <p:spTgt spid="3">
                                            <p:txEl>
                                              <p:pRg st="3" end="3"/>
                                            </p:txEl>
                                          </p:spTgt>
                                        </p:tgtEl>
                                        <p:attrNameLst>
                                          <p:attrName>ppt_y</p:attrName>
                                        </p:attrNameLst>
                                      </p:cBhvr>
                                      <p:tavLst>
                                        <p:tav tm="0">
                                          <p:val>
                                            <p:strVal val="ppt_y"/>
                                          </p:val>
                                        </p:tav>
                                        <p:tav tm="100000">
                                          <p:val>
                                            <p:strVal val="ppt_y+.1"/>
                                          </p:val>
                                        </p:tav>
                                      </p:tavLst>
                                    </p:anim>
                                    <p:set>
                                      <p:cBhvr>
                                        <p:cTn id="32" dur="1" fill="hold">
                                          <p:stCondLst>
                                            <p:cond delay="999"/>
                                          </p:stCondLst>
                                        </p:cTn>
                                        <p:tgtEl>
                                          <p:spTgt spid="3">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US" sz="5333" b="1" u="sng" dirty="0">
                <a:solidFill>
                  <a:srgbClr val="FF0000"/>
                </a:solidFill>
                <a:latin typeface="Times New Roman" pitchFamily="18" charset="0"/>
                <a:cs typeface="Times New Roman" pitchFamily="18" charset="0"/>
              </a:rPr>
              <a:t>Date and Time</a:t>
            </a:r>
            <a:endParaRPr lang="en-IN" sz="5333" b="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609600" y="1193800"/>
            <a:ext cx="10972800" cy="4525963"/>
          </a:xfrm>
        </p:spPr>
        <p:txBody>
          <a:bodyPr>
            <a:normAutofit/>
          </a:bodyPr>
          <a:lstStyle/>
          <a:p>
            <a:pPr marL="0" indent="0">
              <a:buNone/>
            </a:pPr>
            <a:r>
              <a:rPr lang="en-US" sz="2667" dirty="0">
                <a:solidFill>
                  <a:srgbClr val="0070C0"/>
                </a:solidFill>
                <a:latin typeface="Times New Roman" pitchFamily="18" charset="0"/>
                <a:cs typeface="Times New Roman" pitchFamily="18" charset="0"/>
              </a:rPr>
              <a:t>Following modules are used to work with date, time, and duration.</a:t>
            </a:r>
          </a:p>
          <a:p>
            <a:r>
              <a:rPr lang="en-US" sz="2667" dirty="0">
                <a:solidFill>
                  <a:srgbClr val="00B050"/>
                </a:solidFill>
                <a:latin typeface="Times New Roman" pitchFamily="18" charset="0"/>
                <a:cs typeface="Times New Roman" pitchFamily="18" charset="0"/>
              </a:rPr>
              <a:t>time</a:t>
            </a:r>
          </a:p>
          <a:p>
            <a:r>
              <a:rPr lang="en-US" sz="2667" dirty="0" err="1">
                <a:solidFill>
                  <a:srgbClr val="00B050"/>
                </a:solidFill>
                <a:latin typeface="Times New Roman" pitchFamily="18" charset="0"/>
                <a:cs typeface="Times New Roman" pitchFamily="18" charset="0"/>
              </a:rPr>
              <a:t>datetime</a:t>
            </a:r>
            <a:endParaRPr lang="en-US" sz="2667" dirty="0">
              <a:solidFill>
                <a:srgbClr val="00B050"/>
              </a:solidFill>
              <a:latin typeface="Times New Roman" pitchFamily="18" charset="0"/>
              <a:cs typeface="Times New Roman" pitchFamily="18" charset="0"/>
            </a:endParaRPr>
          </a:p>
        </p:txBody>
      </p:sp>
    </p:spTree>
    <p:extLst>
      <p:ext uri="{BB962C8B-B14F-4D97-AF65-F5344CB8AC3E}">
        <p14:creationId xmlns:p14="http://schemas.microsoft.com/office/powerpoint/2010/main" val="3042915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28637"/>
            <a:ext cx="10972800" cy="5846763"/>
          </a:xfrm>
        </p:spPr>
        <p:txBody>
          <a:bodyPr>
            <a:normAutofit/>
          </a:bodyPr>
          <a:lstStyle/>
          <a:p>
            <a:r>
              <a:rPr lang="en-US" sz="2400" dirty="0">
                <a:solidFill>
                  <a:srgbClr val="0070C0"/>
                </a:solidFill>
                <a:latin typeface="Times New Roman" pitchFamily="18" charset="0"/>
                <a:cs typeface="Times New Roman" pitchFamily="18" charset="0"/>
              </a:rPr>
              <a:t>Epoch - The epoch is the point where the time starts, and is platform dependent. This point is taken as the January 1</a:t>
            </a:r>
            <a:r>
              <a:rPr lang="en-US" sz="2400" baseline="30000" dirty="0">
                <a:solidFill>
                  <a:srgbClr val="0070C0"/>
                </a:solidFill>
                <a:latin typeface="Times New Roman" pitchFamily="18" charset="0"/>
                <a:cs typeface="Times New Roman" pitchFamily="18" charset="0"/>
              </a:rPr>
              <a:t>st</a:t>
            </a:r>
            <a:r>
              <a:rPr lang="en-US" sz="2400" dirty="0">
                <a:solidFill>
                  <a:srgbClr val="0070C0"/>
                </a:solidFill>
                <a:latin typeface="Times New Roman" pitchFamily="18" charset="0"/>
                <a:cs typeface="Times New Roman" pitchFamily="18" charset="0"/>
              </a:rPr>
              <a:t> of the current year, 00:00:00.  For Unix, the epoch is January 1</a:t>
            </a:r>
            <a:r>
              <a:rPr lang="en-US" sz="2400" baseline="30000" dirty="0">
                <a:solidFill>
                  <a:srgbClr val="0070C0"/>
                </a:solidFill>
                <a:latin typeface="Times New Roman" pitchFamily="18" charset="0"/>
                <a:cs typeface="Times New Roman" pitchFamily="18" charset="0"/>
              </a:rPr>
              <a:t>st</a:t>
            </a:r>
            <a:r>
              <a:rPr lang="en-US" sz="2400" dirty="0">
                <a:solidFill>
                  <a:srgbClr val="0070C0"/>
                </a:solidFill>
                <a:latin typeface="Times New Roman" pitchFamily="18" charset="0"/>
                <a:cs typeface="Times New Roman" pitchFamily="18" charset="0"/>
              </a:rPr>
              <a:t> 1970, 00:00:00 (UTC)</a:t>
            </a:r>
          </a:p>
          <a:p>
            <a:pPr marL="0" indent="0">
              <a:buNone/>
            </a:pPr>
            <a:endParaRPr lang="en-US" sz="2400" dirty="0">
              <a:latin typeface="Times New Roman" pitchFamily="18" charset="0"/>
              <a:cs typeface="Times New Roman" pitchFamily="18" charset="0"/>
            </a:endParaRPr>
          </a:p>
          <a:p>
            <a:r>
              <a:rPr lang="en-US" sz="2400" dirty="0">
                <a:solidFill>
                  <a:srgbClr val="00B050"/>
                </a:solidFill>
                <a:latin typeface="Times New Roman" pitchFamily="18" charset="0"/>
                <a:cs typeface="Times New Roman" pitchFamily="18" charset="0"/>
              </a:rPr>
              <a:t>UTC - UTC is Coordinated Universal Time (formerly known as Greenwich Mean Time, or GMT). The acronym UTC is not a mistake but a compromise between English and French.</a:t>
            </a:r>
          </a:p>
          <a:p>
            <a:pPr marL="0" indent="0">
              <a:buNone/>
            </a:pPr>
            <a:endParaRPr lang="en-US" sz="2400" dirty="0">
              <a:latin typeface="Times New Roman" pitchFamily="18" charset="0"/>
              <a:cs typeface="Times New Roman" pitchFamily="18" charset="0"/>
            </a:endParaRPr>
          </a:p>
          <a:p>
            <a:r>
              <a:rPr lang="en-US" sz="2400" dirty="0">
                <a:solidFill>
                  <a:srgbClr val="FFC000"/>
                </a:solidFill>
                <a:latin typeface="Times New Roman" pitchFamily="18" charset="0"/>
                <a:cs typeface="Times New Roman" pitchFamily="18" charset="0"/>
              </a:rPr>
              <a:t>DST - DST is Daylight Saving Time, an adjustment of the </a:t>
            </a:r>
            <a:r>
              <a:rPr lang="en-US" sz="2400" dirty="0" err="1">
                <a:solidFill>
                  <a:srgbClr val="FFC000"/>
                </a:solidFill>
                <a:latin typeface="Times New Roman" pitchFamily="18" charset="0"/>
                <a:cs typeface="Times New Roman" pitchFamily="18" charset="0"/>
              </a:rPr>
              <a:t>timezone</a:t>
            </a:r>
            <a:r>
              <a:rPr lang="en-US" sz="2400" dirty="0">
                <a:solidFill>
                  <a:srgbClr val="FFC000"/>
                </a:solidFill>
                <a:latin typeface="Times New Roman" pitchFamily="18" charset="0"/>
                <a:cs typeface="Times New Roman" pitchFamily="18" charset="0"/>
              </a:rPr>
              <a:t> by (usually) one hour during part of the year. DST rules are magic (determined by local law) and can change from year to year.</a:t>
            </a:r>
            <a:endParaRPr lang="en-IN" sz="2400" dirty="0">
              <a:solidFill>
                <a:srgbClr val="FFC000"/>
              </a:solidFill>
              <a:latin typeface="Times New Roman" pitchFamily="18" charset="0"/>
              <a:cs typeface="Times New Roman" pitchFamily="18" charset="0"/>
            </a:endParaRPr>
          </a:p>
        </p:txBody>
      </p:sp>
    </p:spTree>
    <p:extLst>
      <p:ext uri="{BB962C8B-B14F-4D97-AF65-F5344CB8AC3E}">
        <p14:creationId xmlns:p14="http://schemas.microsoft.com/office/powerpoint/2010/main" val="7362367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US" sz="5333" b="1" u="sng" dirty="0">
                <a:solidFill>
                  <a:srgbClr val="FF0000"/>
                </a:solidFill>
                <a:latin typeface="Times New Roman" pitchFamily="18" charset="0"/>
                <a:cs typeface="Times New Roman" pitchFamily="18" charset="0"/>
              </a:rPr>
              <a:t>Time Modules</a:t>
            </a:r>
            <a:endParaRPr lang="en-IN" sz="5333" b="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609600" y="1295400"/>
            <a:ext cx="10972800" cy="4775200"/>
          </a:xfrm>
        </p:spPr>
        <p:txBody>
          <a:bodyPr>
            <a:normAutofit/>
          </a:bodyPr>
          <a:lstStyle/>
          <a:p>
            <a:r>
              <a:rPr lang="en-US" sz="2400" dirty="0">
                <a:solidFill>
                  <a:srgbClr val="0070C0"/>
                </a:solidFill>
                <a:latin typeface="Times New Roman" pitchFamily="18" charset="0"/>
                <a:cs typeface="Times New Roman" pitchFamily="18" charset="0"/>
              </a:rPr>
              <a:t>time ( ) Function – This function return the time in seconds since the epoch as a floating point number. The specific date of the epoch and the handling of leap seconds is platform dependent.</a:t>
            </a:r>
          </a:p>
          <a:p>
            <a:pPr marL="0" indent="0">
              <a:buNone/>
            </a:pPr>
            <a:endParaRPr lang="en-US" sz="2400" dirty="0">
              <a:latin typeface="Times New Roman" pitchFamily="18" charset="0"/>
              <a:cs typeface="Times New Roman" pitchFamily="18" charset="0"/>
            </a:endParaRPr>
          </a:p>
          <a:p>
            <a:r>
              <a:rPr lang="en-US" sz="2400" dirty="0" err="1">
                <a:solidFill>
                  <a:srgbClr val="00B050"/>
                </a:solidFill>
                <a:latin typeface="Times New Roman" pitchFamily="18" charset="0"/>
                <a:cs typeface="Times New Roman" pitchFamily="18" charset="0"/>
              </a:rPr>
              <a:t>ctime</a:t>
            </a:r>
            <a:r>
              <a:rPr lang="en-US" sz="2400" dirty="0">
                <a:solidFill>
                  <a:srgbClr val="00B050"/>
                </a:solidFill>
                <a:latin typeface="Times New Roman" pitchFamily="18" charset="0"/>
                <a:cs typeface="Times New Roman" pitchFamily="18" charset="0"/>
              </a:rPr>
              <a:t> ( ) Function – This function is used to get current date and time. When we pass epoch time in seconds to the function, it returns corresponding date and time in string format. When we do not pass epoch time, it returns current date and time in string format.</a:t>
            </a:r>
            <a:endParaRPr lang="en-IN" sz="2400" dirty="0">
              <a:solidFill>
                <a:srgbClr val="00B050"/>
              </a:solidFill>
              <a:latin typeface="Times New Roman" pitchFamily="18" charset="0"/>
              <a:cs typeface="Times New Roman" pitchFamily="18" charset="0"/>
            </a:endParaRPr>
          </a:p>
        </p:txBody>
      </p:sp>
    </p:spTree>
    <p:extLst>
      <p:ext uri="{BB962C8B-B14F-4D97-AF65-F5344CB8AC3E}">
        <p14:creationId xmlns:p14="http://schemas.microsoft.com/office/powerpoint/2010/main" val="14135517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US" sz="5333" b="1" u="sng" dirty="0">
                <a:solidFill>
                  <a:srgbClr val="FF0000"/>
                </a:solidFill>
                <a:latin typeface="Times New Roman" pitchFamily="18" charset="0"/>
                <a:cs typeface="Times New Roman" pitchFamily="18" charset="0"/>
              </a:rPr>
              <a:t>Time Modules</a:t>
            </a:r>
            <a:endParaRPr lang="en-IN" sz="5333" b="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609600" y="1092200"/>
            <a:ext cx="10972800" cy="1625600"/>
          </a:xfrm>
        </p:spPr>
        <p:txBody>
          <a:bodyPr>
            <a:normAutofit/>
          </a:bodyPr>
          <a:lstStyle/>
          <a:p>
            <a:r>
              <a:rPr lang="en-US" sz="1867" dirty="0" err="1">
                <a:solidFill>
                  <a:srgbClr val="C00000"/>
                </a:solidFill>
                <a:latin typeface="Times New Roman" pitchFamily="18" charset="0"/>
                <a:cs typeface="Times New Roman" pitchFamily="18" charset="0"/>
              </a:rPr>
              <a:t>localtime</a:t>
            </a:r>
            <a:r>
              <a:rPr lang="en-US" sz="1867" dirty="0">
                <a:solidFill>
                  <a:srgbClr val="C00000"/>
                </a:solidFill>
                <a:latin typeface="Times New Roman" pitchFamily="18" charset="0"/>
                <a:cs typeface="Times New Roman" pitchFamily="18" charset="0"/>
              </a:rPr>
              <a:t> ( ) Function – This function is used to convert seconds into date and time. It returns an object </a:t>
            </a:r>
            <a:r>
              <a:rPr lang="en-US" sz="1867" i="1" dirty="0" err="1">
                <a:solidFill>
                  <a:srgbClr val="C00000"/>
                </a:solidFill>
                <a:latin typeface="Times New Roman" pitchFamily="18" charset="0"/>
                <a:cs typeface="Times New Roman" pitchFamily="18" charset="0"/>
              </a:rPr>
              <a:t>struct_time</a:t>
            </a:r>
            <a:r>
              <a:rPr lang="en-US" sz="1867" dirty="0">
                <a:solidFill>
                  <a:srgbClr val="C00000"/>
                </a:solidFill>
                <a:latin typeface="Times New Roman" pitchFamily="18" charset="0"/>
                <a:cs typeface="Times New Roman" pitchFamily="18" charset="0"/>
              </a:rPr>
              <a:t> which can be used to access the attributes either using an index or using a name.</a:t>
            </a:r>
          </a:p>
        </p:txBody>
      </p:sp>
      <p:graphicFrame>
        <p:nvGraphicFramePr>
          <p:cNvPr id="4" name="Table 3"/>
          <p:cNvGraphicFramePr>
            <a:graphicFrameLocks noGrp="1"/>
          </p:cNvGraphicFramePr>
          <p:nvPr>
            <p:extLst/>
          </p:nvPr>
        </p:nvGraphicFramePr>
        <p:xfrm>
          <a:off x="1524000" y="1803400"/>
          <a:ext cx="9448800" cy="4937760"/>
        </p:xfrm>
        <a:graphic>
          <a:graphicData uri="http://schemas.openxmlformats.org/drawingml/2006/table">
            <a:tbl>
              <a:tblPr firstRow="1" bandRow="1">
                <a:tableStyleId>{5940675A-B579-460E-94D1-54222C63F5DA}</a:tableStyleId>
              </a:tblPr>
              <a:tblGrid>
                <a:gridCol w="914400"/>
                <a:gridCol w="1625600"/>
                <a:gridCol w="6908800"/>
              </a:tblGrid>
              <a:tr h="406400">
                <a:tc>
                  <a:txBody>
                    <a:bodyPr/>
                    <a:lstStyle/>
                    <a:p>
                      <a:pPr algn="ctr"/>
                      <a:r>
                        <a:rPr lang="en-US" sz="1900" b="1" dirty="0" smtClean="0">
                          <a:solidFill>
                            <a:srgbClr val="0070C0"/>
                          </a:solidFill>
                          <a:latin typeface="Times New Roman" pitchFamily="18" charset="0"/>
                          <a:cs typeface="Times New Roman" pitchFamily="18" charset="0"/>
                        </a:rPr>
                        <a:t>Index</a:t>
                      </a:r>
                      <a:endParaRPr lang="en-IN" sz="1900" b="1" dirty="0">
                        <a:solidFill>
                          <a:srgbClr val="0070C0"/>
                        </a:solidFill>
                        <a:latin typeface="Times New Roman" pitchFamily="18" charset="0"/>
                        <a:cs typeface="Times New Roman" pitchFamily="18" charset="0"/>
                      </a:endParaRPr>
                    </a:p>
                  </a:txBody>
                  <a:tcPr marL="121920" marR="121920" marT="60960" marB="60960">
                    <a:solidFill>
                      <a:schemeClr val="accent6">
                        <a:lumMod val="40000"/>
                        <a:lumOff val="60000"/>
                      </a:schemeClr>
                    </a:solidFill>
                  </a:tcPr>
                </a:tc>
                <a:tc>
                  <a:txBody>
                    <a:bodyPr/>
                    <a:lstStyle/>
                    <a:p>
                      <a:pPr algn="ctr"/>
                      <a:r>
                        <a:rPr lang="en-US" sz="1900" b="1" dirty="0" smtClean="0">
                          <a:solidFill>
                            <a:srgbClr val="0070C0"/>
                          </a:solidFill>
                          <a:latin typeface="Times New Roman" pitchFamily="18" charset="0"/>
                          <a:cs typeface="Times New Roman" pitchFamily="18" charset="0"/>
                        </a:rPr>
                        <a:t>Attribute</a:t>
                      </a:r>
                      <a:endParaRPr lang="en-IN" sz="1900" b="1" dirty="0">
                        <a:solidFill>
                          <a:srgbClr val="0070C0"/>
                        </a:solidFill>
                        <a:latin typeface="Times New Roman" pitchFamily="18" charset="0"/>
                        <a:cs typeface="Times New Roman" pitchFamily="18" charset="0"/>
                      </a:endParaRPr>
                    </a:p>
                  </a:txBody>
                  <a:tcPr marL="121920" marR="121920" marT="60960" marB="60960">
                    <a:solidFill>
                      <a:schemeClr val="accent6">
                        <a:lumMod val="40000"/>
                        <a:lumOff val="60000"/>
                      </a:schemeClr>
                    </a:solidFill>
                  </a:tcPr>
                </a:tc>
                <a:tc>
                  <a:txBody>
                    <a:bodyPr/>
                    <a:lstStyle/>
                    <a:p>
                      <a:pPr algn="ctr"/>
                      <a:r>
                        <a:rPr lang="en-US" sz="1900" b="1" dirty="0" smtClean="0">
                          <a:solidFill>
                            <a:srgbClr val="0070C0"/>
                          </a:solidFill>
                          <a:latin typeface="Times New Roman" pitchFamily="18" charset="0"/>
                          <a:cs typeface="Times New Roman" pitchFamily="18" charset="0"/>
                        </a:rPr>
                        <a:t>Value</a:t>
                      </a:r>
                      <a:endParaRPr lang="en-IN" sz="1900" b="1" dirty="0">
                        <a:solidFill>
                          <a:srgbClr val="0070C0"/>
                        </a:solidFill>
                        <a:latin typeface="Times New Roman" pitchFamily="18" charset="0"/>
                        <a:cs typeface="Times New Roman" pitchFamily="18" charset="0"/>
                      </a:endParaRPr>
                    </a:p>
                  </a:txBody>
                  <a:tcPr marL="121920" marR="121920" marT="60960" marB="60960">
                    <a:solidFill>
                      <a:schemeClr val="accent6">
                        <a:lumMod val="40000"/>
                        <a:lumOff val="60000"/>
                      </a:schemeClr>
                    </a:solidFill>
                  </a:tcPr>
                </a:tc>
              </a:tr>
              <a:tr h="406400">
                <a:tc>
                  <a:txBody>
                    <a:bodyPr/>
                    <a:lstStyle/>
                    <a:p>
                      <a:pPr algn="ctr"/>
                      <a:r>
                        <a:rPr lang="en-US" sz="1900" dirty="0" smtClean="0">
                          <a:solidFill>
                            <a:srgbClr val="0070C0"/>
                          </a:solidFill>
                          <a:latin typeface="Times New Roman" pitchFamily="18" charset="0"/>
                          <a:cs typeface="Times New Roman" pitchFamily="18" charset="0"/>
                        </a:rPr>
                        <a:t>0</a:t>
                      </a:r>
                      <a:endParaRPr lang="en-IN" sz="1900" dirty="0">
                        <a:solidFill>
                          <a:srgbClr val="0070C0"/>
                        </a:solidFill>
                        <a:latin typeface="Times New Roman" pitchFamily="18" charset="0"/>
                        <a:cs typeface="Times New Roman" pitchFamily="18" charset="0"/>
                      </a:endParaRPr>
                    </a:p>
                  </a:txBody>
                  <a:tcPr marL="121920" marR="121920" marT="60960" marB="60960"/>
                </a:tc>
                <a:tc>
                  <a:txBody>
                    <a:bodyPr/>
                    <a:lstStyle/>
                    <a:p>
                      <a:pPr algn="ctr"/>
                      <a:r>
                        <a:rPr lang="en-US" sz="1900" dirty="0" err="1" smtClean="0">
                          <a:solidFill>
                            <a:srgbClr val="0070C0"/>
                          </a:solidFill>
                          <a:latin typeface="Times New Roman" pitchFamily="18" charset="0"/>
                          <a:cs typeface="Times New Roman" pitchFamily="18" charset="0"/>
                        </a:rPr>
                        <a:t>tm_year</a:t>
                      </a:r>
                      <a:endParaRPr lang="en-IN" sz="1900" dirty="0">
                        <a:solidFill>
                          <a:srgbClr val="0070C0"/>
                        </a:solidFill>
                        <a:latin typeface="Times New Roman" pitchFamily="18" charset="0"/>
                        <a:cs typeface="Times New Roman" pitchFamily="18" charset="0"/>
                      </a:endParaRPr>
                    </a:p>
                  </a:txBody>
                  <a:tcPr marL="121920" marR="121920" marT="60960" marB="60960"/>
                </a:tc>
                <a:tc>
                  <a:txBody>
                    <a:bodyPr/>
                    <a:lstStyle/>
                    <a:p>
                      <a:r>
                        <a:rPr lang="en-US" sz="1900" dirty="0" smtClean="0">
                          <a:solidFill>
                            <a:srgbClr val="0070C0"/>
                          </a:solidFill>
                          <a:latin typeface="Times New Roman" pitchFamily="18" charset="0"/>
                          <a:cs typeface="Times New Roman" pitchFamily="18" charset="0"/>
                        </a:rPr>
                        <a:t>4 digit</a:t>
                      </a:r>
                      <a:r>
                        <a:rPr lang="en-US" sz="1900" baseline="0" dirty="0" smtClean="0">
                          <a:solidFill>
                            <a:srgbClr val="0070C0"/>
                          </a:solidFill>
                          <a:latin typeface="Times New Roman" pitchFamily="18" charset="0"/>
                          <a:cs typeface="Times New Roman" pitchFamily="18" charset="0"/>
                        </a:rPr>
                        <a:t> year number e.g. 2019</a:t>
                      </a:r>
                      <a:endParaRPr lang="en-IN" sz="1900" dirty="0">
                        <a:solidFill>
                          <a:srgbClr val="0070C0"/>
                        </a:solidFill>
                        <a:latin typeface="Times New Roman" pitchFamily="18" charset="0"/>
                        <a:cs typeface="Times New Roman" pitchFamily="18" charset="0"/>
                      </a:endParaRPr>
                    </a:p>
                  </a:txBody>
                  <a:tcPr marL="121920" marR="121920" marT="60960" marB="60960"/>
                </a:tc>
              </a:tr>
              <a:tr h="406400">
                <a:tc>
                  <a:txBody>
                    <a:bodyPr/>
                    <a:lstStyle/>
                    <a:p>
                      <a:pPr algn="ctr"/>
                      <a:r>
                        <a:rPr lang="en-US" sz="1900" dirty="0" smtClean="0">
                          <a:solidFill>
                            <a:srgbClr val="0070C0"/>
                          </a:solidFill>
                          <a:latin typeface="Times New Roman" pitchFamily="18" charset="0"/>
                          <a:cs typeface="Times New Roman" pitchFamily="18" charset="0"/>
                        </a:rPr>
                        <a:t>1</a:t>
                      </a:r>
                      <a:endParaRPr lang="en-IN" sz="1900" dirty="0">
                        <a:solidFill>
                          <a:srgbClr val="0070C0"/>
                        </a:solidFill>
                        <a:latin typeface="Times New Roman" pitchFamily="18" charset="0"/>
                        <a:cs typeface="Times New Roman" pitchFamily="18" charset="0"/>
                      </a:endParaRPr>
                    </a:p>
                  </a:txBody>
                  <a:tcPr marL="121920" marR="121920" marT="60960" marB="60960"/>
                </a:tc>
                <a:tc>
                  <a:txBody>
                    <a:bodyPr/>
                    <a:lstStyle/>
                    <a:p>
                      <a:pPr algn="ctr"/>
                      <a:r>
                        <a:rPr lang="en-US" sz="1900" dirty="0" err="1" smtClean="0">
                          <a:solidFill>
                            <a:srgbClr val="0070C0"/>
                          </a:solidFill>
                          <a:latin typeface="Times New Roman" pitchFamily="18" charset="0"/>
                          <a:cs typeface="Times New Roman" pitchFamily="18" charset="0"/>
                        </a:rPr>
                        <a:t>tm_mon</a:t>
                      </a:r>
                      <a:endParaRPr lang="en-IN" sz="1900" dirty="0">
                        <a:solidFill>
                          <a:srgbClr val="0070C0"/>
                        </a:solidFill>
                        <a:latin typeface="Times New Roman" pitchFamily="18" charset="0"/>
                        <a:cs typeface="Times New Roman" pitchFamily="18" charset="0"/>
                      </a:endParaRPr>
                    </a:p>
                  </a:txBody>
                  <a:tcPr marL="121920" marR="121920" marT="60960" marB="60960"/>
                </a:tc>
                <a:tc>
                  <a:txBody>
                    <a:bodyPr/>
                    <a:lstStyle/>
                    <a:p>
                      <a:r>
                        <a:rPr lang="en-US" sz="1900" dirty="0" smtClean="0">
                          <a:solidFill>
                            <a:srgbClr val="0070C0"/>
                          </a:solidFill>
                          <a:latin typeface="Times New Roman" pitchFamily="18" charset="0"/>
                          <a:cs typeface="Times New Roman" pitchFamily="18" charset="0"/>
                        </a:rPr>
                        <a:t>Range [1, 12]</a:t>
                      </a:r>
                      <a:endParaRPr lang="en-IN" sz="1900" dirty="0">
                        <a:solidFill>
                          <a:srgbClr val="0070C0"/>
                        </a:solidFill>
                        <a:latin typeface="Times New Roman" pitchFamily="18" charset="0"/>
                        <a:cs typeface="Times New Roman" pitchFamily="18" charset="0"/>
                      </a:endParaRPr>
                    </a:p>
                  </a:txBody>
                  <a:tcPr marL="121920" marR="121920" marT="60960" marB="60960"/>
                </a:tc>
              </a:tr>
              <a:tr h="406400">
                <a:tc>
                  <a:txBody>
                    <a:bodyPr/>
                    <a:lstStyle/>
                    <a:p>
                      <a:pPr algn="ctr"/>
                      <a:r>
                        <a:rPr lang="en-US" sz="1900" dirty="0" smtClean="0">
                          <a:solidFill>
                            <a:srgbClr val="0070C0"/>
                          </a:solidFill>
                          <a:latin typeface="Times New Roman" pitchFamily="18" charset="0"/>
                          <a:cs typeface="Times New Roman" pitchFamily="18" charset="0"/>
                        </a:rPr>
                        <a:t>2</a:t>
                      </a:r>
                      <a:endParaRPr lang="en-IN" sz="1900" dirty="0">
                        <a:solidFill>
                          <a:srgbClr val="0070C0"/>
                        </a:solidFill>
                        <a:latin typeface="Times New Roman" pitchFamily="18" charset="0"/>
                        <a:cs typeface="Times New Roman" pitchFamily="18" charset="0"/>
                      </a:endParaRPr>
                    </a:p>
                  </a:txBody>
                  <a:tcPr marL="121920" marR="121920" marT="60960" marB="60960"/>
                </a:tc>
                <a:tc>
                  <a:txBody>
                    <a:bodyPr/>
                    <a:lstStyle/>
                    <a:p>
                      <a:pPr algn="ctr"/>
                      <a:r>
                        <a:rPr lang="en-US" sz="1900" dirty="0" err="1" smtClean="0">
                          <a:solidFill>
                            <a:srgbClr val="0070C0"/>
                          </a:solidFill>
                          <a:latin typeface="Times New Roman" pitchFamily="18" charset="0"/>
                          <a:cs typeface="Times New Roman" pitchFamily="18" charset="0"/>
                        </a:rPr>
                        <a:t>tm_mday</a:t>
                      </a:r>
                      <a:endParaRPr lang="en-IN" sz="1900" dirty="0">
                        <a:solidFill>
                          <a:srgbClr val="0070C0"/>
                        </a:solidFill>
                        <a:latin typeface="Times New Roman" pitchFamily="18" charset="0"/>
                        <a:cs typeface="Times New Roman" pitchFamily="18" charset="0"/>
                      </a:endParaRPr>
                    </a:p>
                  </a:txBody>
                  <a:tcPr marL="121920" marR="121920" marT="60960" marB="60960"/>
                </a:tc>
                <a:tc>
                  <a:txBody>
                    <a:bodyPr/>
                    <a:lstStyle/>
                    <a:p>
                      <a:r>
                        <a:rPr lang="en-US" sz="1900" dirty="0" smtClean="0">
                          <a:solidFill>
                            <a:srgbClr val="0070C0"/>
                          </a:solidFill>
                          <a:latin typeface="Times New Roman" pitchFamily="18" charset="0"/>
                          <a:cs typeface="Times New Roman" pitchFamily="18" charset="0"/>
                        </a:rPr>
                        <a:t>Range [1, 31]</a:t>
                      </a:r>
                      <a:endParaRPr lang="en-IN" sz="1900" dirty="0">
                        <a:solidFill>
                          <a:srgbClr val="0070C0"/>
                        </a:solidFill>
                        <a:latin typeface="Times New Roman" pitchFamily="18" charset="0"/>
                        <a:cs typeface="Times New Roman" pitchFamily="18" charset="0"/>
                      </a:endParaRPr>
                    </a:p>
                  </a:txBody>
                  <a:tcPr marL="121920" marR="121920" marT="60960" marB="60960"/>
                </a:tc>
              </a:tr>
              <a:tr h="406400">
                <a:tc>
                  <a:txBody>
                    <a:bodyPr/>
                    <a:lstStyle/>
                    <a:p>
                      <a:pPr algn="ctr"/>
                      <a:r>
                        <a:rPr lang="en-US" sz="1900" dirty="0" smtClean="0">
                          <a:solidFill>
                            <a:srgbClr val="0070C0"/>
                          </a:solidFill>
                          <a:latin typeface="Times New Roman" pitchFamily="18" charset="0"/>
                          <a:cs typeface="Times New Roman" pitchFamily="18" charset="0"/>
                        </a:rPr>
                        <a:t>3</a:t>
                      </a:r>
                      <a:endParaRPr lang="en-IN" sz="1900" dirty="0">
                        <a:solidFill>
                          <a:srgbClr val="0070C0"/>
                        </a:solidFill>
                        <a:latin typeface="Times New Roman" pitchFamily="18" charset="0"/>
                        <a:cs typeface="Times New Roman" pitchFamily="18" charset="0"/>
                      </a:endParaRPr>
                    </a:p>
                  </a:txBody>
                  <a:tcPr marL="121920" marR="121920" marT="60960" marB="60960"/>
                </a:tc>
                <a:tc>
                  <a:txBody>
                    <a:bodyPr/>
                    <a:lstStyle/>
                    <a:p>
                      <a:pPr algn="ctr"/>
                      <a:r>
                        <a:rPr lang="en-US" sz="1900" dirty="0" err="1" smtClean="0">
                          <a:solidFill>
                            <a:srgbClr val="0070C0"/>
                          </a:solidFill>
                          <a:latin typeface="Times New Roman" pitchFamily="18" charset="0"/>
                          <a:cs typeface="Times New Roman" pitchFamily="18" charset="0"/>
                        </a:rPr>
                        <a:t>tm_hour</a:t>
                      </a:r>
                      <a:endParaRPr lang="en-IN" sz="1900" dirty="0">
                        <a:solidFill>
                          <a:srgbClr val="0070C0"/>
                        </a:solidFill>
                        <a:latin typeface="Times New Roman" pitchFamily="18" charset="0"/>
                        <a:cs typeface="Times New Roman" pitchFamily="18" charset="0"/>
                      </a:endParaRPr>
                    </a:p>
                  </a:txBody>
                  <a:tcPr marL="121920" marR="121920" marT="60960" marB="60960"/>
                </a:tc>
                <a:tc>
                  <a:txBody>
                    <a:bodyPr/>
                    <a:lstStyle/>
                    <a:p>
                      <a:r>
                        <a:rPr lang="en-US" sz="1900" dirty="0" smtClean="0">
                          <a:solidFill>
                            <a:srgbClr val="0070C0"/>
                          </a:solidFill>
                          <a:latin typeface="Times New Roman" pitchFamily="18" charset="0"/>
                          <a:cs typeface="Times New Roman" pitchFamily="18" charset="0"/>
                        </a:rPr>
                        <a:t>Range [0, 23]</a:t>
                      </a:r>
                      <a:endParaRPr lang="en-IN" sz="1900" dirty="0">
                        <a:solidFill>
                          <a:srgbClr val="0070C0"/>
                        </a:solidFill>
                        <a:latin typeface="Times New Roman" pitchFamily="18" charset="0"/>
                        <a:cs typeface="Times New Roman" pitchFamily="18" charset="0"/>
                      </a:endParaRPr>
                    </a:p>
                  </a:txBody>
                  <a:tcPr marL="121920" marR="121920" marT="60960" marB="60960"/>
                </a:tc>
              </a:tr>
              <a:tr h="406400">
                <a:tc>
                  <a:txBody>
                    <a:bodyPr/>
                    <a:lstStyle/>
                    <a:p>
                      <a:pPr algn="ctr"/>
                      <a:r>
                        <a:rPr lang="en-US" sz="1900" dirty="0" smtClean="0">
                          <a:solidFill>
                            <a:srgbClr val="0070C0"/>
                          </a:solidFill>
                          <a:latin typeface="Times New Roman" pitchFamily="18" charset="0"/>
                          <a:cs typeface="Times New Roman" pitchFamily="18" charset="0"/>
                        </a:rPr>
                        <a:t>4</a:t>
                      </a:r>
                      <a:endParaRPr lang="en-IN" sz="1900" dirty="0">
                        <a:solidFill>
                          <a:srgbClr val="0070C0"/>
                        </a:solidFill>
                        <a:latin typeface="Times New Roman" pitchFamily="18" charset="0"/>
                        <a:cs typeface="Times New Roman" pitchFamily="18" charset="0"/>
                      </a:endParaRPr>
                    </a:p>
                  </a:txBody>
                  <a:tcPr marL="121920" marR="121920" marT="60960" marB="60960"/>
                </a:tc>
                <a:tc>
                  <a:txBody>
                    <a:bodyPr/>
                    <a:lstStyle/>
                    <a:p>
                      <a:pPr algn="ctr"/>
                      <a:r>
                        <a:rPr lang="en-US" sz="1900" dirty="0" err="1" smtClean="0">
                          <a:solidFill>
                            <a:srgbClr val="0070C0"/>
                          </a:solidFill>
                          <a:latin typeface="Times New Roman" pitchFamily="18" charset="0"/>
                          <a:cs typeface="Times New Roman" pitchFamily="18" charset="0"/>
                        </a:rPr>
                        <a:t>tm_min</a:t>
                      </a:r>
                      <a:endParaRPr lang="en-IN" sz="1900" dirty="0">
                        <a:solidFill>
                          <a:srgbClr val="0070C0"/>
                        </a:solidFill>
                        <a:latin typeface="Times New Roman" pitchFamily="18" charset="0"/>
                        <a:cs typeface="Times New Roman" pitchFamily="18" charset="0"/>
                      </a:endParaRPr>
                    </a:p>
                  </a:txBody>
                  <a:tcPr marL="121920" marR="121920" marT="60960" marB="60960"/>
                </a:tc>
                <a:tc>
                  <a:txBody>
                    <a:bodyPr/>
                    <a:lstStyle/>
                    <a:p>
                      <a:r>
                        <a:rPr lang="en-US" sz="1900" dirty="0" smtClean="0">
                          <a:solidFill>
                            <a:srgbClr val="0070C0"/>
                          </a:solidFill>
                          <a:latin typeface="Times New Roman" pitchFamily="18" charset="0"/>
                          <a:cs typeface="Times New Roman" pitchFamily="18" charset="0"/>
                        </a:rPr>
                        <a:t>Range [0, 59]</a:t>
                      </a:r>
                      <a:endParaRPr lang="en-IN" sz="1900" dirty="0">
                        <a:solidFill>
                          <a:srgbClr val="0070C0"/>
                        </a:solidFill>
                        <a:latin typeface="Times New Roman" pitchFamily="18" charset="0"/>
                        <a:cs typeface="Times New Roman" pitchFamily="18" charset="0"/>
                      </a:endParaRPr>
                    </a:p>
                  </a:txBody>
                  <a:tcPr marL="121920" marR="121920" marT="60960" marB="60960"/>
                </a:tc>
              </a:tr>
              <a:tr h="406400">
                <a:tc>
                  <a:txBody>
                    <a:bodyPr/>
                    <a:lstStyle/>
                    <a:p>
                      <a:pPr algn="ctr"/>
                      <a:r>
                        <a:rPr lang="en-US" sz="1900" dirty="0" smtClean="0">
                          <a:solidFill>
                            <a:srgbClr val="0070C0"/>
                          </a:solidFill>
                          <a:latin typeface="Times New Roman" pitchFamily="18" charset="0"/>
                          <a:cs typeface="Times New Roman" pitchFamily="18" charset="0"/>
                        </a:rPr>
                        <a:t>5</a:t>
                      </a:r>
                      <a:endParaRPr lang="en-IN" sz="1900" dirty="0">
                        <a:solidFill>
                          <a:srgbClr val="0070C0"/>
                        </a:solidFill>
                        <a:latin typeface="Times New Roman" pitchFamily="18" charset="0"/>
                        <a:cs typeface="Times New Roman" pitchFamily="18" charset="0"/>
                      </a:endParaRPr>
                    </a:p>
                  </a:txBody>
                  <a:tcPr marL="121920" marR="121920" marT="60960" marB="60960"/>
                </a:tc>
                <a:tc>
                  <a:txBody>
                    <a:bodyPr/>
                    <a:lstStyle/>
                    <a:p>
                      <a:pPr algn="ctr"/>
                      <a:r>
                        <a:rPr lang="en-US" sz="1900" dirty="0" err="1" smtClean="0">
                          <a:solidFill>
                            <a:srgbClr val="0070C0"/>
                          </a:solidFill>
                          <a:latin typeface="Times New Roman" pitchFamily="18" charset="0"/>
                          <a:cs typeface="Times New Roman" pitchFamily="18" charset="0"/>
                        </a:rPr>
                        <a:t>tm_sec</a:t>
                      </a:r>
                      <a:endParaRPr lang="en-IN" sz="1900" dirty="0">
                        <a:solidFill>
                          <a:srgbClr val="0070C0"/>
                        </a:solidFill>
                        <a:latin typeface="Times New Roman" pitchFamily="18" charset="0"/>
                        <a:cs typeface="Times New Roman" pitchFamily="18" charset="0"/>
                      </a:endParaRPr>
                    </a:p>
                  </a:txBody>
                  <a:tcPr marL="121920" marR="121920" marT="60960" marB="60960"/>
                </a:tc>
                <a:tc>
                  <a:txBody>
                    <a:bodyPr/>
                    <a:lstStyle/>
                    <a:p>
                      <a:r>
                        <a:rPr lang="en-US" sz="1900" dirty="0" smtClean="0">
                          <a:solidFill>
                            <a:srgbClr val="0070C0"/>
                          </a:solidFill>
                          <a:latin typeface="Times New Roman" pitchFamily="18" charset="0"/>
                          <a:cs typeface="Times New Roman" pitchFamily="18" charset="0"/>
                        </a:rPr>
                        <a:t>Range [0, 61], including leap</a:t>
                      </a:r>
                      <a:r>
                        <a:rPr lang="en-US" sz="1900" baseline="0" dirty="0" smtClean="0">
                          <a:solidFill>
                            <a:srgbClr val="0070C0"/>
                          </a:solidFill>
                          <a:latin typeface="Times New Roman" pitchFamily="18" charset="0"/>
                          <a:cs typeface="Times New Roman" pitchFamily="18" charset="0"/>
                        </a:rPr>
                        <a:t> seconds</a:t>
                      </a:r>
                      <a:endParaRPr lang="en-IN" sz="1900" dirty="0">
                        <a:solidFill>
                          <a:srgbClr val="0070C0"/>
                        </a:solidFill>
                        <a:latin typeface="Times New Roman" pitchFamily="18" charset="0"/>
                        <a:cs typeface="Times New Roman" pitchFamily="18" charset="0"/>
                      </a:endParaRPr>
                    </a:p>
                  </a:txBody>
                  <a:tcPr marL="121920" marR="121920" marT="60960" marB="60960"/>
                </a:tc>
              </a:tr>
              <a:tr h="406400">
                <a:tc>
                  <a:txBody>
                    <a:bodyPr/>
                    <a:lstStyle/>
                    <a:p>
                      <a:pPr algn="ctr"/>
                      <a:r>
                        <a:rPr lang="en-US" sz="1900" dirty="0" smtClean="0">
                          <a:solidFill>
                            <a:srgbClr val="0070C0"/>
                          </a:solidFill>
                          <a:latin typeface="Times New Roman" pitchFamily="18" charset="0"/>
                          <a:cs typeface="Times New Roman" pitchFamily="18" charset="0"/>
                        </a:rPr>
                        <a:t>6</a:t>
                      </a:r>
                      <a:endParaRPr lang="en-IN" sz="1900" dirty="0">
                        <a:solidFill>
                          <a:srgbClr val="0070C0"/>
                        </a:solidFill>
                        <a:latin typeface="Times New Roman" pitchFamily="18" charset="0"/>
                        <a:cs typeface="Times New Roman" pitchFamily="18" charset="0"/>
                      </a:endParaRPr>
                    </a:p>
                  </a:txBody>
                  <a:tcPr marL="121920" marR="121920" marT="60960" marB="60960"/>
                </a:tc>
                <a:tc>
                  <a:txBody>
                    <a:bodyPr/>
                    <a:lstStyle/>
                    <a:p>
                      <a:pPr algn="ctr"/>
                      <a:r>
                        <a:rPr lang="en-US" sz="1900" dirty="0" err="1" smtClean="0">
                          <a:solidFill>
                            <a:srgbClr val="0070C0"/>
                          </a:solidFill>
                          <a:latin typeface="Times New Roman" pitchFamily="18" charset="0"/>
                          <a:cs typeface="Times New Roman" pitchFamily="18" charset="0"/>
                        </a:rPr>
                        <a:t>tm_wday</a:t>
                      </a:r>
                      <a:endParaRPr lang="en-IN" sz="1900" dirty="0">
                        <a:solidFill>
                          <a:srgbClr val="0070C0"/>
                        </a:solidFill>
                        <a:latin typeface="Times New Roman" pitchFamily="18" charset="0"/>
                        <a:cs typeface="Times New Roman" pitchFamily="18" charset="0"/>
                      </a:endParaRPr>
                    </a:p>
                  </a:txBody>
                  <a:tcPr marL="121920" marR="121920" marT="60960" marB="60960"/>
                </a:tc>
                <a:tc>
                  <a:txBody>
                    <a:bodyPr/>
                    <a:lstStyle/>
                    <a:p>
                      <a:r>
                        <a:rPr lang="en-US" sz="1900" dirty="0" smtClean="0">
                          <a:solidFill>
                            <a:srgbClr val="0070C0"/>
                          </a:solidFill>
                          <a:latin typeface="Times New Roman" pitchFamily="18" charset="0"/>
                          <a:cs typeface="Times New Roman" pitchFamily="18" charset="0"/>
                        </a:rPr>
                        <a:t>Range [0, 6], Monday is 0</a:t>
                      </a:r>
                      <a:endParaRPr lang="en-IN" sz="1900" dirty="0">
                        <a:solidFill>
                          <a:srgbClr val="0070C0"/>
                        </a:solidFill>
                        <a:latin typeface="Times New Roman" pitchFamily="18" charset="0"/>
                        <a:cs typeface="Times New Roman" pitchFamily="18" charset="0"/>
                      </a:endParaRPr>
                    </a:p>
                  </a:txBody>
                  <a:tcPr marL="121920" marR="121920" marT="60960" marB="60960"/>
                </a:tc>
              </a:tr>
              <a:tr h="406400">
                <a:tc>
                  <a:txBody>
                    <a:bodyPr/>
                    <a:lstStyle/>
                    <a:p>
                      <a:pPr algn="ctr"/>
                      <a:r>
                        <a:rPr lang="en-US" sz="1900" dirty="0" smtClean="0">
                          <a:solidFill>
                            <a:srgbClr val="0070C0"/>
                          </a:solidFill>
                          <a:latin typeface="Times New Roman" pitchFamily="18" charset="0"/>
                          <a:cs typeface="Times New Roman" pitchFamily="18" charset="0"/>
                        </a:rPr>
                        <a:t>7</a:t>
                      </a:r>
                      <a:endParaRPr lang="en-IN" sz="1900" dirty="0">
                        <a:solidFill>
                          <a:srgbClr val="0070C0"/>
                        </a:solidFill>
                        <a:latin typeface="Times New Roman" pitchFamily="18" charset="0"/>
                        <a:cs typeface="Times New Roman" pitchFamily="18" charset="0"/>
                      </a:endParaRPr>
                    </a:p>
                  </a:txBody>
                  <a:tcPr marL="121920" marR="121920" marT="60960" marB="60960"/>
                </a:tc>
                <a:tc>
                  <a:txBody>
                    <a:bodyPr/>
                    <a:lstStyle/>
                    <a:p>
                      <a:pPr algn="ctr"/>
                      <a:r>
                        <a:rPr lang="en-US" sz="1900" dirty="0" err="1" smtClean="0">
                          <a:solidFill>
                            <a:srgbClr val="0070C0"/>
                          </a:solidFill>
                          <a:latin typeface="Times New Roman" pitchFamily="18" charset="0"/>
                          <a:cs typeface="Times New Roman" pitchFamily="18" charset="0"/>
                        </a:rPr>
                        <a:t>tm_yday</a:t>
                      </a:r>
                      <a:endParaRPr lang="en-IN" sz="1900" dirty="0">
                        <a:solidFill>
                          <a:srgbClr val="0070C0"/>
                        </a:solidFill>
                        <a:latin typeface="Times New Roman" pitchFamily="18" charset="0"/>
                        <a:cs typeface="Times New Roman" pitchFamily="18" charset="0"/>
                      </a:endParaRPr>
                    </a:p>
                  </a:txBody>
                  <a:tcPr marL="121920" marR="121920" marT="60960" marB="60960"/>
                </a:tc>
                <a:tc>
                  <a:txBody>
                    <a:bodyPr/>
                    <a:lstStyle/>
                    <a:p>
                      <a:r>
                        <a:rPr lang="en-US" sz="1900" dirty="0" smtClean="0">
                          <a:solidFill>
                            <a:srgbClr val="0070C0"/>
                          </a:solidFill>
                          <a:latin typeface="Times New Roman" pitchFamily="18" charset="0"/>
                          <a:cs typeface="Times New Roman" pitchFamily="18" charset="0"/>
                        </a:rPr>
                        <a:t>Range [1, 366]</a:t>
                      </a:r>
                      <a:endParaRPr lang="en-IN" sz="1900" dirty="0">
                        <a:solidFill>
                          <a:srgbClr val="0070C0"/>
                        </a:solidFill>
                        <a:latin typeface="Times New Roman" pitchFamily="18" charset="0"/>
                        <a:cs typeface="Times New Roman" pitchFamily="18" charset="0"/>
                      </a:endParaRPr>
                    </a:p>
                  </a:txBody>
                  <a:tcPr marL="121920" marR="121920" marT="60960" marB="60960"/>
                </a:tc>
              </a:tr>
              <a:tr h="406400">
                <a:tc>
                  <a:txBody>
                    <a:bodyPr/>
                    <a:lstStyle/>
                    <a:p>
                      <a:pPr algn="ctr"/>
                      <a:r>
                        <a:rPr lang="en-US" sz="1900" dirty="0" smtClean="0">
                          <a:solidFill>
                            <a:srgbClr val="0070C0"/>
                          </a:solidFill>
                          <a:latin typeface="Times New Roman" pitchFamily="18" charset="0"/>
                          <a:cs typeface="Times New Roman" pitchFamily="18" charset="0"/>
                        </a:rPr>
                        <a:t>8</a:t>
                      </a:r>
                      <a:endParaRPr lang="en-IN" sz="1900" dirty="0">
                        <a:solidFill>
                          <a:srgbClr val="0070C0"/>
                        </a:solidFill>
                        <a:latin typeface="Times New Roman" pitchFamily="18" charset="0"/>
                        <a:cs typeface="Times New Roman" pitchFamily="18" charset="0"/>
                      </a:endParaRPr>
                    </a:p>
                  </a:txBody>
                  <a:tcPr marL="121920" marR="121920" marT="60960" marB="60960"/>
                </a:tc>
                <a:tc>
                  <a:txBody>
                    <a:bodyPr/>
                    <a:lstStyle/>
                    <a:p>
                      <a:pPr algn="ctr"/>
                      <a:r>
                        <a:rPr lang="en-US" sz="1900" dirty="0" err="1" smtClean="0">
                          <a:solidFill>
                            <a:srgbClr val="0070C0"/>
                          </a:solidFill>
                          <a:latin typeface="Times New Roman" pitchFamily="18" charset="0"/>
                          <a:cs typeface="Times New Roman" pitchFamily="18" charset="0"/>
                        </a:rPr>
                        <a:t>tm_isdst</a:t>
                      </a:r>
                      <a:endParaRPr lang="en-IN" sz="1900" dirty="0">
                        <a:solidFill>
                          <a:srgbClr val="0070C0"/>
                        </a:solidFill>
                        <a:latin typeface="Times New Roman" pitchFamily="18" charset="0"/>
                        <a:cs typeface="Times New Roman" pitchFamily="18" charset="0"/>
                      </a:endParaRPr>
                    </a:p>
                  </a:txBody>
                  <a:tcPr marL="121920" marR="121920" marT="60960" marB="60960"/>
                </a:tc>
                <a:tc>
                  <a:txBody>
                    <a:bodyPr/>
                    <a:lstStyle/>
                    <a:p>
                      <a:r>
                        <a:rPr lang="en-US" sz="1900" dirty="0" smtClean="0">
                          <a:solidFill>
                            <a:srgbClr val="0070C0"/>
                          </a:solidFill>
                          <a:latin typeface="Times New Roman" pitchFamily="18" charset="0"/>
                          <a:cs typeface="Times New Roman" pitchFamily="18" charset="0"/>
                        </a:rPr>
                        <a:t>[0, 1 or -1], 0 = no DST, 1 = DST is in effect, -1 = not known</a:t>
                      </a:r>
                      <a:endParaRPr lang="en-IN" sz="1900" dirty="0">
                        <a:solidFill>
                          <a:srgbClr val="0070C0"/>
                        </a:solidFill>
                        <a:latin typeface="Times New Roman" pitchFamily="18" charset="0"/>
                        <a:cs typeface="Times New Roman" pitchFamily="18" charset="0"/>
                      </a:endParaRPr>
                    </a:p>
                  </a:txBody>
                  <a:tcPr marL="121920" marR="121920" marT="60960" marB="60960"/>
                </a:tc>
              </a:tr>
              <a:tr h="406400">
                <a:tc>
                  <a:txBody>
                    <a:bodyPr/>
                    <a:lstStyle/>
                    <a:p>
                      <a:pPr algn="ctr"/>
                      <a:endParaRPr lang="en-IN" sz="1900" dirty="0">
                        <a:solidFill>
                          <a:srgbClr val="0070C0"/>
                        </a:solidFill>
                        <a:latin typeface="Times New Roman" pitchFamily="18" charset="0"/>
                        <a:cs typeface="Times New Roman" pitchFamily="18" charset="0"/>
                      </a:endParaRPr>
                    </a:p>
                  </a:txBody>
                  <a:tcPr marL="121920" marR="121920" marT="60960" marB="60960"/>
                </a:tc>
                <a:tc>
                  <a:txBody>
                    <a:bodyPr/>
                    <a:lstStyle/>
                    <a:p>
                      <a:pPr algn="ctr"/>
                      <a:r>
                        <a:rPr lang="en-US" sz="1900" dirty="0" err="1" smtClean="0">
                          <a:solidFill>
                            <a:srgbClr val="0070C0"/>
                          </a:solidFill>
                          <a:latin typeface="Times New Roman" pitchFamily="18" charset="0"/>
                          <a:cs typeface="Times New Roman" pitchFamily="18" charset="0"/>
                        </a:rPr>
                        <a:t>tm_zone</a:t>
                      </a:r>
                      <a:endParaRPr lang="en-IN" sz="1900" dirty="0">
                        <a:solidFill>
                          <a:srgbClr val="0070C0"/>
                        </a:solidFill>
                        <a:latin typeface="Times New Roman" pitchFamily="18" charset="0"/>
                        <a:cs typeface="Times New Roman" pitchFamily="18" charset="0"/>
                      </a:endParaRPr>
                    </a:p>
                  </a:txBody>
                  <a:tcPr marL="121920" marR="121920" marT="60960" marB="60960"/>
                </a:tc>
                <a:tc>
                  <a:txBody>
                    <a:bodyPr/>
                    <a:lstStyle/>
                    <a:p>
                      <a:r>
                        <a:rPr lang="en-US" sz="1900" dirty="0" err="1" smtClean="0">
                          <a:solidFill>
                            <a:srgbClr val="0070C0"/>
                          </a:solidFill>
                          <a:latin typeface="Times New Roman" pitchFamily="18" charset="0"/>
                          <a:cs typeface="Times New Roman" pitchFamily="18" charset="0"/>
                        </a:rPr>
                        <a:t>Timezone</a:t>
                      </a:r>
                      <a:r>
                        <a:rPr lang="en-US" sz="1900" dirty="0" smtClean="0">
                          <a:solidFill>
                            <a:srgbClr val="0070C0"/>
                          </a:solidFill>
                          <a:latin typeface="Times New Roman" pitchFamily="18" charset="0"/>
                          <a:cs typeface="Times New Roman" pitchFamily="18" charset="0"/>
                        </a:rPr>
                        <a:t> name</a:t>
                      </a:r>
                      <a:endParaRPr lang="en-IN" sz="1900" dirty="0">
                        <a:solidFill>
                          <a:srgbClr val="0070C0"/>
                        </a:solidFill>
                        <a:latin typeface="Times New Roman" pitchFamily="18" charset="0"/>
                        <a:cs typeface="Times New Roman" pitchFamily="18" charset="0"/>
                      </a:endParaRPr>
                    </a:p>
                  </a:txBody>
                  <a:tcPr marL="121920" marR="121920" marT="60960" marB="60960"/>
                </a:tc>
              </a:tr>
              <a:tr h="406400">
                <a:tc>
                  <a:txBody>
                    <a:bodyPr/>
                    <a:lstStyle/>
                    <a:p>
                      <a:pPr algn="ctr"/>
                      <a:endParaRPr lang="en-IN" sz="1900" dirty="0">
                        <a:solidFill>
                          <a:srgbClr val="0070C0"/>
                        </a:solidFill>
                        <a:latin typeface="Times New Roman" pitchFamily="18" charset="0"/>
                        <a:cs typeface="Times New Roman" pitchFamily="18" charset="0"/>
                      </a:endParaRPr>
                    </a:p>
                  </a:txBody>
                  <a:tcPr marL="121920" marR="121920" marT="60960" marB="60960"/>
                </a:tc>
                <a:tc>
                  <a:txBody>
                    <a:bodyPr/>
                    <a:lstStyle/>
                    <a:p>
                      <a:pPr algn="ctr"/>
                      <a:r>
                        <a:rPr lang="en-US" sz="1900" dirty="0" err="1" smtClean="0">
                          <a:solidFill>
                            <a:srgbClr val="0070C0"/>
                          </a:solidFill>
                          <a:latin typeface="Times New Roman" pitchFamily="18" charset="0"/>
                          <a:cs typeface="Times New Roman" pitchFamily="18" charset="0"/>
                        </a:rPr>
                        <a:t>tm_gmtoff</a:t>
                      </a:r>
                      <a:endParaRPr lang="en-IN" sz="1900" dirty="0">
                        <a:solidFill>
                          <a:srgbClr val="0070C0"/>
                        </a:solidFill>
                        <a:latin typeface="Times New Roman" pitchFamily="18" charset="0"/>
                        <a:cs typeface="Times New Roman" pitchFamily="18" charset="0"/>
                      </a:endParaRPr>
                    </a:p>
                  </a:txBody>
                  <a:tcPr marL="121920" marR="121920" marT="60960" marB="60960"/>
                </a:tc>
                <a:tc>
                  <a:txBody>
                    <a:bodyPr/>
                    <a:lstStyle/>
                    <a:p>
                      <a:r>
                        <a:rPr lang="en-US" sz="1900" dirty="0" smtClean="0">
                          <a:solidFill>
                            <a:srgbClr val="0070C0"/>
                          </a:solidFill>
                          <a:latin typeface="Times New Roman" pitchFamily="18" charset="0"/>
                          <a:cs typeface="Times New Roman" pitchFamily="18" charset="0"/>
                        </a:rPr>
                        <a:t>Offset east of UTC in seconds</a:t>
                      </a:r>
                      <a:endParaRPr lang="en-IN" sz="1900" dirty="0">
                        <a:solidFill>
                          <a:srgbClr val="0070C0"/>
                        </a:solidFill>
                        <a:latin typeface="Times New Roman" pitchFamily="18" charset="0"/>
                        <a:cs typeface="Times New Roman" pitchFamily="18" charset="0"/>
                      </a:endParaRPr>
                    </a:p>
                  </a:txBody>
                  <a:tcPr marL="121920" marR="121920" marT="60960" marB="60960"/>
                </a:tc>
              </a:tr>
            </a:tbl>
          </a:graphicData>
        </a:graphic>
      </p:graphicFrame>
    </p:spTree>
    <p:extLst>
      <p:ext uri="{BB962C8B-B14F-4D97-AF65-F5344CB8AC3E}">
        <p14:creationId xmlns:p14="http://schemas.microsoft.com/office/powerpoint/2010/main" val="25993782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US" sz="5333" b="1" u="sng" dirty="0" err="1">
                <a:solidFill>
                  <a:srgbClr val="FF0000"/>
                </a:solidFill>
                <a:latin typeface="Times New Roman" pitchFamily="18" charset="0"/>
                <a:cs typeface="Times New Roman" pitchFamily="18" charset="0"/>
              </a:rPr>
              <a:t>datetime</a:t>
            </a:r>
            <a:r>
              <a:rPr lang="en-US" sz="5333" b="1" u="sng" dirty="0">
                <a:solidFill>
                  <a:srgbClr val="FF0000"/>
                </a:solidFill>
                <a:latin typeface="Times New Roman" pitchFamily="18" charset="0"/>
                <a:cs typeface="Times New Roman" pitchFamily="18" charset="0"/>
              </a:rPr>
              <a:t> Module</a:t>
            </a:r>
            <a:endParaRPr lang="en-IN" sz="5333" b="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609600" y="1193800"/>
            <a:ext cx="10972800" cy="5283200"/>
          </a:xfrm>
        </p:spPr>
        <p:txBody>
          <a:bodyPr>
            <a:normAutofit/>
          </a:bodyPr>
          <a:lstStyle/>
          <a:p>
            <a:pPr marL="0" indent="0">
              <a:buNone/>
            </a:pPr>
            <a:r>
              <a:rPr lang="en-US" sz="2400" dirty="0" err="1">
                <a:solidFill>
                  <a:srgbClr val="0070C0"/>
                </a:solidFill>
                <a:latin typeface="Times New Roman" pitchFamily="18" charset="0"/>
                <a:cs typeface="Times New Roman" pitchFamily="18" charset="0"/>
              </a:rPr>
              <a:t>datetime</a:t>
            </a:r>
            <a:r>
              <a:rPr lang="en-US" sz="2400" dirty="0">
                <a:solidFill>
                  <a:srgbClr val="0070C0"/>
                </a:solidFill>
                <a:latin typeface="Times New Roman" pitchFamily="18" charset="0"/>
                <a:cs typeface="Times New Roman" pitchFamily="18" charset="0"/>
              </a:rPr>
              <a:t> – It handles date and time. It has year, month, day, hour, minute, second, microsecond and </a:t>
            </a:r>
            <a:r>
              <a:rPr lang="en-US" sz="2400" dirty="0" err="1">
                <a:solidFill>
                  <a:srgbClr val="0070C0"/>
                </a:solidFill>
                <a:latin typeface="Times New Roman" pitchFamily="18" charset="0"/>
                <a:cs typeface="Times New Roman" pitchFamily="18" charset="0"/>
              </a:rPr>
              <a:t>tzinfo</a:t>
            </a:r>
            <a:r>
              <a:rPr lang="en-US" sz="2400" dirty="0">
                <a:solidFill>
                  <a:srgbClr val="0070C0"/>
                </a:solidFill>
                <a:latin typeface="Times New Roman" pitchFamily="18" charset="0"/>
                <a:cs typeface="Times New Roman" pitchFamily="18" charset="0"/>
              </a:rPr>
              <a:t> attributes</a:t>
            </a:r>
          </a:p>
          <a:p>
            <a:pPr marL="0" indent="0">
              <a:buNone/>
            </a:pPr>
            <a:endParaRPr lang="en-US" sz="2400" dirty="0">
              <a:latin typeface="Times New Roman" pitchFamily="18" charset="0"/>
              <a:cs typeface="Times New Roman" pitchFamily="18" charset="0"/>
            </a:endParaRPr>
          </a:p>
          <a:p>
            <a:pPr marL="0" indent="0">
              <a:buNone/>
            </a:pPr>
            <a:r>
              <a:rPr lang="en-US" sz="2400" dirty="0">
                <a:solidFill>
                  <a:srgbClr val="00B050"/>
                </a:solidFill>
                <a:latin typeface="Times New Roman" pitchFamily="18" charset="0"/>
                <a:cs typeface="Times New Roman" pitchFamily="18" charset="0"/>
              </a:rPr>
              <a:t>date – It handles dates of </a:t>
            </a:r>
            <a:r>
              <a:rPr lang="en-US" sz="2400" dirty="0" err="1">
                <a:solidFill>
                  <a:srgbClr val="00B050"/>
                </a:solidFill>
                <a:latin typeface="Times New Roman" pitchFamily="18" charset="0"/>
                <a:cs typeface="Times New Roman" pitchFamily="18" charset="0"/>
              </a:rPr>
              <a:t>gregorian</a:t>
            </a:r>
            <a:r>
              <a:rPr lang="en-US" sz="2400" dirty="0">
                <a:solidFill>
                  <a:srgbClr val="00B050"/>
                </a:solidFill>
                <a:latin typeface="Times New Roman" pitchFamily="18" charset="0"/>
                <a:cs typeface="Times New Roman" pitchFamily="18" charset="0"/>
              </a:rPr>
              <a:t> calendar, without taking time zone into consideration. It has year, month and day attributes.</a:t>
            </a:r>
          </a:p>
          <a:p>
            <a:pPr marL="0" indent="0">
              <a:buNone/>
            </a:pPr>
            <a:endParaRPr lang="en-US" sz="2400" dirty="0">
              <a:latin typeface="Times New Roman" pitchFamily="18" charset="0"/>
              <a:cs typeface="Times New Roman" pitchFamily="18" charset="0"/>
            </a:endParaRPr>
          </a:p>
          <a:p>
            <a:pPr marL="0" indent="0">
              <a:buNone/>
            </a:pPr>
            <a:r>
              <a:rPr lang="en-US" sz="2400" dirty="0">
                <a:solidFill>
                  <a:srgbClr val="FFC000"/>
                </a:solidFill>
                <a:latin typeface="Times New Roman" pitchFamily="18" charset="0"/>
                <a:cs typeface="Times New Roman" pitchFamily="18" charset="0"/>
              </a:rPr>
              <a:t>time – It handles time assuming that every day has exactly 24 x 60 x 60 seconds. It has hour, minute, second, microsecond and </a:t>
            </a:r>
            <a:r>
              <a:rPr lang="en-US" sz="2400" dirty="0" err="1">
                <a:solidFill>
                  <a:srgbClr val="FFC000"/>
                </a:solidFill>
                <a:latin typeface="Times New Roman" pitchFamily="18" charset="0"/>
                <a:cs typeface="Times New Roman" pitchFamily="18" charset="0"/>
              </a:rPr>
              <a:t>tzinfo</a:t>
            </a:r>
            <a:r>
              <a:rPr lang="en-US" sz="2400" dirty="0">
                <a:solidFill>
                  <a:srgbClr val="FFC000"/>
                </a:solidFill>
                <a:latin typeface="Times New Roman" pitchFamily="18" charset="0"/>
                <a:cs typeface="Times New Roman" pitchFamily="18" charset="0"/>
              </a:rPr>
              <a:t> attributes.</a:t>
            </a:r>
          </a:p>
          <a:p>
            <a:pPr marL="0" indent="0">
              <a:buNone/>
            </a:pPr>
            <a:endParaRPr lang="en-US" sz="2400" dirty="0">
              <a:latin typeface="Times New Roman" pitchFamily="18" charset="0"/>
              <a:cs typeface="Times New Roman" pitchFamily="18" charset="0"/>
            </a:endParaRPr>
          </a:p>
          <a:p>
            <a:pPr marL="0" indent="0">
              <a:buNone/>
            </a:pPr>
            <a:r>
              <a:rPr lang="en-US" sz="2400" dirty="0" err="1">
                <a:solidFill>
                  <a:srgbClr val="002060"/>
                </a:solidFill>
                <a:latin typeface="Times New Roman" pitchFamily="18" charset="0"/>
                <a:cs typeface="Times New Roman" pitchFamily="18" charset="0"/>
              </a:rPr>
              <a:t>timedelta</a:t>
            </a:r>
            <a:r>
              <a:rPr lang="en-US" sz="2400" dirty="0">
                <a:solidFill>
                  <a:srgbClr val="002060"/>
                </a:solidFill>
                <a:latin typeface="Times New Roman" pitchFamily="18" charset="0"/>
                <a:cs typeface="Times New Roman" pitchFamily="18" charset="0"/>
              </a:rPr>
              <a:t> – It handles durations. The duration may be the difference between two date, time or </a:t>
            </a:r>
            <a:r>
              <a:rPr lang="en-US" sz="2400" dirty="0" err="1">
                <a:solidFill>
                  <a:srgbClr val="002060"/>
                </a:solidFill>
                <a:latin typeface="Times New Roman" pitchFamily="18" charset="0"/>
                <a:cs typeface="Times New Roman" pitchFamily="18" charset="0"/>
              </a:rPr>
              <a:t>datetime</a:t>
            </a:r>
            <a:r>
              <a:rPr lang="en-US" sz="2400" dirty="0">
                <a:solidFill>
                  <a:srgbClr val="002060"/>
                </a:solidFill>
                <a:latin typeface="Times New Roman" pitchFamily="18" charset="0"/>
                <a:cs typeface="Times New Roman" pitchFamily="18" charset="0"/>
              </a:rPr>
              <a:t> instances.</a:t>
            </a:r>
          </a:p>
        </p:txBody>
      </p:sp>
    </p:spTree>
    <p:extLst>
      <p:ext uri="{BB962C8B-B14F-4D97-AF65-F5344CB8AC3E}">
        <p14:creationId xmlns:p14="http://schemas.microsoft.com/office/powerpoint/2010/main" val="26882279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1637</TotalTime>
  <Words>1667</Words>
  <Application>Microsoft Office PowerPoint</Application>
  <PresentationFormat>Widescreen</PresentationFormat>
  <Paragraphs>241</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Algerian</vt:lpstr>
      <vt:lpstr>Arial</vt:lpstr>
      <vt:lpstr>Arial Black</vt:lpstr>
      <vt:lpstr>Arial Rounded MT Bold</vt:lpstr>
      <vt:lpstr>Calibri</vt:lpstr>
      <vt:lpstr>Calibri Light</vt:lpstr>
      <vt:lpstr>Times New Roman</vt:lpstr>
      <vt:lpstr>Wingdings</vt:lpstr>
      <vt:lpstr>Office Theme</vt:lpstr>
      <vt:lpstr>WELCOME  IN HARIOM DEFENSIVE TECHNOLOGY</vt:lpstr>
      <vt:lpstr>PYTHON (DATE AND TIME) </vt:lpstr>
      <vt:lpstr>ALL AT ONE GLANCE</vt:lpstr>
      <vt:lpstr>AGENDA</vt:lpstr>
      <vt:lpstr>Date and Time</vt:lpstr>
      <vt:lpstr>PowerPoint Presentation</vt:lpstr>
      <vt:lpstr>Time Modules</vt:lpstr>
      <vt:lpstr>Time Modules</vt:lpstr>
      <vt:lpstr>datetime Module</vt:lpstr>
      <vt:lpstr>datetime class</vt:lpstr>
      <vt:lpstr>Creating Object of datetime Class</vt:lpstr>
      <vt:lpstr>datetime class’s Methods</vt:lpstr>
      <vt:lpstr>date class</vt:lpstr>
      <vt:lpstr>date class’s Method</vt:lpstr>
      <vt:lpstr>time class</vt:lpstr>
      <vt:lpstr>Creating Object of time Class</vt:lpstr>
      <vt:lpstr>timedelta class</vt:lpstr>
      <vt:lpstr>Creating Object of timedelta Class</vt:lpstr>
      <vt:lpstr>Comparing Two Dates</vt:lpstr>
      <vt:lpstr>Formatting Date and Time</vt:lpstr>
      <vt:lpstr>Format Code</vt:lpstr>
      <vt:lpstr>Format Code</vt:lpstr>
      <vt:lpstr>Format Code</vt:lpstr>
      <vt:lpstr>DEMOs-ON::</vt:lpstr>
      <vt:lpstr>DEMO GOING 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ARDUINO-UNO-4LEDs-DEMO2</dc:title>
  <dc:creator>home</dc:creator>
  <cp:lastModifiedBy>home</cp:lastModifiedBy>
  <cp:revision>147</cp:revision>
  <dcterms:created xsi:type="dcterms:W3CDTF">2021-06-04T21:21:12Z</dcterms:created>
  <dcterms:modified xsi:type="dcterms:W3CDTF">2021-12-16T06:58:47Z</dcterms:modified>
</cp:coreProperties>
</file>