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66" r:id="rId3"/>
    <p:sldId id="257" r:id="rId4"/>
    <p:sldId id="258" r:id="rId5"/>
    <p:sldId id="273" r:id="rId6"/>
    <p:sldId id="275" r:id="rId7"/>
    <p:sldId id="277" r:id="rId8"/>
    <p:sldId id="278" r:id="rId9"/>
    <p:sldId id="279" r:id="rId10"/>
    <p:sldId id="292" r:id="rId11"/>
    <p:sldId id="280" r:id="rId12"/>
    <p:sldId id="281" r:id="rId13"/>
    <p:sldId id="282" r:id="rId14"/>
    <p:sldId id="283" r:id="rId15"/>
    <p:sldId id="29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4" r:id="rId24"/>
    <p:sldId id="309" r:id="rId25"/>
    <p:sldId id="310" r:id="rId26"/>
    <p:sldId id="311" r:id="rId27"/>
    <p:sldId id="312" r:id="rId28"/>
    <p:sldId id="313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9" r:id="rId43"/>
    <p:sldId id="340" r:id="rId44"/>
    <p:sldId id="341" r:id="rId45"/>
    <p:sldId id="342" r:id="rId46"/>
    <p:sldId id="343" r:id="rId47"/>
    <p:sldId id="350" r:id="rId48"/>
    <p:sldId id="344" r:id="rId49"/>
    <p:sldId id="345" r:id="rId50"/>
    <p:sldId id="346" r:id="rId51"/>
    <p:sldId id="347" r:id="rId52"/>
    <p:sldId id="348" r:id="rId53"/>
    <p:sldId id="332" r:id="rId54"/>
    <p:sldId id="351" r:id="rId55"/>
    <p:sldId id="352" r:id="rId56"/>
    <p:sldId id="333" r:id="rId57"/>
    <p:sldId id="353" r:id="rId58"/>
    <p:sldId id="354" r:id="rId59"/>
    <p:sldId id="355" r:id="rId60"/>
    <p:sldId id="356" r:id="rId61"/>
    <p:sldId id="357" r:id="rId62"/>
    <p:sldId id="334" r:id="rId63"/>
    <p:sldId id="358" r:id="rId64"/>
    <p:sldId id="335" r:id="rId65"/>
    <p:sldId id="359" r:id="rId66"/>
    <p:sldId id="360" r:id="rId67"/>
    <p:sldId id="336" r:id="rId68"/>
    <p:sldId id="361" r:id="rId69"/>
    <p:sldId id="362" r:id="rId70"/>
    <p:sldId id="363" r:id="rId71"/>
    <p:sldId id="391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37" r:id="rId81"/>
    <p:sldId id="378" r:id="rId82"/>
    <p:sldId id="379" r:id="rId83"/>
    <p:sldId id="380" r:id="rId84"/>
    <p:sldId id="381" r:id="rId85"/>
    <p:sldId id="382" r:id="rId86"/>
    <p:sldId id="389" r:id="rId87"/>
    <p:sldId id="388" r:id="rId88"/>
    <p:sldId id="384" r:id="rId89"/>
    <p:sldId id="385" r:id="rId90"/>
    <p:sldId id="386" r:id="rId91"/>
    <p:sldId id="387" r:id="rId92"/>
    <p:sldId id="392" r:id="rId93"/>
    <p:sldId id="393" r:id="rId94"/>
    <p:sldId id="394" r:id="rId95"/>
    <p:sldId id="395" r:id="rId96"/>
    <p:sldId id="396" r:id="rId97"/>
    <p:sldId id="374" r:id="rId98"/>
    <p:sldId id="397" r:id="rId99"/>
    <p:sldId id="375" r:id="rId100"/>
    <p:sldId id="398" r:id="rId101"/>
    <p:sldId id="399" r:id="rId102"/>
    <p:sldId id="400" r:id="rId103"/>
    <p:sldId id="401" r:id="rId104"/>
    <p:sldId id="402" r:id="rId105"/>
    <p:sldId id="377" r:id="rId106"/>
    <p:sldId id="403" r:id="rId107"/>
    <p:sldId id="338" r:id="rId108"/>
    <p:sldId id="270" r:id="rId109"/>
    <p:sldId id="264" r:id="rId110"/>
    <p:sldId id="265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890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0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05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85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84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10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20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94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52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15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6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05F5-0955-4AD6-9022-A54CCC45A7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9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-1.13.0/reference/routines.math.html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mpy.org/devdocs/reference/generated/numpy.array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mpy.org/devdocs/reference/generated/numpy.linspace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mpy.org/devdocs/reference/generated/numpy.array.html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561" y="982766"/>
            <a:ext cx="10815415" cy="45720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5"/>
                </a:solidFill>
                <a:latin typeface="Algerian" panose="04020705040A02060702" pitchFamily="82" charset="0"/>
              </a:rPr>
              <a:t>WELCOME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br>
              <a:rPr lang="en-US" sz="6000" dirty="0" smtClean="0">
                <a:latin typeface="Algerian" panose="04020705040A02060702" pitchFamily="82" charset="0"/>
              </a:rPr>
            </a:br>
            <a:r>
              <a:rPr lang="en-US" sz="6000" dirty="0" smtClean="0">
                <a:latin typeface="Algerian" panose="04020705040A02060702" pitchFamily="82" charset="0"/>
              </a:rPr>
              <a:t>IN</a:t>
            </a:r>
            <a:br>
              <a:rPr lang="en-US" sz="6000" dirty="0" smtClean="0">
                <a:latin typeface="Algerian" panose="04020705040A02060702" pitchFamily="82" charset="0"/>
              </a:rPr>
            </a:b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HARIOM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DEFENSIVE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TECHNOLOGY</a:t>
            </a:r>
            <a:endParaRPr lang="en-US" sz="6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00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4" y="2218267"/>
            <a:ext cx="10972800" cy="31919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IN" sz="4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numpy</a:t>
            </a:r>
            <a:endParaRPr lang="en-IN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3772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Attributes of </a:t>
            </a:r>
            <a:r>
              <a:rPr lang="en-US" sz="5333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Array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ndim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This attribute represents the number of dimensions or axes of the array. The number of dimensions is also referred as Rank.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667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array_name.ndim</a:t>
            </a: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shape –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This attribute represents the shape of an array. The shape is a tuple listing the number of elements along each dimension.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667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array_name.shape</a:t>
            </a:r>
            <a:endParaRPr lang="en-IN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5780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Attributes of </a:t>
            </a:r>
            <a:r>
              <a:rPr lang="en-US" sz="5333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Array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size –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This attribute represents the total number of elements in the array.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667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array_name.size</a:t>
            </a: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itemsize</a:t>
            </a:r>
            <a:r>
              <a:rPr lang="en-US" sz="266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This attribute represents the memory size of the array element in bytes.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667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array_name.itemsize</a:t>
            </a: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761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Attributes of </a:t>
            </a:r>
            <a:r>
              <a:rPr lang="en-US" sz="5333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Array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266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This attribute represents the </a:t>
            </a: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of elements in the array.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667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array_name.dtype</a:t>
            </a: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nbytes</a:t>
            </a:r>
            <a:r>
              <a:rPr lang="en-US" sz="266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This attribute represents the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total number of bytes occupied by an array.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Total number of bytes = size of array * item size of each element in the array</a:t>
            </a: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667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array_name.nbytes</a:t>
            </a: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369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" y="2750609"/>
            <a:ext cx="12192000" cy="18129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SLICING ON 2D ARRAY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70139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Slicing on 2D Array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Slicing on arrays can be used to retrieve a piece of the array that contains a group of elements. 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Slicing is useful to retrieve a range of elements.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new_array_name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start:stop:stepsize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start:stop:stepsize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sz="2667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default start value is 0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default </a:t>
            </a: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stepsize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is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89601" y="3647758"/>
            <a:ext cx="66742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row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200" y="3690780"/>
            <a:ext cx="114967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Column</a:t>
            </a:r>
            <a:endParaRPr lang="en-IN" sz="24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 flipH="1" flipV="1">
            <a:off x="5892803" y="3124201"/>
            <a:ext cx="130512" cy="523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737601" y="3225800"/>
            <a:ext cx="200817" cy="421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489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71209"/>
            <a:ext cx="12192000" cy="1550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NUMPY BUILT IN MATH FUNCTIONS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50551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Built in Math Functions 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sum(</a:t>
            </a: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 – Returns sum of all the elements in the array arr.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prod(</a:t>
            </a: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 – Returns product of all the elements in the array arr.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 – Returns square root value of each element in the array arr.</a:t>
            </a:r>
            <a:r>
              <a:rPr lang="en-IN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endParaRPr lang="en-IN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  <a:hlinkClick r:id="rId2"/>
            </a:endParaRPr>
          </a:p>
          <a:p>
            <a:endParaRPr lang="en-IN" sz="2667" dirty="0">
              <a:hlinkClick r:id="rId2"/>
            </a:endParaRPr>
          </a:p>
          <a:p>
            <a:pPr marL="0" indent="0">
              <a:buNone/>
            </a:pPr>
            <a:r>
              <a:rPr lang="en-IN" sz="2667" dirty="0">
                <a:hlinkClick r:id="rId2"/>
              </a:rPr>
              <a:t>https</a:t>
            </a:r>
            <a:r>
              <a:rPr lang="en-IN" sz="2667" dirty="0">
                <a:hlinkClick r:id="rId2"/>
              </a:rPr>
              <a:t>://docs.scipy.org/doc/numpy-1.13.0/reference/routines.math.html</a:t>
            </a: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385672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0142"/>
            <a:ext cx="12192000" cy="614785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878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1" y="2853266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accent5">
                    <a:lumMod val="75000"/>
                  </a:schemeClr>
                </a:solidFill>
              </a:rPr>
              <a:t>DEMOs-ON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::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96925" y="2698750"/>
            <a:ext cx="11395075" cy="22796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5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58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7649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DEMO GOING ON</a:t>
            </a:r>
            <a:endParaRPr lang="en-US" sz="8800" dirty="0"/>
          </a:p>
        </p:txBody>
      </p:sp>
      <p:sp>
        <p:nvSpPr>
          <p:cNvPr id="5" name="Down Arrow 4"/>
          <p:cNvSpPr/>
          <p:nvPr/>
        </p:nvSpPr>
        <p:spPr>
          <a:xfrm flipH="1">
            <a:off x="5583394" y="3951147"/>
            <a:ext cx="1620711" cy="1902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23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Python, </a:t>
            </a:r>
            <a:r>
              <a:rPr lang="en-US" sz="2667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is a package which contains classes, functions, variables, large library of mathematical functions </a:t>
            </a:r>
            <a:r>
              <a:rPr lang="en-US" sz="2667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to work with scientific calculation.</a:t>
            </a:r>
          </a:p>
          <a:p>
            <a:pPr marL="0" indent="0">
              <a:buNone/>
            </a:pP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can be used to create n dimensional arrays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where n is any integer. We can create 1 dimensional array, 2 dimensional array, 3 dimensional array and so on.</a:t>
            </a:r>
          </a:p>
          <a:p>
            <a:pPr marL="0" indent="0">
              <a:buNone/>
            </a:pP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Numpy’s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array class is called 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ndarray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It is also known by alias name array.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There is another class array in python which is different from </a:t>
            </a: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numpy’s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array class. </a:t>
            </a:r>
            <a:endParaRPr lang="en-IN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153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5" y="2339204"/>
            <a:ext cx="10515600" cy="2933552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Arial Black" panose="020B0A04020102020204" pitchFamily="34" charset="0"/>
              </a:rPr>
              <a:t>THANK YOU</a:t>
            </a:r>
            <a:endParaRPr lang="en-US" sz="9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33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5333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There are two ways to import 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– This will import the entire </a:t>
            </a: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module.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import * - This will import all class, objects, variable </a:t>
            </a: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package.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Here * means All. </a:t>
            </a:r>
            <a:endParaRPr lang="en-IN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74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 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Single Row Multiple Columns</a:t>
            </a: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Ex:- [101, 102, 103, 104, 105]</a:t>
            </a: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380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Ways of Creating Array in </a:t>
            </a:r>
            <a:r>
              <a:rPr lang="en-US" sz="5333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2200"/>
            <a:ext cx="10972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67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array 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67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linspace</a:t>
            </a:r>
            <a:r>
              <a:rPr lang="en-US" sz="2667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67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logspace</a:t>
            </a:r>
            <a:r>
              <a:rPr lang="en-US" sz="2667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67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arange</a:t>
            </a:r>
            <a:r>
              <a:rPr lang="en-US" sz="2667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67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zeros 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67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ones ( ) Function</a:t>
            </a:r>
          </a:p>
        </p:txBody>
      </p:sp>
    </p:spTree>
    <p:extLst>
      <p:ext uri="{BB962C8B-B14F-4D97-AF65-F5344CB8AC3E}">
        <p14:creationId xmlns:p14="http://schemas.microsoft.com/office/powerpoint/2010/main" val="1318827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33" y="2751666"/>
            <a:ext cx="10972800" cy="1600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array ( ) Function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1257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 ( ) Function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28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array ( ) Function of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module is used to create an array.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IN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numpy.array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(object, </a:t>
            </a:r>
            <a:r>
              <a:rPr lang="en-IN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=None, copy=True, order='K', </a:t>
            </a:r>
            <a:r>
              <a:rPr lang="en-IN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subok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=False, </a:t>
            </a:r>
            <a:r>
              <a:rPr lang="en-IN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ndmin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>
                <a:hlinkClick r:id="rId2"/>
              </a:rPr>
              <a:t>https://www.numpy.org/devdocs/reference/generated/numpy.array.html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979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Creating 1D Array using array ( ) Function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283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mport </a:t>
            </a:r>
            <a:r>
              <a:rPr lang="en-US" sz="2133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endParaRPr lang="en-US" sz="2133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33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33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numpy.array</a:t>
            </a: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([elements])</a:t>
            </a:r>
          </a:p>
          <a:p>
            <a:pPr marL="0" indent="0">
              <a:buNone/>
            </a:pPr>
            <a:endParaRPr lang="en-US" sz="2133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133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endParaRPr lang="en-US" sz="2133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33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33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numpy.array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([101, 102, 103, 104, 105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 marL="0" indent="0">
              <a:buNone/>
            </a:pPr>
            <a:r>
              <a:rPr lang="en-US" sz="2133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33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numpy.array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([101, 102, 103, 104, 105], </a:t>
            </a:r>
            <a:r>
              <a:rPr lang="en-US" sz="2133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133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numpy.array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([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10.1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5.2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4.23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10.4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float)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133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numpy.array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([10.1, 5.2, 4.23, 10.4, 1.5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 marL="0" indent="0">
              <a:buNone/>
            </a:pPr>
            <a:r>
              <a:rPr lang="en-US" sz="2133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133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numpy.array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([‘a’, ‘b’, ‘c’, ‘d’])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name = </a:t>
            </a:r>
            <a:r>
              <a:rPr lang="en-US" sz="2133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numpy.array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([‘Rahul’, ‘</a:t>
            </a:r>
            <a:r>
              <a:rPr lang="en-US" sz="2133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’, ‘Raj’], </a:t>
            </a:r>
            <a:r>
              <a:rPr lang="en-US" sz="2133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133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name = </a:t>
            </a:r>
            <a:r>
              <a:rPr lang="en-US" sz="2133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numpy.array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([‘Rahul’, ‘</a:t>
            </a:r>
            <a:r>
              <a:rPr lang="en-US" sz="2133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’, ‘Raj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’])</a:t>
            </a:r>
            <a:endParaRPr lang="en-US" sz="2133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9067" y="1295401"/>
            <a:ext cx="1986441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array Function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436267" y="1541622"/>
            <a:ext cx="812800" cy="523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864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267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IN" sz="4267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1D </a:t>
            </a:r>
            <a:r>
              <a:rPr lang="en-IN" sz="4267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 using </a:t>
            </a:r>
            <a:r>
              <a:rPr lang="en-IN" sz="4267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 ( ) Function</a:t>
            </a:r>
            <a:endParaRPr lang="en-IN" sz="4267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array([elements])</a:t>
            </a: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667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2667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= array([101, 102, 103, 104, 105])</a:t>
            </a:r>
          </a:p>
        </p:txBody>
      </p:sp>
    </p:spTree>
    <p:extLst>
      <p:ext uri="{BB962C8B-B14F-4D97-AF65-F5344CB8AC3E}">
        <p14:creationId xmlns:p14="http://schemas.microsoft.com/office/powerpoint/2010/main" val="2229928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2118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 index represents the position number of an array’s element.</a:t>
            </a:r>
          </a:p>
          <a:p>
            <a:pPr marL="0" indent="0">
              <a:buNone/>
            </a:pPr>
            <a:r>
              <a:rPr lang="en-US" sz="2667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rom </a:t>
            </a:r>
            <a:r>
              <a:rPr lang="en-US" sz="2667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667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array([101, 102, 103, 104, 105])</a:t>
            </a:r>
            <a:endParaRPr lang="en-US" sz="2667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" y="2819401"/>
            <a:ext cx="3397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Index always starts with 0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15201" y="2039700"/>
            <a:ext cx="4256689" cy="7487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Python interpreter allocates 5 blocks of memory and stores the elements</a:t>
            </a:r>
            <a:endParaRPr lang="en-IN" sz="2133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080000" y="2717800"/>
            <a:ext cx="2235200" cy="71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828800" y="3530600"/>
          <a:ext cx="8128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104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1828800" y="3937000"/>
          <a:ext cx="8128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828800" y="5054600"/>
          <a:ext cx="8128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104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1828800" y="5461000"/>
          <a:ext cx="8128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sz="24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sz="2400" dirty="0" smtClean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sz="24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sz="24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sz="24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147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425" y="1549400"/>
            <a:ext cx="10515600" cy="4131733"/>
          </a:xfrm>
          <a:pattFill prst="smConfetti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</a:rPr>
              <a:t>PYTHON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6600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NUMPY</a:t>
            </a:r>
            <a:r>
              <a:rPr lang="en-US" sz="6600" b="1" dirty="0" smtClean="0">
                <a:solidFill>
                  <a:srgbClr val="FF0000"/>
                </a:solidFill>
              </a:rPr>
              <a:t>)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endParaRPr 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224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One-D Array Elements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8026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667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667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667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667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667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array([</a:t>
            </a:r>
            <a:r>
              <a:rPr lang="en-US" sz="2667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101, 102, 103, 104, 105])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IN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[0])</a:t>
            </a:r>
            <a:endParaRPr lang="en-IN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IN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[1])</a:t>
            </a: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IN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[2])</a:t>
            </a: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IN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[3])</a:t>
            </a: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IN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[4])</a:t>
            </a: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657600" y="2629747"/>
          <a:ext cx="8128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104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657600" y="3036147"/>
          <a:ext cx="8128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292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Modifying 1D Array Elements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8026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2400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array([101, 102, 103, 104, 105])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tu_roll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[1] = 110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[1])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657600" y="2616200"/>
          <a:ext cx="8128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104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3657600" y="3022600"/>
          <a:ext cx="8128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sz="24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sz="2400" dirty="0" smtClean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sz="24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sz="24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sz="24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497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array using for loop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90424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400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 array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([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101, 102, 103, 104, 105])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element in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print(element)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With index</a:t>
            </a:r>
            <a:endParaRPr lang="en-IN" sz="2400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i in range(n):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[i])</a:t>
            </a:r>
            <a:endParaRPr lang="en-IN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152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33" y="2751666"/>
            <a:ext cx="10972800" cy="1600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linspace</a:t>
            </a: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 Function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831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linspace</a:t>
            </a:r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) Function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28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33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linspace</a:t>
            </a:r>
            <a:r>
              <a:rPr lang="en-US" sz="2133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( ) Function is used to create an array with evenly spaced numbers between a start point and stop point.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IN" sz="2133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numpy.linspace</a:t>
            </a:r>
            <a:r>
              <a:rPr lang="en-IN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(start, stop, </a:t>
            </a:r>
            <a:r>
              <a:rPr lang="en-IN" sz="2133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IN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=50, endpoint=True, </a:t>
            </a:r>
            <a:r>
              <a:rPr lang="en-IN" sz="2133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retstep</a:t>
            </a:r>
            <a:r>
              <a:rPr lang="en-IN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=False, </a:t>
            </a:r>
            <a:r>
              <a:rPr lang="en-IN" sz="2133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IN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=None, axis=0</a:t>
            </a:r>
            <a:r>
              <a:rPr lang="en-IN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Where,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start – It represents starting element.</a:t>
            </a:r>
            <a:endParaRPr lang="en-IN" sz="2133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stop – </a:t>
            </a: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It represents </a:t>
            </a: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ending </a:t>
            </a: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133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– It represents number of parts the element should be divided. Default is 50. It must be non-negative.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endpoint- If True, stop is the last element. If False, stop is not included.</a:t>
            </a:r>
          </a:p>
          <a:p>
            <a:pPr marL="0" indent="0">
              <a:buNone/>
            </a:pPr>
            <a:endParaRPr lang="en-US" sz="2133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133" dirty="0">
                <a:hlinkClick r:id="rId2"/>
              </a:rPr>
              <a:t>https</a:t>
            </a:r>
            <a:r>
              <a:rPr lang="en-IN" sz="2133" dirty="0">
                <a:hlinkClick r:id="rId2"/>
              </a:rPr>
              <a:t>://www.numpy.org/devdocs/reference/generated/numpy.linspace.html</a:t>
            </a:r>
            <a:endParaRPr lang="en-US" sz="2133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855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Creating Array using </a:t>
            </a:r>
            <a:r>
              <a:rPr lang="en-IN" sz="4800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linspace</a:t>
            </a:r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) Function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28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linspace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(start, stop,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=50, endpoint=True)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linspace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(1,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8)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linspace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(1, 8,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=5)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linspace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(1, 8, 5)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linspace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(1, 8,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5, endpoint=False)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33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75200" y="3225800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/>
                <a:gridCol w="1137920"/>
                <a:gridCol w="1137920"/>
                <a:gridCol w="1137920"/>
                <a:gridCol w="1137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1.0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2.75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4.5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6.25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8.0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775200" y="3632200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/>
                <a:gridCol w="1137920"/>
                <a:gridCol w="1137920"/>
                <a:gridCol w="1137920"/>
                <a:gridCol w="1137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sz="24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sz="24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sz="24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sz="24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sz="24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43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One-D Array Elements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8026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667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linspace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(1, 8, 5)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[0])</a:t>
            </a:r>
            <a:endParaRPr lang="en-IN" sz="2667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[1])</a:t>
            </a:r>
            <a:endParaRPr lang="en-US" sz="2667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[2])</a:t>
            </a:r>
            <a:endParaRPr lang="en-US" sz="2667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[3])</a:t>
            </a:r>
            <a:endParaRPr lang="en-US" sz="2667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[4])</a:t>
            </a:r>
            <a:endParaRPr lang="en-US" sz="2667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657600" y="3225800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/>
                <a:gridCol w="1137920"/>
                <a:gridCol w="1137920"/>
                <a:gridCol w="1137920"/>
                <a:gridCol w="1137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1.0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2.75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4.5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6.25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8.0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657600" y="3632200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/>
                <a:gridCol w="1137920"/>
                <a:gridCol w="1137920"/>
                <a:gridCol w="1137920"/>
                <a:gridCol w="1137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269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using for loop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90424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linspace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(1, 8, 5)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for el in a: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print(el)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With index</a:t>
            </a:r>
            <a:endParaRPr lang="en-IN" sz="2400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4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for i in range(n):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print(a[i])</a:t>
            </a:r>
            <a:endParaRPr lang="en-IN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278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using while loop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60960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linspace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(1, 8, 5)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4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[i])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i+=1</a:t>
            </a:r>
          </a:p>
        </p:txBody>
      </p:sp>
    </p:spTree>
    <p:extLst>
      <p:ext uri="{BB962C8B-B14F-4D97-AF65-F5344CB8AC3E}">
        <p14:creationId xmlns:p14="http://schemas.microsoft.com/office/powerpoint/2010/main" val="2527483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33" y="2751666"/>
            <a:ext cx="10972800" cy="1600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logspace</a:t>
            </a: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 Function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340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ALL AT ONE GLANCE</a:t>
            </a:r>
            <a:endParaRPr lang="en-US" sz="6000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5">
                <a:alpha val="99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AGENDA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b="1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DEMOs</a:t>
            </a:r>
          </a:p>
          <a:p>
            <a:pPr marL="0" indent="0">
              <a:buNone/>
            </a:pPr>
            <a:endParaRPr lang="en-US" sz="1600" b="1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b="1" spc="3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69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logspace</a:t>
            </a:r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) Function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93800"/>
                <a:ext cx="10972800" cy="5283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133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logspace ( ) Function is used to create an array with evenly spaced </a:t>
                </a:r>
                <a:r>
                  <a:rPr lang="en-US" sz="2133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numbers logarithmically. </a:t>
                </a:r>
                <a:r>
                  <a:rPr lang="en-US" sz="2133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133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sequence starts at base ** start (base to the power of start) and ends with base ** </a:t>
                </a:r>
                <a:r>
                  <a:rPr lang="en-US" sz="2133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stop.</a:t>
                </a:r>
              </a:p>
              <a:p>
                <a:pPr marL="0" indent="0">
                  <a:buNone/>
                </a:pPr>
                <a:r>
                  <a:rPr lang="en-US" sz="2133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Syntax:- </a:t>
                </a:r>
              </a:p>
              <a:p>
                <a:pPr marL="0" indent="0">
                  <a:buNone/>
                </a:pPr>
                <a:r>
                  <a:rPr lang="en-US" sz="2133" dirty="0" err="1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numpy.logspace</a:t>
                </a:r>
                <a:r>
                  <a:rPr lang="en-US" sz="2133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(start, stop, </a:t>
                </a:r>
                <a:r>
                  <a:rPr lang="en-US" sz="2133" dirty="0" err="1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num</a:t>
                </a:r>
                <a:r>
                  <a:rPr lang="en-US" sz="2133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=50, endpoint=True, base=10.0, </a:t>
                </a:r>
                <a:r>
                  <a:rPr lang="en-US" sz="2133" dirty="0" err="1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dtype</a:t>
                </a:r>
                <a:r>
                  <a:rPr lang="en-US" sz="2133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=None, axis=0</a:t>
                </a:r>
                <a:r>
                  <a:rPr lang="en-US" sz="2133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133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Where,</a:t>
                </a:r>
              </a:p>
              <a:p>
                <a:pPr marL="0" indent="0">
                  <a:buNone/>
                </a:pPr>
                <a:r>
                  <a:rPr lang="en-US" sz="2133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start – It represents starting element which will </a:t>
                </a:r>
                <a:r>
                  <a:rPr lang="en-US" sz="2133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become base to the power of </a:t>
                </a:r>
                <a:r>
                  <a:rPr lang="en-US" sz="2133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start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133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33" i="1">
                            <a:solidFill>
                              <a:srgbClr val="00B0F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IN" sz="2133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𝑏𝑎𝑠𝑒</m:t>
                        </m:r>
                      </m:e>
                      <m:sup>
                        <m:r>
                          <a:rPr lang="en-IN" sz="2133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𝑠𝑡𝑎𝑟𝑡</m:t>
                        </m:r>
                      </m:sup>
                    </m:sSup>
                    <m:r>
                      <a:rPr lang="en-US" sz="2133" i="1">
                        <a:solidFill>
                          <a:srgbClr val="00B0F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IN" sz="2133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133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stop – </a:t>
                </a:r>
                <a:r>
                  <a:rPr lang="en-US" sz="2133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It represents </a:t>
                </a:r>
                <a:r>
                  <a:rPr lang="en-US" sz="2133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ending </a:t>
                </a:r>
                <a:r>
                  <a:rPr lang="en-US" sz="2133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element which will become base to the power of </a:t>
                </a:r>
                <a:r>
                  <a:rPr lang="en-US" sz="2133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stop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133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133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𝑏𝑎𝑠𝑒</m:t>
                        </m:r>
                      </m:e>
                      <m:sup>
                        <m:r>
                          <a:rPr lang="en-IN" sz="2133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𝑠𝑡</m:t>
                        </m:r>
                        <m:r>
                          <a:rPr lang="en-US" sz="2133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𝑜𝑝</m:t>
                        </m:r>
                      </m:sup>
                    </m:sSup>
                    <m:r>
                      <a:rPr lang="en-US" sz="2133">
                        <a:solidFill>
                          <a:srgbClr val="00B0F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133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133" dirty="0" err="1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num</a:t>
                </a:r>
                <a:r>
                  <a:rPr lang="en-US" sz="2133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 – It represents number of parts the element should be divided. Default is 50. It must be non-negative.</a:t>
                </a:r>
              </a:p>
              <a:p>
                <a:pPr marL="0" indent="0">
                  <a:buNone/>
                </a:pPr>
                <a:r>
                  <a:rPr lang="en-US" sz="2133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endpoint- If True, stop is the last element. If False, stop is not included.</a:t>
                </a:r>
              </a:p>
              <a:p>
                <a:pPr marL="0" indent="0">
                  <a:buNone/>
                </a:pPr>
                <a:r>
                  <a:rPr lang="en-US" sz="2133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base </a:t>
                </a:r>
                <a:r>
                  <a:rPr lang="en-US" sz="2133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- The base of the log space</a:t>
                </a:r>
                <a:r>
                  <a:rPr lang="en-US" sz="2133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133" dirty="0" err="1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dtype</a:t>
                </a:r>
                <a:r>
                  <a:rPr lang="en-US" sz="2133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– The type of output array.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93800"/>
                <a:ext cx="10972800" cy="5283200"/>
              </a:xfrm>
              <a:blipFill rotWithShape="0">
                <a:blip r:embed="rId2"/>
                <a:stretch>
                  <a:fillRect l="-667" t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577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Creating Array using </a:t>
            </a:r>
            <a:r>
              <a:rPr lang="en-IN" sz="4800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logspace</a:t>
            </a:r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) Function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28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logspace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(start, stop,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=50, endpoint=True, base=10.0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=None)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logspace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(1, 3)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logspace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3)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logspace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(1, 3, 5)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logspace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3, 5, base=12.0)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33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133601" y="2616200"/>
                <a:ext cx="611065" cy="37965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867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67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1867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IN" sz="1867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1" y="2616200"/>
                <a:ext cx="611065" cy="3796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146187" y="2619052"/>
                <a:ext cx="616194" cy="37965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867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67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1867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sz="1867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187" y="2619052"/>
                <a:ext cx="616194" cy="3796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endCxn id="4" idx="2"/>
          </p:cNvCxnSpPr>
          <p:nvPr/>
        </p:nvCxnSpPr>
        <p:spPr>
          <a:xfrm flipV="1">
            <a:off x="2438401" y="2995856"/>
            <a:ext cx="733" cy="433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743200" y="3029421"/>
            <a:ext cx="609600" cy="501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775200" y="3442547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/>
                <a:gridCol w="1137920"/>
                <a:gridCol w="1137920"/>
                <a:gridCol w="1137920"/>
                <a:gridCol w="1137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10.0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31.62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100.0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316.2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1000.0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775200" y="3848947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/>
                <a:gridCol w="1137920"/>
                <a:gridCol w="1137920"/>
                <a:gridCol w="1137920"/>
                <a:gridCol w="1137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035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One-D Array Elements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8026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667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logspace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3,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5)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[0])</a:t>
            </a:r>
            <a:endParaRPr lang="en-IN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[1])</a:t>
            </a: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[2])</a:t>
            </a: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[3])</a:t>
            </a: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[4])</a:t>
            </a: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657600" y="3022600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/>
                <a:gridCol w="1137920"/>
                <a:gridCol w="1137920"/>
                <a:gridCol w="1137920"/>
                <a:gridCol w="1137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10.0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31.62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100.0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316.2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1000.0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657600" y="3429000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/>
                <a:gridCol w="1137920"/>
                <a:gridCol w="1137920"/>
                <a:gridCol w="1137920"/>
                <a:gridCol w="1137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282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using for loop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90424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logspace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3,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5)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for el in a: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print(el)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With index</a:t>
            </a:r>
            <a:endParaRPr lang="en-IN" sz="2400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4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for i in range(n):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print(a[i])</a:t>
            </a:r>
            <a:endParaRPr lang="en-IN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304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Accessing using while loop</a:t>
            </a:r>
            <a:endParaRPr lang="en-IN" sz="4800" b="1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9753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logspace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3,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5)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4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[i])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i+=1</a:t>
            </a:r>
          </a:p>
        </p:txBody>
      </p:sp>
    </p:spTree>
    <p:extLst>
      <p:ext uri="{BB962C8B-B14F-4D97-AF65-F5344CB8AC3E}">
        <p14:creationId xmlns:p14="http://schemas.microsoft.com/office/powerpoint/2010/main" val="47636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33" y="2751666"/>
            <a:ext cx="10972800" cy="1600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arange</a:t>
            </a: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 Function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610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arange</a:t>
            </a:r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) Function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28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33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arange</a:t>
            </a: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 ) Function is used to create an array with a group of elements from start to one element prior to stop in steps of </a:t>
            </a:r>
            <a:r>
              <a:rPr lang="en-US" sz="2133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stepsize</a:t>
            </a: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133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numpy.arange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(start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stop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133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stepsize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133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=None)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Where,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start – </a:t>
            </a: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Start of interval. The interval includes this value. The default start value is 0.</a:t>
            </a:r>
            <a:endParaRPr lang="en-IN" sz="2133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stop – </a:t>
            </a: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End of interval. 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interval does not include this value, except in some cases where step is not an integer and floating point round-off affects the length of out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133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stepsize</a:t>
            </a: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Spacing between values. The default step size is 1. </a:t>
            </a:r>
            <a:endParaRPr lang="en-US" sz="2133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33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– The type of output array.</a:t>
            </a:r>
          </a:p>
        </p:txBody>
      </p:sp>
    </p:spTree>
    <p:extLst>
      <p:ext uri="{BB962C8B-B14F-4D97-AF65-F5344CB8AC3E}">
        <p14:creationId xmlns:p14="http://schemas.microsoft.com/office/powerpoint/2010/main" val="599250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Creating Array using </a:t>
            </a:r>
            <a:r>
              <a:rPr lang="en-IN" sz="4800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arange</a:t>
            </a:r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) Function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28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arange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(start, stop,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stepsize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=None)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arange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(5)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4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arange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(5.0)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arange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(1, 6)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4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arange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10, 2,)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33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75200" y="3225800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/>
                <a:gridCol w="1137920"/>
                <a:gridCol w="1137920"/>
                <a:gridCol w="1137920"/>
                <a:gridCol w="1137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1.0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2.0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3.0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4.0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775200" y="3632200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/>
                <a:gridCol w="1137920"/>
                <a:gridCol w="1137920"/>
                <a:gridCol w="1137920"/>
                <a:gridCol w="1137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610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One-D Array Elements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8026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667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arange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(5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[0])</a:t>
            </a:r>
            <a:endParaRPr lang="en-IN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[1])</a:t>
            </a: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[2])</a:t>
            </a: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[3])</a:t>
            </a: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[4])</a:t>
            </a: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165600" y="3022600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/>
                <a:gridCol w="1137920"/>
                <a:gridCol w="1137920"/>
                <a:gridCol w="1137920"/>
                <a:gridCol w="1137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1.0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2.0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3.0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4.0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165600" y="3429000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/>
                <a:gridCol w="1137920"/>
                <a:gridCol w="1137920"/>
                <a:gridCol w="1137920"/>
                <a:gridCol w="1137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224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using for loop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90424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arange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(5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el in a: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print(el)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With index</a:t>
            </a:r>
            <a:endParaRPr lang="en-IN" sz="2400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4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for i in range(n):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print(a[i])</a:t>
            </a:r>
            <a:endParaRPr lang="en-IN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356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AGENDA</a:t>
            </a:r>
            <a:endParaRPr lang="en-US" sz="60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929" y="2136450"/>
            <a:ext cx="7117935" cy="3230310"/>
          </a:xfrm>
          <a:solidFill>
            <a:srgbClr val="00206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UNDERSTANDING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NUMPY</a:t>
            </a:r>
            <a:endParaRPr lang="en-US" sz="32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IN 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PYTHON</a:t>
            </a:r>
          </a:p>
          <a:p>
            <a:pPr marL="0" indent="0" algn="ctr">
              <a:buNone/>
            </a:pP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28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using while loop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9753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arange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(5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4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[i])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i+=1</a:t>
            </a:r>
          </a:p>
        </p:txBody>
      </p:sp>
    </p:spTree>
    <p:extLst>
      <p:ext uri="{BB962C8B-B14F-4D97-AF65-F5344CB8AC3E}">
        <p14:creationId xmlns:p14="http://schemas.microsoft.com/office/powerpoint/2010/main" val="1230544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33" y="2751666"/>
            <a:ext cx="10972800" cy="1600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zeros</a:t>
            </a: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 Function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494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zeros( ) Function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28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zeros ( ) Function is used to create an array with all zeros.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133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numpy.zeros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(shape, </a:t>
            </a:r>
            <a:r>
              <a:rPr lang="en-US" sz="2133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=float, order='C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Where,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shape – shape of new array. It can be an </a:t>
            </a:r>
            <a:r>
              <a:rPr lang="en-US" sz="2133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3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which will represent number of elements or can be tuple of int. ex:- 5, (5, ) (3, 1)</a:t>
            </a:r>
            <a:endParaRPr lang="en-IN" sz="2133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33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The desired data-type for the array.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Order  - Whether to store multi-dimensional data in row-major (C-style) or column-major (Fortran-style) order in memory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It can be C or F.</a:t>
            </a:r>
          </a:p>
        </p:txBody>
      </p:sp>
    </p:spTree>
    <p:extLst>
      <p:ext uri="{BB962C8B-B14F-4D97-AF65-F5344CB8AC3E}">
        <p14:creationId xmlns:p14="http://schemas.microsoft.com/office/powerpoint/2010/main" val="3817146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Creating Array using zeros ( ) Function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28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zeros(shape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=float)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zeros(5)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zeros(5,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= zeros</a:t>
            </a: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((3, 2))</a:t>
            </a:r>
            <a:endParaRPr lang="en-US" sz="2133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33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75200" y="3225800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/>
                <a:gridCol w="1137920"/>
                <a:gridCol w="1137920"/>
                <a:gridCol w="1137920"/>
                <a:gridCol w="1137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775200" y="3632200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/>
                <a:gridCol w="1137920"/>
                <a:gridCol w="1137920"/>
                <a:gridCol w="1137920"/>
                <a:gridCol w="1137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914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One-D Array Elements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8026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667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zeros(5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[0])</a:t>
            </a:r>
            <a:endParaRPr lang="en-IN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[1])</a:t>
            </a: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[2])</a:t>
            </a: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[3])</a:t>
            </a: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[4])</a:t>
            </a: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657600" y="3124200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/>
                <a:gridCol w="1137920"/>
                <a:gridCol w="1137920"/>
                <a:gridCol w="1137920"/>
                <a:gridCol w="1137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657600" y="3530600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/>
                <a:gridCol w="1137920"/>
                <a:gridCol w="1137920"/>
                <a:gridCol w="1137920"/>
                <a:gridCol w="1137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579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using for loop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90424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zeros(5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el in a: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print(el)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With index</a:t>
            </a:r>
            <a:endParaRPr lang="en-IN" sz="2400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i in range(n):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print(a[i])</a:t>
            </a:r>
            <a:endParaRPr lang="en-IN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1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using while loop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9753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zeros(5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4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[i])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i+=1</a:t>
            </a:r>
          </a:p>
        </p:txBody>
      </p:sp>
    </p:spTree>
    <p:extLst>
      <p:ext uri="{BB962C8B-B14F-4D97-AF65-F5344CB8AC3E}">
        <p14:creationId xmlns:p14="http://schemas.microsoft.com/office/powerpoint/2010/main" val="6115701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33" y="2751666"/>
            <a:ext cx="10972800" cy="1600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ones</a:t>
            </a: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 Function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576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ones( ) Function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28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ones ( ) Function is used to create an array with all 1s.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133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numpy.ones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(shape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133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=float, order='C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Where,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shape – shape of new array. It can be an </a:t>
            </a:r>
            <a:r>
              <a:rPr lang="en-US" sz="2133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which will represent number of elements or can be tuple of int.</a:t>
            </a:r>
            <a:endParaRPr lang="en-IN" sz="2133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33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The desired data-type for the array. Default is float.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Order  - Whether to store multi-dimensional data in row-major (C-style) or column-major (Fortran-style) order in memory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It can be C or F.</a:t>
            </a:r>
          </a:p>
        </p:txBody>
      </p:sp>
    </p:spTree>
    <p:extLst>
      <p:ext uri="{BB962C8B-B14F-4D97-AF65-F5344CB8AC3E}">
        <p14:creationId xmlns:p14="http://schemas.microsoft.com/office/powerpoint/2010/main" val="3416951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Creating Array using ones ( ) Function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28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ones(shape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=float)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ones(5)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ones(5,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ones((3, 2))</a:t>
            </a:r>
            <a:endParaRPr lang="en-US" sz="2133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33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080000" y="3225800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/>
                <a:gridCol w="1137920"/>
                <a:gridCol w="1137920"/>
                <a:gridCol w="1137920"/>
                <a:gridCol w="1137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080000" y="3632200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/>
                <a:gridCol w="1137920"/>
                <a:gridCol w="1137920"/>
                <a:gridCol w="1137920"/>
                <a:gridCol w="1137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968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0142"/>
            <a:ext cx="12192000" cy="614785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68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One-D Array Elements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8026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667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ones(5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[0])</a:t>
            </a:r>
            <a:endParaRPr lang="en-IN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[1])</a:t>
            </a: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[2])</a:t>
            </a: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[3])</a:t>
            </a: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[4])</a:t>
            </a: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2000" y="2717800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/>
                <a:gridCol w="1137920"/>
                <a:gridCol w="1137920"/>
                <a:gridCol w="1137920"/>
                <a:gridCol w="1137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572000" y="3124200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/>
                <a:gridCol w="1137920"/>
                <a:gridCol w="1137920"/>
                <a:gridCol w="1137920"/>
                <a:gridCol w="1137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965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using for loop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90424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ones(5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el in a: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print(el)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With index</a:t>
            </a:r>
            <a:endParaRPr lang="en-IN" sz="2400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i in range(n):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print(a[i])</a:t>
            </a:r>
            <a:endParaRPr lang="en-IN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949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using while loop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9753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ones(5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4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[i])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i+=1</a:t>
            </a:r>
          </a:p>
        </p:txBody>
      </p:sp>
    </p:spTree>
    <p:extLst>
      <p:ext uri="{BB962C8B-B14F-4D97-AF65-F5344CB8AC3E}">
        <p14:creationId xmlns:p14="http://schemas.microsoft.com/office/powerpoint/2010/main" val="2699972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0142"/>
            <a:ext cx="12192000" cy="614785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170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Autofit/>
          </a:bodyPr>
          <a:lstStyle/>
          <a:p>
            <a:endParaRPr lang="en-IN" sz="37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25800"/>
            <a:ext cx="10972800" cy="1651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Mathematical Operations on Arrays using </a:t>
            </a:r>
            <a:r>
              <a:rPr lang="en-US" sz="4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numpy</a:t>
            </a:r>
            <a:endParaRPr lang="en-US" sz="4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670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Autofit/>
          </a:bodyPr>
          <a:lstStyle/>
          <a:p>
            <a:r>
              <a:rPr lang="en-US" sz="37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Mathematical Operations on Arrays using </a:t>
            </a:r>
            <a:r>
              <a:rPr lang="en-US" sz="3733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endParaRPr lang="en-IN" sz="37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2200"/>
            <a:ext cx="10972800" cy="568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 can perform mathematical operations like addition, subtraction, multiplication, division </a:t>
            </a:r>
            <a:r>
              <a:rPr lang="en-US" sz="2667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on the elements of an array.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Math functions from the math module can also be possible to apply to the elements of the array.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array([101, 102, 103, 104, 105])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a + 5 </a:t>
            </a:r>
            <a:endParaRPr lang="en-IN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 = array([101, 102, 103, 104, 105])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= array([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10, 20, 30, 40, 50])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= a + b</a:t>
            </a: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4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6742"/>
            <a:ext cx="12192000" cy="17536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ARRAYS USING NUMPY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40104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092200"/>
            <a:ext cx="10972800" cy="111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Relational operators are used to compare the value of operands (expressions) to produce a logical value. A logical value is either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True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False.</a:t>
            </a:r>
            <a:endParaRPr lang="en-IN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19200" y="2057400"/>
          <a:ext cx="93472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5233"/>
                <a:gridCol w="3602567"/>
                <a:gridCol w="1752600"/>
                <a:gridCol w="23368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Operators </a:t>
                      </a:r>
                      <a:endParaRPr lang="en-US" sz="2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lang="en-US" sz="2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lang="en-US" sz="2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2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Less</a:t>
                      </a:r>
                      <a:r>
                        <a:rPr lang="en-US" sz="2400" baseline="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than</a:t>
                      </a:r>
                      <a:endParaRPr lang="en-US" sz="2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5&lt;2</a:t>
                      </a:r>
                      <a:endParaRPr lang="en-US" sz="2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2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Greater than</a:t>
                      </a:r>
                      <a:endParaRPr lang="en-US" sz="2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5&gt;2</a:t>
                      </a:r>
                      <a:endParaRPr lang="en-US" sz="2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2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&lt;=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Less than or</a:t>
                      </a:r>
                      <a:r>
                        <a:rPr lang="en-US" sz="2400" baseline="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equal to</a:t>
                      </a:r>
                      <a:endParaRPr lang="en-US" sz="2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5&lt;=2</a:t>
                      </a:r>
                      <a:endParaRPr lang="en-US" sz="2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2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&gt;=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Greater than or equal</a:t>
                      </a:r>
                      <a:r>
                        <a:rPr lang="en-US" sz="2400" baseline="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to </a:t>
                      </a:r>
                      <a:endParaRPr lang="en-US" sz="2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5&gt;=2</a:t>
                      </a:r>
                      <a:endParaRPr lang="en-US" sz="2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2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==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Equal to</a:t>
                      </a:r>
                      <a:endParaRPr lang="en-US" sz="2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5==2</a:t>
                      </a:r>
                      <a:endParaRPr lang="en-US" sz="2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2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!=</a:t>
                      </a:r>
                      <a:endParaRPr lang="en-US" sz="2400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equal to</a:t>
                      </a:r>
                      <a:endParaRPr lang="en-US" sz="2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5!=2</a:t>
                      </a:r>
                      <a:endParaRPr lang="en-US" sz="2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2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Relational/ Comparison Operators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584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Comparing Arrays using </a:t>
            </a:r>
            <a:r>
              <a:rPr lang="en-US" sz="5333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66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Comparison operators can be used to compare arrays.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size of array must be same.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Comparison operators compares the corresponding elements of the arrays and returns another array with Boolean value. </a:t>
            </a:r>
          </a:p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2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= array([100, 200, 300, 400, 500])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 = array([</a:t>
            </a:r>
            <a:r>
              <a:rPr lang="en-US" sz="32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100, </a:t>
            </a:r>
            <a:r>
              <a:rPr lang="en-US" sz="32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20, 30, </a:t>
            </a:r>
            <a:r>
              <a:rPr lang="en-US" sz="32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400, </a:t>
            </a:r>
            <a:r>
              <a:rPr lang="en-US" sz="32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50])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 = a </a:t>
            </a:r>
            <a:r>
              <a:rPr lang="en-US" sz="32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== </a:t>
            </a:r>
            <a:r>
              <a:rPr lang="en-US" sz="32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marL="0" indent="0">
              <a:buNone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396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9400"/>
            <a:ext cx="10972800" cy="61976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any ( ) Function –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This function returns True, if any one element of the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is True. If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is empty then returns False.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a 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= array([100, 200, 300, 400, 500])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b 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= array([100, 20, 30, 400, 50])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c 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= a == 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any(c)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) Function –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This function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returns True, if all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element of the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are True or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is empty.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a = array([100, 200, 300, 400, 500])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b = array([100, 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200, 300, 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400, 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500])</a:t>
            </a:r>
            <a:endParaRPr lang="en-US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c = a == b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all(c)</a:t>
            </a:r>
            <a:endParaRPr lang="en-US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8976" y="6172200"/>
            <a:ext cx="835662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 - These are python’s built-in Functions</a:t>
            </a:r>
            <a:endParaRPr lang="en-IN" sz="1867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47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57476"/>
            <a:ext cx="12192000" cy="18637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pip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3066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9400"/>
            <a:ext cx="10972800" cy="5892800"/>
          </a:xfrm>
        </p:spPr>
        <p:txBody>
          <a:bodyPr>
            <a:normAutofit/>
          </a:bodyPr>
          <a:lstStyle/>
          <a:p>
            <a:r>
              <a:rPr lang="en-US" sz="266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where ( ) Function-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This function is used to create a new Array which 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contains, returned element chosen from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expression1 or expression2 depending on condition. If condition is True expression1 is executed else expression 2. </a:t>
            </a:r>
          </a:p>
          <a:p>
            <a:pPr marL="0" indent="0">
              <a:buNone/>
            </a:pP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667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numpy.where</a:t>
            </a:r>
            <a:r>
              <a:rPr lang="en-US" sz="266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(condition, expression1, expression2)</a:t>
            </a:r>
          </a:p>
          <a:p>
            <a:pPr marL="0" indent="0">
              <a:buNone/>
            </a:pP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a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= array([100, 200, 300, 400, 500])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b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= array([10,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201,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30, 40, 50])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c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where(a&gt;b, a, b)</a:t>
            </a: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667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931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9400"/>
            <a:ext cx="10972800" cy="5892800"/>
          </a:xfrm>
        </p:spPr>
        <p:txBody>
          <a:bodyPr>
            <a:normAutofit/>
          </a:bodyPr>
          <a:lstStyle/>
          <a:p>
            <a:r>
              <a:rPr lang="en-US" sz="266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nonzero ( ) Function-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function is used to determine the positions of elements which are non zero.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This function returns an array that contains the indexes of the element of the array which are not equal to zero</a:t>
            </a:r>
          </a:p>
          <a:p>
            <a:pPr marL="0" indent="0">
              <a:buNone/>
            </a:pP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numpy.nonzero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a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= array([100, 200, 300, 400, 500])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c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nonzero(a)</a:t>
            </a: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48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00275"/>
            <a:ext cx="12192000" cy="1889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Aliasing Array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39878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Aliasing Array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Aliasing means giving another name to the existing object.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 doesn’t mean copying.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array([10, 20, 30, 40, 50])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 = a</a:t>
            </a:r>
            <a:endParaRPr lang="en-IN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4701" y="1803401"/>
            <a:ext cx="33214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endParaRPr lang="en-IN" sz="2400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7213601" y="2265066"/>
            <a:ext cx="77171" cy="4371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24800" y="3839141"/>
            <a:ext cx="34657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endParaRPr lang="en-IN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924800" y="4343400"/>
            <a:ext cx="209219" cy="50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 flipV="1">
            <a:off x="7416800" y="3733802"/>
            <a:ext cx="508000" cy="336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4673600" y="2717800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/>
                <a:gridCol w="1137920"/>
                <a:gridCol w="1137920"/>
                <a:gridCol w="1137920"/>
                <a:gridCol w="1137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673600" y="3124200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/>
                <a:gridCol w="1137920"/>
                <a:gridCol w="1137920"/>
                <a:gridCol w="1137920"/>
                <a:gridCol w="1137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4673600" y="4864947"/>
          <a:ext cx="5689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920"/>
                <a:gridCol w="1137920"/>
                <a:gridCol w="1137920"/>
                <a:gridCol w="1137920"/>
                <a:gridCol w="113792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641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52675"/>
            <a:ext cx="12192000" cy="18129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AND COPY METHOD</a:t>
            </a:r>
            <a:endParaRPr 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13664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view ( ) Method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view ( ) – This method is used to construct a new view of array with same data of existing array. 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existing array and new array will share different memory locations.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If the new array get modified, the existing will also be modified as the elements in both the arrays will be 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like mirror image.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 = array([10, 20, 30, 40, 50])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 = </a:t>
            </a:r>
            <a:r>
              <a:rPr lang="en-US" sz="2667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a.view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  <a:endParaRPr lang="en-IN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424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copy ( ) Method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copy ( ) – This method is used to create a copy of an existing array.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the new array 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get modified, the existing 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array will not be affected or vice versa. Both the arrays are independent.</a:t>
            </a:r>
            <a:endParaRPr lang="en-US" sz="2667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 = array([10, 20, 30, 40, 50])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 = copy(a)</a:t>
            </a:r>
            <a:endParaRPr lang="en-IN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271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69608"/>
            <a:ext cx="12192000" cy="15419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</a:t>
            </a: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-DIMENSIONAL ARRAY</a:t>
            </a:r>
          </a:p>
          <a:p>
            <a:pPr marL="0" indent="0" algn="ctr">
              <a:buNone/>
            </a:pPr>
            <a:r>
              <a:rPr lang="en-US" sz="4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48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</a:t>
            </a:r>
            <a:r>
              <a:rPr lang="en-US" sz="4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2D ARRAY]</a:t>
            </a:r>
            <a:endParaRPr lang="en-US" sz="4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6091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Multi-Dimensional Array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2D arrays, 3D arrays, 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are called Multi-dimensional Arrays. </a:t>
            </a:r>
          </a:p>
          <a:p>
            <a:pPr marL="0" indent="0">
              <a:buNone/>
            </a:pPr>
            <a:endParaRPr lang="en-IN" sz="2667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694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Two 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an array contains more than 1 row and 1 column that is known as Two Dimensional Array. It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also known as </a:t>
            </a:r>
            <a:r>
              <a:rPr lang="en-US" sz="266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 of </a:t>
            </a:r>
            <a:r>
              <a:rPr lang="en-US" sz="266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arrays.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array([   [10, 20, 30, 40],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[50, 60, 70, 80]     ])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Similarly we can create 3D array.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 = array ([  [  [2, 5, 8], [6, 4, 3]   ],  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      [  [3, 7, 9], [5, 4, 9]  ]	])</a:t>
            </a: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105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-18256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pip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20755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pip is the </a:t>
            </a:r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package manager </a:t>
            </a: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Python.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Using pip we can </a:t>
            </a:r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install python packages</a:t>
            </a: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126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Way of creating Multi-D Array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array 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zeros 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ones 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reshape ( ) Function</a:t>
            </a:r>
          </a:p>
          <a:p>
            <a:pPr marL="0" indent="0">
              <a:buNone/>
            </a:pPr>
            <a:endParaRPr lang="en-IN" sz="2667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94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71209"/>
            <a:ext cx="12192000" cy="21515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2D-ARRAY USING array() FUNCTION</a:t>
            </a:r>
            <a:endParaRPr lang="en-US" sz="4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6847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 ( ) Function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28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array ( ) Function of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is used to create a multi dimensional array.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IN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numpy.array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(object, </a:t>
            </a:r>
            <a:r>
              <a:rPr lang="en-IN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=None, copy=True, order='K', </a:t>
            </a:r>
            <a:r>
              <a:rPr lang="en-IN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subok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=False, </a:t>
            </a:r>
            <a:r>
              <a:rPr lang="en-IN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ndmin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>
                <a:hlinkClick r:id="rId2"/>
              </a:rPr>
              <a:t>https://www.numpy.org/devdocs/reference/generated/numpy.array.html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62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267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Creating 2D Array using array ( ) Function</a:t>
            </a:r>
            <a:endParaRPr lang="en-IN" sz="4267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28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mport </a:t>
            </a:r>
            <a:r>
              <a:rPr lang="en-US" sz="2133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endParaRPr lang="en-US" sz="2133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33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33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numpy.array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([  [elements],  [elements]  ])</a:t>
            </a:r>
          </a:p>
          <a:p>
            <a:pPr marL="0" indent="0">
              <a:buNone/>
            </a:pPr>
            <a:endParaRPr lang="en-US" sz="2133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133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endParaRPr lang="en-US" sz="2133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133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numpy.array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([   [10, 20, 30, 40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],  [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50, 60, 70, 80]     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133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numpy.array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([   [10, 20, 30, 40],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              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[50, 60, 70, 80]     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133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numpy.array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([   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[‘Rahul’, ‘</a:t>
            </a:r>
            <a:r>
              <a:rPr lang="en-US" sz="2133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’, ‘Raj’],</a:t>
            </a:r>
            <a:endParaRPr lang="en-US" sz="2133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       [‘Dell’, ‘Asus’, ‘Lenovo’]     ], </a:t>
            </a:r>
            <a:r>
              <a:rPr lang="en-US" sz="2133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133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133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33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33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9067" y="1295401"/>
            <a:ext cx="1986441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array Function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436267" y="1541622"/>
            <a:ext cx="812800" cy="523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00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37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Creating and Initializing </a:t>
            </a:r>
            <a:r>
              <a:rPr lang="en-IN" sz="37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2D Array</a:t>
            </a:r>
            <a:endParaRPr lang="en-IN" sz="37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array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([  [elements],  [elements]  ])</a:t>
            </a: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667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([   [10, 20, 30, 40],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[50, 60, 70, 80]  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])</a:t>
            </a: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250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2118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 index represents the position number of an array’s element.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array([   [10, 20, 30, 40],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    [50, 60, 70, 80]   ])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1200" y="3327401"/>
            <a:ext cx="3397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Index always starts with 0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30512" y="1803400"/>
            <a:ext cx="4256689" cy="7487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Python interpreter allocates 8 blocks of memory and stores the elements</a:t>
            </a:r>
            <a:endParaRPr lang="en-IN" sz="2133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8544911" y="2583101"/>
            <a:ext cx="812800" cy="947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5181600" y="3645747"/>
          <a:ext cx="6705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70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625600" y="4343400"/>
          <a:ext cx="2946400" cy="101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600"/>
                <a:gridCol w="736600"/>
                <a:gridCol w="736600"/>
                <a:gridCol w="7366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70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016000" y="4343400"/>
          <a:ext cx="880533" cy="988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533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1625600" y="3937000"/>
          <a:ext cx="29464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600"/>
                <a:gridCol w="736600"/>
                <a:gridCol w="736600"/>
                <a:gridCol w="7366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0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1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IN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5181600" y="4140200"/>
          <a:ext cx="812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rgbClr val="C00000"/>
                          </a:solidFill>
                        </a:rPr>
                        <a:t>[0][0]</a:t>
                      </a:r>
                      <a:endParaRPr lang="en-IN" sz="19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5994400" y="4140200"/>
          <a:ext cx="812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rgbClr val="C00000"/>
                          </a:solidFill>
                        </a:rPr>
                        <a:t>[0][1]</a:t>
                      </a:r>
                      <a:endParaRPr lang="en-IN" sz="19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6807200" y="4153747"/>
          <a:ext cx="812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rgbClr val="C00000"/>
                          </a:solidFill>
                        </a:rPr>
                        <a:t>[0][2]</a:t>
                      </a:r>
                      <a:endParaRPr lang="en-IN" sz="19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7721600" y="4140200"/>
          <a:ext cx="812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rgbClr val="C00000"/>
                          </a:solidFill>
                        </a:rPr>
                        <a:t>[0][3]</a:t>
                      </a:r>
                      <a:endParaRPr lang="en-IN" sz="19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8534400" y="4140200"/>
          <a:ext cx="812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rgbClr val="C00000"/>
                          </a:solidFill>
                        </a:rPr>
                        <a:t>[1][0]</a:t>
                      </a:r>
                      <a:endParaRPr lang="en-IN" sz="19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9448800" y="4140200"/>
          <a:ext cx="812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rgbClr val="C00000"/>
                          </a:solidFill>
                        </a:rPr>
                        <a:t>[1][1]</a:t>
                      </a:r>
                      <a:endParaRPr lang="en-IN" sz="19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10261600" y="4140200"/>
          <a:ext cx="812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rgbClr val="C00000"/>
                          </a:solidFill>
                        </a:rPr>
                        <a:t>[1][2]</a:t>
                      </a:r>
                      <a:endParaRPr lang="en-IN" sz="19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1074400" y="4140200"/>
          <a:ext cx="812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solidFill>
                            <a:srgbClr val="C00000"/>
                          </a:solidFill>
                        </a:rPr>
                        <a:t>[1][3]</a:t>
                      </a:r>
                      <a:endParaRPr lang="en-IN" sz="1900" dirty="0">
                        <a:solidFill>
                          <a:srgbClr val="C00000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386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  <p:bldP spid="3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2D Array Elements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8026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array([   [10, 20, 30, 40],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    [50, 60, 70, 80]  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print(a[0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][0])</a:t>
            </a:r>
            <a:endParaRPr lang="en-US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print(a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[0] 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1])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print(a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[0] 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2])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print(a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[0] 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3])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print(a[1]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[0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print(a[1] 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[1])</a:t>
            </a:r>
            <a:endParaRPr lang="en-US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print(a[1] 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[2])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print(a[1] 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[3])</a:t>
            </a:r>
            <a:endParaRPr lang="en-US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673600" y="3022600"/>
          <a:ext cx="6705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70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673600" y="3517054"/>
          <a:ext cx="812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a[0][0]</a:t>
                      </a:r>
                      <a:endParaRPr lang="en-IN" sz="16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486400" y="3517054"/>
          <a:ext cx="812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a[0][1]</a:t>
                      </a:r>
                      <a:endParaRPr lang="en-IN" sz="16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299200" y="3530600"/>
          <a:ext cx="812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a[0][2]</a:t>
                      </a:r>
                      <a:endParaRPr lang="en-IN" sz="16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7213600" y="3517054"/>
          <a:ext cx="812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a[0][3]</a:t>
                      </a:r>
                      <a:endParaRPr lang="en-IN" sz="16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8026400" y="3517054"/>
          <a:ext cx="812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a[1][0]</a:t>
                      </a:r>
                      <a:endParaRPr lang="en-IN" sz="16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8940800" y="3517054"/>
          <a:ext cx="812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a[1][1]</a:t>
                      </a:r>
                      <a:endParaRPr lang="en-IN" sz="16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9753600" y="3517054"/>
          <a:ext cx="812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a[1][2]</a:t>
                      </a:r>
                      <a:endParaRPr lang="en-IN" sz="16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0566400" y="3517054"/>
          <a:ext cx="812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a[1][3]</a:t>
                      </a:r>
                      <a:endParaRPr lang="en-IN" sz="16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5766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Modifying 2D Array Elements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8026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array([   [10, 20, 30, 40],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    [50, 60, 70, 80]  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a[1][2] = 100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print(a[1][2])</a:t>
            </a:r>
            <a:endParaRPr lang="en-US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673600" y="3022600"/>
          <a:ext cx="67056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70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673600" y="3517054"/>
          <a:ext cx="812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a[0][0]</a:t>
                      </a:r>
                      <a:endParaRPr lang="en-IN" sz="16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486400" y="3517054"/>
          <a:ext cx="812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a[0][1]</a:t>
                      </a:r>
                      <a:endParaRPr lang="en-IN" sz="16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299200" y="3530600"/>
          <a:ext cx="812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a[0][2]</a:t>
                      </a:r>
                      <a:endParaRPr lang="en-IN" sz="16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7213600" y="3517054"/>
          <a:ext cx="812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a[0][3]</a:t>
                      </a:r>
                      <a:endParaRPr lang="en-IN" sz="16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8026400" y="3517054"/>
          <a:ext cx="812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a[1][0]</a:t>
                      </a:r>
                      <a:endParaRPr lang="en-IN" sz="16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8940800" y="3517054"/>
          <a:ext cx="812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a[1][1]</a:t>
                      </a:r>
                      <a:endParaRPr lang="en-IN" sz="16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9753600" y="3517054"/>
          <a:ext cx="812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a[1][2]</a:t>
                      </a:r>
                      <a:endParaRPr lang="en-IN" sz="16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0566400" y="3517054"/>
          <a:ext cx="812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a[1][3]</a:t>
                      </a:r>
                      <a:endParaRPr lang="en-IN" sz="16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662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2D Array using for loop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2200"/>
            <a:ext cx="9042400" cy="152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= array([   [10, 20, 30, 40],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[50, 60, 70, 80]  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])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02400" y="2616200"/>
            <a:ext cx="4470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With index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 range(n):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for j in range(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(a[i])):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print(a[i][j])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print ( 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5200" y="2715499"/>
            <a:ext cx="314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 r in a: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for c in r: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print(c)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print( )</a:t>
            </a:r>
          </a:p>
        </p:txBody>
      </p:sp>
      <p:sp>
        <p:nvSpPr>
          <p:cNvPr id="6" name="Left Brace 5"/>
          <p:cNvSpPr/>
          <p:nvPr/>
        </p:nvSpPr>
        <p:spPr>
          <a:xfrm>
            <a:off x="1727200" y="3327400"/>
            <a:ext cx="508000" cy="12192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7" name="TextBox 6"/>
          <p:cNvSpPr txBox="1"/>
          <p:nvPr/>
        </p:nvSpPr>
        <p:spPr>
          <a:xfrm>
            <a:off x="203200" y="3733800"/>
            <a:ext cx="1555234" cy="379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Outer for loop</a:t>
            </a:r>
            <a:endParaRPr lang="en-IN" sz="18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10058400" y="3530600"/>
            <a:ext cx="406400" cy="13208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2" name="TextBox 11"/>
          <p:cNvSpPr txBox="1"/>
          <p:nvPr/>
        </p:nvSpPr>
        <p:spPr>
          <a:xfrm>
            <a:off x="10464800" y="3985815"/>
            <a:ext cx="1555234" cy="379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Outer for loop</a:t>
            </a:r>
            <a:endParaRPr lang="en-IN" sz="18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8400" y="3632200"/>
            <a:ext cx="1516762" cy="3796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Inner for loop</a:t>
            </a:r>
            <a:endParaRPr lang="en-IN" sz="18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4572000" y="3632201"/>
            <a:ext cx="406400" cy="511969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5" name="Left Brace 14"/>
          <p:cNvSpPr/>
          <p:nvPr/>
        </p:nvSpPr>
        <p:spPr>
          <a:xfrm>
            <a:off x="7010400" y="3937000"/>
            <a:ext cx="203200" cy="506016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6" name="TextBox 15"/>
          <p:cNvSpPr txBox="1"/>
          <p:nvPr/>
        </p:nvSpPr>
        <p:spPr>
          <a:xfrm>
            <a:off x="5436892" y="4038600"/>
            <a:ext cx="1516762" cy="37965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Inner for loop</a:t>
            </a:r>
            <a:endParaRPr lang="en-IN" sz="18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1200" y="5156201"/>
            <a:ext cx="11088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outer for loop represents the rows and the inner for loop represents the columns in each row.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8384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2D Array using while loop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261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array([   [10, 20, 30, 40],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    [50, 60, 70, 80]   ])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4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       j = 0</a:t>
            </a:r>
            <a:endParaRPr lang="en-IN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       while j &lt; </a:t>
            </a:r>
            <a:r>
              <a:rPr lang="en-US" sz="24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(a[i]):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     print(a[i][j])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    j+=1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      i+=1</a:t>
            </a:r>
          </a:p>
        </p:txBody>
      </p:sp>
    </p:spTree>
    <p:extLst>
      <p:ext uri="{BB962C8B-B14F-4D97-AF65-F5344CB8AC3E}">
        <p14:creationId xmlns:p14="http://schemas.microsoft.com/office/powerpoint/2010/main" val="4194882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2669"/>
            <a:ext cx="1097280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to Install pip</a:t>
            </a:r>
            <a:endParaRPr lang="en-US" sz="2667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pip is distributed with Python which means that when you download Python from </a:t>
            </a:r>
            <a:r>
              <a:rPr lang="en-IN" sz="2667" dirty="0">
                <a:solidFill>
                  <a:srgbClr val="0070C0"/>
                </a:solidFill>
                <a:hlinkClick r:id="rId2"/>
              </a:rPr>
              <a:t>https://www.python.org/</a:t>
            </a:r>
            <a:r>
              <a:rPr lang="en-IN" sz="2667" dirty="0">
                <a:solidFill>
                  <a:srgbClr val="0070C0"/>
                </a:solidFill>
              </a:rPr>
              <a:t>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you automatically get pip installed on your computer.</a:t>
            </a: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Check if pip is already Installed</a:t>
            </a:r>
            <a:endParaRPr lang="en-US" sz="2667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pip --version</a:t>
            </a: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667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Update pip</a:t>
            </a:r>
          </a:p>
          <a:p>
            <a:pPr marL="0" indent="0">
              <a:buNone/>
            </a:pPr>
            <a:r>
              <a:rPr lang="en-IN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python -m pip install --upgrade pip</a:t>
            </a:r>
          </a:p>
          <a:p>
            <a:pPr marL="0" indent="0">
              <a:buNone/>
            </a:pPr>
            <a:r>
              <a:rPr lang="en-IN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IN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-m pip install --upgrade pip </a:t>
            </a:r>
            <a:endParaRPr lang="en-IN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328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71209"/>
            <a:ext cx="12192000" cy="21515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2D-ARRAY USING zeros() FUNCTION</a:t>
            </a:r>
            <a:endParaRPr lang="en-US" sz="4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34936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zeros( ) Function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28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zeros ( ) Function is used to create 2D array with all zeros.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133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numpy.zeros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(shape, </a:t>
            </a:r>
            <a:r>
              <a:rPr lang="en-US" sz="2133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=float, order='C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Where,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shape – shape of new array. It can be an </a:t>
            </a:r>
            <a:r>
              <a:rPr lang="en-US" sz="2133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which will represent number of elements or can be tuple of int. ex:- (3, 2)</a:t>
            </a:r>
            <a:endParaRPr lang="en-IN" sz="2133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33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33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– The desired data-type for the array.</a:t>
            </a:r>
          </a:p>
          <a:p>
            <a:pPr marL="0" indent="0">
              <a:buNone/>
            </a:pPr>
            <a:endParaRPr lang="en-US" sz="2133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Order  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 Whether to store multi-dimensional data in row-major (C-style) or column-major (Fortran-style) order in memory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It can be C or F.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3530600"/>
            <a:ext cx="65114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rows</a:t>
            </a:r>
            <a:endParaRPr lang="en-IN" sz="18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6401" y="3548665"/>
            <a:ext cx="99578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columns</a:t>
            </a:r>
            <a:endParaRPr lang="en-IN" sz="1867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565640" y="3429000"/>
            <a:ext cx="75960" cy="306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048000" y="3429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91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Creating 2D Array using zeros ( ) Function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28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zeros(shape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=float)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133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= zeros</a:t>
            </a:r>
            <a:r>
              <a:rPr lang="en-US" sz="2133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((3, 2))</a:t>
            </a:r>
            <a:endParaRPr lang="en-US" sz="2133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33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75200" y="3225800"/>
          <a:ext cx="4876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775200" y="3645747"/>
          <a:ext cx="4876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a[0][0]</a:t>
                      </a:r>
                      <a:endParaRPr lang="en-IN" sz="16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a[0][1]</a:t>
                      </a:r>
                      <a:endParaRPr lang="en-IN" sz="1600" dirty="0" smtClean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a[1][0]</a:t>
                      </a:r>
                      <a:endParaRPr lang="en-IN" sz="1600" dirty="0" smtClean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a[1][1]</a:t>
                      </a:r>
                      <a:endParaRPr lang="en-IN" sz="1600" dirty="0" smtClean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a[2][0]</a:t>
                      </a:r>
                      <a:endParaRPr lang="en-IN" sz="16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a[2][1]</a:t>
                      </a:r>
                      <a:endParaRPr lang="en-IN" sz="16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1200" y="4343400"/>
            <a:ext cx="2683748" cy="1077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= array([   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[0., 0.],</a:t>
            </a:r>
          </a:p>
          <a:p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[0., 0.],</a:t>
            </a:r>
            <a:endParaRPr lang="en-US" sz="2133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[0., 0.]   ])</a:t>
            </a:r>
            <a:endParaRPr lang="en-IN" sz="2133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1727202" y="3835400"/>
            <a:ext cx="325872" cy="50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493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2D Array Elements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8026400" cy="518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667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zeros((3, 2))</a:t>
            </a: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[0][0])</a:t>
            </a:r>
            <a:endParaRPr lang="en-IN" sz="2667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[0][1])</a:t>
            </a:r>
            <a:endParaRPr lang="en-US" sz="2667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[1][0])</a:t>
            </a:r>
            <a:endParaRPr lang="en-US" sz="2667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[1][1])</a:t>
            </a:r>
            <a:endParaRPr lang="en-US" sz="2667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[2][0])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[2</a:t>
            </a:r>
            <a:r>
              <a:rPr lang="en-IN" sz="2667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][1])</a:t>
            </a:r>
            <a:endParaRPr lang="en-US" sz="2667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432800" y="2413000"/>
          <a:ext cx="1320800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/>
                <a:gridCol w="6604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924800" y="2413000"/>
          <a:ext cx="609600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[0]</a:t>
                      </a:r>
                      <a:endParaRPr lang="en-IN" sz="21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[1]</a:t>
                      </a:r>
                      <a:endParaRPr lang="en-IN" sz="21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[2]</a:t>
                      </a:r>
                      <a:endParaRPr lang="en-IN" sz="21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432800" y="2020147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/>
                <a:gridCol w="6604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[0]</a:t>
                      </a:r>
                      <a:endParaRPr lang="en-IN" sz="21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[1]</a:t>
                      </a:r>
                      <a:endParaRPr lang="en-IN" sz="21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064000" y="1976581"/>
            <a:ext cx="2683748" cy="1077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= array([   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[0., 0.],</a:t>
            </a:r>
          </a:p>
          <a:p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[0., 0.],</a:t>
            </a:r>
            <a:endParaRPr lang="en-US" sz="2133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[0., 0.]   ])</a:t>
            </a:r>
            <a:endParaRPr lang="en-IN" sz="2133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48000" y="1976581"/>
            <a:ext cx="1016000" cy="334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522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2D Array using for loop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2200"/>
            <a:ext cx="9042400" cy="152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= zeros((3, 2))</a:t>
            </a:r>
          </a:p>
        </p:txBody>
      </p:sp>
      <p:sp>
        <p:nvSpPr>
          <p:cNvPr id="4" name="Rectangle 3"/>
          <p:cNvSpPr/>
          <p:nvPr/>
        </p:nvSpPr>
        <p:spPr>
          <a:xfrm>
            <a:off x="6502400" y="2616200"/>
            <a:ext cx="4470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index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 range(n):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for j in range(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(a[i])):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print(a[i][j])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print ( 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5200" y="2715499"/>
            <a:ext cx="314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 r in a: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for c in r: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print(c)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print( )</a:t>
            </a:r>
          </a:p>
        </p:txBody>
      </p:sp>
      <p:sp>
        <p:nvSpPr>
          <p:cNvPr id="6" name="Left Brace 5"/>
          <p:cNvSpPr/>
          <p:nvPr/>
        </p:nvSpPr>
        <p:spPr>
          <a:xfrm>
            <a:off x="1727200" y="3327400"/>
            <a:ext cx="508000" cy="12192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7" name="TextBox 6"/>
          <p:cNvSpPr txBox="1"/>
          <p:nvPr/>
        </p:nvSpPr>
        <p:spPr>
          <a:xfrm>
            <a:off x="203200" y="3733800"/>
            <a:ext cx="1555234" cy="379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Outer for loop</a:t>
            </a:r>
            <a:endParaRPr lang="en-IN" sz="18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10058400" y="3530600"/>
            <a:ext cx="406400" cy="13208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2" name="TextBox 11"/>
          <p:cNvSpPr txBox="1"/>
          <p:nvPr/>
        </p:nvSpPr>
        <p:spPr>
          <a:xfrm>
            <a:off x="10464800" y="3985815"/>
            <a:ext cx="1555234" cy="379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Outer for loop</a:t>
            </a:r>
            <a:endParaRPr lang="en-IN" sz="18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8400" y="3632200"/>
            <a:ext cx="1516762" cy="3796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Inner for loop</a:t>
            </a:r>
            <a:endParaRPr lang="en-IN" sz="18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4572000" y="3632201"/>
            <a:ext cx="406400" cy="511969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5" name="Left Brace 14"/>
          <p:cNvSpPr/>
          <p:nvPr/>
        </p:nvSpPr>
        <p:spPr>
          <a:xfrm>
            <a:off x="7010400" y="3937000"/>
            <a:ext cx="203200" cy="506016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6" name="TextBox 15"/>
          <p:cNvSpPr txBox="1"/>
          <p:nvPr/>
        </p:nvSpPr>
        <p:spPr>
          <a:xfrm>
            <a:off x="5436892" y="4038600"/>
            <a:ext cx="1516762" cy="37965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Inner for loop</a:t>
            </a:r>
            <a:endParaRPr lang="en-IN" sz="18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1200" y="5156201"/>
            <a:ext cx="11088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outer for loop represents the rows and the inner for loop represents the columns in each row.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62400" y="1295400"/>
            <a:ext cx="2683748" cy="1077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a = array(</a:t>
            </a:r>
            <a:r>
              <a:rPr lang="en-US" sz="213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[0., 0.],</a:t>
            </a:r>
          </a:p>
          <a:p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  [0., 0.],</a:t>
            </a:r>
            <a:endParaRPr lang="en-US" sz="2133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[0., 0.]   </a:t>
            </a:r>
            <a:r>
              <a:rPr lang="en-US" sz="213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133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844800" y="1803400"/>
            <a:ext cx="1096411" cy="45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953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2D Array using while loop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261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rom </a:t>
            </a:r>
            <a:r>
              <a:rPr lang="en-US" sz="2400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zeros((3, 2))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4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       j = 0</a:t>
            </a:r>
            <a:endParaRPr lang="en-IN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       while j &lt; </a:t>
            </a:r>
            <a:r>
              <a:rPr lang="en-US" sz="24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(a[i]):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     print(a[i][j])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    j+=1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      i+=1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2400" y="1508204"/>
            <a:ext cx="2683748" cy="1077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= array([   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[0., 0.],</a:t>
            </a:r>
          </a:p>
          <a:p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[0., 0.],</a:t>
            </a:r>
            <a:endParaRPr lang="en-US" sz="2133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[0., 0.]   ])</a:t>
            </a:r>
            <a:endParaRPr lang="en-IN" sz="2133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844800" y="2016204"/>
            <a:ext cx="1096411" cy="45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1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71209"/>
            <a:ext cx="12192000" cy="21515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2D-ARRAY USING ones() FUNCTION</a:t>
            </a:r>
            <a:endParaRPr lang="en-US" sz="4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6857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ones( ) Function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28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ones ( ) Function is used to create 2D array with several rows and columns with all 1s.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133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numpy.ones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(shape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133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=float, order='C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Where,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shape – shape of new array. It can be an </a:t>
            </a:r>
            <a:r>
              <a:rPr lang="en-US" sz="2133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which will represent number of elements or can be tuple of int</a:t>
            </a: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 ex:- (3, 2)</a:t>
            </a:r>
            <a:endParaRPr lang="en-IN" sz="2133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133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33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– The desired data-type for the array. Default is float.</a:t>
            </a:r>
          </a:p>
          <a:p>
            <a:pPr marL="0" indent="0">
              <a:buNone/>
            </a:pPr>
            <a:endParaRPr lang="en-US" sz="2133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Order  - Whether to store multi-dimensional data in row-major (C-style) or column-major (Fortran-style) order in memory</a:t>
            </a: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 It can be C or F.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3530600"/>
            <a:ext cx="65114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rows</a:t>
            </a:r>
            <a:endParaRPr lang="en-IN" sz="18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6401" y="3548665"/>
            <a:ext cx="99578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columns</a:t>
            </a:r>
            <a:endParaRPr lang="en-IN" sz="1867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65640" y="3429000"/>
            <a:ext cx="75960" cy="306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048000" y="3429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491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Creating 2D Array using ones ( ) Function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28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ones(shape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=float)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133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ones((3, 2))</a:t>
            </a:r>
            <a:endParaRPr lang="en-US" sz="2133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33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75200" y="3225800"/>
          <a:ext cx="4876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775200" y="3645747"/>
          <a:ext cx="4876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a[0][0]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a[0][1]</a:t>
                      </a:r>
                      <a:endParaRPr lang="en-IN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a[1][0]</a:t>
                      </a:r>
                      <a:endParaRPr lang="en-IN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a[1][1]</a:t>
                      </a:r>
                      <a:endParaRPr lang="en-IN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a[2][0]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a[2][1]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1200" y="4343400"/>
            <a:ext cx="2683748" cy="1077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= array([   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[1., 1.],</a:t>
            </a:r>
          </a:p>
          <a:p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[1., 1.],</a:t>
            </a:r>
            <a:endParaRPr lang="en-US" sz="2133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[1., 1.]   ])</a:t>
            </a:r>
            <a:endParaRPr lang="en-IN" sz="2133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1727202" y="3835400"/>
            <a:ext cx="325872" cy="50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38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Accessing 2D Array Elements</a:t>
            </a:r>
            <a:endParaRPr lang="en-IN" sz="4800" b="1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8026400" cy="518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667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ones((3, 2))</a:t>
            </a: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[0][0])</a:t>
            </a:r>
            <a:endParaRPr lang="en-IN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[0][1])</a:t>
            </a: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[1][0])</a:t>
            </a: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[1][1])</a:t>
            </a: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[2][0])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[2</a:t>
            </a:r>
            <a:r>
              <a:rPr lang="en-IN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][1])</a:t>
            </a: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432800" y="2413000"/>
          <a:ext cx="1320800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/>
                <a:gridCol w="6604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sz="24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sz="24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sz="24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sz="24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sz="24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sz="24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924800" y="2413000"/>
          <a:ext cx="609600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[0]</a:t>
                      </a:r>
                      <a:endParaRPr lang="en-IN" sz="21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[1]</a:t>
                      </a:r>
                      <a:endParaRPr lang="en-IN" sz="21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[2]</a:t>
                      </a:r>
                      <a:endParaRPr lang="en-IN" sz="21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432800" y="2020147"/>
          <a:ext cx="13208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/>
                <a:gridCol w="6604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[0]</a:t>
                      </a:r>
                      <a:endParaRPr lang="en-IN" sz="21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[1]</a:t>
                      </a:r>
                      <a:endParaRPr lang="en-IN" sz="21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60800" y="1905000"/>
            <a:ext cx="2683748" cy="1077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= array([   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[1., 1.],</a:t>
            </a:r>
          </a:p>
          <a:p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[1., 1.],</a:t>
            </a:r>
            <a:endParaRPr lang="en-US" sz="2133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[1., 1.]   ])</a:t>
            </a:r>
            <a:endParaRPr lang="en-IN" sz="2133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048000" y="2006600"/>
            <a:ext cx="812800" cy="186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308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84200"/>
            <a:ext cx="109728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How to Get Help</a:t>
            </a:r>
            <a:endParaRPr lang="en-US" sz="2667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pip help</a:t>
            </a: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 – It shows list of pip commands and their functions.</a:t>
            </a: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How to </a:t>
            </a:r>
            <a:r>
              <a:rPr lang="en-US" sz="2667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install Packages</a:t>
            </a:r>
            <a:endParaRPr lang="en-US" sz="2667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pip install </a:t>
            </a: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camelcase</a:t>
            </a: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How to </a:t>
            </a:r>
            <a:r>
              <a:rPr lang="en-US" sz="2667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667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Packages</a:t>
            </a:r>
            <a:endParaRPr lang="en-US" sz="2667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camelcase</a:t>
            </a: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How to </a:t>
            </a:r>
            <a:r>
              <a:rPr lang="en-US" sz="2667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Uninstall </a:t>
            </a:r>
            <a:r>
              <a:rPr lang="en-US" sz="2667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Packages</a:t>
            </a:r>
            <a:endParaRPr lang="en-US" sz="2667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pip uninstall </a:t>
            </a: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camelcase</a:t>
            </a:r>
            <a:endParaRPr lang="en-IN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579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2D Array using for loop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2200"/>
            <a:ext cx="9042400" cy="152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ones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((3, 2))</a:t>
            </a:r>
          </a:p>
        </p:txBody>
      </p:sp>
      <p:sp>
        <p:nvSpPr>
          <p:cNvPr id="4" name="Rectangle 3"/>
          <p:cNvSpPr/>
          <p:nvPr/>
        </p:nvSpPr>
        <p:spPr>
          <a:xfrm>
            <a:off x="6502400" y="2616200"/>
            <a:ext cx="4470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With index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range(n):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for j in range(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(a[i])):</a:t>
            </a:r>
            <a:endParaRPr lang="en-IN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print(a[i][j])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print ( 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5200" y="2715499"/>
            <a:ext cx="314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r in a: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for c in r: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print(c)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print( )</a:t>
            </a:r>
          </a:p>
        </p:txBody>
      </p:sp>
      <p:sp>
        <p:nvSpPr>
          <p:cNvPr id="6" name="Left Brace 5"/>
          <p:cNvSpPr/>
          <p:nvPr/>
        </p:nvSpPr>
        <p:spPr>
          <a:xfrm>
            <a:off x="1727200" y="3327400"/>
            <a:ext cx="508000" cy="12192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7" name="TextBox 6"/>
          <p:cNvSpPr txBox="1"/>
          <p:nvPr/>
        </p:nvSpPr>
        <p:spPr>
          <a:xfrm>
            <a:off x="203200" y="3733800"/>
            <a:ext cx="1555234" cy="379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Outer for loop</a:t>
            </a:r>
            <a:endParaRPr lang="en-IN" sz="18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10058400" y="3530600"/>
            <a:ext cx="406400" cy="13208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2" name="TextBox 11"/>
          <p:cNvSpPr txBox="1"/>
          <p:nvPr/>
        </p:nvSpPr>
        <p:spPr>
          <a:xfrm>
            <a:off x="10464800" y="3985815"/>
            <a:ext cx="1555234" cy="379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Outer for loop</a:t>
            </a:r>
            <a:endParaRPr lang="en-IN" sz="18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8400" y="3632200"/>
            <a:ext cx="1516762" cy="3796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Inner for loop</a:t>
            </a:r>
            <a:endParaRPr lang="en-IN" sz="18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4572000" y="3632201"/>
            <a:ext cx="406400" cy="511969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5" name="Left Brace 14"/>
          <p:cNvSpPr/>
          <p:nvPr/>
        </p:nvSpPr>
        <p:spPr>
          <a:xfrm>
            <a:off x="7010400" y="3937000"/>
            <a:ext cx="203200" cy="506016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6" name="TextBox 15"/>
          <p:cNvSpPr txBox="1"/>
          <p:nvPr/>
        </p:nvSpPr>
        <p:spPr>
          <a:xfrm>
            <a:off x="5436892" y="4038600"/>
            <a:ext cx="1516762" cy="37965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67" dirty="0">
                <a:latin typeface="Times New Roman" pitchFamily="18" charset="0"/>
                <a:cs typeface="Times New Roman" pitchFamily="18" charset="0"/>
              </a:rPr>
              <a:t>Inner for loop</a:t>
            </a:r>
            <a:endParaRPr lang="en-IN" sz="18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1200" y="5156201"/>
            <a:ext cx="11088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outer for loop represents the rows and the inner for loop represents the columns in each row.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62400" y="1295400"/>
            <a:ext cx="2683748" cy="1077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a = array(</a:t>
            </a:r>
            <a:r>
              <a:rPr lang="en-US" sz="213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[1., 1.],</a:t>
            </a:r>
          </a:p>
          <a:p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  [1., 1.],</a:t>
            </a:r>
            <a:endParaRPr lang="en-US" sz="2133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[1., 1.]   </a:t>
            </a:r>
            <a:r>
              <a:rPr lang="en-US" sz="213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133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844800" y="1803400"/>
            <a:ext cx="1096411" cy="45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5230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2D Array using while loop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261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ones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((3, 2))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4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       j = 0</a:t>
            </a:r>
            <a:endParaRPr lang="en-IN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       while j &lt; </a:t>
            </a:r>
            <a:r>
              <a:rPr lang="en-US" sz="24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(a[i]):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     print(a[i][j])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    j+=1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      i+=1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2400" y="1508204"/>
            <a:ext cx="2683748" cy="1077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= array([   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[1., 1.],</a:t>
            </a:r>
          </a:p>
          <a:p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[1., 1.],</a:t>
            </a:r>
            <a:endParaRPr lang="en-US" sz="2133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[1., 1.]   ])</a:t>
            </a:r>
            <a:endParaRPr lang="en-IN" sz="2133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844800" y="2016204"/>
            <a:ext cx="1096411" cy="45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902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71209"/>
            <a:ext cx="12192000" cy="21515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</a:t>
            </a:r>
            <a:r>
              <a:rPr lang="en-US" sz="4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reshape() FUNCTION</a:t>
            </a:r>
            <a:endParaRPr lang="en-US" sz="4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6542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reshape ( ) Function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38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function is used to change the shape of array. We can convert 1D array to 2D or 3D array and vice versa.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new array should have the same number of elements as in the original array.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reshape(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(n, r, c))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Where, 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– It represents the name of the array whose elements to be converted.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 – n is the number[name] of arrays in the resultant array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 – r is the number of rows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 – c is the number of columns 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836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Convert 1D Array to 2D Array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38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array([1, 2, 3, 4, 5, 6])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 = reshape(a, (2, 3))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3600" y="2413000"/>
            <a:ext cx="652230" cy="379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67" dirty="0">
                <a:solidFill>
                  <a:srgbClr val="C00000"/>
                </a:solidFill>
              </a:rPr>
              <a:t>rows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6401" y="2365224"/>
            <a:ext cx="998607" cy="379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67" dirty="0">
                <a:solidFill>
                  <a:srgbClr val="C00000"/>
                </a:solidFill>
              </a:rPr>
              <a:t>columns</a:t>
            </a:r>
            <a:endParaRPr lang="en-IN" sz="1867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 flipV="1">
            <a:off x="2459715" y="2006600"/>
            <a:ext cx="283486" cy="4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048000" y="2006600"/>
            <a:ext cx="505416" cy="382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2800" y="2973626"/>
            <a:ext cx="2185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 = [  [1, 2, 3] 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[4, 5, 6]   ]</a:t>
            </a:r>
            <a:endParaRPr lang="en-IN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4928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1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Convert 1D Array to 3D Array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38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 = array([1, 2, 3, 4, 5, 6, 7, 8, 9, 10, 11, 12])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 = reshape(c, (2, 3, 2))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400" y="2413000"/>
            <a:ext cx="652230" cy="379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67" dirty="0">
                <a:solidFill>
                  <a:srgbClr val="C00000"/>
                </a:solidFill>
              </a:rPr>
              <a:t>rows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1201" y="2365224"/>
            <a:ext cx="998607" cy="379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67" dirty="0">
                <a:solidFill>
                  <a:srgbClr val="C00000"/>
                </a:solidFill>
              </a:rPr>
              <a:t>columns</a:t>
            </a:r>
            <a:endParaRPr lang="en-IN" sz="1867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 flipV="1">
            <a:off x="2764515" y="2006600"/>
            <a:ext cx="283486" cy="4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352800" y="2006600"/>
            <a:ext cx="505416" cy="382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6400" y="2395205"/>
            <a:ext cx="1878656" cy="3796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67" dirty="0">
                <a:solidFill>
                  <a:srgbClr val="C00000"/>
                </a:solidFill>
              </a:rPr>
              <a:t>Number of arrays</a:t>
            </a:r>
            <a:endParaRPr lang="en-IN" sz="2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133600" y="2006600"/>
            <a:ext cx="508000" cy="382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12" name="TextBox 11"/>
          <p:cNvSpPr txBox="1"/>
          <p:nvPr/>
        </p:nvSpPr>
        <p:spPr>
          <a:xfrm>
            <a:off x="856496" y="3124200"/>
            <a:ext cx="2496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 = [ [ [1, 2], 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[3, 4],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[5, 6] ],  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[ [7, 8],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[9, 10],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[11, 12] ]  ]</a:t>
            </a:r>
            <a:endParaRPr lang="en-IN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062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8" grpId="0" animBg="1"/>
      <p:bldP spid="12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Convert 2D Array to 1D Array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38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 = array([[1, 2, 3], [4, 5, 6]])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 = reshape(e, (6))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 = [1, 2, 3, 4, 5, 6]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607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44209"/>
            <a:ext cx="12192000" cy="19737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flatten ( ) </a:t>
            </a:r>
            <a:r>
              <a:rPr lang="en-US" sz="4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METHOD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57596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latten ( ) Method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flatten ( ) method is used to convert 2D or 3D array to 1D array.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array_name.flatten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Ex-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 = array([[1, 2, 3], [4, 5, 6]])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 = </a:t>
            </a: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e.flatten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en-IN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322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79675"/>
            <a:ext cx="12192000" cy="18129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OF NUMPY ARRAY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48705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1798</TotalTime>
  <Words>4734</Words>
  <Application>Microsoft Office PowerPoint</Application>
  <PresentationFormat>Widescreen</PresentationFormat>
  <Paragraphs>1053</Paragraphs>
  <Slides>110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20" baseType="lpstr">
      <vt:lpstr>Algerian</vt:lpstr>
      <vt:lpstr>Arial</vt:lpstr>
      <vt:lpstr>Arial Black</vt:lpstr>
      <vt:lpstr>Arial Rounded MT Bold</vt:lpstr>
      <vt:lpstr>Calibri</vt:lpstr>
      <vt:lpstr>Calibri Light</vt:lpstr>
      <vt:lpstr>Cambria Math</vt:lpstr>
      <vt:lpstr>Times New Roman</vt:lpstr>
      <vt:lpstr>Wingdings</vt:lpstr>
      <vt:lpstr>Office Theme</vt:lpstr>
      <vt:lpstr>WELCOME  IN HARIOM DEFENSIVE TECHNOLOGY</vt:lpstr>
      <vt:lpstr>PYTHON (NUMPY) </vt:lpstr>
      <vt:lpstr>ALL AT ONE GLANCE</vt:lpstr>
      <vt:lpstr>AGENDA</vt:lpstr>
      <vt:lpstr>PowerPoint Presentation</vt:lpstr>
      <vt:lpstr>PowerPoint Presentation</vt:lpstr>
      <vt:lpstr>pip</vt:lpstr>
      <vt:lpstr>PowerPoint Presentation</vt:lpstr>
      <vt:lpstr>PowerPoint Presentation</vt:lpstr>
      <vt:lpstr>PowerPoint Presentation</vt:lpstr>
      <vt:lpstr>numpy</vt:lpstr>
      <vt:lpstr>Import numpy</vt:lpstr>
      <vt:lpstr>One Dimensional Array</vt:lpstr>
      <vt:lpstr>Ways of Creating Array in numpy</vt:lpstr>
      <vt:lpstr>PowerPoint Presentation</vt:lpstr>
      <vt:lpstr>array ( ) Function</vt:lpstr>
      <vt:lpstr>Creating 1D Array using array ( ) Function</vt:lpstr>
      <vt:lpstr>Creating 1D Array using array ( ) Function</vt:lpstr>
      <vt:lpstr>index</vt:lpstr>
      <vt:lpstr>Accessing One-D Array Elements</vt:lpstr>
      <vt:lpstr>Modifying 1D Array Elements</vt:lpstr>
      <vt:lpstr>Accessing array using for loop</vt:lpstr>
      <vt:lpstr>PowerPoint Presentation</vt:lpstr>
      <vt:lpstr>linspace ( ) Function</vt:lpstr>
      <vt:lpstr>Creating Array using linspace ( ) Function</vt:lpstr>
      <vt:lpstr>Accessing One-D Array Elements</vt:lpstr>
      <vt:lpstr>Accessing using for loop</vt:lpstr>
      <vt:lpstr>Accessing using while loop</vt:lpstr>
      <vt:lpstr>PowerPoint Presentation</vt:lpstr>
      <vt:lpstr>logspace ( ) Function</vt:lpstr>
      <vt:lpstr>Creating Array using logspace ( ) Function</vt:lpstr>
      <vt:lpstr>Accessing One-D Array Elements</vt:lpstr>
      <vt:lpstr>Accessing using for loop</vt:lpstr>
      <vt:lpstr>Accessing using while loop</vt:lpstr>
      <vt:lpstr>PowerPoint Presentation</vt:lpstr>
      <vt:lpstr>arange( ) Function</vt:lpstr>
      <vt:lpstr>Creating Array using arange ( ) Function</vt:lpstr>
      <vt:lpstr>Accessing One-D Array Elements</vt:lpstr>
      <vt:lpstr>Accessing using for loop</vt:lpstr>
      <vt:lpstr>Accessing using while loop</vt:lpstr>
      <vt:lpstr>PowerPoint Presentation</vt:lpstr>
      <vt:lpstr>zeros( ) Function</vt:lpstr>
      <vt:lpstr>Creating Array using zeros ( ) Function</vt:lpstr>
      <vt:lpstr>Accessing One-D Array Elements</vt:lpstr>
      <vt:lpstr>Accessing using for loop</vt:lpstr>
      <vt:lpstr>Accessing using while loop</vt:lpstr>
      <vt:lpstr>PowerPoint Presentation</vt:lpstr>
      <vt:lpstr>ones( ) Function</vt:lpstr>
      <vt:lpstr>Creating Array using ones ( ) Function</vt:lpstr>
      <vt:lpstr>Accessing One-D Array Elements</vt:lpstr>
      <vt:lpstr>Accessing using for loop</vt:lpstr>
      <vt:lpstr>Accessing using while loop</vt:lpstr>
      <vt:lpstr>PowerPoint Presentation</vt:lpstr>
      <vt:lpstr>PowerPoint Presentation</vt:lpstr>
      <vt:lpstr>Mathematical Operations on Arrays using numpy</vt:lpstr>
      <vt:lpstr>PowerPoint Presentation</vt:lpstr>
      <vt:lpstr>Relational/ Comparison Operators</vt:lpstr>
      <vt:lpstr>Comparing Arrays using numpy</vt:lpstr>
      <vt:lpstr>PowerPoint Presentation</vt:lpstr>
      <vt:lpstr>PowerPoint Presentation</vt:lpstr>
      <vt:lpstr>PowerPoint Presentation</vt:lpstr>
      <vt:lpstr>PowerPoint Presentation</vt:lpstr>
      <vt:lpstr>Aliasing Array</vt:lpstr>
      <vt:lpstr>PowerPoint Presentation</vt:lpstr>
      <vt:lpstr>view ( ) Method</vt:lpstr>
      <vt:lpstr>copy ( ) Method</vt:lpstr>
      <vt:lpstr>PowerPoint Presentation</vt:lpstr>
      <vt:lpstr>Multi-Dimensional Array</vt:lpstr>
      <vt:lpstr>Two Dimensional Array</vt:lpstr>
      <vt:lpstr>Way of creating Multi-D Array</vt:lpstr>
      <vt:lpstr>PowerPoint Presentation</vt:lpstr>
      <vt:lpstr>array ( ) Function</vt:lpstr>
      <vt:lpstr>Creating 2D Array using array ( ) Function</vt:lpstr>
      <vt:lpstr>Creating and Initializing 2D Array</vt:lpstr>
      <vt:lpstr>index</vt:lpstr>
      <vt:lpstr>Accessing 2D Array Elements</vt:lpstr>
      <vt:lpstr>Modifying 2D Array Elements</vt:lpstr>
      <vt:lpstr>Accessing 2D Array using for loop</vt:lpstr>
      <vt:lpstr>Accessing 2D Array using while loop</vt:lpstr>
      <vt:lpstr>PowerPoint Presentation</vt:lpstr>
      <vt:lpstr>zeros( ) Function</vt:lpstr>
      <vt:lpstr>Creating 2D Array using zeros ( ) Function</vt:lpstr>
      <vt:lpstr>Accessing 2D Array Elements</vt:lpstr>
      <vt:lpstr>Accessing 2D Array using for loop</vt:lpstr>
      <vt:lpstr>Accessing 2D Array using while loop</vt:lpstr>
      <vt:lpstr>PowerPoint Presentation</vt:lpstr>
      <vt:lpstr>ones( ) Function</vt:lpstr>
      <vt:lpstr>Creating 2D Array using ones ( ) Function</vt:lpstr>
      <vt:lpstr>Accessing 2D Array Elements</vt:lpstr>
      <vt:lpstr>Accessing 2D Array using for loop</vt:lpstr>
      <vt:lpstr>Accessing 2D Array using while loop</vt:lpstr>
      <vt:lpstr>PowerPoint Presentation</vt:lpstr>
      <vt:lpstr>reshape ( ) Function</vt:lpstr>
      <vt:lpstr>Convert 1D Array to 2D Array</vt:lpstr>
      <vt:lpstr>Convert 1D Array to 3D Array</vt:lpstr>
      <vt:lpstr>Convert 2D Array to 1D Array</vt:lpstr>
      <vt:lpstr>PowerPoint Presentation</vt:lpstr>
      <vt:lpstr>flatten ( ) Method</vt:lpstr>
      <vt:lpstr>PowerPoint Presentation</vt:lpstr>
      <vt:lpstr>Attributes of Numpy Array</vt:lpstr>
      <vt:lpstr>Attributes of Numpy Array</vt:lpstr>
      <vt:lpstr>Attributes of Numpy Array</vt:lpstr>
      <vt:lpstr>PowerPoint Presentation</vt:lpstr>
      <vt:lpstr>Slicing on 2D Array</vt:lpstr>
      <vt:lpstr>PowerPoint Presentation</vt:lpstr>
      <vt:lpstr>Numpy Built in Math Functions </vt:lpstr>
      <vt:lpstr>PowerPoint Presentation</vt:lpstr>
      <vt:lpstr>DEMOs-ON::</vt:lpstr>
      <vt:lpstr>DEMO GOING 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ARDUINO-UNO-4LEDs-DEMO2</dc:title>
  <dc:creator>home</dc:creator>
  <cp:lastModifiedBy>home</cp:lastModifiedBy>
  <cp:revision>166</cp:revision>
  <dcterms:created xsi:type="dcterms:W3CDTF">2021-06-04T21:21:12Z</dcterms:created>
  <dcterms:modified xsi:type="dcterms:W3CDTF">2021-10-04T18:26:16Z</dcterms:modified>
</cp:coreProperties>
</file>