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http://customooxmlschemas.google.com/">
      <go:slidesCustomData xmlns:go="http://customooxmlschemas.google.com/" r:id="rId19" roundtripDataSignature="AMtx7mhQCg8rPlub8DKF+KMO7uDqIZWW2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ohn Berg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F0413F-A346-41DB-ACD3-785C8388D437}">
  <a:tblStyle styleId="{CBF0413F-A346-41DB-ACD3-785C8388D43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customschemas.google.com/relationships/presentationmetadata" Target="metadata"/><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7T20:10:24.928">
    <p:pos x="6000" y="0"/>
    <p:text>ADD date line</p:text>
    <p:extLst>
      <p:ext uri="{C676402C-5697-4E1C-873F-D02D1690AC5C}">
        <p15:threadingInfo timeZoneBias="0"/>
      </p:ext>
      <p:ext uri="http://customooxmlschemas.google.com/">
        <go:slidesCustomData xmlns:go="http://customooxmlschemas.google.com/" commentPostId="AAAAKUjQEV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338" y="0"/>
            <a:ext cx="3038475"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b5a02a080_0_33: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9b5a02a080_0_33: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conclusion, the purpose of our project is to design build and test an automated microgreens </a:t>
            </a:r>
            <a:r>
              <a:rPr lang="en-US"/>
              <a:t>growing</a:t>
            </a:r>
            <a:r>
              <a:rPr lang="en-US"/>
              <a:t> </a:t>
            </a:r>
            <a:r>
              <a:rPr lang="en-US"/>
              <a:t>environment</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do this, we have integrated an ECE team into our own team </a:t>
            </a:r>
            <a:r>
              <a:rPr lang="en-US"/>
              <a:t>organizational</a:t>
            </a:r>
            <a:r>
              <a:rPr lang="en-US"/>
              <a:t>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also been using project management tools such as the work breakdown structure, integrated master schedule, and the risk </a:t>
            </a:r>
            <a:r>
              <a:rPr lang="en-US"/>
              <a:t>management</a:t>
            </a:r>
            <a:r>
              <a:rPr lang="en-US"/>
              <a:t> charts to be a more efficient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Recently we have been accepted into Zip Launchpad, which is great news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finally, we are going to spend this semester rapid </a:t>
            </a:r>
            <a:r>
              <a:rPr lang="en-US"/>
              <a:t>prototyping</a:t>
            </a:r>
            <a:r>
              <a:rPr lang="en-US"/>
              <a:t> and testing </a:t>
            </a:r>
            <a:endParaRPr/>
          </a:p>
        </p:txBody>
      </p:sp>
      <p:sp>
        <p:nvSpPr>
          <p:cNvPr id="134" name="Google Shape;134;p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b5a02a080_0_0: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76" name="Google Shape;76;g9b5a02a080_0_0: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9b5a02a080_0_0:notes"/>
          <p:cNvSpPr txBox="1"/>
          <p:nvPr>
            <p:ph idx="12" type="sldNum"/>
          </p:nvPr>
        </p:nvSpPr>
        <p:spPr>
          <a:xfrm>
            <a:off x="3970338" y="8829675"/>
            <a:ext cx="30384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b5a02a080_0_8: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9b5a02a080_0_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b5a02a080_0_13: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9b5a02a080_0_13: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b5a02a080_0_18: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9b5a02a080_0_1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b5a02a080_0_28: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 my name is Thuya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 going to be going over the list of major suppliers.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sheet metal/stock will be supplied by competitive metals, industrial metal supply, and consolidated metals incorporated.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Gerneral mechanical componets will be supplied by McMaster because they have CAD files and drawings for all their 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Pnumatics and general tools will be supplied by grainger because they are located right on campus and are easily accessable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Electrical components will be supplied by Digikey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PCB manufactuing and assembly will be outsourced to JLC PCB</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San Diego hydroponics will be providing out Nutrients and Seeds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Rieker Machie shop is our alternative to the machine shop at SDSU if there is another outbreak</a:t>
            </a:r>
            <a:endParaRPr/>
          </a:p>
        </p:txBody>
      </p:sp>
      <p:sp>
        <p:nvSpPr>
          <p:cNvPr id="116" name="Google Shape;116;g9b5a02a080_0_2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b5a02a080_0_38: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9b5a02a080_0_3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5" name="Shape 55"/>
        <p:cNvGrpSpPr/>
        <p:nvPr/>
      </p:nvGrpSpPr>
      <p:grpSpPr>
        <a:xfrm>
          <a:off x="0" y="0"/>
          <a:ext cx="0" cy="0"/>
          <a:chOff x="0" y="0"/>
          <a:chExt cx="0" cy="0"/>
        </a:xfrm>
      </p:grpSpPr>
      <p:sp>
        <p:nvSpPr>
          <p:cNvPr id="56" name="Google Shape;5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 name="Google Shape;21;p7"/>
          <p:cNvCxnSpPr/>
          <p:nvPr/>
        </p:nvCxnSpPr>
        <p:spPr>
          <a:xfrm flipH="1" rot="10800000">
            <a:off x="838200" y="1617128"/>
            <a:ext cx="10515600" cy="8467"/>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9" name="Google Shape;29;p9"/>
          <p:cNvCxnSpPr/>
          <p:nvPr/>
        </p:nvCxnSpPr>
        <p:spPr>
          <a:xfrm flipH="1" rot="10800000">
            <a:off x="838200" y="1617128"/>
            <a:ext cx="10515600" cy="8467"/>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6" name="Google Shape;36;p10"/>
          <p:cNvCxnSpPr/>
          <p:nvPr/>
        </p:nvCxnSpPr>
        <p:spPr>
          <a:xfrm flipH="1" rot="10800000">
            <a:off x="838200" y="1617128"/>
            <a:ext cx="10515600" cy="8467"/>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9" name="Google Shape;39;p11"/>
          <p:cNvCxnSpPr/>
          <p:nvPr/>
        </p:nvCxnSpPr>
        <p:spPr>
          <a:xfrm flipH="1" rot="10800000">
            <a:off x="838200" y="1617128"/>
            <a:ext cx="10515600" cy="8467"/>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7" name="Google Shape;4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1" name="Google Shape;51;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1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https://upload.wikimedia.org/wikipedia/commons/b/b4/San_Diego_State_Logotype.png" id="12" name="Google Shape;12;p5"/>
          <p:cNvPicPr preferRelativeResize="0"/>
          <p:nvPr/>
        </p:nvPicPr>
        <p:blipFill rotWithShape="1">
          <a:blip r:embed="rId1">
            <a:alphaModFix/>
          </a:blip>
          <a:srcRect b="0" l="0" r="0" t="0"/>
          <a:stretch/>
        </p:blipFill>
        <p:spPr>
          <a:xfrm>
            <a:off x="10806792" y="2084"/>
            <a:ext cx="1371600" cy="436707"/>
          </a:xfrm>
          <a:prstGeom prst="rect">
            <a:avLst/>
          </a:prstGeom>
          <a:noFill/>
          <a:ln>
            <a:noFill/>
          </a:ln>
        </p:spPr>
      </p:pic>
      <p:sp>
        <p:nvSpPr>
          <p:cNvPr id="13" name="Google Shape;13;p5"/>
          <p:cNvSpPr txBox="1"/>
          <p:nvPr/>
        </p:nvSpPr>
        <p:spPr>
          <a:xfrm>
            <a:off x="7307037" y="6581001"/>
            <a:ext cx="4876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rgbClr val="7F7F7F"/>
                </a:solidFill>
                <a:latin typeface="Arial"/>
                <a:ea typeface="Arial"/>
                <a:cs typeface="Arial"/>
                <a:sym typeface="Arial"/>
              </a:rPr>
              <a:t>SDSU-ME490A		         Dr. Shaffar</a:t>
            </a:r>
            <a:endParaRPr/>
          </a:p>
        </p:txBody>
      </p:sp>
      <p:sp>
        <p:nvSpPr>
          <p:cNvPr id="14" name="Google Shape;14;p5"/>
          <p:cNvSpPr/>
          <p:nvPr/>
        </p:nvSpPr>
        <p:spPr>
          <a:xfrm>
            <a:off x="76200" y="6396038"/>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
          <p:cNvSpPr txBox="1"/>
          <p:nvPr>
            <p:ph type="ctrTitle"/>
          </p:nvPr>
        </p:nvSpPr>
        <p:spPr>
          <a:xfrm>
            <a:off x="1524000" y="2773523"/>
            <a:ext cx="9718221" cy="195126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80"/>
              <a:buFont typeface="Arial"/>
              <a:buNone/>
            </a:pPr>
            <a:r>
              <a:rPr b="1" lang="en-US" sz="2880">
                <a:latin typeface="Arial"/>
                <a:ea typeface="Arial"/>
                <a:cs typeface="Arial"/>
                <a:sym typeface="Arial"/>
              </a:rPr>
              <a:t>Mechanical Engineering Senior Design (ME490A)</a:t>
            </a:r>
            <a:br>
              <a:rPr b="1" lang="en-US" sz="2880">
                <a:latin typeface="Arial"/>
                <a:ea typeface="Arial"/>
                <a:cs typeface="Arial"/>
                <a:sym typeface="Arial"/>
              </a:rPr>
            </a:br>
            <a:br>
              <a:rPr b="1" lang="en-US" sz="2880">
                <a:latin typeface="Arial"/>
                <a:ea typeface="Arial"/>
                <a:cs typeface="Arial"/>
                <a:sym typeface="Arial"/>
              </a:rPr>
            </a:br>
            <a:r>
              <a:rPr b="1" i="1" lang="en-US" sz="2880">
                <a:latin typeface="Arial"/>
                <a:ea typeface="Arial"/>
                <a:cs typeface="Arial"/>
                <a:sym typeface="Arial"/>
              </a:rPr>
              <a:t>Team </a:t>
            </a:r>
            <a:r>
              <a:rPr i="1" lang="en-US" sz="2880">
                <a:latin typeface="Arial"/>
                <a:ea typeface="Arial"/>
                <a:cs typeface="Arial"/>
                <a:sym typeface="Arial"/>
              </a:rPr>
              <a:t>M9</a:t>
            </a:r>
            <a:r>
              <a:rPr b="1" i="1" lang="en-US" sz="2880">
                <a:latin typeface="Arial"/>
                <a:ea typeface="Arial"/>
                <a:cs typeface="Arial"/>
                <a:sym typeface="Arial"/>
              </a:rPr>
              <a:t>, </a:t>
            </a:r>
            <a:r>
              <a:rPr i="1" lang="en-US" sz="2880">
                <a:latin typeface="Arial"/>
                <a:ea typeface="Arial"/>
                <a:cs typeface="Arial"/>
                <a:sym typeface="Arial"/>
              </a:rPr>
              <a:t>Mean Green Growing Machine</a:t>
            </a:r>
            <a:br>
              <a:rPr b="1" i="1" lang="en-US" sz="2880">
                <a:latin typeface="Arial"/>
                <a:ea typeface="Arial"/>
                <a:cs typeface="Arial"/>
                <a:sym typeface="Arial"/>
              </a:rPr>
            </a:br>
            <a:r>
              <a:rPr b="1" i="1" lang="en-US" sz="2880">
                <a:latin typeface="Arial"/>
                <a:ea typeface="Arial"/>
                <a:cs typeface="Arial"/>
                <a:sym typeface="Arial"/>
              </a:rPr>
              <a:t>Project </a:t>
            </a:r>
            <a:r>
              <a:rPr i="1" lang="en-US" sz="2880">
                <a:latin typeface="Arial"/>
                <a:ea typeface="Arial"/>
                <a:cs typeface="Arial"/>
                <a:sym typeface="Arial"/>
              </a:rPr>
              <a:t>18</a:t>
            </a:r>
            <a:r>
              <a:rPr b="1" i="1" lang="en-US" sz="2880">
                <a:latin typeface="Arial"/>
                <a:ea typeface="Arial"/>
                <a:cs typeface="Arial"/>
                <a:sym typeface="Arial"/>
              </a:rPr>
              <a:t>, </a:t>
            </a:r>
            <a:r>
              <a:rPr i="1" lang="en-US" sz="2880">
                <a:latin typeface="Arial"/>
                <a:ea typeface="Arial"/>
                <a:cs typeface="Arial"/>
                <a:sym typeface="Arial"/>
              </a:rPr>
              <a:t>Automated Microgreens</a:t>
            </a:r>
            <a:br>
              <a:rPr b="1" i="1" lang="en-US" sz="2880">
                <a:latin typeface="Arial"/>
                <a:ea typeface="Arial"/>
                <a:cs typeface="Arial"/>
                <a:sym typeface="Arial"/>
              </a:rPr>
            </a:br>
            <a:r>
              <a:rPr i="1" lang="en-US" sz="2880">
                <a:latin typeface="Arial"/>
                <a:ea typeface="Arial"/>
                <a:cs typeface="Arial"/>
                <a:sym typeface="Arial"/>
              </a:rPr>
              <a:t>PMP Briefing</a:t>
            </a:r>
            <a:br>
              <a:rPr b="1" i="1" lang="en-US" sz="2880">
                <a:latin typeface="Arial"/>
                <a:ea typeface="Arial"/>
                <a:cs typeface="Arial"/>
                <a:sym typeface="Arial"/>
              </a:rPr>
            </a:br>
            <a:r>
              <a:rPr i="1" lang="en-US" sz="2880">
                <a:latin typeface="Arial"/>
                <a:ea typeface="Arial"/>
                <a:cs typeface="Arial"/>
                <a:sym typeface="Arial"/>
              </a:rPr>
              <a:t>9/28/20</a:t>
            </a:r>
            <a:endParaRPr/>
          </a:p>
        </p:txBody>
      </p:sp>
      <p:sp>
        <p:nvSpPr>
          <p:cNvPr id="72" name="Google Shape;72;p1"/>
          <p:cNvSpPr txBox="1"/>
          <p:nvPr>
            <p:ph idx="1" type="subTitle"/>
          </p:nvPr>
        </p:nvSpPr>
        <p:spPr>
          <a:xfrm>
            <a:off x="1524000" y="5066787"/>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1200"/>
              </a:spcBef>
              <a:spcAft>
                <a:spcPts val="0"/>
              </a:spcAft>
              <a:buClr>
                <a:schemeClr val="dk1"/>
              </a:buClr>
              <a:buSzPts val="1100"/>
              <a:buNone/>
            </a:pPr>
            <a:r>
              <a:rPr lang="en-US" sz="1200">
                <a:latin typeface="Arial"/>
                <a:ea typeface="Arial"/>
                <a:cs typeface="Arial"/>
                <a:sym typeface="Arial"/>
              </a:rPr>
              <a:t>John Berger, Max Merritt, </a:t>
            </a:r>
            <a:r>
              <a:rPr lang="en-US" sz="1200">
                <a:highlight>
                  <a:srgbClr val="FFFFFF"/>
                </a:highlight>
                <a:latin typeface="Arial"/>
                <a:ea typeface="Arial"/>
                <a:cs typeface="Arial"/>
                <a:sym typeface="Arial"/>
              </a:rPr>
              <a:t>Thuyavan Sathiamurthi, </a:t>
            </a:r>
            <a:r>
              <a:rPr lang="en-US" sz="1200">
                <a:latin typeface="Arial"/>
                <a:ea typeface="Arial"/>
                <a:cs typeface="Arial"/>
                <a:sym typeface="Arial"/>
              </a:rPr>
              <a:t>Conor Vasiliadis</a:t>
            </a:r>
            <a:endParaRPr sz="1200">
              <a:latin typeface="Arial"/>
              <a:ea typeface="Arial"/>
              <a:cs typeface="Arial"/>
              <a:sym typeface="Arial"/>
            </a:endParaRPr>
          </a:p>
          <a:p>
            <a:pPr indent="0" lvl="0" marL="457200" rtl="0" algn="ctr">
              <a:lnSpc>
                <a:spcPct val="115000"/>
              </a:lnSpc>
              <a:spcBef>
                <a:spcPts val="1200"/>
              </a:spcBef>
              <a:spcAft>
                <a:spcPts val="1000"/>
              </a:spcAft>
              <a:buNone/>
            </a:pPr>
            <a:r>
              <a:rPr lang="en-US" sz="1100">
                <a:solidFill>
                  <a:srgbClr val="222222"/>
                </a:solidFill>
                <a:highlight>
                  <a:srgbClr val="FFFFFF"/>
                </a:highlight>
                <a:latin typeface="Arial"/>
                <a:ea typeface="Arial"/>
                <a:cs typeface="Arial"/>
                <a:sym typeface="Arial"/>
              </a:rPr>
              <a:t>Ali Alqaoud, Daniel Kenner, Jose Baez, Abigail Dabu, Elias Wooten</a:t>
            </a:r>
            <a:endParaRPr sz="1200">
              <a:latin typeface="Arial"/>
              <a:ea typeface="Arial"/>
              <a:cs typeface="Arial"/>
              <a:sym typeface="Arial"/>
            </a:endParaRPr>
          </a:p>
        </p:txBody>
      </p:sp>
      <p:pic>
        <p:nvPicPr>
          <p:cNvPr descr="Image result for sdsu logo" id="73" name="Google Shape;73;p1"/>
          <p:cNvPicPr preferRelativeResize="0"/>
          <p:nvPr/>
        </p:nvPicPr>
        <p:blipFill rotWithShape="1">
          <a:blip r:embed="rId3">
            <a:alphaModFix/>
          </a:blip>
          <a:srcRect b="-25694" l="0" r="5554" t="0"/>
          <a:stretch/>
        </p:blipFill>
        <p:spPr>
          <a:xfrm>
            <a:off x="5061804" y="492003"/>
            <a:ext cx="2114033" cy="19395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9b5a02a080_0_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Risk Management - Risk Cube</a:t>
            </a:r>
            <a:endParaRPr/>
          </a:p>
        </p:txBody>
      </p:sp>
      <p:pic>
        <p:nvPicPr>
          <p:cNvPr id="131" name="Google Shape;131;g9b5a02a080_0_33"/>
          <p:cNvPicPr preferRelativeResize="0"/>
          <p:nvPr/>
        </p:nvPicPr>
        <p:blipFill>
          <a:blip r:embed="rId3">
            <a:alphaModFix/>
          </a:blip>
          <a:stretch>
            <a:fillRect/>
          </a:stretch>
        </p:blipFill>
        <p:spPr>
          <a:xfrm>
            <a:off x="3335263" y="1690825"/>
            <a:ext cx="5521475" cy="490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a:t>
            </a:r>
            <a:endParaRPr/>
          </a:p>
        </p:txBody>
      </p:sp>
      <p:sp>
        <p:nvSpPr>
          <p:cNvPr id="137" name="Google Shape;13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700"/>
              <a:t>“</a:t>
            </a:r>
            <a:r>
              <a:rPr lang="en-US" sz="2700"/>
              <a:t>Design, build, and test an automated microgreens growing </a:t>
            </a:r>
            <a:r>
              <a:rPr lang="en-US" sz="2700"/>
              <a:t>environment”</a:t>
            </a:r>
            <a:endParaRPr sz="2700"/>
          </a:p>
          <a:p>
            <a:pPr indent="0" lvl="0" marL="0" rtl="0" algn="l">
              <a:lnSpc>
                <a:spcPct val="90000"/>
              </a:lnSpc>
              <a:spcBef>
                <a:spcPts val="0"/>
              </a:spcBef>
              <a:spcAft>
                <a:spcPts val="0"/>
              </a:spcAft>
              <a:buNone/>
            </a:pPr>
            <a:r>
              <a:t/>
            </a:r>
            <a:endParaRPr sz="2700"/>
          </a:p>
          <a:p>
            <a:pPr indent="0" lvl="0" marL="0" rtl="0" algn="l">
              <a:lnSpc>
                <a:spcPct val="90000"/>
              </a:lnSpc>
              <a:spcBef>
                <a:spcPts val="0"/>
              </a:spcBef>
              <a:spcAft>
                <a:spcPts val="0"/>
              </a:spcAft>
              <a:buNone/>
            </a:pPr>
            <a:r>
              <a:rPr lang="en-US" sz="2700"/>
              <a:t>Key Points:</a:t>
            </a:r>
            <a:endParaRPr sz="2700"/>
          </a:p>
          <a:p>
            <a:pPr indent="-400050" lvl="0" marL="457200" rtl="0" algn="l">
              <a:lnSpc>
                <a:spcPct val="90000"/>
              </a:lnSpc>
              <a:spcBef>
                <a:spcPts val="0"/>
              </a:spcBef>
              <a:spcAft>
                <a:spcPts val="0"/>
              </a:spcAft>
              <a:buSzPts val="2700"/>
              <a:buChar char="•"/>
            </a:pPr>
            <a:r>
              <a:rPr lang="en-US" sz="2700"/>
              <a:t>Integrated </a:t>
            </a:r>
            <a:r>
              <a:rPr lang="en-US" sz="2700"/>
              <a:t>ECE team into team organizational structure</a:t>
            </a:r>
            <a:endParaRPr sz="2700"/>
          </a:p>
          <a:p>
            <a:pPr indent="-400050" lvl="0" marL="457200" rtl="0" algn="l">
              <a:lnSpc>
                <a:spcPct val="90000"/>
              </a:lnSpc>
              <a:spcBef>
                <a:spcPts val="0"/>
              </a:spcBef>
              <a:spcAft>
                <a:spcPts val="0"/>
              </a:spcAft>
              <a:buSzPts val="2700"/>
              <a:buChar char="•"/>
            </a:pPr>
            <a:r>
              <a:rPr lang="en-US" sz="2700"/>
              <a:t>Established project </a:t>
            </a:r>
            <a:r>
              <a:rPr lang="en-US" sz="2700"/>
              <a:t>management</a:t>
            </a:r>
            <a:r>
              <a:rPr lang="en-US" sz="2700"/>
              <a:t> tools including: WBS, IMS and risk management  </a:t>
            </a:r>
            <a:endParaRPr sz="2700"/>
          </a:p>
          <a:p>
            <a:pPr indent="-400050" lvl="0" marL="457200" rtl="0" algn="l">
              <a:lnSpc>
                <a:spcPct val="90000"/>
              </a:lnSpc>
              <a:spcBef>
                <a:spcPts val="0"/>
              </a:spcBef>
              <a:spcAft>
                <a:spcPts val="0"/>
              </a:spcAft>
              <a:buSzPts val="2700"/>
              <a:buChar char="•"/>
            </a:pPr>
            <a:r>
              <a:rPr lang="en-US" sz="2700"/>
              <a:t>Project accepted into Zip Launchpad</a:t>
            </a:r>
            <a:endParaRPr sz="2700"/>
          </a:p>
          <a:p>
            <a:pPr indent="-400050" lvl="0" marL="457200" rtl="0" algn="l">
              <a:lnSpc>
                <a:spcPct val="90000"/>
              </a:lnSpc>
              <a:spcBef>
                <a:spcPts val="0"/>
              </a:spcBef>
              <a:spcAft>
                <a:spcPts val="0"/>
              </a:spcAft>
              <a:buSzPts val="2700"/>
              <a:buChar char="•"/>
            </a:pPr>
            <a:r>
              <a:rPr lang="en-US" sz="2700"/>
              <a:t>Plan to create rapid testing and prototyping for the fall semester</a:t>
            </a:r>
            <a:endParaRPr sz="2700"/>
          </a:p>
          <a:p>
            <a:pPr indent="0" lvl="0" marL="457200" rtl="0" algn="l">
              <a:lnSpc>
                <a:spcPct val="9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 name="Shape 78"/>
        <p:cNvGrpSpPr/>
        <p:nvPr/>
      </p:nvGrpSpPr>
      <p:grpSpPr>
        <a:xfrm>
          <a:off x="0" y="0"/>
          <a:ext cx="0" cy="0"/>
          <a:chOff x="0" y="0"/>
          <a:chExt cx="0" cy="0"/>
        </a:xfrm>
      </p:grpSpPr>
      <p:sp>
        <p:nvSpPr>
          <p:cNvPr id="79" name="Google Shape;79;g9b5a02a080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Slide Layout</a:t>
            </a:r>
            <a:endParaRPr/>
          </a:p>
        </p:txBody>
      </p:sp>
      <p:sp>
        <p:nvSpPr>
          <p:cNvPr id="80" name="Google Shape;80;g9b5a02a080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81" name="Google Shape;81;g9b5a02a080_0_0"/>
          <p:cNvPicPr preferRelativeResize="0"/>
          <p:nvPr/>
        </p:nvPicPr>
        <p:blipFill>
          <a:blip r:embed="rId3">
            <a:alphaModFix/>
          </a:blip>
          <a:stretch>
            <a:fillRect/>
          </a:stretch>
        </p:blipFill>
        <p:spPr>
          <a:xfrm>
            <a:off x="838200" y="1690825"/>
            <a:ext cx="8658225" cy="487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Overview	</a:t>
            </a:r>
            <a:endParaRPr/>
          </a:p>
        </p:txBody>
      </p:sp>
      <p:sp>
        <p:nvSpPr>
          <p:cNvPr id="87" name="Google Shape;87;p2"/>
          <p:cNvSpPr txBox="1"/>
          <p:nvPr>
            <p:ph idx="1" type="body"/>
          </p:nvPr>
        </p:nvSpPr>
        <p:spPr>
          <a:xfrm>
            <a:off x="838200" y="198107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500">
                <a:latin typeface="Times New Roman"/>
                <a:ea typeface="Times New Roman"/>
                <a:cs typeface="Times New Roman"/>
                <a:sym typeface="Times New Roman"/>
              </a:rPr>
              <a:t>Problem Statement: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There is an increasing demand for microgreens due to the higher concentration of nutrient contents. However, with microgreens being a relatively new industry, consumers can find it difficult to find markets that sell the product. Where microgreens are found, they are usually priced at a premium due to the nutritional content and niche appeal of the product.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500">
                <a:latin typeface="Times New Roman"/>
                <a:ea typeface="Times New Roman"/>
                <a:cs typeface="Times New Roman"/>
                <a:sym typeface="Times New Roman"/>
              </a:rPr>
              <a:t>Need:</a:t>
            </a:r>
            <a:endParaRPr b="1"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To design and analyze an automated growing environment, which will allow consumers to produce microgreens at home. To accomplish this, we will need to research the microgreen growing process. System functionality will need to be tested and tuned for optimal plant mass output and growth period. The overall design will have to be optimized to be economically viable as a consumer product.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500">
                <a:latin typeface="Times New Roman"/>
                <a:ea typeface="Times New Roman"/>
                <a:cs typeface="Times New Roman"/>
                <a:sym typeface="Times New Roman"/>
              </a:rPr>
              <a:t>Project Sponsor:</a:t>
            </a:r>
            <a:endParaRPr b="1"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John Berger &amp; ZIP Launchpad</a:t>
            </a:r>
            <a:endParaRPr sz="1500">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Scope</a:t>
            </a:r>
            <a:endParaRPr/>
          </a:p>
        </p:txBody>
      </p:sp>
      <p:pic>
        <p:nvPicPr>
          <p:cNvPr id="93" name="Google Shape;93;p3"/>
          <p:cNvPicPr preferRelativeResize="0"/>
          <p:nvPr/>
        </p:nvPicPr>
        <p:blipFill>
          <a:blip r:embed="rId3">
            <a:alphaModFix/>
          </a:blip>
          <a:stretch>
            <a:fillRect/>
          </a:stretch>
        </p:blipFill>
        <p:spPr>
          <a:xfrm>
            <a:off x="2246688" y="1690825"/>
            <a:ext cx="7698621" cy="476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9b5a02a080_0_8"/>
          <p:cNvSpPr txBox="1"/>
          <p:nvPr>
            <p:ph type="title"/>
          </p:nvPr>
        </p:nvSpPr>
        <p:spPr>
          <a:xfrm>
            <a:off x="838200" y="365125"/>
            <a:ext cx="69828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Team Organization Structure</a:t>
            </a:r>
            <a:endParaRPr/>
          </a:p>
        </p:txBody>
      </p:sp>
      <p:pic>
        <p:nvPicPr>
          <p:cNvPr id="99" name="Google Shape;99;g9b5a02a080_0_8"/>
          <p:cNvPicPr preferRelativeResize="0"/>
          <p:nvPr/>
        </p:nvPicPr>
        <p:blipFill>
          <a:blip r:embed="rId3">
            <a:alphaModFix/>
          </a:blip>
          <a:stretch>
            <a:fillRect/>
          </a:stretch>
        </p:blipFill>
        <p:spPr>
          <a:xfrm>
            <a:off x="95250" y="2286425"/>
            <a:ext cx="6275923" cy="3703749"/>
          </a:xfrm>
          <a:prstGeom prst="rect">
            <a:avLst/>
          </a:prstGeom>
          <a:noFill/>
          <a:ln>
            <a:noFill/>
          </a:ln>
        </p:spPr>
      </p:pic>
      <p:pic>
        <p:nvPicPr>
          <p:cNvPr id="100" name="Google Shape;100;g9b5a02a080_0_8"/>
          <p:cNvPicPr preferRelativeResize="0"/>
          <p:nvPr/>
        </p:nvPicPr>
        <p:blipFill>
          <a:blip r:embed="rId4">
            <a:alphaModFix/>
          </a:blip>
          <a:stretch>
            <a:fillRect/>
          </a:stretch>
        </p:blipFill>
        <p:spPr>
          <a:xfrm>
            <a:off x="6471025" y="2471425"/>
            <a:ext cx="5604550" cy="333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9b5a02a080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Schedule</a:t>
            </a:r>
            <a:endParaRPr/>
          </a:p>
        </p:txBody>
      </p:sp>
      <p:pic>
        <p:nvPicPr>
          <p:cNvPr id="106" name="Google Shape;106;g9b5a02a080_0_13"/>
          <p:cNvPicPr preferRelativeResize="0"/>
          <p:nvPr/>
        </p:nvPicPr>
        <p:blipFill>
          <a:blip r:embed="rId4">
            <a:alphaModFix/>
          </a:blip>
          <a:stretch>
            <a:fillRect/>
          </a:stretch>
        </p:blipFill>
        <p:spPr>
          <a:xfrm>
            <a:off x="2067450" y="1690825"/>
            <a:ext cx="8057103" cy="48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9b5a02a080_0_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Budget </a:t>
            </a:r>
            <a:endParaRPr/>
          </a:p>
        </p:txBody>
      </p:sp>
      <p:sp>
        <p:nvSpPr>
          <p:cNvPr id="112" name="Google Shape;112;g9b5a02a080_0_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13" name="Google Shape;113;g9b5a02a080_0_18"/>
          <p:cNvPicPr preferRelativeResize="0"/>
          <p:nvPr/>
        </p:nvPicPr>
        <p:blipFill>
          <a:blip r:embed="rId3">
            <a:alphaModFix/>
          </a:blip>
          <a:stretch>
            <a:fillRect/>
          </a:stretch>
        </p:blipFill>
        <p:spPr>
          <a:xfrm>
            <a:off x="690038" y="1690825"/>
            <a:ext cx="10811924" cy="4923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9b5a02a080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List of Major Suppliers</a:t>
            </a:r>
            <a:endParaRPr/>
          </a:p>
        </p:txBody>
      </p:sp>
      <p:graphicFrame>
        <p:nvGraphicFramePr>
          <p:cNvPr id="119" name="Google Shape;119;g9b5a02a080_0_28"/>
          <p:cNvGraphicFramePr/>
          <p:nvPr/>
        </p:nvGraphicFramePr>
        <p:xfrm>
          <a:off x="2313650" y="2266875"/>
          <a:ext cx="3000000" cy="3000000"/>
        </p:xfrm>
        <a:graphic>
          <a:graphicData uri="http://schemas.openxmlformats.org/drawingml/2006/table">
            <a:tbl>
              <a:tblPr>
                <a:noFill/>
                <a:tableStyleId>{CBF0413F-A346-41DB-ACD3-785C8388D437}</a:tableStyleId>
              </a:tblPr>
              <a:tblGrid>
                <a:gridCol w="3977850"/>
                <a:gridCol w="3586850"/>
              </a:tblGrid>
              <a:tr h="367200">
                <a:tc>
                  <a:txBody>
                    <a:bodyPr/>
                    <a:lstStyle/>
                    <a:p>
                      <a:pPr indent="0" lvl="0" marL="0" rtl="0" algn="ctr">
                        <a:lnSpc>
                          <a:spcPct val="115000"/>
                        </a:lnSpc>
                        <a:spcBef>
                          <a:spcPts val="0"/>
                        </a:spcBef>
                        <a:spcAft>
                          <a:spcPts val="0"/>
                        </a:spcAft>
                        <a:buNone/>
                      </a:pPr>
                      <a:r>
                        <a:rPr b="1" lang="en-US" sz="1300"/>
                        <a:t>List of our distributors</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3D297"/>
                    </a:solidFill>
                    <a:extLst>
                      <a:ext uri="http://customooxmlschemas.google.com/">
                        <go:slidesCustomData xmlns:go="http://customooxmlschemas.google.com/" cellId="119:0:0"/>
                      </a:ext>
                    </a:extLst>
                  </a:tcPr>
                </a:tc>
                <a:tc>
                  <a:txBody>
                    <a:bodyPr/>
                    <a:lstStyle/>
                    <a:p>
                      <a:pPr indent="0" lvl="0" marL="0" rtl="0" algn="ctr">
                        <a:lnSpc>
                          <a:spcPct val="115000"/>
                        </a:lnSpc>
                        <a:spcBef>
                          <a:spcPts val="0"/>
                        </a:spcBef>
                        <a:spcAft>
                          <a:spcPts val="0"/>
                        </a:spcAft>
                        <a:buNone/>
                      </a:pPr>
                      <a:r>
                        <a:rPr b="1" lang="en-US" sz="1300"/>
                        <a:t>Purpose</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3D297"/>
                    </a:solidFill>
                    <a:extLst>
                      <a:ext uri="http://customooxmlschemas.google.com/">
                        <go:slidesCustomData xmlns:go="http://customooxmlschemas.google.com/" cellId="119:0:1"/>
                      </a:ext>
                    </a:extLst>
                  </a:tcPr>
                </a:tc>
              </a:tr>
              <a:tr h="367200">
                <a:tc>
                  <a:txBody>
                    <a:bodyPr/>
                    <a:lstStyle/>
                    <a:p>
                      <a:pPr indent="0" lvl="0" marL="0" rtl="0" algn="ctr">
                        <a:lnSpc>
                          <a:spcPct val="115000"/>
                        </a:lnSpc>
                        <a:spcBef>
                          <a:spcPts val="0"/>
                        </a:spcBef>
                        <a:spcAft>
                          <a:spcPts val="0"/>
                        </a:spcAft>
                        <a:buNone/>
                      </a:pPr>
                      <a:r>
                        <a:rPr lang="en-US" sz="1300"/>
                        <a:t>Competitive Metals</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1:0"/>
                      </a:ext>
                    </a:extLst>
                  </a:tcPr>
                </a:tc>
                <a:tc>
                  <a:txBody>
                    <a:bodyPr/>
                    <a:lstStyle/>
                    <a:p>
                      <a:pPr indent="0" lvl="0" marL="0" rtl="0" algn="ctr">
                        <a:lnSpc>
                          <a:spcPct val="115000"/>
                        </a:lnSpc>
                        <a:spcBef>
                          <a:spcPts val="0"/>
                        </a:spcBef>
                        <a:spcAft>
                          <a:spcPts val="0"/>
                        </a:spcAft>
                        <a:buNone/>
                      </a:pPr>
                      <a:r>
                        <a:rPr lang="en-US" sz="1300"/>
                        <a:t>Sheet metal/Stock</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1:1"/>
                      </a:ext>
                    </a:extLst>
                  </a:tcPr>
                </a:tc>
              </a:tr>
              <a:tr h="367200">
                <a:tc>
                  <a:txBody>
                    <a:bodyPr/>
                    <a:lstStyle/>
                    <a:p>
                      <a:pPr indent="0" lvl="0" marL="0" rtl="0" algn="ctr">
                        <a:lnSpc>
                          <a:spcPct val="115000"/>
                        </a:lnSpc>
                        <a:spcBef>
                          <a:spcPts val="0"/>
                        </a:spcBef>
                        <a:spcAft>
                          <a:spcPts val="0"/>
                        </a:spcAft>
                        <a:buNone/>
                      </a:pPr>
                      <a:r>
                        <a:rPr lang="en-US" sz="1300"/>
                        <a:t>Industrial Metal Supply</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9EF"/>
                    </a:solidFill>
                    <a:extLst>
                      <a:ext uri="http://customooxmlschemas.google.com/">
                        <go:slidesCustomData xmlns:go="http://customooxmlschemas.google.com/" cellId="119:2:0"/>
                      </a:ext>
                    </a:extLst>
                  </a:tcPr>
                </a:tc>
                <a:tc>
                  <a:txBody>
                    <a:bodyPr/>
                    <a:lstStyle/>
                    <a:p>
                      <a:pPr indent="0" lvl="0" marL="0" rtl="0" algn="ctr">
                        <a:lnSpc>
                          <a:spcPct val="115000"/>
                        </a:lnSpc>
                        <a:spcBef>
                          <a:spcPts val="0"/>
                        </a:spcBef>
                        <a:spcAft>
                          <a:spcPts val="0"/>
                        </a:spcAft>
                        <a:buNone/>
                      </a:pPr>
                      <a:r>
                        <a:rPr lang="en-US" sz="1300"/>
                        <a:t>Sheet metal/Stock</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9EF"/>
                    </a:solidFill>
                    <a:extLst>
                      <a:ext uri="http://customooxmlschemas.google.com/">
                        <go:slidesCustomData xmlns:go="http://customooxmlschemas.google.com/" cellId="119:2:1"/>
                      </a:ext>
                    </a:extLst>
                  </a:tcPr>
                </a:tc>
              </a:tr>
              <a:tr h="367200">
                <a:tc>
                  <a:txBody>
                    <a:bodyPr/>
                    <a:lstStyle/>
                    <a:p>
                      <a:pPr indent="0" lvl="0" marL="0" rtl="0" algn="ctr">
                        <a:lnSpc>
                          <a:spcPct val="115000"/>
                        </a:lnSpc>
                        <a:spcBef>
                          <a:spcPts val="0"/>
                        </a:spcBef>
                        <a:spcAft>
                          <a:spcPts val="0"/>
                        </a:spcAft>
                        <a:buNone/>
                      </a:pPr>
                      <a:r>
                        <a:rPr lang="en-US" sz="1300"/>
                        <a:t>Consolidated Metals Inc</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3:0"/>
                      </a:ext>
                    </a:extLst>
                  </a:tcPr>
                </a:tc>
                <a:tc>
                  <a:txBody>
                    <a:bodyPr/>
                    <a:lstStyle/>
                    <a:p>
                      <a:pPr indent="0" lvl="0" marL="0" rtl="0" algn="ctr">
                        <a:lnSpc>
                          <a:spcPct val="115000"/>
                        </a:lnSpc>
                        <a:spcBef>
                          <a:spcPts val="0"/>
                        </a:spcBef>
                        <a:spcAft>
                          <a:spcPts val="0"/>
                        </a:spcAft>
                        <a:buNone/>
                      </a:pPr>
                      <a:r>
                        <a:rPr lang="en-US" sz="1300"/>
                        <a:t>Sheet metal/Stock</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3:1"/>
                      </a:ext>
                    </a:extLst>
                  </a:tcPr>
                </a:tc>
              </a:tr>
              <a:tr h="367200">
                <a:tc>
                  <a:txBody>
                    <a:bodyPr/>
                    <a:lstStyle/>
                    <a:p>
                      <a:pPr indent="0" lvl="0" marL="0" rtl="0" algn="ctr">
                        <a:lnSpc>
                          <a:spcPct val="115000"/>
                        </a:lnSpc>
                        <a:spcBef>
                          <a:spcPts val="0"/>
                        </a:spcBef>
                        <a:spcAft>
                          <a:spcPts val="0"/>
                        </a:spcAft>
                        <a:buNone/>
                      </a:pPr>
                      <a:r>
                        <a:rPr lang="en-US" sz="1300"/>
                        <a:t>McMaster Carr</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9EF"/>
                    </a:solidFill>
                    <a:extLst>
                      <a:ext uri="http://customooxmlschemas.google.com/">
                        <go:slidesCustomData xmlns:go="http://customooxmlschemas.google.com/" cellId="119:4:0"/>
                      </a:ext>
                    </a:extLst>
                  </a:tcPr>
                </a:tc>
                <a:tc>
                  <a:txBody>
                    <a:bodyPr/>
                    <a:lstStyle/>
                    <a:p>
                      <a:pPr indent="0" lvl="0" marL="0" rtl="0" algn="ctr">
                        <a:lnSpc>
                          <a:spcPct val="115000"/>
                        </a:lnSpc>
                        <a:spcBef>
                          <a:spcPts val="0"/>
                        </a:spcBef>
                        <a:spcAft>
                          <a:spcPts val="0"/>
                        </a:spcAft>
                        <a:buNone/>
                      </a:pPr>
                      <a:r>
                        <a:rPr lang="en-US" sz="1300"/>
                        <a:t>Mechanical components</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9EF"/>
                    </a:solidFill>
                    <a:extLst>
                      <a:ext uri="http://customooxmlschemas.google.com/">
                        <go:slidesCustomData xmlns:go="http://customooxmlschemas.google.com/" cellId="119:4:1"/>
                      </a:ext>
                    </a:extLst>
                  </a:tcPr>
                </a:tc>
              </a:tr>
              <a:tr h="367200">
                <a:tc>
                  <a:txBody>
                    <a:bodyPr/>
                    <a:lstStyle/>
                    <a:p>
                      <a:pPr indent="0" lvl="0" marL="0" rtl="0" algn="ctr">
                        <a:lnSpc>
                          <a:spcPct val="115000"/>
                        </a:lnSpc>
                        <a:spcBef>
                          <a:spcPts val="0"/>
                        </a:spcBef>
                        <a:spcAft>
                          <a:spcPts val="0"/>
                        </a:spcAft>
                        <a:buNone/>
                      </a:pPr>
                      <a:r>
                        <a:rPr lang="en-US" sz="1300"/>
                        <a:t>Grainger</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5:0"/>
                      </a:ext>
                    </a:extLst>
                  </a:tcPr>
                </a:tc>
                <a:tc>
                  <a:txBody>
                    <a:bodyPr/>
                    <a:lstStyle/>
                    <a:p>
                      <a:pPr indent="0" lvl="0" marL="0" rtl="0" algn="ctr">
                        <a:lnSpc>
                          <a:spcPct val="115000"/>
                        </a:lnSpc>
                        <a:spcBef>
                          <a:spcPts val="0"/>
                        </a:spcBef>
                        <a:spcAft>
                          <a:spcPts val="0"/>
                        </a:spcAft>
                        <a:buNone/>
                      </a:pPr>
                      <a:r>
                        <a:rPr lang="en-US" sz="1300"/>
                        <a:t>Pneumatics and general tools</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5:1"/>
                      </a:ext>
                    </a:extLst>
                  </a:tcPr>
                </a:tc>
              </a:tr>
              <a:tr h="367200">
                <a:tc>
                  <a:txBody>
                    <a:bodyPr/>
                    <a:lstStyle/>
                    <a:p>
                      <a:pPr indent="0" lvl="0" marL="0" rtl="0" algn="ctr">
                        <a:lnSpc>
                          <a:spcPct val="115000"/>
                        </a:lnSpc>
                        <a:spcBef>
                          <a:spcPts val="0"/>
                        </a:spcBef>
                        <a:spcAft>
                          <a:spcPts val="0"/>
                        </a:spcAft>
                        <a:buNone/>
                      </a:pPr>
                      <a:r>
                        <a:rPr lang="en-US" sz="1300"/>
                        <a:t>DigiKey</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9EF"/>
                    </a:solidFill>
                    <a:extLst>
                      <a:ext uri="http://customooxmlschemas.google.com/">
                        <go:slidesCustomData xmlns:go="http://customooxmlschemas.google.com/" cellId="119:6:0"/>
                      </a:ext>
                    </a:extLst>
                  </a:tcPr>
                </a:tc>
                <a:tc>
                  <a:txBody>
                    <a:bodyPr/>
                    <a:lstStyle/>
                    <a:p>
                      <a:pPr indent="0" lvl="0" marL="0" rtl="0" algn="ctr">
                        <a:lnSpc>
                          <a:spcPct val="115000"/>
                        </a:lnSpc>
                        <a:spcBef>
                          <a:spcPts val="0"/>
                        </a:spcBef>
                        <a:spcAft>
                          <a:spcPts val="0"/>
                        </a:spcAft>
                        <a:buNone/>
                      </a:pPr>
                      <a:r>
                        <a:rPr lang="en-US" sz="1300"/>
                        <a:t>Electrical components</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9EF"/>
                    </a:solidFill>
                    <a:extLst>
                      <a:ext uri="http://customooxmlschemas.google.com/">
                        <go:slidesCustomData xmlns:go="http://customooxmlschemas.google.com/" cellId="119:6:1"/>
                      </a:ext>
                    </a:extLst>
                  </a:tcPr>
                </a:tc>
              </a:tr>
              <a:tr h="367200">
                <a:tc>
                  <a:txBody>
                    <a:bodyPr/>
                    <a:lstStyle/>
                    <a:p>
                      <a:pPr indent="0" lvl="0" marL="0" rtl="0" algn="ctr">
                        <a:lnSpc>
                          <a:spcPct val="115000"/>
                        </a:lnSpc>
                        <a:spcBef>
                          <a:spcPts val="0"/>
                        </a:spcBef>
                        <a:spcAft>
                          <a:spcPts val="0"/>
                        </a:spcAft>
                        <a:buNone/>
                      </a:pPr>
                      <a:r>
                        <a:rPr lang="en-US" sz="1300"/>
                        <a:t>JLC PCB</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7:0"/>
                      </a:ext>
                    </a:extLst>
                  </a:tcPr>
                </a:tc>
                <a:tc>
                  <a:txBody>
                    <a:bodyPr/>
                    <a:lstStyle/>
                    <a:p>
                      <a:pPr indent="0" lvl="0" marL="0" rtl="0" algn="ctr">
                        <a:lnSpc>
                          <a:spcPct val="115000"/>
                        </a:lnSpc>
                        <a:spcBef>
                          <a:spcPts val="0"/>
                        </a:spcBef>
                        <a:spcAft>
                          <a:spcPts val="0"/>
                        </a:spcAft>
                        <a:buNone/>
                      </a:pPr>
                      <a:r>
                        <a:rPr lang="en-US" sz="1300"/>
                        <a:t>PCBs</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7:1"/>
                      </a:ext>
                    </a:extLst>
                  </a:tcPr>
                </a:tc>
              </a:tr>
              <a:tr h="367200">
                <a:tc>
                  <a:txBody>
                    <a:bodyPr/>
                    <a:lstStyle/>
                    <a:p>
                      <a:pPr indent="0" lvl="0" marL="0" rtl="0" algn="ctr">
                        <a:lnSpc>
                          <a:spcPct val="115000"/>
                        </a:lnSpc>
                        <a:spcBef>
                          <a:spcPts val="0"/>
                        </a:spcBef>
                        <a:spcAft>
                          <a:spcPts val="0"/>
                        </a:spcAft>
                        <a:buNone/>
                      </a:pPr>
                      <a:r>
                        <a:rPr lang="en-US" sz="1300"/>
                        <a:t>San Diego Hydroponics</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9EF"/>
                    </a:solidFill>
                    <a:extLst>
                      <a:ext uri="http://customooxmlschemas.google.com/">
                        <go:slidesCustomData xmlns:go="http://customooxmlschemas.google.com/" cellId="119:8:0"/>
                      </a:ext>
                    </a:extLst>
                  </a:tcPr>
                </a:tc>
                <a:tc>
                  <a:txBody>
                    <a:bodyPr/>
                    <a:lstStyle/>
                    <a:p>
                      <a:pPr indent="0" lvl="0" marL="0" rtl="0" algn="ctr">
                        <a:lnSpc>
                          <a:spcPct val="115000"/>
                        </a:lnSpc>
                        <a:spcBef>
                          <a:spcPts val="0"/>
                        </a:spcBef>
                        <a:spcAft>
                          <a:spcPts val="0"/>
                        </a:spcAft>
                        <a:buNone/>
                      </a:pPr>
                      <a:r>
                        <a:rPr lang="en-US" sz="1300"/>
                        <a:t>Nutrients and seeds</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9EF"/>
                    </a:solidFill>
                    <a:extLst>
                      <a:ext uri="http://customooxmlschemas.google.com/">
                        <go:slidesCustomData xmlns:go="http://customooxmlschemas.google.com/" cellId="119:8:1"/>
                      </a:ext>
                    </a:extLst>
                  </a:tcPr>
                </a:tc>
              </a:tr>
              <a:tr h="367200">
                <a:tc>
                  <a:txBody>
                    <a:bodyPr/>
                    <a:lstStyle/>
                    <a:p>
                      <a:pPr indent="0" lvl="0" marL="0" rtl="0" algn="ctr">
                        <a:lnSpc>
                          <a:spcPct val="115000"/>
                        </a:lnSpc>
                        <a:spcBef>
                          <a:spcPts val="0"/>
                        </a:spcBef>
                        <a:spcAft>
                          <a:spcPts val="0"/>
                        </a:spcAft>
                        <a:buNone/>
                      </a:pPr>
                      <a:r>
                        <a:rPr lang="en-US" sz="1300"/>
                        <a:t>Rieker Machine</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9:0"/>
                      </a:ext>
                    </a:extLst>
                  </a:tcPr>
                </a:tc>
                <a:tc>
                  <a:txBody>
                    <a:bodyPr/>
                    <a:lstStyle/>
                    <a:p>
                      <a:pPr indent="0" lvl="0" marL="0" rtl="0" algn="ctr">
                        <a:lnSpc>
                          <a:spcPct val="115000"/>
                        </a:lnSpc>
                        <a:spcBef>
                          <a:spcPts val="0"/>
                        </a:spcBef>
                        <a:spcAft>
                          <a:spcPts val="0"/>
                        </a:spcAft>
                        <a:buNone/>
                      </a:pPr>
                      <a:r>
                        <a:rPr lang="en-US" sz="1300"/>
                        <a:t>Machine Shop</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19:9:1"/>
                      </a:ext>
                    </a:extLs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9b5a02a080_0_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Risk Management - Risk List</a:t>
            </a:r>
            <a:endParaRPr/>
          </a:p>
        </p:txBody>
      </p:sp>
      <p:graphicFrame>
        <p:nvGraphicFramePr>
          <p:cNvPr id="125" name="Google Shape;125;g9b5a02a080_0_38"/>
          <p:cNvGraphicFramePr/>
          <p:nvPr/>
        </p:nvGraphicFramePr>
        <p:xfrm>
          <a:off x="286938" y="1690825"/>
          <a:ext cx="3000000" cy="3000000"/>
        </p:xfrm>
        <a:graphic>
          <a:graphicData uri="http://schemas.openxmlformats.org/drawingml/2006/table">
            <a:tbl>
              <a:tblPr>
                <a:noFill/>
                <a:tableStyleId>{CBF0413F-A346-41DB-ACD3-785C8388D437}</a:tableStyleId>
              </a:tblPr>
              <a:tblGrid>
                <a:gridCol w="785225"/>
                <a:gridCol w="5765800"/>
                <a:gridCol w="1227525"/>
                <a:gridCol w="1515950"/>
                <a:gridCol w="2323625"/>
              </a:tblGrid>
              <a:tr h="148650">
                <a:tc>
                  <a:txBody>
                    <a:bodyPr/>
                    <a:lstStyle/>
                    <a:p>
                      <a:pPr indent="0" lvl="0" marL="0" rtl="0" algn="l">
                        <a:lnSpc>
                          <a:spcPct val="115000"/>
                        </a:lnSpc>
                        <a:spcBef>
                          <a:spcPts val="0"/>
                        </a:spcBef>
                        <a:spcAft>
                          <a:spcPts val="0"/>
                        </a:spcAft>
                        <a:buNone/>
                      </a:pPr>
                      <a:r>
                        <a:rPr lang="en-US" sz="900">
                          <a:solidFill>
                            <a:srgbClr val="231F20"/>
                          </a:solidFill>
                        </a:rPr>
                        <a:t>Number</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US" sz="900">
                          <a:solidFill>
                            <a:srgbClr val="231F20"/>
                          </a:solidFill>
                        </a:rPr>
                        <a:t>Risk Statement</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US" sz="900">
                          <a:solidFill>
                            <a:srgbClr val="231F20"/>
                          </a:solidFill>
                        </a:rPr>
                        <a:t>Level of Likelihood</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US" sz="900">
                          <a:solidFill>
                            <a:srgbClr val="231F20"/>
                          </a:solidFill>
                        </a:rPr>
                        <a:t>Level of Consequence</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US" sz="900">
                          <a:solidFill>
                            <a:srgbClr val="231F20"/>
                          </a:solidFill>
                        </a:rPr>
                        <a:t>Mitigation Method</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420975">
                <a:tc>
                  <a:txBody>
                    <a:bodyPr/>
                    <a:lstStyle/>
                    <a:p>
                      <a:pPr indent="0" lvl="0" marL="0" rtl="0" algn="ctr">
                        <a:lnSpc>
                          <a:spcPct val="115000"/>
                        </a:lnSpc>
                        <a:spcBef>
                          <a:spcPts val="0"/>
                        </a:spcBef>
                        <a:spcAft>
                          <a:spcPts val="0"/>
                        </a:spcAft>
                        <a:buNone/>
                      </a:pPr>
                      <a:r>
                        <a:rPr lang="en-US" sz="900">
                          <a:solidFill>
                            <a:srgbClr val="231F20"/>
                          </a:solidFill>
                        </a:rPr>
                        <a:t>1</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solidFill>
                            <a:srgbClr val="231F20"/>
                          </a:solidFill>
                        </a:rPr>
                        <a:t>If the SDSU machine shop remains closed due to the coronavirus, we will have to outsource parts.</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3</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4</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Work closely with faculty to follow COVID-19 regulations and keep shop operational.</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7325">
                <a:tc>
                  <a:txBody>
                    <a:bodyPr/>
                    <a:lstStyle/>
                    <a:p>
                      <a:pPr indent="0" lvl="0" marL="0" rtl="0" algn="ctr">
                        <a:lnSpc>
                          <a:spcPct val="115000"/>
                        </a:lnSpc>
                        <a:spcBef>
                          <a:spcPts val="0"/>
                        </a:spcBef>
                        <a:spcAft>
                          <a:spcPts val="0"/>
                        </a:spcAft>
                        <a:buNone/>
                      </a:pPr>
                      <a:r>
                        <a:rPr lang="en-US" sz="900">
                          <a:solidFill>
                            <a:srgbClr val="231F20"/>
                          </a:solidFill>
                        </a:rPr>
                        <a:t>2</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solidFill>
                            <a:srgbClr val="231F20"/>
                          </a:solidFill>
                        </a:rPr>
                        <a:t>If we have to outsource parts, cost will dramatically increase, possibly causing the project to be over our initial budget.</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3</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3</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Try to get a quote far in advance, possible discount for student teams.</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7325">
                <a:tc>
                  <a:txBody>
                    <a:bodyPr/>
                    <a:lstStyle/>
                    <a:p>
                      <a:pPr indent="0" lvl="0" marL="0" rtl="0" algn="ctr">
                        <a:lnSpc>
                          <a:spcPct val="115000"/>
                        </a:lnSpc>
                        <a:spcBef>
                          <a:spcPts val="0"/>
                        </a:spcBef>
                        <a:spcAft>
                          <a:spcPts val="0"/>
                        </a:spcAft>
                        <a:buNone/>
                      </a:pPr>
                      <a:r>
                        <a:rPr lang="en-US" sz="900">
                          <a:solidFill>
                            <a:srgbClr val="231F20"/>
                          </a:solidFill>
                        </a:rPr>
                        <a:t>3</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solidFill>
                            <a:srgbClr val="231F20"/>
                          </a:solidFill>
                        </a:rPr>
                        <a:t>If a part from outsourcing does not meet our design specs, it will have to be returned, delaying our current schedule.</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1</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4</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Ensure drawings are clearly displayed to enhance clarity.</a:t>
                      </a:r>
                      <a:endParaRPr sz="900">
                        <a:solidFill>
                          <a:srgbClr val="231F20"/>
                        </a:solidFill>
                      </a:endParaRPr>
                    </a:p>
                    <a:p>
                      <a:pPr indent="0" lvl="0" marL="0" rtl="0" algn="ctr">
                        <a:lnSpc>
                          <a:spcPct val="115000"/>
                        </a:lnSpc>
                        <a:spcBef>
                          <a:spcPts val="0"/>
                        </a:spcBef>
                        <a:spcAft>
                          <a:spcPts val="0"/>
                        </a:spcAft>
                        <a:buNone/>
                      </a:pPr>
                      <a:r>
                        <a:rPr lang="en-US" sz="900">
                          <a:solidFill>
                            <a:srgbClr val="231F20"/>
                          </a:solidFill>
                        </a:rPr>
                        <a:t>Order parts ahead of schedule to minimize potential impact.</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150">
                <a:tc>
                  <a:txBody>
                    <a:bodyPr/>
                    <a:lstStyle/>
                    <a:p>
                      <a:pPr indent="0" lvl="0" marL="0" rtl="0" algn="ctr">
                        <a:lnSpc>
                          <a:spcPct val="115000"/>
                        </a:lnSpc>
                        <a:spcBef>
                          <a:spcPts val="0"/>
                        </a:spcBef>
                        <a:spcAft>
                          <a:spcPts val="0"/>
                        </a:spcAft>
                        <a:buNone/>
                      </a:pPr>
                      <a:r>
                        <a:rPr lang="en-US" sz="900">
                          <a:solidFill>
                            <a:srgbClr val="231F20"/>
                          </a:solidFill>
                        </a:rPr>
                        <a:t>4</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solidFill>
                            <a:srgbClr val="231F20"/>
                          </a:solidFill>
                        </a:rPr>
                        <a:t>If communication may suffer due to the virtual environment,this will lead to errors that compromise the design.</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1</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4</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Regular online video meetings with clear work breakdown structure will ensure all team members are on the same page.</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7325">
                <a:tc>
                  <a:txBody>
                    <a:bodyPr/>
                    <a:lstStyle/>
                    <a:p>
                      <a:pPr indent="0" lvl="0" marL="0" rtl="0" algn="ctr">
                        <a:lnSpc>
                          <a:spcPct val="115000"/>
                        </a:lnSpc>
                        <a:spcBef>
                          <a:spcPts val="0"/>
                        </a:spcBef>
                        <a:spcAft>
                          <a:spcPts val="0"/>
                        </a:spcAft>
                        <a:buNone/>
                      </a:pPr>
                      <a:r>
                        <a:rPr lang="en-US" sz="900">
                          <a:solidFill>
                            <a:srgbClr val="231F20"/>
                          </a:solidFill>
                        </a:rPr>
                        <a:t>5</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solidFill>
                            <a:srgbClr val="231F20"/>
                          </a:solidFill>
                        </a:rPr>
                        <a:t>If a team member contracts coronavirus, the project may be put behind schedule due to loss in performance.</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2</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2</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Team members will follow Federal and SDSU regulations/advice in staying healthy.</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0975">
                <a:tc>
                  <a:txBody>
                    <a:bodyPr/>
                    <a:lstStyle/>
                    <a:p>
                      <a:pPr indent="0" lvl="0" marL="0" rtl="0" algn="ctr">
                        <a:lnSpc>
                          <a:spcPct val="115000"/>
                        </a:lnSpc>
                        <a:spcBef>
                          <a:spcPts val="0"/>
                        </a:spcBef>
                        <a:spcAft>
                          <a:spcPts val="0"/>
                        </a:spcAft>
                        <a:buNone/>
                      </a:pPr>
                      <a:r>
                        <a:rPr lang="en-US" sz="900">
                          <a:solidFill>
                            <a:srgbClr val="231F20"/>
                          </a:solidFill>
                        </a:rPr>
                        <a:t>6</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solidFill>
                            <a:srgbClr val="231F20"/>
                          </a:solidFill>
                        </a:rPr>
                        <a:t>If a part breaks, we will have to reorder/remake it, putting us behind schedule and adding to the overall cost.</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2</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2</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Will manufacture several copies of at-risk parts.</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7325">
                <a:tc>
                  <a:txBody>
                    <a:bodyPr/>
                    <a:lstStyle/>
                    <a:p>
                      <a:pPr indent="0" lvl="0" marL="0" rtl="0" algn="ctr">
                        <a:lnSpc>
                          <a:spcPct val="115000"/>
                        </a:lnSpc>
                        <a:spcBef>
                          <a:spcPts val="0"/>
                        </a:spcBef>
                        <a:spcAft>
                          <a:spcPts val="0"/>
                        </a:spcAft>
                        <a:buNone/>
                      </a:pPr>
                      <a:r>
                        <a:rPr lang="en-US" sz="900">
                          <a:solidFill>
                            <a:srgbClr val="231F20"/>
                          </a:solidFill>
                        </a:rPr>
                        <a:t>7</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solidFill>
                            <a:srgbClr val="231F20"/>
                          </a:solidFill>
                        </a:rPr>
                        <a:t>If lack of accountability in the virtual environment leads to loss of performance, this will put the project behind schedule.</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1</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3</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Use of “Smartsheet” application will keep log of all tasks, including who is responsible and due date of listed tasks.</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1800">
                <a:tc>
                  <a:txBody>
                    <a:bodyPr/>
                    <a:lstStyle/>
                    <a:p>
                      <a:pPr indent="0" lvl="0" marL="0" rtl="0" algn="ctr">
                        <a:lnSpc>
                          <a:spcPct val="115000"/>
                        </a:lnSpc>
                        <a:spcBef>
                          <a:spcPts val="0"/>
                        </a:spcBef>
                        <a:spcAft>
                          <a:spcPts val="0"/>
                        </a:spcAft>
                        <a:buNone/>
                      </a:pPr>
                      <a:r>
                        <a:rPr lang="en-US" sz="900">
                          <a:solidFill>
                            <a:srgbClr val="231F20"/>
                          </a:solidFill>
                        </a:rPr>
                        <a:t>8</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solidFill>
                            <a:srgbClr val="231F20"/>
                          </a:solidFill>
                        </a:rPr>
                        <a:t>If an infectious team member spreads coronavirus to teammates, this will dramatically decrease performance which will cause the project to be behind schedule.</a:t>
                      </a:r>
                      <a:endParaRPr sz="900">
                        <a:solidFill>
                          <a:srgbClr val="231F20"/>
                        </a:solidFill>
                      </a:endParaRPr>
                    </a:p>
                    <a:p>
                      <a:pPr indent="0" lvl="0" marL="0" rtl="0" algn="l">
                        <a:lnSpc>
                          <a:spcPct val="115000"/>
                        </a:lnSpc>
                        <a:spcBef>
                          <a:spcPts val="0"/>
                        </a:spcBef>
                        <a:spcAft>
                          <a:spcPts val="0"/>
                        </a:spcAft>
                        <a:buNone/>
                      </a:pPr>
                      <a:r>
                        <a:rPr lang="en-US" sz="900">
                          <a:solidFill>
                            <a:srgbClr val="231F20"/>
                          </a:solidFill>
                        </a:rPr>
                        <a:t>(Note: only if team decides to meet in person)</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1</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3</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Team members will follow Federal and SDSU regulations/advice in staying healthy.</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0975">
                <a:tc>
                  <a:txBody>
                    <a:bodyPr/>
                    <a:lstStyle/>
                    <a:p>
                      <a:pPr indent="0" lvl="0" marL="0" rtl="0" algn="ctr">
                        <a:lnSpc>
                          <a:spcPct val="115000"/>
                        </a:lnSpc>
                        <a:spcBef>
                          <a:spcPts val="0"/>
                        </a:spcBef>
                        <a:spcAft>
                          <a:spcPts val="0"/>
                        </a:spcAft>
                        <a:buNone/>
                      </a:pPr>
                      <a:r>
                        <a:rPr lang="en-US" sz="900">
                          <a:solidFill>
                            <a:srgbClr val="231F20"/>
                          </a:solidFill>
                        </a:rPr>
                        <a:t>9</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solidFill>
                            <a:srgbClr val="231F20"/>
                          </a:solidFill>
                        </a:rPr>
                        <a:t>If water in our system leaks, possibly compromising electronics and requiring us to reorder parts.</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1</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2</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231F20"/>
                          </a:solidFill>
                        </a:rPr>
                        <a:t>Will test the water system outside of the unit, with no electronics installed.</a:t>
                      </a:r>
                      <a:endParaRPr sz="900">
                        <a:solidFill>
                          <a:srgbClr val="231F2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2016-01-22T20:17:37Z</dcterms:created>
  <dc:creator>Dr. Scott Shaffar</dc:creator>
</cp:coreProperties>
</file>