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928">
          <p15:clr>
            <a:srgbClr val="A4A3A4"/>
          </p15:clr>
        </p15:guide>
        <p15:guide id="2" pos="2208">
          <p15:clr>
            <a:srgbClr val="A4A3A4"/>
          </p15:clr>
        </p15:guide>
      </p15:notesGuideLst>
    </p:ext>
    <p:ext uri="http://customooxmlschemas.google.com/">
      <go:slidesCustomData xmlns:go="http://customooxmlschemas.google.com/" r:id="rId18" roundtripDataSignature="AMtx7mhVu68KJvGbladYxYD+2URTyS50I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John Berger"/>
  <p:cmAuthor clrIdx="1" id="1" initials="" lastIdx="1" name="Max Merritt"/>
  <p:cmAuthor clrIdx="2" id="2" initials="" lastIdx="1" name="Facepalmsareu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53ACAB-FB98-41F9-81D9-655DBA8627D4}">
  <a:tblStyle styleId="{5953ACAB-FB98-41F9-81D9-655DBA8627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928" orient="horz"/>
        <p:guide pos="2208"/>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commentAuthors" Target="commentAuthors.xml"/><Relationship Id="rId6" Type="http://schemas.openxmlformats.org/officeDocument/2006/relationships/slideMaster" Target="slideMasters/slideMaster1.xml"/><Relationship Id="rId18" Type="http://customschemas.google.com/relationships/presentationmetadata" Target="metadata"/><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0-10T19:17:11.463">
    <p:pos x="6000" y="0"/>
    <p:text>Is this the level of detail we want for these key points slides?
Anyone get ahold of an example?</p:text>
    <p:extLst>
      <p:ext uri="{C676402C-5697-4E1C-873F-D02D1690AC5C}">
        <p15:threadingInfo timeZoneBias="0"/>
      </p:ext>
      <p:ext uri="http://customooxmlschemas.google.com/">
        <go:slidesCustomData xmlns:go="http://customooxmlschemas.google.com/" commentPostId="AAAAHFBVq84"/>
      </p:ext>
    </p:extLst>
  </p:cm>
  <p:cm authorId="1" idx="1" dt="2020-10-10T19:17:11.463">
    <p:pos x="6000" y="0"/>
    <p:text>Looks good to me, there's more stuff that could be put here but with the time we have this is probably best</p:text>
    <p:extLst>
      <p:ext uri="{C676402C-5697-4E1C-873F-D02D1690AC5C}">
        <p15:threadingInfo timeZoneBias="0">
          <p15:parentCm authorId="0" idx="1"/>
        </p15:threadingInfo>
      </p:ext>
      <p:ext uri="http://customooxmlschemas.google.com/">
        <go:slidesCustomData xmlns:go="http://customooxmlschemas.google.com/" commentPostId="AAAAKfTEa5U"/>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1" dt="2020-10-11T19:36:43.328">
    <p:pos x="278" y="376"/>
    <p:text>this is repeated from the systems requirements</p:text>
    <p:extLst>
      <p:ext uri="{C676402C-5697-4E1C-873F-D02D1690AC5C}">
        <p15:threadingInfo timeZoneBias="0"/>
      </p:ext>
      <p:ext uri="http://customooxmlschemas.google.com/">
        <go:slidesCustomData xmlns:go="http://customooxmlschemas.google.com/" commentPostId="AAAAKfP1Yu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0338" y="0"/>
            <a:ext cx="3038475"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3038475"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0338" y="8829675"/>
            <a:ext cx="3038475"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3: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1: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09fb76fa5_0_2:notes"/>
          <p:cNvSpPr txBox="1"/>
          <p:nvPr>
            <p:ph idx="1" type="body"/>
          </p:nvPr>
        </p:nvSpPr>
        <p:spPr>
          <a:xfrm>
            <a:off x="701675" y="4416425"/>
            <a:ext cx="5607000" cy="418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a09fb76fa5_0_2: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09fb76fa5_0_65:notes"/>
          <p:cNvSpPr txBox="1"/>
          <p:nvPr>
            <p:ph idx="1" type="body"/>
          </p:nvPr>
        </p:nvSpPr>
        <p:spPr>
          <a:xfrm>
            <a:off x="701675" y="4416425"/>
            <a:ext cx="5607000" cy="418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a09fb76fa5_0_65: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0a8d95d3d_0_7: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
        <p:nvSpPr>
          <p:cNvPr id="96" name="Google Shape;96;ga0a8d95d3d_0_7:notes"/>
          <p:cNvSpPr txBox="1"/>
          <p:nvPr>
            <p:ph idx="1" type="body"/>
          </p:nvPr>
        </p:nvSpPr>
        <p:spPr>
          <a:xfrm>
            <a:off x="701675" y="4416425"/>
            <a:ext cx="5607000" cy="418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a0a8d95d3d_0_7:notes"/>
          <p:cNvSpPr txBox="1"/>
          <p:nvPr>
            <p:ph idx="12" type="sldNum"/>
          </p:nvPr>
        </p:nvSpPr>
        <p:spPr>
          <a:xfrm>
            <a:off x="3970338" y="8829675"/>
            <a:ext cx="30384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bcc483b57_2_3: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bcc483b57_2_3:notes"/>
          <p:cNvSpPr txBox="1"/>
          <p:nvPr>
            <p:ph idx="1" type="body"/>
          </p:nvPr>
        </p:nvSpPr>
        <p:spPr>
          <a:xfrm>
            <a:off x="701675" y="4416425"/>
            <a:ext cx="5607000" cy="418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9bcc483b57_2_3:notes"/>
          <p:cNvSpPr txBox="1"/>
          <p:nvPr>
            <p:ph idx="12" type="sldNum"/>
          </p:nvPr>
        </p:nvSpPr>
        <p:spPr>
          <a:xfrm>
            <a:off x="3970338" y="8829675"/>
            <a:ext cx="30384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0a8d95d3d_0_22: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0a8d95d3d_0_22:notes"/>
          <p:cNvSpPr txBox="1"/>
          <p:nvPr>
            <p:ph idx="1" type="body"/>
          </p:nvPr>
        </p:nvSpPr>
        <p:spPr>
          <a:xfrm>
            <a:off x="701675" y="4416425"/>
            <a:ext cx="5607000" cy="418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a0a8d95d3d_0_22:notes"/>
          <p:cNvSpPr txBox="1"/>
          <p:nvPr>
            <p:ph idx="12" type="sldNum"/>
          </p:nvPr>
        </p:nvSpPr>
        <p:spPr>
          <a:xfrm>
            <a:off x="3970338" y="8829675"/>
            <a:ext cx="30384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0a8d95d3d_0_0: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0a8d95d3d_0_0:notes"/>
          <p:cNvSpPr txBox="1"/>
          <p:nvPr>
            <p:ph idx="1" type="body"/>
          </p:nvPr>
        </p:nvSpPr>
        <p:spPr>
          <a:xfrm>
            <a:off x="701675" y="4416425"/>
            <a:ext cx="5607000" cy="418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a0a8d95d3d_0_0:notes"/>
          <p:cNvSpPr txBox="1"/>
          <p:nvPr>
            <p:ph idx="12" type="sldNum"/>
          </p:nvPr>
        </p:nvSpPr>
        <p:spPr>
          <a:xfrm>
            <a:off x="3970338" y="8829675"/>
            <a:ext cx="30384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09fb76fbf_0_0:notes"/>
          <p:cNvSpPr txBox="1"/>
          <p:nvPr>
            <p:ph idx="1" type="body"/>
          </p:nvPr>
        </p:nvSpPr>
        <p:spPr>
          <a:xfrm>
            <a:off x="701675" y="4416425"/>
            <a:ext cx="5607000" cy="418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a09fb76fbf_0_0: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5" name="Shape 55"/>
        <p:cNvGrpSpPr/>
        <p:nvPr/>
      </p:nvGrpSpPr>
      <p:grpSpPr>
        <a:xfrm>
          <a:off x="0" y="0"/>
          <a:ext cx="0" cy="0"/>
          <a:chOff x="0" y="0"/>
          <a:chExt cx="0" cy="0"/>
        </a:xfrm>
      </p:grpSpPr>
      <p:sp>
        <p:nvSpPr>
          <p:cNvPr id="56" name="Google Shape;5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1" name="Shape 61"/>
        <p:cNvGrpSpPr/>
        <p:nvPr/>
      </p:nvGrpSpPr>
      <p:grpSpPr>
        <a:xfrm>
          <a:off x="0" y="0"/>
          <a:ext cx="0" cy="0"/>
          <a:chOff x="0" y="0"/>
          <a:chExt cx="0" cy="0"/>
        </a:xfrm>
      </p:grpSpPr>
      <p:sp>
        <p:nvSpPr>
          <p:cNvPr id="62" name="Google Shape;62;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1" name="Google Shape;21;p7"/>
          <p:cNvCxnSpPr/>
          <p:nvPr/>
        </p:nvCxnSpPr>
        <p:spPr>
          <a:xfrm flipH="1" rot="10800000">
            <a:off x="838200" y="1617128"/>
            <a:ext cx="10515600" cy="8467"/>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9" name="Google Shape;29;p9"/>
          <p:cNvCxnSpPr/>
          <p:nvPr/>
        </p:nvCxnSpPr>
        <p:spPr>
          <a:xfrm flipH="1" rot="10800000">
            <a:off x="838200" y="1617128"/>
            <a:ext cx="10515600" cy="8467"/>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 name="Google Shape;35;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6" name="Google Shape;36;p10"/>
          <p:cNvCxnSpPr/>
          <p:nvPr/>
        </p:nvCxnSpPr>
        <p:spPr>
          <a:xfrm flipH="1" rot="10800000">
            <a:off x="838200" y="1617128"/>
            <a:ext cx="10515600" cy="8467"/>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9" name="Google Shape;39;p11"/>
          <p:cNvCxnSpPr/>
          <p:nvPr/>
        </p:nvCxnSpPr>
        <p:spPr>
          <a:xfrm flipH="1" rot="10800000">
            <a:off x="838200" y="1617128"/>
            <a:ext cx="10515600" cy="8467"/>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1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1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1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 name="Shape 44"/>
        <p:cNvGrpSpPr/>
        <p:nvPr/>
      </p:nvGrpSpPr>
      <p:grpSpPr>
        <a:xfrm>
          <a:off x="0" y="0"/>
          <a:ext cx="0" cy="0"/>
          <a:chOff x="0" y="0"/>
          <a:chExt cx="0" cy="0"/>
        </a:xfrm>
      </p:grpSpPr>
      <p:sp>
        <p:nvSpPr>
          <p:cNvPr id="45" name="Google Shape;45;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7" name="Google Shape;47;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8" name="Shape 48"/>
        <p:cNvGrpSpPr/>
        <p:nvPr/>
      </p:nvGrpSpPr>
      <p:grpSpPr>
        <a:xfrm>
          <a:off x="0" y="0"/>
          <a:ext cx="0" cy="0"/>
          <a:chOff x="0" y="0"/>
          <a:chExt cx="0" cy="0"/>
        </a:xfrm>
      </p:grpSpPr>
      <p:sp>
        <p:nvSpPr>
          <p:cNvPr id="49" name="Google Shape;49;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1" name="Google Shape;51;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2" name="Google Shape;52;p1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1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https://upload.wikimedia.org/wikipedia/commons/b/b4/San_Diego_State_Logotype.png" id="12" name="Google Shape;12;p5"/>
          <p:cNvPicPr preferRelativeResize="0"/>
          <p:nvPr/>
        </p:nvPicPr>
        <p:blipFill rotWithShape="1">
          <a:blip r:embed="rId1">
            <a:alphaModFix/>
          </a:blip>
          <a:srcRect b="0" l="0" r="0" t="0"/>
          <a:stretch/>
        </p:blipFill>
        <p:spPr>
          <a:xfrm>
            <a:off x="10806792" y="2084"/>
            <a:ext cx="1371600" cy="436707"/>
          </a:xfrm>
          <a:prstGeom prst="rect">
            <a:avLst/>
          </a:prstGeom>
          <a:noFill/>
          <a:ln>
            <a:noFill/>
          </a:ln>
        </p:spPr>
      </p:pic>
      <p:sp>
        <p:nvSpPr>
          <p:cNvPr id="13" name="Google Shape;13;p5"/>
          <p:cNvSpPr txBox="1"/>
          <p:nvPr/>
        </p:nvSpPr>
        <p:spPr>
          <a:xfrm>
            <a:off x="7307037" y="6581001"/>
            <a:ext cx="4876800"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00" u="none" cap="none" strike="noStrike">
                <a:solidFill>
                  <a:srgbClr val="7F7F7F"/>
                </a:solidFill>
                <a:latin typeface="Arial"/>
                <a:ea typeface="Arial"/>
                <a:cs typeface="Arial"/>
                <a:sym typeface="Arial"/>
              </a:rPr>
              <a:t>SDSU-ME490A		         Dr. Shaffar</a:t>
            </a:r>
            <a:endParaRPr/>
          </a:p>
        </p:txBody>
      </p:sp>
      <p:sp>
        <p:nvSpPr>
          <p:cNvPr id="14" name="Google Shape;14;p5"/>
          <p:cNvSpPr/>
          <p:nvPr/>
        </p:nvSpPr>
        <p:spPr>
          <a:xfrm>
            <a:off x="76200" y="6396038"/>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gif"/><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1" Type="http://schemas.openxmlformats.org/officeDocument/2006/relationships/hyperlink" Target="https://www.microgreengarden.com/seeds" TargetMode="External"/><Relationship Id="rId10" Type="http://schemas.openxmlformats.org/officeDocument/2006/relationships/hyperlink" Target="https://www.microgreengarden.com/seeds"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microgreengarden.com/seeds" TargetMode="External"/><Relationship Id="rId4" Type="http://schemas.openxmlformats.org/officeDocument/2006/relationships/hyperlink" Target="https://www.microgreengarden.com/seeds" TargetMode="External"/><Relationship Id="rId9" Type="http://schemas.openxmlformats.org/officeDocument/2006/relationships/hyperlink" Target="https://www.microgreengarden.com/seeds" TargetMode="External"/><Relationship Id="rId5" Type="http://schemas.openxmlformats.org/officeDocument/2006/relationships/hyperlink" Target="https://www.microgreengarden.com/seeds" TargetMode="External"/><Relationship Id="rId6" Type="http://schemas.openxmlformats.org/officeDocument/2006/relationships/hyperlink" Target="https://www.microgreengarden.com/seeds" TargetMode="External"/><Relationship Id="rId7" Type="http://schemas.openxmlformats.org/officeDocument/2006/relationships/hyperlink" Target="https://www.microgreengarden.com/seeds" TargetMode="External"/><Relationship Id="rId8" Type="http://schemas.openxmlformats.org/officeDocument/2006/relationships/hyperlink" Target="https://www.microgreengarden.com/seed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1" Type="http://schemas.openxmlformats.org/officeDocument/2006/relationships/hyperlink" Target="https://www.microgreengarden.com/seeds" TargetMode="External"/><Relationship Id="rId10" Type="http://schemas.openxmlformats.org/officeDocument/2006/relationships/hyperlink" Target="https://www.microgreengarden.com/seeds" TargetMode="External"/><Relationship Id="rId12" Type="http://schemas.openxmlformats.org/officeDocument/2006/relationships/hyperlink" Target="https://www.microgreengarden.com/seeds"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2.xml"/><Relationship Id="rId4" Type="http://schemas.openxmlformats.org/officeDocument/2006/relationships/hyperlink" Target="https://www.microgreengarden.com/seeds" TargetMode="External"/><Relationship Id="rId9" Type="http://schemas.openxmlformats.org/officeDocument/2006/relationships/hyperlink" Target="https://www.microgreengarden.com/seeds" TargetMode="External"/><Relationship Id="rId5" Type="http://schemas.openxmlformats.org/officeDocument/2006/relationships/hyperlink" Target="https://www.microgreengarden.com/seeds" TargetMode="External"/><Relationship Id="rId6" Type="http://schemas.openxmlformats.org/officeDocument/2006/relationships/hyperlink" Target="https://www.microgreengarden.com/seeds" TargetMode="External"/><Relationship Id="rId7" Type="http://schemas.openxmlformats.org/officeDocument/2006/relationships/hyperlink" Target="https://www.microgreengarden.com/seeds" TargetMode="External"/><Relationship Id="rId8" Type="http://schemas.openxmlformats.org/officeDocument/2006/relationships/hyperlink" Target="https://www.microgreengarden.com/seed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 name="Shape 70"/>
        <p:cNvGrpSpPr/>
        <p:nvPr/>
      </p:nvGrpSpPr>
      <p:grpSpPr>
        <a:xfrm>
          <a:off x="0" y="0"/>
          <a:ext cx="0" cy="0"/>
          <a:chOff x="0" y="0"/>
          <a:chExt cx="0" cy="0"/>
        </a:xfrm>
      </p:grpSpPr>
      <p:sp>
        <p:nvSpPr>
          <p:cNvPr id="71" name="Google Shape;71;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72" name="Google Shape;72;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73" name="Google Shape;73;p3"/>
          <p:cNvPicPr preferRelativeResize="0"/>
          <p:nvPr/>
        </p:nvPicPr>
        <p:blipFill>
          <a:blip r:embed="rId3">
            <a:alphaModFix/>
          </a:blip>
          <a:stretch>
            <a:fillRect/>
          </a:stretch>
        </p:blipFill>
        <p:spPr>
          <a:xfrm>
            <a:off x="838200" y="365125"/>
            <a:ext cx="10515600" cy="56515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Summary</a:t>
            </a:r>
            <a:endParaRPr/>
          </a:p>
        </p:txBody>
      </p:sp>
      <p:sp>
        <p:nvSpPr>
          <p:cNvPr id="137" name="Google Shape;13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61950" lvl="0" marL="457200" rtl="0" algn="l">
              <a:lnSpc>
                <a:spcPct val="150000"/>
              </a:lnSpc>
              <a:spcBef>
                <a:spcPts val="0"/>
              </a:spcBef>
              <a:spcAft>
                <a:spcPts val="0"/>
              </a:spcAft>
              <a:buSzPts val="2100"/>
              <a:buChar char="•"/>
            </a:pPr>
            <a:r>
              <a:rPr lang="en-US" sz="2100"/>
              <a:t>The growing machine is required to autonomously produce microgreens of the highest quality at a rate of 6-7 cups per week</a:t>
            </a:r>
            <a:endParaRPr sz="2100"/>
          </a:p>
          <a:p>
            <a:pPr indent="-361950" lvl="0" marL="457200" rtl="0" algn="l">
              <a:lnSpc>
                <a:spcPct val="150000"/>
              </a:lnSpc>
              <a:spcBef>
                <a:spcPts val="0"/>
              </a:spcBef>
              <a:spcAft>
                <a:spcPts val="0"/>
              </a:spcAft>
              <a:buSzPts val="2100"/>
              <a:buChar char="•"/>
            </a:pPr>
            <a:r>
              <a:rPr lang="en-US" sz="2100"/>
              <a:t>Team members are currently in the ideation phase of design</a:t>
            </a:r>
            <a:endParaRPr sz="2100"/>
          </a:p>
          <a:p>
            <a:pPr indent="-361950" lvl="0" marL="457200" rtl="0" algn="l">
              <a:lnSpc>
                <a:spcPct val="150000"/>
              </a:lnSpc>
              <a:spcBef>
                <a:spcPts val="0"/>
              </a:spcBef>
              <a:spcAft>
                <a:spcPts val="0"/>
              </a:spcAft>
              <a:buSzPts val="2100"/>
              <a:buChar char="•"/>
            </a:pPr>
            <a:r>
              <a:rPr lang="en-US" sz="2100"/>
              <a:t>Integrating electrical team members as well as electrical systems into the design </a:t>
            </a:r>
            <a:endParaRPr sz="2100"/>
          </a:p>
          <a:p>
            <a:pPr indent="-361950" lvl="0" marL="457200" rtl="0" algn="l">
              <a:lnSpc>
                <a:spcPct val="150000"/>
              </a:lnSpc>
              <a:spcBef>
                <a:spcPts val="0"/>
              </a:spcBef>
              <a:spcAft>
                <a:spcPts val="0"/>
              </a:spcAft>
              <a:buSzPts val="2100"/>
              <a:buChar char="•"/>
            </a:pPr>
            <a:r>
              <a:rPr lang="en-US" sz="2100"/>
              <a:t>The machine will be created to work reliably and be easy to service</a:t>
            </a:r>
            <a:endParaRPr sz="2100"/>
          </a:p>
          <a:p>
            <a:pPr indent="-361950" lvl="0" marL="457200" rtl="0" algn="l">
              <a:lnSpc>
                <a:spcPct val="150000"/>
              </a:lnSpc>
              <a:spcBef>
                <a:spcPts val="0"/>
              </a:spcBef>
              <a:spcAft>
                <a:spcPts val="0"/>
              </a:spcAft>
              <a:buSzPts val="2100"/>
              <a:buChar char="•"/>
            </a:pPr>
            <a:r>
              <a:rPr lang="en-US" sz="2100"/>
              <a:t>The </a:t>
            </a:r>
            <a:r>
              <a:rPr lang="en-US" sz="2100"/>
              <a:t>project</a:t>
            </a:r>
            <a:r>
              <a:rPr lang="en-US" sz="2100"/>
              <a:t> will  be evaluated to ensure that the systems are operating at optimal growing conditions</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txBox="1"/>
          <p:nvPr>
            <p:ph type="ctrTitle"/>
          </p:nvPr>
        </p:nvSpPr>
        <p:spPr>
          <a:xfrm>
            <a:off x="1524000" y="2773523"/>
            <a:ext cx="9718221" cy="195126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80"/>
              <a:buFont typeface="Arial"/>
              <a:buNone/>
            </a:pPr>
            <a:r>
              <a:rPr lang="en-US" sz="2880"/>
              <a:t>Mechanical Engineering Senior Design (ME490A)</a:t>
            </a:r>
            <a:br>
              <a:rPr lang="en-US" sz="2880"/>
            </a:br>
            <a:br>
              <a:rPr lang="en-US" sz="2880"/>
            </a:br>
            <a:r>
              <a:rPr i="1" lang="en-US" sz="2880"/>
              <a:t>Team </a:t>
            </a:r>
            <a:r>
              <a:rPr i="1" lang="en-US" sz="2880"/>
              <a:t>M9</a:t>
            </a:r>
            <a:r>
              <a:rPr i="1" lang="en-US" sz="2880"/>
              <a:t>, </a:t>
            </a:r>
            <a:r>
              <a:rPr i="1" lang="en-US" sz="2880"/>
              <a:t>Mean </a:t>
            </a:r>
            <a:r>
              <a:rPr i="1" lang="en-US" sz="2880"/>
              <a:t>Green</a:t>
            </a:r>
            <a:r>
              <a:rPr i="1" lang="en-US" sz="2880"/>
              <a:t> Growing Machine</a:t>
            </a:r>
            <a:br>
              <a:rPr i="1" lang="en-US" sz="2880"/>
            </a:br>
            <a:r>
              <a:rPr i="1" lang="en-US" sz="2880"/>
              <a:t>Project </a:t>
            </a:r>
            <a:r>
              <a:rPr i="1" lang="en-US" sz="2880"/>
              <a:t>18</a:t>
            </a:r>
            <a:r>
              <a:rPr i="1" lang="en-US" sz="2880"/>
              <a:t>, </a:t>
            </a:r>
            <a:r>
              <a:rPr i="1" lang="en-US" sz="2880"/>
              <a:t>Automated Microgreens</a:t>
            </a:r>
            <a:br>
              <a:rPr i="1" lang="en-US" sz="2880"/>
            </a:br>
            <a:r>
              <a:rPr i="1" lang="en-US" sz="2880"/>
              <a:t>System </a:t>
            </a:r>
            <a:r>
              <a:rPr i="1" lang="en-US" sz="2880"/>
              <a:t>Requirements</a:t>
            </a:r>
            <a:r>
              <a:rPr i="1" lang="en-US" sz="2880"/>
              <a:t> Document</a:t>
            </a:r>
            <a:br>
              <a:rPr i="1" lang="en-US" sz="2880"/>
            </a:br>
            <a:r>
              <a:rPr i="1" lang="en-US" sz="2880"/>
              <a:t>10/12/20</a:t>
            </a:r>
            <a:endParaRPr/>
          </a:p>
        </p:txBody>
      </p:sp>
      <p:sp>
        <p:nvSpPr>
          <p:cNvPr id="79" name="Google Shape;79;p1"/>
          <p:cNvSpPr txBox="1"/>
          <p:nvPr>
            <p:ph idx="1" type="subTitle"/>
          </p:nvPr>
        </p:nvSpPr>
        <p:spPr>
          <a:xfrm>
            <a:off x="1524000" y="5066787"/>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1200"/>
              </a:spcBef>
              <a:spcAft>
                <a:spcPts val="0"/>
              </a:spcAft>
              <a:buClr>
                <a:schemeClr val="dk1"/>
              </a:buClr>
              <a:buSzPts val="1100"/>
              <a:buFont typeface="Arial"/>
              <a:buNone/>
            </a:pPr>
            <a:r>
              <a:rPr lang="en-US" sz="1200"/>
              <a:t>John Berger, Max Merritt, </a:t>
            </a:r>
            <a:r>
              <a:rPr lang="en-US" sz="1200">
                <a:highlight>
                  <a:schemeClr val="lt1"/>
                </a:highlight>
              </a:rPr>
              <a:t>Thuyavan Sathiamurthi, </a:t>
            </a:r>
            <a:r>
              <a:rPr lang="en-US" sz="1200"/>
              <a:t>Conor Vasiliadis</a:t>
            </a:r>
            <a:endParaRPr sz="1200"/>
          </a:p>
          <a:p>
            <a:pPr indent="0" lvl="0" marL="457200" rtl="0" algn="ctr">
              <a:lnSpc>
                <a:spcPct val="115000"/>
              </a:lnSpc>
              <a:spcBef>
                <a:spcPts val="1200"/>
              </a:spcBef>
              <a:spcAft>
                <a:spcPts val="0"/>
              </a:spcAft>
              <a:buClr>
                <a:schemeClr val="dk1"/>
              </a:buClr>
              <a:buSzPts val="1100"/>
              <a:buFont typeface="Arial"/>
              <a:buNone/>
            </a:pPr>
            <a:r>
              <a:rPr lang="en-US" sz="1100">
                <a:solidFill>
                  <a:srgbClr val="222222"/>
                </a:solidFill>
                <a:highlight>
                  <a:schemeClr val="lt1"/>
                </a:highlight>
              </a:rPr>
              <a:t>Ali Alqaoud, Daniel Kenner, Jose Baez, Abigail Dabu, Elias Wooten</a:t>
            </a:r>
            <a:endParaRPr sz="1200"/>
          </a:p>
          <a:p>
            <a:pPr indent="0" lvl="0" marL="0" rtl="0" algn="ctr">
              <a:lnSpc>
                <a:spcPct val="90000"/>
              </a:lnSpc>
              <a:spcBef>
                <a:spcPts val="1000"/>
              </a:spcBef>
              <a:spcAft>
                <a:spcPts val="0"/>
              </a:spcAft>
              <a:buClr>
                <a:srgbClr val="888888"/>
              </a:buClr>
              <a:buSzPts val="2800"/>
              <a:buNone/>
            </a:pPr>
            <a:r>
              <a:t/>
            </a:r>
            <a:endParaRPr i="1" sz="2800">
              <a:solidFill>
                <a:srgbClr val="888888"/>
              </a:solidFill>
              <a:latin typeface="Arial"/>
              <a:ea typeface="Arial"/>
              <a:cs typeface="Arial"/>
              <a:sym typeface="Arial"/>
            </a:endParaRPr>
          </a:p>
        </p:txBody>
      </p:sp>
      <p:pic>
        <p:nvPicPr>
          <p:cNvPr descr="Image result for sdsu logo" id="80" name="Google Shape;80;p1"/>
          <p:cNvPicPr preferRelativeResize="0"/>
          <p:nvPr/>
        </p:nvPicPr>
        <p:blipFill rotWithShape="1">
          <a:blip r:embed="rId3">
            <a:alphaModFix/>
          </a:blip>
          <a:srcRect b="-25694" l="0" r="5554" t="0"/>
          <a:stretch/>
        </p:blipFill>
        <p:spPr>
          <a:xfrm>
            <a:off x="3877354" y="369715"/>
            <a:ext cx="2114033" cy="1939521"/>
          </a:xfrm>
          <a:prstGeom prst="rect">
            <a:avLst/>
          </a:prstGeom>
          <a:noFill/>
          <a:ln>
            <a:noFill/>
          </a:ln>
        </p:spPr>
      </p:pic>
      <p:pic>
        <p:nvPicPr>
          <p:cNvPr id="81" name="Google Shape;81;p1"/>
          <p:cNvPicPr preferRelativeResize="0"/>
          <p:nvPr/>
        </p:nvPicPr>
        <p:blipFill rotWithShape="1">
          <a:blip r:embed="rId4">
            <a:alphaModFix/>
          </a:blip>
          <a:srcRect b="0" l="0" r="2486" t="0"/>
          <a:stretch/>
        </p:blipFill>
        <p:spPr>
          <a:xfrm>
            <a:off x="6340925" y="306900"/>
            <a:ext cx="1941150" cy="1962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a09fb76fa5_0_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Project Overview	</a:t>
            </a:r>
            <a:endParaRPr/>
          </a:p>
        </p:txBody>
      </p:sp>
      <p:sp>
        <p:nvSpPr>
          <p:cNvPr id="87" name="Google Shape;87;ga09fb76fa5_0_2"/>
          <p:cNvSpPr txBox="1"/>
          <p:nvPr>
            <p:ph idx="1" type="body"/>
          </p:nvPr>
        </p:nvSpPr>
        <p:spPr>
          <a:xfrm>
            <a:off x="838200" y="1933900"/>
            <a:ext cx="10515600" cy="478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800"/>
              <a:t>Problem Statement:</a:t>
            </a:r>
            <a:endParaRPr sz="1800"/>
          </a:p>
          <a:p>
            <a:pPr indent="0" lvl="0" marL="0" rtl="0" algn="l">
              <a:lnSpc>
                <a:spcPct val="115000"/>
              </a:lnSpc>
              <a:spcBef>
                <a:spcPts val="0"/>
              </a:spcBef>
              <a:spcAft>
                <a:spcPts val="0"/>
              </a:spcAft>
              <a:buNone/>
            </a:pPr>
            <a:r>
              <a:rPr lang="en-US" sz="1800"/>
              <a:t>There is an increasing demand for microgreens due to the higher concentration of nutrient contents. However, with microgreens being a relatively new industry, consumers can find it difficult to find markets that sell the product. Where microgreens are found, they are usually priced at a premium due to the nutritional content and niche appeal of the product.</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b="1" lang="en-US" sz="1800"/>
              <a:t>Need:</a:t>
            </a:r>
            <a:endParaRPr b="1" sz="1800"/>
          </a:p>
          <a:p>
            <a:pPr indent="0" lvl="0" marL="0" rtl="0" algn="l">
              <a:lnSpc>
                <a:spcPct val="115000"/>
              </a:lnSpc>
              <a:spcBef>
                <a:spcPts val="0"/>
              </a:spcBef>
              <a:spcAft>
                <a:spcPts val="0"/>
              </a:spcAft>
              <a:buNone/>
            </a:pPr>
            <a:r>
              <a:rPr lang="en-US" sz="1800"/>
              <a:t>To design and analyze an automated growing environment, which will allow consumers to produce microgreens at home. To accomplish this, we will need to research the microgreen growing process. System functionality will need to be tested and tuned for optimal plant mass output and growth period. The overall design will have to be optimized to be economically viable as a consumer product.</a:t>
            </a:r>
            <a:endParaRPr sz="18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b="1" lang="en-US" sz="1800"/>
              <a:t>Project Sponsor:</a:t>
            </a:r>
            <a:endParaRPr b="1" sz="1800"/>
          </a:p>
          <a:p>
            <a:pPr indent="0" lvl="0" marL="0" rtl="0" algn="l">
              <a:lnSpc>
                <a:spcPct val="115000"/>
              </a:lnSpc>
              <a:spcBef>
                <a:spcPts val="0"/>
              </a:spcBef>
              <a:spcAft>
                <a:spcPts val="0"/>
              </a:spcAft>
              <a:buClr>
                <a:schemeClr val="dk1"/>
              </a:buClr>
              <a:buSzPts val="1100"/>
              <a:buFont typeface="Arial"/>
              <a:buNone/>
            </a:pPr>
            <a:r>
              <a:rPr lang="en-US" sz="1800"/>
              <a:t>John Berger &amp; ZIP Launchpad</a:t>
            </a:r>
            <a:endParaRPr sz="1800"/>
          </a:p>
          <a:p>
            <a:pPr indent="0" lvl="0" marL="228600" rtl="0" algn="l">
              <a:lnSpc>
                <a:spcPct val="90000"/>
              </a:lnSpc>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a09fb76fa5_0_6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System </a:t>
            </a:r>
            <a:r>
              <a:rPr lang="en-US"/>
              <a:t>Requirements</a:t>
            </a:r>
            <a:r>
              <a:rPr lang="en-US"/>
              <a:t> - Key Points</a:t>
            </a:r>
            <a:endParaRPr/>
          </a:p>
        </p:txBody>
      </p:sp>
      <p:sp>
        <p:nvSpPr>
          <p:cNvPr id="93" name="Google Shape;93;ga09fb76fa5_0_65"/>
          <p:cNvSpPr txBox="1"/>
          <p:nvPr>
            <p:ph idx="1" type="body"/>
          </p:nvPr>
        </p:nvSpPr>
        <p:spPr>
          <a:xfrm>
            <a:off x="838200" y="2221400"/>
            <a:ext cx="10515600" cy="4149900"/>
          </a:xfrm>
          <a:prstGeom prst="rect">
            <a:avLst/>
          </a:prstGeom>
          <a:noFill/>
          <a:ln>
            <a:noFill/>
          </a:ln>
        </p:spPr>
        <p:txBody>
          <a:bodyPr anchorCtr="0" anchor="t" bIns="45700" lIns="91425" spcFirstLastPara="1" rIns="91425" wrap="square" tIns="45700">
            <a:noAutofit/>
          </a:bodyPr>
          <a:lstStyle/>
          <a:p>
            <a:pPr indent="-349250" lvl="0" marL="457200" rtl="0" algn="l">
              <a:lnSpc>
                <a:spcPct val="200000"/>
              </a:lnSpc>
              <a:spcBef>
                <a:spcPts val="0"/>
              </a:spcBef>
              <a:spcAft>
                <a:spcPts val="0"/>
              </a:spcAft>
              <a:buSzPts val="1900"/>
              <a:buFont typeface="Calibri"/>
              <a:buChar char="●"/>
            </a:pPr>
            <a:r>
              <a:rPr lang="en-US" sz="1900"/>
              <a:t>Device will produce 6-7 cups of microgreens per week</a:t>
            </a:r>
            <a:endParaRPr sz="1900"/>
          </a:p>
          <a:p>
            <a:pPr indent="-349250" lvl="0" marL="457200" rtl="0" algn="l">
              <a:lnSpc>
                <a:spcPct val="200000"/>
              </a:lnSpc>
              <a:spcBef>
                <a:spcPts val="0"/>
              </a:spcBef>
              <a:spcAft>
                <a:spcPts val="0"/>
              </a:spcAft>
              <a:buSzPts val="1900"/>
              <a:buFont typeface="Calibri"/>
              <a:buChar char="●"/>
            </a:pPr>
            <a:r>
              <a:rPr lang="en-US" sz="1900"/>
              <a:t>Device will have an autonomous watering system</a:t>
            </a:r>
            <a:endParaRPr sz="1900"/>
          </a:p>
          <a:p>
            <a:pPr indent="-349250" lvl="0" marL="457200" rtl="0" algn="l">
              <a:lnSpc>
                <a:spcPct val="200000"/>
              </a:lnSpc>
              <a:spcBef>
                <a:spcPts val="0"/>
              </a:spcBef>
              <a:spcAft>
                <a:spcPts val="0"/>
              </a:spcAft>
              <a:buSzPts val="1900"/>
              <a:buFont typeface="Calibri"/>
              <a:buChar char="●"/>
            </a:pPr>
            <a:r>
              <a:rPr lang="en-US" sz="1900"/>
              <a:t>Maintain growing area at optimal temperature &amp; humidity</a:t>
            </a:r>
            <a:endParaRPr sz="1900"/>
          </a:p>
          <a:p>
            <a:pPr indent="-349250" lvl="0" marL="457200" rtl="0" algn="l">
              <a:lnSpc>
                <a:spcPct val="200000"/>
              </a:lnSpc>
              <a:spcBef>
                <a:spcPts val="0"/>
              </a:spcBef>
              <a:spcAft>
                <a:spcPts val="0"/>
              </a:spcAft>
              <a:buSzPts val="1900"/>
              <a:buFont typeface="Calibri"/>
              <a:buChar char="●"/>
            </a:pPr>
            <a:r>
              <a:rPr lang="en-US" sz="1900"/>
              <a:t>Autonomously controlled light duration and intensity to maximize plant growth</a:t>
            </a:r>
            <a:endParaRPr sz="1900"/>
          </a:p>
          <a:p>
            <a:pPr indent="-349250" lvl="0" marL="457200" rtl="0" algn="l">
              <a:lnSpc>
                <a:spcPct val="200000"/>
              </a:lnSpc>
              <a:spcBef>
                <a:spcPts val="0"/>
              </a:spcBef>
              <a:spcAft>
                <a:spcPts val="0"/>
              </a:spcAft>
              <a:buSzPts val="1900"/>
              <a:buFont typeface="Calibri"/>
              <a:buChar char="●"/>
            </a:pPr>
            <a:r>
              <a:rPr lang="en-US" sz="1900"/>
              <a:t>Autonomous nutrient and PH balancing to maximize plant growth</a:t>
            </a:r>
            <a:endParaRPr sz="1900"/>
          </a:p>
          <a:p>
            <a:pPr indent="-349250" lvl="0" marL="457200" rtl="0" algn="l">
              <a:lnSpc>
                <a:spcPct val="200000"/>
              </a:lnSpc>
              <a:spcBef>
                <a:spcPts val="0"/>
              </a:spcBef>
              <a:spcAft>
                <a:spcPts val="0"/>
              </a:spcAft>
              <a:buSzPts val="1900"/>
              <a:buFont typeface="Calibri"/>
              <a:buChar char="●"/>
            </a:pPr>
            <a:r>
              <a:rPr lang="en-US" sz="1900"/>
              <a:t>Growth cycles will be initiated via the digital user interface</a:t>
            </a:r>
            <a:endParaRPr sz="1900"/>
          </a:p>
          <a:p>
            <a:pPr indent="-349250" lvl="0" marL="457200" rtl="0" algn="l">
              <a:lnSpc>
                <a:spcPct val="200000"/>
              </a:lnSpc>
              <a:spcBef>
                <a:spcPts val="0"/>
              </a:spcBef>
              <a:spcAft>
                <a:spcPts val="0"/>
              </a:spcAft>
              <a:buSzPts val="1900"/>
              <a:buFont typeface="Calibri"/>
              <a:buChar char="●"/>
            </a:pPr>
            <a:r>
              <a:rPr lang="en-US" sz="1900"/>
              <a:t>Aggregate growth data will be continuously available online</a:t>
            </a:r>
            <a:endParaRPr sz="1900"/>
          </a:p>
          <a:p>
            <a:pPr indent="0" lvl="0" marL="228600" rtl="0" algn="l">
              <a:lnSpc>
                <a:spcPct val="90000"/>
              </a:lnSpc>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a0a8d95d3d_0_7"/>
          <p:cNvSpPr txBox="1"/>
          <p:nvPr>
            <p:ph type="title"/>
          </p:nvPr>
        </p:nvSpPr>
        <p:spPr>
          <a:xfrm>
            <a:off x="838200" y="-994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System Requirements Table</a:t>
            </a:r>
            <a:endParaRPr/>
          </a:p>
        </p:txBody>
      </p:sp>
      <p:sp>
        <p:nvSpPr>
          <p:cNvPr id="100" name="Google Shape;100;ga0a8d95d3d_0_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graphicFrame>
        <p:nvGraphicFramePr>
          <p:cNvPr id="101" name="Google Shape;101;ga0a8d95d3d_0_7"/>
          <p:cNvGraphicFramePr/>
          <p:nvPr/>
        </p:nvGraphicFramePr>
        <p:xfrm>
          <a:off x="507563" y="1100938"/>
          <a:ext cx="3000000" cy="3000000"/>
        </p:xfrm>
        <a:graphic>
          <a:graphicData uri="http://schemas.openxmlformats.org/drawingml/2006/table">
            <a:tbl>
              <a:tblPr>
                <a:noFill/>
                <a:tableStyleId>{5953ACAB-FB98-41F9-81D9-655DBA8627D4}</a:tableStyleId>
              </a:tblPr>
              <a:tblGrid>
                <a:gridCol w="1414925"/>
                <a:gridCol w="926750"/>
                <a:gridCol w="2792850"/>
                <a:gridCol w="4026725"/>
                <a:gridCol w="2015600"/>
              </a:tblGrid>
              <a:tr h="541925">
                <a:tc>
                  <a:txBody>
                    <a:bodyPr/>
                    <a:lstStyle/>
                    <a:p>
                      <a:pPr indent="0" lvl="0" marL="0" rtl="0" algn="ctr">
                        <a:lnSpc>
                          <a:spcPct val="115000"/>
                        </a:lnSpc>
                        <a:spcBef>
                          <a:spcPts val="0"/>
                        </a:spcBef>
                        <a:spcAft>
                          <a:spcPts val="0"/>
                        </a:spcAft>
                        <a:buNone/>
                      </a:pPr>
                      <a:r>
                        <a:rPr b="1" lang="en-US" sz="1200">
                          <a:solidFill>
                            <a:srgbClr val="FFFFFF"/>
                          </a:solidFill>
                          <a:latin typeface="Calibri"/>
                          <a:ea typeface="Calibri"/>
                          <a:cs typeface="Calibri"/>
                          <a:sym typeface="Calibri"/>
                        </a:rPr>
                        <a:t>Requirement Number</a:t>
                      </a:r>
                      <a:endParaRPr b="1" sz="1200">
                        <a:solidFill>
                          <a:srgbClr val="FFFFFF"/>
                        </a:solidFill>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US" sz="1200">
                          <a:solidFill>
                            <a:srgbClr val="FFFFFF"/>
                          </a:solidFill>
                          <a:latin typeface="Calibri"/>
                          <a:ea typeface="Calibri"/>
                          <a:cs typeface="Calibri"/>
                          <a:sym typeface="Calibri"/>
                        </a:rPr>
                        <a:t>Priority Level</a:t>
                      </a:r>
                      <a:endParaRPr b="1" sz="1200">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rPr b="1" lang="en-US" sz="1200">
                          <a:solidFill>
                            <a:srgbClr val="FFFFFF"/>
                          </a:solidFill>
                          <a:latin typeface="Calibri"/>
                          <a:ea typeface="Calibri"/>
                          <a:cs typeface="Calibri"/>
                          <a:sym typeface="Calibri"/>
                        </a:rPr>
                        <a:t>(1 - 5)</a:t>
                      </a:r>
                      <a:endParaRPr b="1" sz="1200">
                        <a:solidFill>
                          <a:srgbClr val="FFFFFF"/>
                        </a:solidFill>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US" sz="1200">
                          <a:solidFill>
                            <a:srgbClr val="FFFFFF"/>
                          </a:solidFill>
                          <a:latin typeface="Calibri"/>
                          <a:ea typeface="Calibri"/>
                          <a:cs typeface="Calibri"/>
                          <a:sym typeface="Calibri"/>
                        </a:rPr>
                        <a:t>User Requirement</a:t>
                      </a:r>
                      <a:endParaRPr b="1" sz="1200">
                        <a:solidFill>
                          <a:srgbClr val="FFFFFF"/>
                        </a:solidFill>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US" sz="1200">
                          <a:solidFill>
                            <a:srgbClr val="FFFFFF"/>
                          </a:solidFill>
                          <a:latin typeface="Calibri"/>
                          <a:ea typeface="Calibri"/>
                          <a:cs typeface="Calibri"/>
                          <a:sym typeface="Calibri"/>
                        </a:rPr>
                        <a:t>Justification</a:t>
                      </a:r>
                      <a:endParaRPr b="1" sz="1200">
                        <a:solidFill>
                          <a:srgbClr val="FFFFFF"/>
                        </a:solidFill>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US" sz="1200">
                          <a:solidFill>
                            <a:srgbClr val="FFFFFF"/>
                          </a:solidFill>
                          <a:latin typeface="Calibri"/>
                          <a:ea typeface="Calibri"/>
                          <a:cs typeface="Calibri"/>
                          <a:sym typeface="Calibri"/>
                        </a:rPr>
                        <a:t>User Requirement Information Sources</a:t>
                      </a:r>
                      <a:endParaRPr b="1" sz="1200">
                        <a:solidFill>
                          <a:srgbClr val="FFFFFF"/>
                        </a:solidFill>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000000"/>
                    </a:solidFill>
                  </a:tcPr>
                </a:tc>
              </a:tr>
              <a:tr h="727175">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17119000</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4</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Device must be operational over a large amount of cycles.</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5 years minimum product life before service of parts or replacement is needed. Similar to many consumer products</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Sponsor Requirement</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CCCCC"/>
                    </a:solidFill>
                  </a:tcPr>
                </a:tc>
              </a:tr>
              <a:tr h="429425">
                <a:tc rowSpan="2">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17111400</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5</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Maintain growing area at optimal temperature &amp; Humidity</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Greens generally need to be kept at an optimal temperature otherwise they will grow more slowly/perish</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en-US" sz="1100" u="sng">
                          <a:solidFill>
                            <a:schemeClr val="hlink"/>
                          </a:solidFill>
                          <a:latin typeface="Calibri"/>
                          <a:ea typeface="Calibri"/>
                          <a:cs typeface="Calibri"/>
                          <a:sym typeface="Calibri"/>
                          <a:hlinkClick r:id="rId3"/>
                        </a:rPr>
                        <a:t>Team Requirement</a:t>
                      </a:r>
                      <a:endParaRPr sz="1100" u="sng">
                        <a:solidFill>
                          <a:schemeClr val="hlink"/>
                        </a:solidFill>
                        <a:latin typeface="Calibri"/>
                        <a:ea typeface="Calibri"/>
                        <a:cs typeface="Calibri"/>
                        <a:sym typeface="Calibri"/>
                        <a:hlinkClick r:id="rId4"/>
                      </a:endParaRPr>
                    </a:p>
                    <a:p>
                      <a:pPr indent="0" lvl="0" marL="0" rtl="0" algn="ctr">
                        <a:lnSpc>
                          <a:spcPct val="115000"/>
                        </a:lnSpc>
                        <a:spcBef>
                          <a:spcPts val="0"/>
                        </a:spcBef>
                        <a:spcAft>
                          <a:spcPts val="0"/>
                        </a:spcAft>
                        <a:buNone/>
                      </a:pPr>
                      <a:r>
                        <a:rPr lang="en-US" sz="1100" u="sng">
                          <a:solidFill>
                            <a:schemeClr val="hlink"/>
                          </a:solidFill>
                          <a:latin typeface="Calibri"/>
                          <a:ea typeface="Calibri"/>
                          <a:cs typeface="Calibri"/>
                          <a:sym typeface="Calibri"/>
                          <a:hlinkClick r:id="rId5"/>
                        </a:rPr>
                        <a:t>https://www.microgreengarden.com/seeds</a:t>
                      </a:r>
                      <a:endParaRPr sz="1100" u="sng">
                        <a:solidFill>
                          <a:schemeClr val="hlink"/>
                        </a:solidFill>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r>
              <a:tr h="187775">
                <a:tc vMerge="1"/>
                <a:tc vMerge="1"/>
                <a:tc vMerge="1"/>
                <a:tc vMerge="1"/>
                <a:tc vMerge="1"/>
              </a:tr>
              <a:tr h="642900">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17112800</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D8D8D8"/>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5</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D8D8D8"/>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Device shall have an autonomous watering system.</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D8D8D8"/>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Automatic watering shall reduce the amount of work from the user</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D8D8D8"/>
                    </a:solidFill>
                  </a:tcPr>
                </a:tc>
                <a:tc>
                  <a:txBody>
                    <a:bodyPr/>
                    <a:lstStyle/>
                    <a:p>
                      <a:pPr indent="0" lvl="0" marL="0" rtl="0" algn="ctr">
                        <a:lnSpc>
                          <a:spcPct val="115000"/>
                        </a:lnSpc>
                        <a:spcBef>
                          <a:spcPts val="0"/>
                        </a:spcBef>
                        <a:spcAft>
                          <a:spcPts val="0"/>
                        </a:spcAft>
                        <a:buNone/>
                      </a:pPr>
                      <a:r>
                        <a:rPr lang="en-US" sz="1100" u="sng">
                          <a:solidFill>
                            <a:schemeClr val="hlink"/>
                          </a:solidFill>
                          <a:latin typeface="Calibri"/>
                          <a:ea typeface="Calibri"/>
                          <a:cs typeface="Calibri"/>
                          <a:sym typeface="Calibri"/>
                          <a:hlinkClick r:id="rId6"/>
                        </a:rPr>
                        <a:t>Team Requirement</a:t>
                      </a:r>
                      <a:endParaRPr sz="1100" u="sng">
                        <a:solidFill>
                          <a:schemeClr val="hlink"/>
                        </a:solidFill>
                        <a:latin typeface="Calibri"/>
                        <a:ea typeface="Calibri"/>
                        <a:cs typeface="Calibri"/>
                        <a:sym typeface="Calibri"/>
                        <a:hlinkClick r:id="rId7"/>
                      </a:endParaRPr>
                    </a:p>
                    <a:p>
                      <a:pPr indent="0" lvl="0" marL="0" rtl="0" algn="ctr">
                        <a:lnSpc>
                          <a:spcPct val="115000"/>
                        </a:lnSpc>
                        <a:spcBef>
                          <a:spcPts val="0"/>
                        </a:spcBef>
                        <a:spcAft>
                          <a:spcPts val="0"/>
                        </a:spcAft>
                        <a:buNone/>
                      </a:pPr>
                      <a:r>
                        <a:rPr lang="en-US" sz="1100" u="sng">
                          <a:solidFill>
                            <a:schemeClr val="hlink"/>
                          </a:solidFill>
                          <a:latin typeface="Calibri"/>
                          <a:ea typeface="Calibri"/>
                          <a:cs typeface="Calibri"/>
                          <a:sym typeface="Calibri"/>
                          <a:hlinkClick r:id="rId8"/>
                        </a:rPr>
                        <a:t>https://www.microgreengarden.com/seeds</a:t>
                      </a:r>
                      <a:endParaRPr sz="1100" u="sng">
                        <a:solidFill>
                          <a:schemeClr val="hlink"/>
                        </a:solidFill>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D8D8D8"/>
                    </a:solidFill>
                  </a:tcPr>
                </a:tc>
              </a:tr>
              <a:tr h="429425">
                <a:tc rowSpan="2">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17113700</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5</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Lighting: Controlled light duration and intensity to maximize plant growth.</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Automatic lighting shall reduce the amount of work from the user</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en-US" sz="1100" u="sng">
                          <a:solidFill>
                            <a:schemeClr val="hlink"/>
                          </a:solidFill>
                          <a:latin typeface="Calibri"/>
                          <a:ea typeface="Calibri"/>
                          <a:cs typeface="Calibri"/>
                          <a:sym typeface="Calibri"/>
                          <a:hlinkClick r:id="rId9"/>
                        </a:rPr>
                        <a:t>Team Requirement</a:t>
                      </a:r>
                      <a:endParaRPr sz="1100" u="sng">
                        <a:solidFill>
                          <a:schemeClr val="hlink"/>
                        </a:solidFill>
                        <a:latin typeface="Calibri"/>
                        <a:ea typeface="Calibri"/>
                        <a:cs typeface="Calibri"/>
                        <a:sym typeface="Calibri"/>
                        <a:hlinkClick r:id="rId10"/>
                      </a:endParaRPr>
                    </a:p>
                    <a:p>
                      <a:pPr indent="0" lvl="0" marL="0" rtl="0" algn="ctr">
                        <a:lnSpc>
                          <a:spcPct val="115000"/>
                        </a:lnSpc>
                        <a:spcBef>
                          <a:spcPts val="0"/>
                        </a:spcBef>
                        <a:spcAft>
                          <a:spcPts val="0"/>
                        </a:spcAft>
                        <a:buNone/>
                      </a:pPr>
                      <a:r>
                        <a:rPr lang="en-US" sz="1100" u="sng">
                          <a:solidFill>
                            <a:schemeClr val="hlink"/>
                          </a:solidFill>
                          <a:latin typeface="Calibri"/>
                          <a:ea typeface="Calibri"/>
                          <a:cs typeface="Calibri"/>
                          <a:sym typeface="Calibri"/>
                          <a:hlinkClick r:id="rId11"/>
                        </a:rPr>
                        <a:t>https://www.microgreengarden.com/seeds</a:t>
                      </a:r>
                      <a:endParaRPr sz="1100" u="sng">
                        <a:solidFill>
                          <a:schemeClr val="hlink"/>
                        </a:solidFill>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r>
              <a:tr h="153475">
                <a:tc vMerge="1"/>
                <a:tc vMerge="1"/>
                <a:tc vMerge="1"/>
                <a:tc vMerge="1"/>
                <a:tc vMerge="1"/>
              </a:tr>
              <a:tr h="412950">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17124300</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3</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Low Service Time</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Reduce customer strain</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Sponsor Requirement</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CCCCC"/>
                    </a:solidFill>
                  </a:tcPr>
                </a:tc>
              </a:tr>
              <a:tr h="478125">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17130500</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3</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Aggregate growth data shall be continuously available online</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Users shall be able to monitor the machine remotely</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Sponsor Requirement</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435250">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17138400</a:t>
                      </a:r>
                      <a:endParaRPr sz="1100">
                        <a:latin typeface="Calibri"/>
                        <a:ea typeface="Calibri"/>
                        <a:cs typeface="Calibri"/>
                        <a:sym typeface="Calibri"/>
                      </a:endParaRPr>
                    </a:p>
                  </a:txBody>
                  <a:tcPr marT="91425" marB="91425"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5</a:t>
                      </a:r>
                      <a:endParaRPr sz="1100">
                        <a:latin typeface="Calibri"/>
                        <a:ea typeface="Calibri"/>
                        <a:cs typeface="Calibri"/>
                        <a:sym typeface="Calibri"/>
                      </a:endParaRPr>
                    </a:p>
                  </a:txBody>
                  <a:tcPr marT="91425" marB="91425"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A bluetooth app will be used for the user interface</a:t>
                      </a:r>
                      <a:endParaRPr sz="1100">
                        <a:latin typeface="Calibri"/>
                        <a:ea typeface="Calibri"/>
                        <a:cs typeface="Calibri"/>
                        <a:sym typeface="Calibri"/>
                      </a:endParaRPr>
                    </a:p>
                  </a:txBody>
                  <a:tcPr marT="91425" marB="91425"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Adding a dedicated physical user interface to the machine would add cost &amp; would be less </a:t>
                      </a:r>
                      <a:r>
                        <a:rPr lang="en-US" sz="1100">
                          <a:latin typeface="Calibri"/>
                          <a:ea typeface="Calibri"/>
                          <a:cs typeface="Calibri"/>
                          <a:sym typeface="Calibri"/>
                        </a:rPr>
                        <a:t>convenient</a:t>
                      </a:r>
                      <a:r>
                        <a:rPr lang="en-US" sz="1100">
                          <a:latin typeface="Calibri"/>
                          <a:ea typeface="Calibri"/>
                          <a:cs typeface="Calibri"/>
                          <a:sym typeface="Calibri"/>
                        </a:rPr>
                        <a:t> for the user.</a:t>
                      </a:r>
                      <a:endParaRPr sz="1100">
                        <a:latin typeface="Calibri"/>
                        <a:ea typeface="Calibri"/>
                        <a:cs typeface="Calibri"/>
                        <a:sym typeface="Calibri"/>
                      </a:endParaRPr>
                    </a:p>
                  </a:txBody>
                  <a:tcPr marT="91425" marB="91425"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Sponsor Requirement</a:t>
                      </a:r>
                      <a:endParaRPr sz="1100">
                        <a:latin typeface="Calibri"/>
                        <a:ea typeface="Calibri"/>
                        <a:cs typeface="Calibri"/>
                        <a:sym typeface="Calibri"/>
                      </a:endParaRPr>
                    </a:p>
                  </a:txBody>
                  <a:tcPr marT="91425" marB="91425"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9bcc483b57_2_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Engineering Specs - Key Points</a:t>
            </a:r>
            <a:endParaRPr/>
          </a:p>
        </p:txBody>
      </p:sp>
      <p:sp>
        <p:nvSpPr>
          <p:cNvPr id="108" name="Google Shape;108;g9bcc483b57_2_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Product must support a five year life cycle</a:t>
            </a:r>
            <a:endParaRPr/>
          </a:p>
          <a:p>
            <a:pPr indent="-342900" lvl="0" marL="457200" rtl="0" algn="l">
              <a:spcBef>
                <a:spcPts val="0"/>
              </a:spcBef>
              <a:spcAft>
                <a:spcPts val="0"/>
              </a:spcAft>
              <a:buSzPts val="1800"/>
              <a:buChar char="•"/>
            </a:pPr>
            <a:r>
              <a:rPr lang="en-US"/>
              <a:t>Growing area will remain between </a:t>
            </a:r>
            <a:r>
              <a:rPr lang="en-US"/>
              <a:t>15°- 28°C at &gt;75% relative humidity</a:t>
            </a:r>
            <a:endParaRPr/>
          </a:p>
          <a:p>
            <a:pPr indent="-342900" lvl="0" marL="457200" rtl="0" algn="l">
              <a:spcBef>
                <a:spcPts val="0"/>
              </a:spcBef>
              <a:spcAft>
                <a:spcPts val="0"/>
              </a:spcAft>
              <a:buSzPts val="1800"/>
              <a:buChar char="•"/>
            </a:pPr>
            <a:r>
              <a:rPr lang="en-US"/>
              <a:t>Lighting system will provide &gt;15 Daily Light Integral (DLI)</a:t>
            </a:r>
            <a:endParaRPr/>
          </a:p>
          <a:p>
            <a:pPr indent="-342900" lvl="0" marL="457200" rtl="0" algn="l">
              <a:spcBef>
                <a:spcPts val="0"/>
              </a:spcBef>
              <a:spcAft>
                <a:spcPts val="0"/>
              </a:spcAft>
              <a:buSzPts val="1800"/>
              <a:buChar char="•"/>
            </a:pPr>
            <a:r>
              <a:rPr lang="en-US"/>
              <a:t>Scheduled watering frequency and duration to maximize plant growth</a:t>
            </a:r>
            <a:endParaRPr/>
          </a:p>
          <a:p>
            <a:pPr indent="-342900" lvl="0" marL="457200" rtl="0" algn="l">
              <a:spcBef>
                <a:spcPts val="0"/>
              </a:spcBef>
              <a:spcAft>
                <a:spcPts val="0"/>
              </a:spcAft>
              <a:buSzPts val="1800"/>
              <a:buChar char="•"/>
            </a:pPr>
            <a:r>
              <a:rPr lang="en-US"/>
              <a:t>Monthly service time will be less than 45 minutes</a:t>
            </a:r>
            <a:endParaRPr/>
          </a:p>
          <a:p>
            <a:pPr indent="-342900" lvl="0" marL="457200" rtl="0" algn="l">
              <a:spcBef>
                <a:spcPts val="0"/>
              </a:spcBef>
              <a:spcAft>
                <a:spcPts val="0"/>
              </a:spcAft>
              <a:buSzPts val="1800"/>
              <a:buChar char="•"/>
            </a:pPr>
            <a:r>
              <a:rPr lang="en-US"/>
              <a:t>Data on growth conditions can be accessed from server</a:t>
            </a:r>
            <a:endParaRPr/>
          </a:p>
          <a:p>
            <a:pPr indent="0" lvl="0" marL="0" rtl="0" algn="l">
              <a:spcBef>
                <a:spcPts val="1000"/>
              </a:spcBef>
              <a:spcAft>
                <a:spcPts val="0"/>
              </a:spcAft>
              <a:buNone/>
            </a:pPr>
            <a:r>
              <a:rPr lang="en-U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a0a8d95d3d_0_22"/>
          <p:cNvSpPr txBox="1"/>
          <p:nvPr>
            <p:ph type="title"/>
          </p:nvPr>
        </p:nvSpPr>
        <p:spPr>
          <a:xfrm>
            <a:off x="798725" y="-3777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Engineering Specifications</a:t>
            </a:r>
            <a:endParaRPr/>
          </a:p>
        </p:txBody>
      </p:sp>
      <p:graphicFrame>
        <p:nvGraphicFramePr>
          <p:cNvPr id="115" name="Google Shape;115;ga0a8d95d3d_0_22"/>
          <p:cNvGraphicFramePr/>
          <p:nvPr/>
        </p:nvGraphicFramePr>
        <p:xfrm>
          <a:off x="442263" y="598225"/>
          <a:ext cx="3000000" cy="3000000"/>
        </p:xfrm>
        <a:graphic>
          <a:graphicData uri="http://schemas.openxmlformats.org/drawingml/2006/table">
            <a:tbl>
              <a:tblPr>
                <a:noFill/>
                <a:tableStyleId>{5953ACAB-FB98-41F9-81D9-655DBA8627D4}</a:tableStyleId>
              </a:tblPr>
              <a:tblGrid>
                <a:gridCol w="1209150"/>
                <a:gridCol w="1965100"/>
                <a:gridCol w="3602925"/>
                <a:gridCol w="2854700"/>
                <a:gridCol w="1529850"/>
              </a:tblGrid>
              <a:tr h="483550">
                <a:tc>
                  <a:txBody>
                    <a:bodyPr/>
                    <a:lstStyle/>
                    <a:p>
                      <a:pPr indent="0" lvl="0" marL="0" rtl="0" algn="ctr">
                        <a:lnSpc>
                          <a:spcPct val="115000"/>
                        </a:lnSpc>
                        <a:spcBef>
                          <a:spcPts val="0"/>
                        </a:spcBef>
                        <a:spcAft>
                          <a:spcPts val="0"/>
                        </a:spcAft>
                        <a:buNone/>
                      </a:pPr>
                      <a:r>
                        <a:rPr b="1" lang="en-US" sz="1100">
                          <a:solidFill>
                            <a:srgbClr val="FFFFFF"/>
                          </a:solidFill>
                          <a:latin typeface="Times New Roman"/>
                          <a:ea typeface="Times New Roman"/>
                          <a:cs typeface="Times New Roman"/>
                          <a:sym typeface="Times New Roman"/>
                        </a:rPr>
                        <a:t>Requirement Number</a:t>
                      </a:r>
                      <a:endParaRPr b="1" sz="1100">
                        <a:solidFill>
                          <a:srgbClr val="FFFFFF"/>
                        </a:solidFill>
                        <a:latin typeface="Times New Roman"/>
                        <a:ea typeface="Times New Roman"/>
                        <a:cs typeface="Times New Roman"/>
                        <a:sym typeface="Times New Roman"/>
                      </a:endParaRPr>
                    </a:p>
                  </a:txBody>
                  <a:tcPr marT="91425" marB="91425" marR="28575" marL="28575" anchor="ctr">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US" sz="1100">
                          <a:solidFill>
                            <a:srgbClr val="FFFFFF"/>
                          </a:solidFill>
                          <a:latin typeface="Times New Roman"/>
                          <a:ea typeface="Times New Roman"/>
                          <a:cs typeface="Times New Roman"/>
                          <a:sym typeface="Times New Roman"/>
                        </a:rPr>
                        <a:t>User Requirement</a:t>
                      </a:r>
                      <a:endParaRPr b="1" sz="1100">
                        <a:solidFill>
                          <a:srgbClr val="FFFFFF"/>
                        </a:solidFill>
                        <a:latin typeface="Times New Roman"/>
                        <a:ea typeface="Times New Roman"/>
                        <a:cs typeface="Times New Roman"/>
                        <a:sym typeface="Times New Roman"/>
                      </a:endParaRPr>
                    </a:p>
                  </a:txBody>
                  <a:tcPr marT="91425" marB="91425" marR="28575" marL="28575" anchor="ctr">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US" sz="1100">
                          <a:solidFill>
                            <a:srgbClr val="FFFFFF"/>
                          </a:solidFill>
                          <a:latin typeface="Times New Roman"/>
                          <a:ea typeface="Times New Roman"/>
                          <a:cs typeface="Times New Roman"/>
                          <a:sym typeface="Times New Roman"/>
                        </a:rPr>
                        <a:t>Engineering Specifications</a:t>
                      </a:r>
                      <a:endParaRPr b="1" sz="1100">
                        <a:solidFill>
                          <a:srgbClr val="FFFFFF"/>
                        </a:solidFill>
                        <a:latin typeface="Times New Roman"/>
                        <a:ea typeface="Times New Roman"/>
                        <a:cs typeface="Times New Roman"/>
                        <a:sym typeface="Times New Roman"/>
                      </a:endParaRPr>
                    </a:p>
                  </a:txBody>
                  <a:tcPr marT="91425" marB="91425" marR="28575" marL="28575" anchor="ctr">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US" sz="1100">
                          <a:solidFill>
                            <a:srgbClr val="FFFFFF"/>
                          </a:solidFill>
                          <a:latin typeface="Times New Roman"/>
                          <a:ea typeface="Times New Roman"/>
                          <a:cs typeface="Times New Roman"/>
                          <a:sym typeface="Times New Roman"/>
                        </a:rPr>
                        <a:t>Justification</a:t>
                      </a:r>
                      <a:endParaRPr b="1" sz="1100">
                        <a:solidFill>
                          <a:srgbClr val="FFFFFF"/>
                        </a:solidFill>
                        <a:latin typeface="Times New Roman"/>
                        <a:ea typeface="Times New Roman"/>
                        <a:cs typeface="Times New Roman"/>
                        <a:sym typeface="Times New Roman"/>
                      </a:endParaRPr>
                    </a:p>
                  </a:txBody>
                  <a:tcPr marT="91425" marB="91425" marR="28575" marL="28575" anchor="ctr">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US" sz="1100">
                          <a:solidFill>
                            <a:srgbClr val="FFFFFF"/>
                          </a:solidFill>
                          <a:latin typeface="Times New Roman"/>
                          <a:ea typeface="Times New Roman"/>
                          <a:cs typeface="Times New Roman"/>
                          <a:sym typeface="Times New Roman"/>
                        </a:rPr>
                        <a:t>User Requirement Information Sources</a:t>
                      </a:r>
                      <a:endParaRPr b="1" sz="1100">
                        <a:solidFill>
                          <a:srgbClr val="FFFFFF"/>
                        </a:solidFill>
                        <a:latin typeface="Times New Roman"/>
                        <a:ea typeface="Times New Roman"/>
                        <a:cs typeface="Times New Roman"/>
                        <a:sym typeface="Times New Roman"/>
                      </a:endParaRPr>
                    </a:p>
                  </a:txBody>
                  <a:tcPr marT="91425" marB="91425" marR="28575" marL="28575" anchor="ctr">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r>
              <a:tr h="720700">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17119000</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Device must be operational over a large amount of cycles.</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Five year product lifecycle</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5 years minimum product life before service of parts or replacement is needed. Similar to many consumer products</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Sponsor Requirement</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375775">
                <a:tc rowSpan="2">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17111400</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Maintain growing area at optimal temperature &amp; Humidity</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Growing area temperature will remain between 15°- 28°C</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Greens generally need to be kept at an optimal temperature otherwise they will grow more slowly/perish</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en-US" sz="1100" u="sng">
                          <a:solidFill>
                            <a:schemeClr val="hlink"/>
                          </a:solidFill>
                          <a:latin typeface="Calibri"/>
                          <a:ea typeface="Calibri"/>
                          <a:cs typeface="Calibri"/>
                          <a:sym typeface="Calibri"/>
                          <a:hlinkClick r:id="rId4"/>
                        </a:rPr>
                        <a:t>Team Requirement</a:t>
                      </a:r>
                      <a:endParaRPr sz="1100" u="sng">
                        <a:solidFill>
                          <a:schemeClr val="hlink"/>
                        </a:solidFill>
                        <a:latin typeface="Calibri"/>
                        <a:ea typeface="Calibri"/>
                        <a:cs typeface="Calibri"/>
                        <a:sym typeface="Calibri"/>
                        <a:hlinkClick r:id="rId5"/>
                      </a:endParaRPr>
                    </a:p>
                    <a:p>
                      <a:pPr indent="0" lvl="0" marL="0" rtl="0" algn="ctr">
                        <a:lnSpc>
                          <a:spcPct val="115000"/>
                        </a:lnSpc>
                        <a:spcBef>
                          <a:spcPts val="0"/>
                        </a:spcBef>
                        <a:spcAft>
                          <a:spcPts val="0"/>
                        </a:spcAft>
                        <a:buNone/>
                      </a:pPr>
                      <a:r>
                        <a:rPr lang="en-US" sz="1100" u="sng">
                          <a:solidFill>
                            <a:schemeClr val="hlink"/>
                          </a:solidFill>
                          <a:latin typeface="Calibri"/>
                          <a:ea typeface="Calibri"/>
                          <a:cs typeface="Calibri"/>
                          <a:sym typeface="Calibri"/>
                          <a:hlinkClick r:id="rId6"/>
                        </a:rPr>
                        <a:t>https://www.microgreengarden.com/seeds</a:t>
                      </a:r>
                      <a:endParaRPr sz="1100" u="sng">
                        <a:solidFill>
                          <a:schemeClr val="hlink"/>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01950">
                <a:tc vMerge="1"/>
                <a:tc vMerge="1"/>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Device will maintain relative humidity &gt;75%</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vMerge="1"/>
                <a:tc vMerge="1"/>
              </a:tr>
              <a:tr h="625750">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extLst>
                            <a:ext uri="http://customooxmlschemas.google.com/">
                              <go:slidesCustomData xmlns:go="http://customooxmlschemas.google.com/" textRoundtripDataId="0"/>
                            </a:ext>
                          </a:extLst>
                        </a:rPr>
                        <a:t>17112800</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extLst>
                            <a:ext uri="http://customooxmlschemas.google.com/">
                              <go:slidesCustomData xmlns:go="http://customooxmlschemas.google.com/" textRoundtripDataId="1"/>
                            </a:ext>
                          </a:extLst>
                        </a:rPr>
                        <a:t>Device will have an autonomous watering system.</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extLst>
                            <a:ext uri="http://customooxmlschemas.google.com/">
                              <go:slidesCustomData xmlns:go="http://customooxmlschemas.google.com/" textRoundtripDataId="2"/>
                            </a:ext>
                          </a:extLst>
                        </a:rPr>
                        <a:t>Scheduled watering frequency and duration to maximize plant growth.</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extLst>
                            <a:ext uri="http://customooxmlschemas.google.com/">
                              <go:slidesCustomData xmlns:go="http://customooxmlschemas.google.com/" textRoundtripDataId="3"/>
                            </a:ext>
                          </a:extLst>
                        </a:rPr>
                        <a:t>Automatic watering will reduce the amount of work from the user</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solidFill>
                  </a:tcPr>
                </a:tc>
                <a:tc>
                  <a:txBody>
                    <a:bodyPr/>
                    <a:lstStyle/>
                    <a:p>
                      <a:pPr indent="0" lvl="0" marL="0" rtl="0" algn="ctr">
                        <a:lnSpc>
                          <a:spcPct val="115000"/>
                        </a:lnSpc>
                        <a:spcBef>
                          <a:spcPts val="0"/>
                        </a:spcBef>
                        <a:spcAft>
                          <a:spcPts val="0"/>
                        </a:spcAft>
                        <a:buNone/>
                      </a:pPr>
                      <a:r>
                        <a:rPr lang="en-US" sz="1100" u="sng">
                          <a:solidFill>
                            <a:schemeClr val="hlink"/>
                          </a:solidFill>
                          <a:latin typeface="Calibri"/>
                          <a:ea typeface="Calibri"/>
                          <a:cs typeface="Calibri"/>
                          <a:sym typeface="Calibri"/>
                          <a:hlinkClick r:id="rId7"/>
                          <a:extLst>
                            <a:ext uri="http://customooxmlschemas.google.com/">
                              <go:slidesCustomData xmlns:go="http://customooxmlschemas.google.com/" textRoundtripDataId="4"/>
                            </a:ext>
                          </a:extLst>
                        </a:rPr>
                        <a:t>Team Requirement</a:t>
                      </a:r>
                      <a:endParaRPr sz="1100" u="sng">
                        <a:solidFill>
                          <a:schemeClr val="hlink"/>
                        </a:solidFill>
                        <a:latin typeface="Calibri"/>
                        <a:ea typeface="Calibri"/>
                        <a:cs typeface="Calibri"/>
                        <a:sym typeface="Calibri"/>
                        <a:hlinkClick r:id="rId8"/>
                        <a:extLst>
                          <a:ext uri="http://customooxmlschemas.google.com/">
                            <go:slidesCustomData xmlns:go="http://customooxmlschemas.google.com/" textRoundtripDataId="5"/>
                          </a:ext>
                        </a:extLst>
                      </a:endParaRPr>
                    </a:p>
                    <a:p>
                      <a:pPr indent="0" lvl="0" marL="0" rtl="0" algn="ctr">
                        <a:lnSpc>
                          <a:spcPct val="115000"/>
                        </a:lnSpc>
                        <a:spcBef>
                          <a:spcPts val="0"/>
                        </a:spcBef>
                        <a:spcAft>
                          <a:spcPts val="0"/>
                        </a:spcAft>
                        <a:buNone/>
                      </a:pPr>
                      <a:r>
                        <a:rPr lang="en-US" sz="1100" u="sng">
                          <a:solidFill>
                            <a:schemeClr val="hlink"/>
                          </a:solidFill>
                          <a:latin typeface="Calibri"/>
                          <a:ea typeface="Calibri"/>
                          <a:cs typeface="Calibri"/>
                          <a:sym typeface="Calibri"/>
                          <a:hlinkClick r:id="rId9"/>
                          <a:extLst>
                            <a:ext uri="http://customooxmlschemas.google.com/">
                              <go:slidesCustomData xmlns:go="http://customooxmlschemas.google.com/" textRoundtripDataId="6"/>
                            </a:ext>
                          </a:extLst>
                        </a:rPr>
                        <a:t>https://www.microgreengarden.com/seeds</a:t>
                      </a:r>
                      <a:endParaRPr sz="1100" u="sng">
                        <a:solidFill>
                          <a:schemeClr val="hlink"/>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solidFill>
                  </a:tcPr>
                </a:tc>
              </a:tr>
              <a:tr h="461500">
                <a:tc rowSpan="2">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17113700</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Lighting: Controlled light duration and intensity to maximize plant growth.</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Lighting system will provide &gt;15 Daily Light Integral (DLI)</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Automatic lighting will reduce the amount of work from the user</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en-US" sz="1100" u="sng">
                          <a:solidFill>
                            <a:schemeClr val="hlink"/>
                          </a:solidFill>
                          <a:latin typeface="Calibri"/>
                          <a:ea typeface="Calibri"/>
                          <a:cs typeface="Calibri"/>
                          <a:sym typeface="Calibri"/>
                          <a:hlinkClick r:id="rId10"/>
                        </a:rPr>
                        <a:t>Team Requirement</a:t>
                      </a:r>
                      <a:endParaRPr sz="1100" u="sng">
                        <a:solidFill>
                          <a:schemeClr val="hlink"/>
                        </a:solidFill>
                        <a:latin typeface="Calibri"/>
                        <a:ea typeface="Calibri"/>
                        <a:cs typeface="Calibri"/>
                        <a:sym typeface="Calibri"/>
                        <a:hlinkClick r:id="rId11"/>
                      </a:endParaRPr>
                    </a:p>
                    <a:p>
                      <a:pPr indent="0" lvl="0" marL="0" rtl="0" algn="ctr">
                        <a:lnSpc>
                          <a:spcPct val="115000"/>
                        </a:lnSpc>
                        <a:spcBef>
                          <a:spcPts val="0"/>
                        </a:spcBef>
                        <a:spcAft>
                          <a:spcPts val="0"/>
                        </a:spcAft>
                        <a:buNone/>
                      </a:pPr>
                      <a:r>
                        <a:rPr lang="en-US" sz="1100" u="sng">
                          <a:solidFill>
                            <a:schemeClr val="hlink"/>
                          </a:solidFill>
                          <a:latin typeface="Calibri"/>
                          <a:ea typeface="Calibri"/>
                          <a:cs typeface="Calibri"/>
                          <a:sym typeface="Calibri"/>
                          <a:hlinkClick r:id="rId12"/>
                        </a:rPr>
                        <a:t>https://www.microgreengarden.com/seeds</a:t>
                      </a:r>
                      <a:endParaRPr sz="1100" u="sng">
                        <a:solidFill>
                          <a:schemeClr val="hlink"/>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r>
              <a:tr h="375250">
                <a:tc vMerge="1"/>
                <a:tc vMerge="1"/>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Lighting quality will maintain the following ratios R87:B10:FR2.5 with 15% adjustability on each wavelength</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c vMerge="1"/>
                <a:tc vMerge="1"/>
              </a:tr>
              <a:tr h="495800">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17124300</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Low service Time </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Total time to clean growing trays, flush the lines, and fill with new water shall be less than 45 minutes per month</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Reduce customer strain</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Sponsor Requirement</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CCCCC"/>
                    </a:solidFill>
                  </a:tcPr>
                </a:tc>
              </a:tr>
              <a:tr h="698250">
                <a:tc rowSpan="2">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17130500</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Aggregate growth data will be continuously available online</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Device shall record and store temperature, humidity, and other pertinent conditions in a hard drive on a server to be accessed 24/7 by the user</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Users will be able to monitor the machine remotely</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Sponsor Requirement</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r>
              <a:tr h="141900">
                <a:tc vMerge="1"/>
                <a:tc vMerge="1"/>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Data shall be recorded every 10 minutes</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c vMerge="1"/>
                <a:tc vMerge="1"/>
              </a:tr>
              <a:tr h="141900">
                <a:tc>
                  <a:txBody>
                    <a:bodyPr/>
                    <a:lstStyle/>
                    <a:p>
                      <a:pPr indent="0" lvl="0" marL="0" rtl="0" algn="ctr">
                        <a:lnSpc>
                          <a:spcPct val="115000"/>
                        </a:lnSpc>
                        <a:spcBef>
                          <a:spcPts val="0"/>
                        </a:spcBef>
                        <a:spcAft>
                          <a:spcPts val="0"/>
                        </a:spcAft>
                        <a:buNone/>
                      </a:pPr>
                      <a:r>
                        <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Bluetooth stuff</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t/>
                      </a:r>
                      <a:endParaRPr sz="1100">
                        <a:latin typeface="Calibri"/>
                        <a:ea typeface="Calibri"/>
                        <a:cs typeface="Calibri"/>
                        <a:sym typeface="Calibri"/>
                      </a:endParaRPr>
                    </a:p>
                  </a:txBody>
                  <a:tcPr marT="91425" marB="91425" marR="28575" marL="28575" anchor="ctr">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a0a8d95d3d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Design and Manufacturing Constraints </a:t>
            </a:r>
            <a:endParaRPr/>
          </a:p>
        </p:txBody>
      </p:sp>
      <p:sp>
        <p:nvSpPr>
          <p:cNvPr id="122" name="Google Shape;122;ga0a8d95d3d_0_0"/>
          <p:cNvSpPr txBox="1"/>
          <p:nvPr>
            <p:ph idx="1" type="body"/>
          </p:nvPr>
        </p:nvSpPr>
        <p:spPr>
          <a:xfrm>
            <a:off x="838200" y="1931975"/>
            <a:ext cx="50778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700">
                <a:latin typeface="Arial"/>
                <a:ea typeface="Arial"/>
                <a:cs typeface="Arial"/>
                <a:sym typeface="Arial"/>
              </a:rPr>
              <a:t>Design Constraints</a:t>
            </a:r>
            <a:endParaRPr b="1" sz="1700">
              <a:latin typeface="Arial"/>
              <a:ea typeface="Arial"/>
              <a:cs typeface="Arial"/>
              <a:sym typeface="Arial"/>
            </a:endParaRPr>
          </a:p>
          <a:p>
            <a:pPr indent="-342900" lvl="0" marL="457200" rtl="0" algn="l">
              <a:lnSpc>
                <a:spcPct val="115000"/>
              </a:lnSpc>
              <a:spcBef>
                <a:spcPts val="0"/>
              </a:spcBef>
              <a:spcAft>
                <a:spcPts val="0"/>
              </a:spcAft>
              <a:buSzPts val="1800"/>
              <a:buFont typeface="Calibri"/>
              <a:buChar char="●"/>
            </a:pPr>
            <a:r>
              <a:rPr lang="en-US" sz="1700"/>
              <a:t>Team shall utilize </a:t>
            </a:r>
            <a:r>
              <a:rPr lang="en-US" sz="1700"/>
              <a:t>Solidworks,</a:t>
            </a:r>
            <a:r>
              <a:rPr lang="en-US" sz="1700"/>
              <a:t> </a:t>
            </a:r>
            <a:r>
              <a:rPr lang="en-US" sz="1700"/>
              <a:t>Altium, Rapid Harness to design mechanical and electrical components </a:t>
            </a:r>
            <a:endParaRPr sz="1700"/>
          </a:p>
          <a:p>
            <a:pPr indent="-336550" lvl="0" marL="457200" rtl="0" algn="l">
              <a:lnSpc>
                <a:spcPct val="115000"/>
              </a:lnSpc>
              <a:spcBef>
                <a:spcPts val="0"/>
              </a:spcBef>
              <a:spcAft>
                <a:spcPts val="0"/>
              </a:spcAft>
              <a:buSzPts val="1700"/>
              <a:buFont typeface="Calibri"/>
              <a:buChar char="●"/>
            </a:pPr>
            <a:r>
              <a:rPr lang="en-US" sz="1700"/>
              <a:t>Device must be able to grow multiple varieties of microgreens</a:t>
            </a:r>
            <a:endParaRPr sz="1700"/>
          </a:p>
          <a:p>
            <a:pPr indent="-342900" lvl="0" marL="457200" rtl="0" algn="l">
              <a:lnSpc>
                <a:spcPct val="115000"/>
              </a:lnSpc>
              <a:spcBef>
                <a:spcPts val="0"/>
              </a:spcBef>
              <a:spcAft>
                <a:spcPts val="0"/>
              </a:spcAft>
              <a:buSzPts val="1800"/>
              <a:buFont typeface="Calibri"/>
              <a:buChar char="●"/>
            </a:pPr>
            <a:r>
              <a:rPr lang="en-US" sz="1700"/>
              <a:t>All subsystems shall be designed to be serviceable</a:t>
            </a:r>
            <a:endParaRPr sz="1700"/>
          </a:p>
          <a:p>
            <a:pPr indent="-336550" lvl="0" marL="457200" rtl="0" algn="l">
              <a:lnSpc>
                <a:spcPct val="115000"/>
              </a:lnSpc>
              <a:spcBef>
                <a:spcPts val="0"/>
              </a:spcBef>
              <a:spcAft>
                <a:spcPts val="0"/>
              </a:spcAft>
              <a:buSzPts val="1700"/>
              <a:buFont typeface="Calibri"/>
              <a:buChar char="●"/>
            </a:pPr>
            <a:r>
              <a:rPr lang="en-US" sz="1700">
                <a:extLst>
                  <a:ext uri="http://customooxmlschemas.google.com/">
                    <go:slidesCustomData xmlns:go="http://customooxmlschemas.google.com/" textRoundtripDataId="7"/>
                  </a:ext>
                </a:extLst>
              </a:rPr>
              <a:t>All PCB design shall follow UL796 &amp; UL 60950-1 specifications for circuit trace spacing</a:t>
            </a:r>
            <a:endParaRPr sz="1700"/>
          </a:p>
          <a:p>
            <a:pPr indent="-342900" lvl="0" marL="457200" rtl="0" algn="l">
              <a:lnSpc>
                <a:spcPct val="115000"/>
              </a:lnSpc>
              <a:spcBef>
                <a:spcPts val="0"/>
              </a:spcBef>
              <a:spcAft>
                <a:spcPts val="0"/>
              </a:spcAft>
              <a:buSzPts val="1800"/>
              <a:buFont typeface="Calibri"/>
              <a:buChar char="●"/>
            </a:pPr>
            <a:r>
              <a:rPr lang="en-US" sz="1700"/>
              <a:t>Maximum weight of</a:t>
            </a:r>
            <a:r>
              <a:rPr lang="en-US" sz="1700"/>
              <a:t> 40kg and be movable by one person</a:t>
            </a:r>
            <a:endParaRPr sz="1700"/>
          </a:p>
          <a:p>
            <a:pPr indent="0" lvl="0" marL="457200" rtl="0" algn="l">
              <a:lnSpc>
                <a:spcPct val="115000"/>
              </a:lnSpc>
              <a:spcBef>
                <a:spcPts val="0"/>
              </a:spcBef>
              <a:spcAft>
                <a:spcPts val="0"/>
              </a:spcAft>
              <a:buNone/>
            </a:pPr>
            <a:br>
              <a:rPr lang="en-US" sz="1500"/>
            </a:br>
            <a:endParaRPr sz="1100"/>
          </a:p>
          <a:p>
            <a:pPr indent="0" lvl="0" marL="0" rtl="0" algn="l">
              <a:spcBef>
                <a:spcPts val="1000"/>
              </a:spcBef>
              <a:spcAft>
                <a:spcPts val="0"/>
              </a:spcAft>
              <a:buNone/>
            </a:pPr>
            <a:r>
              <a:t/>
            </a:r>
            <a:endParaRPr/>
          </a:p>
        </p:txBody>
      </p:sp>
      <p:sp>
        <p:nvSpPr>
          <p:cNvPr id="123" name="Google Shape;123;ga0a8d95d3d_0_0"/>
          <p:cNvSpPr txBox="1"/>
          <p:nvPr/>
        </p:nvSpPr>
        <p:spPr>
          <a:xfrm>
            <a:off x="5916000" y="1799175"/>
            <a:ext cx="6096000" cy="44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700">
                <a:solidFill>
                  <a:schemeClr val="dk1"/>
                </a:solidFill>
                <a:latin typeface="Calibri"/>
                <a:ea typeface="Calibri"/>
                <a:cs typeface="Calibri"/>
                <a:sym typeface="Calibri"/>
              </a:rPr>
              <a:t>Manufacturing constraints:</a:t>
            </a:r>
            <a:endParaRPr b="1"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Manufacturing shall be limited to the capabilities of either:</a:t>
            </a:r>
            <a:endParaRPr sz="1700">
              <a:solidFill>
                <a:schemeClr val="dk1"/>
              </a:solidFill>
              <a:latin typeface="Calibri"/>
              <a:ea typeface="Calibri"/>
              <a:cs typeface="Calibri"/>
              <a:sym typeface="Calibri"/>
            </a:endParaRPr>
          </a:p>
          <a:p>
            <a:pPr indent="-336550" lvl="1" marL="914400" rtl="0" algn="l">
              <a:lnSpc>
                <a:spcPct val="115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Student skill level </a:t>
            </a:r>
            <a:endParaRPr sz="1700">
              <a:solidFill>
                <a:schemeClr val="dk1"/>
              </a:solidFill>
              <a:latin typeface="Calibri"/>
              <a:ea typeface="Calibri"/>
              <a:cs typeface="Calibri"/>
              <a:sym typeface="Calibri"/>
            </a:endParaRPr>
          </a:p>
          <a:p>
            <a:pPr indent="-336550" lvl="1" marL="914400" rtl="0" algn="l">
              <a:lnSpc>
                <a:spcPct val="115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Capabilities of Rieker Machine shop or other local machine shops</a:t>
            </a:r>
            <a:endParaRPr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Circuit boards shall be from JLC PCB as per ECE students request. </a:t>
            </a:r>
            <a:endParaRPr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Wired connections shall either be soldered or crimped with proper tools </a:t>
            </a:r>
            <a:endParaRPr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Care will be taken when manufacturing to conserve material</a:t>
            </a:r>
            <a:endParaRPr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Majority of the device will be manufactured using screws, nuts and bolts in order to aid in disassembly.</a:t>
            </a:r>
            <a:endParaRPr sz="17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a09fb76fbf_0_0"/>
          <p:cNvSpPr txBox="1"/>
          <p:nvPr>
            <p:ph type="title"/>
          </p:nvPr>
        </p:nvSpPr>
        <p:spPr>
          <a:xfrm>
            <a:off x="840600" y="40485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Requirements Verification methods</a:t>
            </a:r>
            <a:endParaRPr/>
          </a:p>
        </p:txBody>
      </p:sp>
      <p:sp>
        <p:nvSpPr>
          <p:cNvPr id="129" name="Google Shape;129;ga09fb76fbf_0_0"/>
          <p:cNvSpPr txBox="1"/>
          <p:nvPr>
            <p:ph idx="1" type="body"/>
          </p:nvPr>
        </p:nvSpPr>
        <p:spPr>
          <a:xfrm>
            <a:off x="422700" y="1852125"/>
            <a:ext cx="5675700" cy="20397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rPr b="1" lang="en-US" sz="1700"/>
              <a:t>Test</a:t>
            </a:r>
            <a:endParaRPr sz="1700"/>
          </a:p>
          <a:p>
            <a:pPr indent="-158750" lvl="0" marL="228600" rtl="0" algn="l">
              <a:lnSpc>
                <a:spcPct val="90000"/>
              </a:lnSpc>
              <a:spcBef>
                <a:spcPts val="0"/>
              </a:spcBef>
              <a:spcAft>
                <a:spcPts val="0"/>
              </a:spcAft>
              <a:buClr>
                <a:schemeClr val="dk1"/>
              </a:buClr>
              <a:buSzPts val="1700"/>
              <a:buChar char="•"/>
            </a:pPr>
            <a:r>
              <a:rPr lang="en-US" sz="1700"/>
              <a:t>Output micrgreen fresh weight needs to meet 6-7 cups a week goal</a:t>
            </a:r>
            <a:endParaRPr sz="1700"/>
          </a:p>
          <a:p>
            <a:pPr indent="-158750" lvl="0" marL="228600" rtl="0" algn="l">
              <a:lnSpc>
                <a:spcPct val="90000"/>
              </a:lnSpc>
              <a:spcBef>
                <a:spcPts val="0"/>
              </a:spcBef>
              <a:spcAft>
                <a:spcPts val="0"/>
              </a:spcAft>
              <a:buClr>
                <a:schemeClr val="dk1"/>
              </a:buClr>
              <a:buSzPts val="1700"/>
              <a:buChar char="•"/>
            </a:pPr>
            <a:r>
              <a:rPr lang="en-US" sz="1700"/>
              <a:t>The pH of the system will be maintained at 5.5-6 during growth cycles and </a:t>
            </a:r>
            <a:r>
              <a:rPr lang="en-US" sz="1700"/>
              <a:t>verified</a:t>
            </a:r>
            <a:r>
              <a:rPr lang="en-US" sz="1700"/>
              <a:t> via pH sensor</a:t>
            </a:r>
            <a:endParaRPr sz="1700"/>
          </a:p>
          <a:p>
            <a:pPr indent="-158750" lvl="0" marL="228600" rtl="0" algn="l">
              <a:lnSpc>
                <a:spcPct val="90000"/>
              </a:lnSpc>
              <a:spcBef>
                <a:spcPts val="0"/>
              </a:spcBef>
              <a:spcAft>
                <a:spcPts val="0"/>
              </a:spcAft>
              <a:buClr>
                <a:schemeClr val="dk1"/>
              </a:buClr>
              <a:buSzPts val="1700"/>
              <a:buChar char="•"/>
            </a:pPr>
            <a:r>
              <a:rPr lang="en-US" sz="1700"/>
              <a:t>Growing area temperature will be </a:t>
            </a:r>
            <a:r>
              <a:rPr lang="en-US" sz="1700"/>
              <a:t>maintained</a:t>
            </a:r>
            <a:r>
              <a:rPr lang="en-US" sz="1700"/>
              <a:t> at </a:t>
            </a:r>
            <a:r>
              <a:rPr lang="en-US" sz="1700">
                <a:extLst>
                  <a:ext uri="http://customooxmlschemas.google.com/">
                    <go:slidesCustomData xmlns:go="http://customooxmlschemas.google.com/" textRoundtripDataId="8"/>
                  </a:ext>
                </a:extLst>
              </a:rPr>
              <a:t>15°- 28°C </a:t>
            </a:r>
            <a:r>
              <a:rPr lang="en-US" sz="1700"/>
              <a:t>and verified with a thermometer </a:t>
            </a:r>
            <a:endParaRPr sz="1700"/>
          </a:p>
          <a:p>
            <a:pPr indent="-222250" lvl="0" marL="228600" rtl="0" algn="l">
              <a:spcBef>
                <a:spcPts val="0"/>
              </a:spcBef>
              <a:spcAft>
                <a:spcPts val="0"/>
              </a:spcAft>
              <a:buSzPts val="1700"/>
              <a:buChar char="•"/>
            </a:pPr>
            <a:r>
              <a:rPr lang="en-US" sz="1700"/>
              <a:t>System will dynamically adjust environmental </a:t>
            </a:r>
            <a:r>
              <a:rPr lang="en-US" sz="1700">
                <a:extLst>
                  <a:ext uri="http://customooxmlschemas.google.com/">
                    <go:slidesCustomData xmlns:go="http://customooxmlschemas.google.com/" textRoundtripDataId="9"/>
                  </a:ext>
                </a:extLst>
              </a:rPr>
              <a:t>conditions</a:t>
            </a:r>
            <a:r>
              <a:rPr lang="en-US" sz="1700"/>
              <a:t> based on plant profiles</a:t>
            </a:r>
            <a:endParaRPr sz="1700"/>
          </a:p>
        </p:txBody>
      </p:sp>
      <p:sp>
        <p:nvSpPr>
          <p:cNvPr id="130" name="Google Shape;130;ga09fb76fbf_0_0"/>
          <p:cNvSpPr txBox="1"/>
          <p:nvPr>
            <p:ph idx="1" type="body"/>
          </p:nvPr>
        </p:nvSpPr>
        <p:spPr>
          <a:xfrm>
            <a:off x="6251400" y="1964775"/>
            <a:ext cx="5940600" cy="20397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rPr b="1" lang="en-US" sz="1700"/>
              <a:t>Analysis</a:t>
            </a:r>
            <a:endParaRPr sz="1700"/>
          </a:p>
          <a:p>
            <a:pPr indent="-158750" lvl="0" marL="228600" rtl="0" algn="l">
              <a:lnSpc>
                <a:spcPct val="90000"/>
              </a:lnSpc>
              <a:spcBef>
                <a:spcPts val="0"/>
              </a:spcBef>
              <a:spcAft>
                <a:spcPts val="0"/>
              </a:spcAft>
              <a:buClr>
                <a:schemeClr val="dk1"/>
              </a:buClr>
              <a:buSzPts val="1700"/>
              <a:buChar char="•"/>
            </a:pPr>
            <a:r>
              <a:rPr lang="en-US" sz="1700"/>
              <a:t>Verify current nutrient concentration is optimal for plant growth with nutrient sensor</a:t>
            </a:r>
            <a:endParaRPr sz="1700"/>
          </a:p>
          <a:p>
            <a:pPr indent="-158750" lvl="0" marL="228600" rtl="0" algn="l">
              <a:lnSpc>
                <a:spcPct val="90000"/>
              </a:lnSpc>
              <a:spcBef>
                <a:spcPts val="0"/>
              </a:spcBef>
              <a:spcAft>
                <a:spcPts val="0"/>
              </a:spcAft>
              <a:buClr>
                <a:schemeClr val="dk1"/>
              </a:buClr>
              <a:buSzPts val="1700"/>
              <a:buChar char="•"/>
            </a:pPr>
            <a:r>
              <a:rPr lang="en-US" sz="1700"/>
              <a:t>Verify watering frequency/amount  is optimal for plant growth by comparing fresh weight to empirical data</a:t>
            </a:r>
            <a:endParaRPr sz="1700"/>
          </a:p>
          <a:p>
            <a:pPr indent="-158750" lvl="0" marL="228600" rtl="0" algn="l">
              <a:lnSpc>
                <a:spcPct val="90000"/>
              </a:lnSpc>
              <a:spcBef>
                <a:spcPts val="0"/>
              </a:spcBef>
              <a:spcAft>
                <a:spcPts val="0"/>
              </a:spcAft>
              <a:buClr>
                <a:schemeClr val="dk1"/>
              </a:buClr>
              <a:buSzPts val="1700"/>
              <a:buChar char="•"/>
            </a:pPr>
            <a:r>
              <a:rPr lang="en-US" sz="1700"/>
              <a:t>Plant profiles will be adjusted for optimal growth based on several trials</a:t>
            </a:r>
            <a:endParaRPr sz="1700"/>
          </a:p>
          <a:p>
            <a:pPr indent="-222250" lvl="0" marL="228600" rtl="0" algn="l">
              <a:spcBef>
                <a:spcPts val="0"/>
              </a:spcBef>
              <a:spcAft>
                <a:spcPts val="0"/>
              </a:spcAft>
              <a:buSzPts val="1700"/>
              <a:buChar char="•"/>
            </a:pPr>
            <a:r>
              <a:rPr lang="en-US" sz="1700"/>
              <a:t>Device will be reset to show how system will adapt</a:t>
            </a:r>
            <a:endParaRPr sz="1700"/>
          </a:p>
        </p:txBody>
      </p:sp>
      <p:sp>
        <p:nvSpPr>
          <p:cNvPr id="131" name="Google Shape;131;ga09fb76fbf_0_0"/>
          <p:cNvSpPr txBox="1"/>
          <p:nvPr>
            <p:ph idx="1" type="body"/>
          </p:nvPr>
        </p:nvSpPr>
        <p:spPr>
          <a:xfrm>
            <a:off x="629250" y="3891825"/>
            <a:ext cx="8810400" cy="270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800"/>
              </a:spcBef>
              <a:spcAft>
                <a:spcPts val="0"/>
              </a:spcAft>
              <a:buNone/>
            </a:pPr>
            <a:r>
              <a:rPr b="1" lang="en-US" sz="1700"/>
              <a:t>Demonstration</a:t>
            </a:r>
            <a:endParaRPr b="1" sz="1700"/>
          </a:p>
          <a:p>
            <a:pPr indent="-336550" lvl="0" marL="457200" rtl="0" algn="l">
              <a:lnSpc>
                <a:spcPct val="100000"/>
              </a:lnSpc>
              <a:spcBef>
                <a:spcPts val="600"/>
              </a:spcBef>
              <a:spcAft>
                <a:spcPts val="0"/>
              </a:spcAft>
              <a:buClr>
                <a:srgbClr val="231F20"/>
              </a:buClr>
              <a:buSzPts val="1700"/>
              <a:buChar char="•"/>
            </a:pPr>
            <a:r>
              <a:rPr lang="en-US" sz="1700">
                <a:solidFill>
                  <a:srgbClr val="231F20"/>
                </a:solidFill>
              </a:rPr>
              <a:t>Water system will be cycled to ensure proper operation of flow</a:t>
            </a:r>
            <a:endParaRPr sz="1700">
              <a:solidFill>
                <a:srgbClr val="231F20"/>
              </a:solidFill>
            </a:endParaRPr>
          </a:p>
          <a:p>
            <a:pPr indent="-336550" lvl="0" marL="457200" rtl="0" algn="l">
              <a:lnSpc>
                <a:spcPct val="100000"/>
              </a:lnSpc>
              <a:spcBef>
                <a:spcPts val="0"/>
              </a:spcBef>
              <a:spcAft>
                <a:spcPts val="0"/>
              </a:spcAft>
              <a:buClr>
                <a:srgbClr val="231F20"/>
              </a:buClr>
              <a:buSzPts val="1700"/>
              <a:buChar char="•"/>
            </a:pPr>
            <a:r>
              <a:rPr lang="en-US" sz="1700">
                <a:solidFill>
                  <a:srgbClr val="231F20"/>
                </a:solidFill>
              </a:rPr>
              <a:t>Nutrient/PH solution insertion gives proper concentration based on given inputs</a:t>
            </a:r>
            <a:endParaRPr sz="1700">
              <a:solidFill>
                <a:srgbClr val="231F20"/>
              </a:solidFill>
            </a:endParaRPr>
          </a:p>
          <a:p>
            <a:pPr indent="-336550" lvl="0" marL="457200" rtl="0" algn="l">
              <a:lnSpc>
                <a:spcPct val="100000"/>
              </a:lnSpc>
              <a:spcBef>
                <a:spcPts val="0"/>
              </a:spcBef>
              <a:spcAft>
                <a:spcPts val="0"/>
              </a:spcAft>
              <a:buClr>
                <a:srgbClr val="231F20"/>
              </a:buClr>
              <a:buSzPts val="1700"/>
              <a:buChar char="•"/>
            </a:pPr>
            <a:r>
              <a:rPr lang="en-US" sz="1700">
                <a:solidFill>
                  <a:srgbClr val="231F20"/>
                </a:solidFill>
              </a:rPr>
              <a:t>Subsystems will all operate in unison to show proper communication/power draw</a:t>
            </a:r>
            <a:endParaRPr sz="1700">
              <a:solidFill>
                <a:srgbClr val="231F20"/>
              </a:solidFill>
            </a:endParaRPr>
          </a:p>
          <a:p>
            <a:pPr indent="-336550" lvl="0" marL="457200" rtl="0" algn="l">
              <a:lnSpc>
                <a:spcPct val="100000"/>
              </a:lnSpc>
              <a:spcBef>
                <a:spcPts val="0"/>
              </a:spcBef>
              <a:spcAft>
                <a:spcPts val="0"/>
              </a:spcAft>
              <a:buClr>
                <a:srgbClr val="231F20"/>
              </a:buClr>
              <a:buSzPts val="1700"/>
              <a:buChar char="•"/>
            </a:pPr>
            <a:r>
              <a:rPr lang="en-US" sz="1700">
                <a:solidFill>
                  <a:srgbClr val="231F20"/>
                </a:solidFill>
              </a:rPr>
              <a:t>Show cleaning time is under maximum allotted amount of time</a:t>
            </a:r>
            <a:endParaRPr sz="1700">
              <a:solidFill>
                <a:srgbClr val="231F20"/>
              </a:solidFill>
            </a:endParaRPr>
          </a:p>
          <a:p>
            <a:pPr indent="-336550" lvl="0" marL="457200" rtl="0" algn="l">
              <a:lnSpc>
                <a:spcPct val="100000"/>
              </a:lnSpc>
              <a:spcBef>
                <a:spcPts val="0"/>
              </a:spcBef>
              <a:spcAft>
                <a:spcPts val="0"/>
              </a:spcAft>
              <a:buClr>
                <a:srgbClr val="231F20"/>
              </a:buClr>
              <a:buSzPts val="1700"/>
              <a:buChar char="•"/>
            </a:pPr>
            <a:r>
              <a:rPr lang="en-US" sz="1700">
                <a:solidFill>
                  <a:srgbClr val="231F20"/>
                </a:solidFill>
              </a:rPr>
              <a:t>User interface is able to control plant growth cycle and monitor growing conditions</a:t>
            </a:r>
            <a:endParaRPr sz="1700">
              <a:solidFill>
                <a:srgbClr val="231F20"/>
              </a:solidFill>
            </a:endParaRPr>
          </a:p>
          <a:p>
            <a:pPr indent="-336550" lvl="0" marL="457200" rtl="0" algn="l">
              <a:lnSpc>
                <a:spcPct val="100000"/>
              </a:lnSpc>
              <a:spcBef>
                <a:spcPts val="0"/>
              </a:spcBef>
              <a:spcAft>
                <a:spcPts val="0"/>
              </a:spcAft>
              <a:buClr>
                <a:srgbClr val="231F20"/>
              </a:buClr>
              <a:buSzPts val="1700"/>
              <a:buChar char="•"/>
            </a:pPr>
            <a:r>
              <a:rPr lang="en-US" sz="1700">
                <a:solidFill>
                  <a:srgbClr val="231F20"/>
                </a:solidFill>
              </a:rPr>
              <a:t>Fan speed changes based on given inputs</a:t>
            </a:r>
            <a:endParaRPr sz="1700">
              <a:solidFill>
                <a:srgbClr val="231F20"/>
              </a:solidFill>
            </a:endParaRPr>
          </a:p>
          <a:p>
            <a:pPr indent="-336550" lvl="0" marL="457200" rtl="0" algn="l">
              <a:lnSpc>
                <a:spcPct val="100000"/>
              </a:lnSpc>
              <a:spcBef>
                <a:spcPts val="0"/>
              </a:spcBef>
              <a:spcAft>
                <a:spcPts val="0"/>
              </a:spcAft>
              <a:buClr>
                <a:srgbClr val="231F20"/>
              </a:buClr>
              <a:buSzPts val="1700"/>
              <a:buChar char="•"/>
            </a:pPr>
            <a:r>
              <a:rPr lang="en-US" sz="1700">
                <a:solidFill>
                  <a:srgbClr val="231F20"/>
                </a:solidFill>
              </a:rPr>
              <a:t>Off switch will pause all subsystems</a:t>
            </a:r>
            <a:endParaRPr sz="1700">
              <a:solidFill>
                <a:srgbClr val="231F2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2016-01-22T20:17:37Z</dcterms:created>
  <dc:creator>Dr. Scott Shaffar</dc:creator>
</cp:coreProperties>
</file>