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sldIdLst>
    <p:sldId id="256" r:id="rId2"/>
    <p:sldId id="257" r:id="rId3"/>
    <p:sldId id="258" r:id="rId4"/>
    <p:sldId id="265" r:id="rId5"/>
    <p:sldId id="280" r:id="rId6"/>
    <p:sldId id="274" r:id="rId7"/>
    <p:sldId id="295" r:id="rId8"/>
    <p:sldId id="290" r:id="rId9"/>
    <p:sldId id="294" r:id="rId10"/>
    <p:sldId id="296" r:id="rId11"/>
    <p:sldId id="275" r:id="rId12"/>
    <p:sldId id="286" r:id="rId13"/>
    <p:sldId id="297" r:id="rId14"/>
    <p:sldId id="287" r:id="rId15"/>
    <p:sldId id="288" r:id="rId16"/>
    <p:sldId id="291" r:id="rId17"/>
    <p:sldId id="292" r:id="rId18"/>
    <p:sldId id="300" r:id="rId19"/>
    <p:sldId id="293" r:id="rId20"/>
    <p:sldId id="301" r:id="rId21"/>
    <p:sldId id="305" r:id="rId22"/>
    <p:sldId id="302" r:id="rId23"/>
    <p:sldId id="304"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 krutogolov" initials="dk" lastIdx="1" clrIdx="0">
    <p:extLst>
      <p:ext uri="{19B8F6BF-5375-455C-9EA6-DF929625EA0E}">
        <p15:presenceInfo xmlns:p15="http://schemas.microsoft.com/office/powerpoint/2012/main" userId="185c56318164fc80" providerId="Windows Live"/>
      </p:ext>
    </p:extLst>
  </p:cmAuthor>
  <p:cmAuthor id="2" name="Крутоголов Дмитрий Андреевич" initials="КДА" lastIdx="2" clrIdx="1">
    <p:extLst>
      <p:ext uri="{19B8F6BF-5375-455C-9EA6-DF929625EA0E}">
        <p15:presenceInfo xmlns:p15="http://schemas.microsoft.com/office/powerpoint/2012/main" userId="Крутоголов Дмитрий Андреевич"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660" autoAdjust="0"/>
  </p:normalViewPr>
  <p:slideViewPr>
    <p:cSldViewPr snapToGrid="0">
      <p:cViewPr varScale="1">
        <p:scale>
          <a:sx n="50" d="100"/>
          <a:sy n="50" d="100"/>
        </p:scale>
        <p:origin x="954" y="6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9443425"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t>Master thesis</a:t>
            </a:r>
          </a:p>
        </p:txBody>
      </p:sp>
      <p:sp>
        <p:nvSpPr>
          <p:cNvPr id="53" name="Очень крутой подзаголовок презентации"/>
          <p:cNvSpPr txBox="1"/>
          <p:nvPr/>
        </p:nvSpPr>
        <p:spPr>
          <a:xfrm>
            <a:off x="7116915" y="8929563"/>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Effectiveness of risk management of mature companies</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en-US" dirty="0"/>
              <a:t>Krutogolov D.A., MMA205C</a:t>
            </a:r>
          </a:p>
          <a:p>
            <a:pPr algn="l">
              <a:defRPr sz="4200">
                <a:solidFill>
                  <a:srgbClr val="253957"/>
                </a:solidFill>
                <a:latin typeface="+mn-lt"/>
                <a:ea typeface="+mn-ea"/>
                <a:cs typeface="+mn-cs"/>
                <a:sym typeface="Arial Narrow"/>
              </a:defRPr>
            </a:pPr>
            <a:r>
              <a:rPr lang="en-US" dirty="0"/>
              <a:t>Makarova V.A., Research advisor</a:t>
            </a:r>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endParaRPr lang="en-US" dirty="0"/>
          </a:p>
        </p:txBody>
      </p:sp>
      <p:pic>
        <p:nvPicPr>
          <p:cNvPr id="9" name="Изображение" descr="Изображение"/>
          <p:cNvPicPr>
            <a:picLocks noChangeAspect="1"/>
          </p:cNvPicPr>
          <p:nvPr/>
        </p:nvPicPr>
        <p:blipFill>
          <a:blip r:embed="rId2"/>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How to measure? Liquidity risk.</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2" name="Таблица 1">
            <a:extLst>
              <a:ext uri="{FF2B5EF4-FFF2-40B4-BE49-F238E27FC236}">
                <a16:creationId xmlns:a16="http://schemas.microsoft.com/office/drawing/2014/main" id="{A10798A0-22FE-4C8D-9DD1-807ED3B42A0C}"/>
              </a:ext>
            </a:extLst>
          </p:cNvPr>
          <p:cNvGraphicFramePr>
            <a:graphicFrameLocks noGrp="1"/>
          </p:cNvGraphicFramePr>
          <p:nvPr>
            <p:extLst>
              <p:ext uri="{D42A27DB-BD31-4B8C-83A1-F6EECF244321}">
                <p14:modId xmlns:p14="http://schemas.microsoft.com/office/powerpoint/2010/main" val="2903822820"/>
              </p:ext>
            </p:extLst>
          </p:nvPr>
        </p:nvGraphicFramePr>
        <p:xfrm>
          <a:off x="3606626" y="3245209"/>
          <a:ext cx="18475162" cy="3405062"/>
        </p:xfrm>
        <a:graphic>
          <a:graphicData uri="http://schemas.openxmlformats.org/drawingml/2006/table">
            <a:tbl>
              <a:tblPr firstRow="1" firstCol="1" bandRow="1">
                <a:tableStyleId>{5940675A-B579-460E-94D1-54222C63F5DA}</a:tableStyleId>
              </a:tblPr>
              <a:tblGrid>
                <a:gridCol w="5426752">
                  <a:extLst>
                    <a:ext uri="{9D8B030D-6E8A-4147-A177-3AD203B41FA5}">
                      <a16:colId xmlns:a16="http://schemas.microsoft.com/office/drawing/2014/main" val="2052596510"/>
                    </a:ext>
                  </a:extLst>
                </a:gridCol>
                <a:gridCol w="13048410">
                  <a:extLst>
                    <a:ext uri="{9D8B030D-6E8A-4147-A177-3AD203B41FA5}">
                      <a16:colId xmlns:a16="http://schemas.microsoft.com/office/drawing/2014/main" val="3338992041"/>
                    </a:ext>
                  </a:extLst>
                </a:gridCol>
              </a:tblGrid>
              <a:tr h="661862">
                <a:tc>
                  <a:txBody>
                    <a:bodyPr/>
                    <a:lstStyle/>
                    <a:p>
                      <a:r>
                        <a:rPr lang="en-US" sz="3600" b="1" i="0" u="none" strike="noStrike" cap="none" spc="0" baseline="0" dirty="0">
                          <a:ln>
                            <a:noFill/>
                          </a:ln>
                          <a:solidFill>
                            <a:schemeClr val="accent1">
                              <a:lumMod val="50000"/>
                            </a:schemeClr>
                          </a:solidFill>
                          <a:effectLst/>
                          <a:uFillTx/>
                          <a:latin typeface="+mn-lt"/>
                          <a:ea typeface="+mn-ea"/>
                          <a:cs typeface="+mn-cs"/>
                          <a:sym typeface="Helvetica Light"/>
                        </a:rPr>
                        <a:t>Article</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3600" b="1" dirty="0">
                          <a:solidFill>
                            <a:schemeClr val="accent1">
                              <a:lumMod val="50000"/>
                            </a:schemeClr>
                          </a:solidFill>
                          <a:effectLst/>
                          <a:latin typeface="+mn-lt"/>
                          <a:ea typeface="Times New Roman" panose="02020603050405020304" pitchFamily="18" charset="0"/>
                          <a:cs typeface="Times New Roman" panose="02020603050405020304" pitchFamily="18" charset="0"/>
                        </a:rPr>
                        <a:t>General info</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955365926"/>
                  </a:ext>
                </a:extLst>
              </a:tr>
              <a:tr h="0">
                <a:tc>
                  <a:txBody>
                    <a:bodyPr/>
                    <a:lstStyle/>
                    <a:p>
                      <a:r>
                        <a:rPr lang="en-US" sz="3600" b="1" dirty="0">
                          <a:solidFill>
                            <a:schemeClr val="accent1">
                              <a:lumMod val="50000"/>
                            </a:schemeClr>
                          </a:solidFill>
                          <a:effectLst/>
                          <a:latin typeface="+mn-lt"/>
                          <a:cs typeface="Times New Roman" panose="02020603050405020304" pitchFamily="18" charset="0"/>
                        </a:rPr>
                        <a:t>DeYoung R., and Jang K., 2016</a:t>
                      </a:r>
                    </a:p>
                  </a:txBody>
                  <a:tcPr marL="68580" marR="68580" marT="0" marB="0"/>
                </a:tc>
                <a:tc>
                  <a:txBody>
                    <a:bodyPr/>
                    <a:lstStyle/>
                    <a:p>
                      <a:r>
                        <a:rPr lang="en-US" sz="3600" b="1" i="0" u="none" strike="noStrike" cap="none" spc="0" baseline="0" dirty="0">
                          <a:ln>
                            <a:noFill/>
                          </a:ln>
                          <a:solidFill>
                            <a:srgbClr val="002060"/>
                          </a:solidFill>
                          <a:effectLst/>
                          <a:uFillTx/>
                          <a:latin typeface="+mn-lt"/>
                          <a:ea typeface="+mn-ea"/>
                          <a:cs typeface="+mn-cs"/>
                          <a:sym typeface="Helvetica Light"/>
                        </a:rPr>
                        <a:t>Financing deficit is related to the net stable financing ratio (NSFR)</a:t>
                      </a: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1922345074"/>
                  </a:ext>
                </a:extLst>
              </a:tr>
              <a:tr h="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600" b="1" dirty="0">
                          <a:solidFill>
                            <a:schemeClr val="accent1">
                              <a:lumMod val="50000"/>
                            </a:schemeClr>
                          </a:solidFill>
                          <a:effectLst/>
                          <a:latin typeface="+mn-lt"/>
                          <a:cs typeface="Times New Roman" panose="02020603050405020304" pitchFamily="18" charset="0"/>
                        </a:rPr>
                        <a:t>Saunders A., and Cornett M., 2006</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r>
                        <a:rPr lang="en-US" sz="3600" b="1" dirty="0">
                          <a:solidFill>
                            <a:schemeClr val="accent1">
                              <a:lumMod val="50000"/>
                            </a:schemeClr>
                          </a:solidFill>
                          <a:effectLst/>
                          <a:latin typeface="+mn-lt"/>
                        </a:rPr>
                        <a:t>Financial gap (FGAP)</a:t>
                      </a: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3617208078"/>
                  </a:ext>
                </a:extLst>
              </a:tr>
              <a:tr h="0">
                <a:tc>
                  <a:txBody>
                    <a:bodyPr/>
                    <a:lstStyle/>
                    <a:p>
                      <a:r>
                        <a:rPr lang="en-US" sz="3600" b="1" dirty="0">
                          <a:solidFill>
                            <a:schemeClr val="accent1">
                              <a:lumMod val="50000"/>
                            </a:schemeClr>
                          </a:solidFill>
                          <a:effectLst/>
                          <a:latin typeface="+mn-lt"/>
                          <a:cs typeface="Times New Roman" panose="02020603050405020304" pitchFamily="18" charset="0"/>
                        </a:rPr>
                        <a:t>Chen Y. K., et al., 2018</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r>
                        <a:rPr lang="en-US" sz="3600" b="1" dirty="0">
                          <a:solidFill>
                            <a:schemeClr val="accent1">
                              <a:lumMod val="50000"/>
                            </a:schemeClr>
                          </a:solidFill>
                          <a:effectLst/>
                          <a:latin typeface="+mn-lt"/>
                        </a:rPr>
                        <a:t>Financial gap (FGAP) and FGAPR</a:t>
                      </a: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3557020104"/>
                  </a:ext>
                </a:extLst>
              </a:tr>
            </a:tbl>
          </a:graphicData>
        </a:graphic>
      </p:graphicFrame>
      <p:sp>
        <p:nvSpPr>
          <p:cNvPr id="3" name="Стрелка: вниз 2">
            <a:extLst>
              <a:ext uri="{FF2B5EF4-FFF2-40B4-BE49-F238E27FC236}">
                <a16:creationId xmlns:a16="http://schemas.microsoft.com/office/drawing/2014/main" id="{8EAFD85F-C5A5-439C-BC56-52E5A88881F6}"/>
              </a:ext>
            </a:extLst>
          </p:cNvPr>
          <p:cNvSpPr/>
          <p:nvPr/>
        </p:nvSpPr>
        <p:spPr>
          <a:xfrm>
            <a:off x="10188101" y="6963646"/>
            <a:ext cx="4007796" cy="2655651"/>
          </a:xfrm>
          <a:prstGeom prst="downArrow">
            <a:avLst>
              <a:gd name="adj1" fmla="val 42233"/>
              <a:gd name="adj2" fmla="val 50000"/>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mc:AlternateContent xmlns:mc="http://schemas.openxmlformats.org/markup-compatibility/2006" xmlns:a14="http://schemas.microsoft.com/office/drawing/2010/main">
        <mc:Choice Requires="a14">
          <p:graphicFrame>
            <p:nvGraphicFramePr>
              <p:cNvPr id="4" name="Таблица 4">
                <a:extLst>
                  <a:ext uri="{FF2B5EF4-FFF2-40B4-BE49-F238E27FC236}">
                    <a16:creationId xmlns:a16="http://schemas.microsoft.com/office/drawing/2014/main" id="{2C503944-7AF7-4FF9-9894-14D141992AFA}"/>
                  </a:ext>
                </a:extLst>
              </p:cNvPr>
              <p:cNvGraphicFramePr>
                <a:graphicFrameLocks noGrp="1"/>
              </p:cNvGraphicFramePr>
              <p:nvPr>
                <p:extLst>
                  <p:ext uri="{D42A27DB-BD31-4B8C-83A1-F6EECF244321}">
                    <p14:modId xmlns:p14="http://schemas.microsoft.com/office/powerpoint/2010/main" val="1510757552"/>
                  </p:ext>
                </p:extLst>
              </p:nvPr>
            </p:nvGraphicFramePr>
            <p:xfrm>
              <a:off x="8745071" y="9906277"/>
              <a:ext cx="6893855" cy="2233740"/>
            </p:xfrm>
            <a:graphic>
              <a:graphicData uri="http://schemas.openxmlformats.org/drawingml/2006/table">
                <a:tbl>
                  <a:tblPr firstRow="1" bandRow="1">
                    <a:tableStyleId>{5940675A-B579-460E-94D1-54222C63F5DA}</a:tableStyleId>
                  </a:tblPr>
                  <a:tblGrid>
                    <a:gridCol w="6893855">
                      <a:extLst>
                        <a:ext uri="{9D8B030D-6E8A-4147-A177-3AD203B41FA5}">
                          <a16:colId xmlns:a16="http://schemas.microsoft.com/office/drawing/2014/main" val="3700625797"/>
                        </a:ext>
                      </a:extLst>
                    </a:gridCol>
                  </a:tblGrid>
                  <a:tr h="741680">
                    <a:tc>
                      <a:txBody>
                        <a:bodyPr/>
                        <a:lstStyle/>
                        <a:p>
                          <a:pPr/>
                          <a14:m>
                            <m:oMathPara xmlns:m="http://schemas.openxmlformats.org/officeDocument/2006/math">
                              <m:oMathParaPr>
                                <m:jc m:val="centerGroup"/>
                              </m:oMathParaPr>
                              <m:oMath xmlns:m="http://schemas.openxmlformats.org/officeDocument/2006/math">
                                <m:r>
                                  <a:rPr lang="en-US" sz="3600" b="1" i="0" u="none" strike="noStrike" cap="none" spc="0" baseline="0" smtClean="0">
                                    <a:ln>
                                      <a:noFill/>
                                    </a:ln>
                                    <a:solidFill>
                                      <a:srgbClr val="002060"/>
                                    </a:solidFill>
                                    <a:effectLst/>
                                    <a:uFillTx/>
                                    <a:latin typeface="Cambria Math" panose="02040503050406030204" pitchFamily="18" charset="0"/>
                                    <a:ea typeface="+mn-ea"/>
                                    <a:cs typeface="+mn-cs"/>
                                    <a:sym typeface="Helvetica Light"/>
                                  </a:rPr>
                                  <m:t>𝐅𝐆𝐀𝐏𝐑</m:t>
                                </m:r>
                                <m:r>
                                  <a:rPr lang="ru-RU"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 = </m:t>
                                </m:r>
                                <m:f>
                                  <m:fPr>
                                    <m:ctrlPr>
                                      <a:rPr lang="ru-RU" sz="3600" b="1" i="1" u="none" strike="noStrike" cap="none" spc="0" baseline="0">
                                        <a:ln>
                                          <a:noFill/>
                                        </a:ln>
                                        <a:solidFill>
                                          <a:srgbClr val="002060"/>
                                        </a:solidFill>
                                        <a:effectLst/>
                                        <a:uFillTx/>
                                        <a:latin typeface="Cambria Math" panose="02040503050406030204" pitchFamily="18" charset="0"/>
                                        <a:ea typeface="+mn-ea"/>
                                        <a:cs typeface="+mn-cs"/>
                                        <a:sym typeface="Helvetica Light"/>
                                      </a:rPr>
                                    </m:ctrlPr>
                                  </m:fPr>
                                  <m:num>
                                    <m:r>
                                      <a:rPr lang="ru-RU"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𝐃𝐞𝐩𝐨𝐬𝐢𝐭𝐬</m:t>
                                    </m:r>
                                    <m:r>
                                      <a:rPr lang="ru-RU"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 – </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𝐂𝐫𝐞𝐝𝐢𝐭𝐬</m:t>
                                    </m:r>
                                    <m:r>
                                      <a:rPr lang="ru-RU"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m:t>
                                    </m:r>
                                  </m:num>
                                  <m:den>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𝐀𝐬𝐬𝐞𝐭𝐬</m:t>
                                    </m:r>
                                  </m:den>
                                </m:f>
                              </m:oMath>
                            </m:oMathPara>
                          </a14:m>
                          <a:endParaRPr lang="en-US" sz="3600" b="1" i="0" u="none" strike="noStrike" cap="none" spc="0" baseline="0" dirty="0">
                            <a:ln>
                              <a:noFill/>
                            </a:ln>
                            <a:solidFill>
                              <a:srgbClr val="002060"/>
                            </a:solidFill>
                            <a:effectLst/>
                            <a:uFillTx/>
                            <a:latin typeface="+mn-lt"/>
                            <a:ea typeface="+mn-ea"/>
                            <a:cs typeface="+mn-cs"/>
                            <a:sym typeface="Helvetica Light"/>
                          </a:endParaRPr>
                        </a:p>
                        <a:p>
                          <a:endParaRPr lang="ru-RU" sz="3600" b="1" i="0" u="none" strike="noStrike" cap="none" spc="0" baseline="0" dirty="0">
                            <a:ln>
                              <a:noFill/>
                            </a:ln>
                            <a:solidFill>
                              <a:srgbClr val="002060"/>
                            </a:solidFill>
                            <a:effectLst/>
                            <a:uFillTx/>
                            <a:latin typeface="+mn-lt"/>
                            <a:ea typeface="+mn-ea"/>
                            <a:cs typeface="+mn-cs"/>
                            <a:sym typeface="Helvetica Light"/>
                          </a:endParaRPr>
                        </a:p>
                        <a:p>
                          <a:pPr/>
                          <a14:m>
                            <m:oMathPara xmlns:m="http://schemas.openxmlformats.org/officeDocument/2006/math">
                              <m:oMathParaPr>
                                <m:jc m:val="centerGroup"/>
                              </m:oMathParaPr>
                              <m:oMath xmlns:m="http://schemas.openxmlformats.org/officeDocument/2006/math">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𝐅𝐆𝐀𝐏</m:t>
                                </m:r>
                                <m:r>
                                  <a:rPr lang="ru-RU"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 = </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𝐃𝐞𝐩𝐨𝐬𝐢𝐭𝐬</m:t>
                                </m:r>
                                <m:r>
                                  <a:rPr lang="ru-RU"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 – </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𝐂𝐫𝐞𝐝𝐢𝐭𝐬</m:t>
                                </m:r>
                              </m:oMath>
                            </m:oMathPara>
                          </a14:m>
                          <a:endParaRPr lang="ru-RU" sz="3600" b="1" dirty="0">
                            <a:solidFill>
                              <a:srgbClr val="002060"/>
                            </a:solidFill>
                          </a:endParaRPr>
                        </a:p>
                      </a:txBody>
                      <a:tcPr/>
                    </a:tc>
                    <a:extLst>
                      <a:ext uri="{0D108BD9-81ED-4DB2-BD59-A6C34878D82A}">
                        <a16:rowId xmlns:a16="http://schemas.microsoft.com/office/drawing/2014/main" val="654162999"/>
                      </a:ext>
                    </a:extLst>
                  </a:tr>
                </a:tbl>
              </a:graphicData>
            </a:graphic>
          </p:graphicFrame>
        </mc:Choice>
        <mc:Fallback xmlns="">
          <p:graphicFrame>
            <p:nvGraphicFramePr>
              <p:cNvPr id="4" name="Таблица 4">
                <a:extLst>
                  <a:ext uri="{FF2B5EF4-FFF2-40B4-BE49-F238E27FC236}">
                    <a16:creationId xmlns:a16="http://schemas.microsoft.com/office/drawing/2014/main" id="{2C503944-7AF7-4FF9-9894-14D141992AFA}"/>
                  </a:ext>
                </a:extLst>
              </p:cNvPr>
              <p:cNvGraphicFramePr>
                <a:graphicFrameLocks noGrp="1"/>
              </p:cNvGraphicFramePr>
              <p:nvPr>
                <p:extLst>
                  <p:ext uri="{D42A27DB-BD31-4B8C-83A1-F6EECF244321}">
                    <p14:modId xmlns:p14="http://schemas.microsoft.com/office/powerpoint/2010/main" val="1510757552"/>
                  </p:ext>
                </p:extLst>
              </p:nvPr>
            </p:nvGraphicFramePr>
            <p:xfrm>
              <a:off x="8745071" y="9906277"/>
              <a:ext cx="6893855" cy="2233740"/>
            </p:xfrm>
            <a:graphic>
              <a:graphicData uri="http://schemas.openxmlformats.org/drawingml/2006/table">
                <a:tbl>
                  <a:tblPr firstRow="1" bandRow="1">
                    <a:tableStyleId>{5940675A-B579-460E-94D1-54222C63F5DA}</a:tableStyleId>
                  </a:tblPr>
                  <a:tblGrid>
                    <a:gridCol w="6893855">
                      <a:extLst>
                        <a:ext uri="{9D8B030D-6E8A-4147-A177-3AD203B41FA5}">
                          <a16:colId xmlns:a16="http://schemas.microsoft.com/office/drawing/2014/main" val="3700625797"/>
                        </a:ext>
                      </a:extLst>
                    </a:gridCol>
                  </a:tblGrid>
                  <a:tr h="2233740">
                    <a:tc>
                      <a:txBody>
                        <a:bodyPr/>
                        <a:lstStyle/>
                        <a:p>
                          <a:endParaRPr lang="ru-RU"/>
                        </a:p>
                      </a:txBody>
                      <a:tcPr>
                        <a:blipFill>
                          <a:blip r:embed="rId4"/>
                          <a:stretch>
                            <a:fillRect l="-88" t="-272" r="-177" b="-545"/>
                          </a:stretch>
                        </a:blipFill>
                      </a:tcPr>
                    </a:tc>
                    <a:extLst>
                      <a:ext uri="{0D108BD9-81ED-4DB2-BD59-A6C34878D82A}">
                        <a16:rowId xmlns:a16="http://schemas.microsoft.com/office/drawing/2014/main" val="654162999"/>
                      </a:ext>
                    </a:extLst>
                  </a:tr>
                </a:tbl>
              </a:graphicData>
            </a:graphic>
          </p:graphicFrame>
        </mc:Fallback>
      </mc:AlternateContent>
      <p:sp>
        <p:nvSpPr>
          <p:cNvPr id="5" name="Номер слайда 4">
            <a:extLst>
              <a:ext uri="{FF2B5EF4-FFF2-40B4-BE49-F238E27FC236}">
                <a16:creationId xmlns:a16="http://schemas.microsoft.com/office/drawing/2014/main" id="{393254DD-57A7-4C5E-AFDE-A3AA7DE73E55}"/>
              </a:ext>
            </a:extLst>
          </p:cNvPr>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3768745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Performance of the company and RM.</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3" name="Таблица 2">
            <a:extLst>
              <a:ext uri="{FF2B5EF4-FFF2-40B4-BE49-F238E27FC236}">
                <a16:creationId xmlns:a16="http://schemas.microsoft.com/office/drawing/2014/main" id="{CD95FC4F-4B66-4D5F-8281-11E70CF336A5}"/>
              </a:ext>
            </a:extLst>
          </p:cNvPr>
          <p:cNvGraphicFramePr>
            <a:graphicFrameLocks noGrp="1"/>
          </p:cNvGraphicFramePr>
          <p:nvPr>
            <p:extLst>
              <p:ext uri="{D42A27DB-BD31-4B8C-83A1-F6EECF244321}">
                <p14:modId xmlns:p14="http://schemas.microsoft.com/office/powerpoint/2010/main" val="634969636"/>
              </p:ext>
            </p:extLst>
          </p:nvPr>
        </p:nvGraphicFramePr>
        <p:xfrm>
          <a:off x="440987" y="2922039"/>
          <a:ext cx="23502026" cy="8999220"/>
        </p:xfrm>
        <a:graphic>
          <a:graphicData uri="http://schemas.openxmlformats.org/drawingml/2006/table">
            <a:tbl>
              <a:tblPr firstRow="1" firstCol="1" bandRow="1">
                <a:tableStyleId>{5940675A-B579-460E-94D1-54222C63F5DA}</a:tableStyleId>
              </a:tblPr>
              <a:tblGrid>
                <a:gridCol w="3984300">
                  <a:extLst>
                    <a:ext uri="{9D8B030D-6E8A-4147-A177-3AD203B41FA5}">
                      <a16:colId xmlns:a16="http://schemas.microsoft.com/office/drawing/2014/main" val="3783218674"/>
                    </a:ext>
                  </a:extLst>
                </a:gridCol>
                <a:gridCol w="7073021">
                  <a:extLst>
                    <a:ext uri="{9D8B030D-6E8A-4147-A177-3AD203B41FA5}">
                      <a16:colId xmlns:a16="http://schemas.microsoft.com/office/drawing/2014/main" val="2331643348"/>
                    </a:ext>
                  </a:extLst>
                </a:gridCol>
                <a:gridCol w="6661895">
                  <a:extLst>
                    <a:ext uri="{9D8B030D-6E8A-4147-A177-3AD203B41FA5}">
                      <a16:colId xmlns:a16="http://schemas.microsoft.com/office/drawing/2014/main" val="1369913091"/>
                    </a:ext>
                  </a:extLst>
                </a:gridCol>
                <a:gridCol w="5782810">
                  <a:extLst>
                    <a:ext uri="{9D8B030D-6E8A-4147-A177-3AD203B41FA5}">
                      <a16:colId xmlns:a16="http://schemas.microsoft.com/office/drawing/2014/main" val="1958080948"/>
                    </a:ext>
                  </a:extLst>
                </a:gridCol>
              </a:tblGrid>
              <a:tr h="0">
                <a:tc>
                  <a:txBody>
                    <a:bodyPr/>
                    <a:lstStyle/>
                    <a:p>
                      <a:pPr algn="ctr"/>
                      <a:r>
                        <a:rPr lang="en-US" sz="2800" b="1" dirty="0">
                          <a:solidFill>
                            <a:schemeClr val="accent1">
                              <a:lumMod val="50000"/>
                            </a:schemeClr>
                          </a:solidFill>
                          <a:effectLst/>
                          <a:latin typeface="+mn-lt"/>
                          <a:ea typeface="Times New Roman" panose="02020603050405020304" pitchFamily="18" charset="0"/>
                          <a:cs typeface="Times New Roman" panose="02020603050405020304" pitchFamily="18" charset="0"/>
                        </a:rPr>
                        <a:t>Theme</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2800" b="1" dirty="0">
                          <a:solidFill>
                            <a:schemeClr val="accent1">
                              <a:lumMod val="50000"/>
                            </a:schemeClr>
                          </a:solidFill>
                          <a:effectLst/>
                          <a:latin typeface="+mn-lt"/>
                          <a:ea typeface="Times New Roman" panose="02020603050405020304" pitchFamily="18" charset="0"/>
                          <a:cs typeface="Times New Roman" panose="02020603050405020304" pitchFamily="18" charset="0"/>
                        </a:rPr>
                        <a:t>Article</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2800" b="1" dirty="0">
                          <a:solidFill>
                            <a:schemeClr val="accent1">
                              <a:lumMod val="50000"/>
                            </a:schemeClr>
                          </a:solidFill>
                          <a:effectLst/>
                          <a:latin typeface="+mn-lt"/>
                          <a:ea typeface="Times New Roman" panose="02020603050405020304" pitchFamily="18" charset="0"/>
                          <a:cs typeface="Times New Roman" panose="02020603050405020304" pitchFamily="18" charset="0"/>
                        </a:rPr>
                        <a:t>General info</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2800" b="1" dirty="0">
                          <a:solidFill>
                            <a:schemeClr val="accent1">
                              <a:lumMod val="50000"/>
                            </a:schemeClr>
                          </a:solidFill>
                          <a:effectLst/>
                          <a:latin typeface="+mn-lt"/>
                          <a:ea typeface="Times New Roman" panose="02020603050405020304" pitchFamily="18" charset="0"/>
                          <a:cs typeface="Times New Roman" panose="02020603050405020304" pitchFamily="18" charset="0"/>
                        </a:rPr>
                        <a:t>Common things</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3264691542"/>
                  </a:ext>
                </a:extLst>
              </a:tr>
              <a:tr h="0">
                <a:tc>
                  <a:txBody>
                    <a:bodyPr/>
                    <a:lstStyle/>
                    <a:p>
                      <a:pPr algn="ctr">
                        <a:spcAft>
                          <a:spcPts val="300"/>
                        </a:spcAft>
                      </a:pPr>
                      <a:r>
                        <a:rPr lang="en-US" sz="2800" b="1" dirty="0">
                          <a:solidFill>
                            <a:schemeClr val="accent1">
                              <a:lumMod val="50000"/>
                            </a:schemeClr>
                          </a:solidFill>
                          <a:effectLst/>
                          <a:latin typeface="+mn-lt"/>
                        </a:rPr>
                        <a:t>Performance evaluation of the company.</a:t>
                      </a:r>
                      <a:endParaRPr lang="ru-RU" sz="2800" b="1" dirty="0">
                        <a:solidFill>
                          <a:schemeClr val="accent1">
                            <a:lumMod val="50000"/>
                          </a:schemeClr>
                        </a:solidFill>
                        <a:effectLst/>
                        <a:latin typeface="+mn-lt"/>
                      </a:endParaRPr>
                    </a:p>
                    <a:p>
                      <a:r>
                        <a:rPr lang="en-US" sz="2800" b="1" dirty="0">
                          <a:solidFill>
                            <a:schemeClr val="accent1">
                              <a:lumMod val="50000"/>
                            </a:schemeClr>
                          </a:solidFill>
                          <a:effectLst/>
                          <a:latin typeface="+mn-lt"/>
                        </a:rPr>
                        <a:t> </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err="1">
                          <a:solidFill>
                            <a:schemeClr val="accent1">
                              <a:lumMod val="50000"/>
                            </a:schemeClr>
                          </a:solidFill>
                          <a:effectLst/>
                          <a:latin typeface="+mn-lt"/>
                        </a:rPr>
                        <a:t>Kedir</a:t>
                      </a:r>
                      <a:r>
                        <a:rPr lang="en-US" sz="2800" b="1" dirty="0">
                          <a:solidFill>
                            <a:schemeClr val="accent1">
                              <a:lumMod val="50000"/>
                            </a:schemeClr>
                          </a:solidFill>
                          <a:effectLst/>
                          <a:latin typeface="+mn-lt"/>
                        </a:rPr>
                        <a:t> H., and </a:t>
                      </a:r>
                      <a:r>
                        <a:rPr lang="en-US" sz="2800" b="1" dirty="0" err="1">
                          <a:solidFill>
                            <a:schemeClr val="accent1">
                              <a:lumMod val="50000"/>
                            </a:schemeClr>
                          </a:solidFill>
                          <a:effectLst/>
                          <a:latin typeface="+mn-lt"/>
                        </a:rPr>
                        <a:t>Mekonnen</a:t>
                      </a:r>
                      <a:r>
                        <a:rPr lang="en-US" sz="2800" b="1" dirty="0">
                          <a:solidFill>
                            <a:schemeClr val="accent1">
                              <a:lumMod val="50000"/>
                            </a:schemeClr>
                          </a:solidFill>
                          <a:effectLst/>
                          <a:latin typeface="+mn-lt"/>
                        </a:rPr>
                        <a:t> Y., 2015</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a:solidFill>
                            <a:schemeClr val="accent1">
                              <a:lumMod val="50000"/>
                            </a:schemeClr>
                          </a:solidFill>
                          <a:effectLst/>
                          <a:latin typeface="+mn-lt"/>
                        </a:rPr>
                        <a:t>The traditional performance rankings of banks is based on simple and consistent factors such as financial returns. Returns on Asset (ROA) and Returns on Earning (ROE)</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rowSpan="3">
                  <a:txBody>
                    <a:bodyPr/>
                    <a:lstStyle/>
                    <a:p>
                      <a:r>
                        <a:rPr lang="en-US" sz="2800" b="1" dirty="0">
                          <a:solidFill>
                            <a:schemeClr val="accent1">
                              <a:lumMod val="50000"/>
                            </a:schemeClr>
                          </a:solidFill>
                          <a:effectLst/>
                          <a:latin typeface="+mn-lt"/>
                        </a:rPr>
                        <a:t>financial returns. Returns on Asset (ROA) and Returns on Earning (ROE). CAMELS</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1663269"/>
                  </a:ext>
                </a:extLst>
              </a:tr>
              <a:tr h="0">
                <a:tc>
                  <a:txBody>
                    <a:bodyPr/>
                    <a:lstStyle/>
                    <a:p>
                      <a:pPr algn="ctr">
                        <a:spcAft>
                          <a:spcPts val="300"/>
                        </a:spcAft>
                      </a:pPr>
                      <a:r>
                        <a:rPr lang="en-US" sz="2800" b="1" dirty="0">
                          <a:solidFill>
                            <a:schemeClr val="accent1">
                              <a:lumMod val="50000"/>
                            </a:schemeClr>
                          </a:solidFill>
                          <a:effectLst/>
                          <a:latin typeface="+mn-lt"/>
                        </a:rPr>
                        <a:t> </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a:solidFill>
                            <a:schemeClr val="accent1">
                              <a:lumMod val="50000"/>
                            </a:schemeClr>
                          </a:solidFill>
                          <a:effectLst/>
                          <a:latin typeface="+mn-lt"/>
                        </a:rPr>
                        <a:t>Nepal </a:t>
                      </a:r>
                      <a:r>
                        <a:rPr lang="en-US" sz="2800" b="1" dirty="0" err="1">
                          <a:solidFill>
                            <a:schemeClr val="accent1">
                              <a:lumMod val="50000"/>
                            </a:schemeClr>
                          </a:solidFill>
                          <a:effectLst/>
                          <a:latin typeface="+mn-lt"/>
                        </a:rPr>
                        <a:t>Rastra</a:t>
                      </a:r>
                      <a:r>
                        <a:rPr lang="en-US" sz="2800" b="1" dirty="0">
                          <a:solidFill>
                            <a:schemeClr val="accent1">
                              <a:lumMod val="50000"/>
                            </a:schemeClr>
                          </a:solidFill>
                          <a:effectLst/>
                          <a:latin typeface="+mn-lt"/>
                        </a:rPr>
                        <a:t> Bank's Banking Supervision Department</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a:solidFill>
                            <a:schemeClr val="accent1">
                              <a:lumMod val="50000"/>
                            </a:schemeClr>
                          </a:solidFill>
                          <a:effectLst/>
                          <a:latin typeface="+mn-lt"/>
                        </a:rPr>
                        <a:t>CAMELS (Capital Adequacy, Asset Quality, Management competence, Earning, Liquidity, Sensitivity to Market Risk) for banking system of Nepal</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2881198441"/>
                  </a:ext>
                </a:extLst>
              </a:tr>
              <a:tr h="0">
                <a:tc>
                  <a:txBody>
                    <a:bodyPr/>
                    <a:lstStyle/>
                    <a:p>
                      <a:pPr algn="ctr">
                        <a:spcAft>
                          <a:spcPts val="300"/>
                        </a:spcAft>
                      </a:pPr>
                      <a:r>
                        <a:rPr lang="en-US" sz="2800" b="1">
                          <a:solidFill>
                            <a:schemeClr val="accent1">
                              <a:lumMod val="50000"/>
                            </a:schemeClr>
                          </a:solidFill>
                          <a:effectLst/>
                          <a:latin typeface="+mn-lt"/>
                        </a:rPr>
                        <a:t> </a:t>
                      </a:r>
                      <a:endParaRPr lang="ru-RU" sz="2800" b="1">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a:solidFill>
                            <a:schemeClr val="accent1">
                              <a:lumMod val="50000"/>
                            </a:schemeClr>
                          </a:solidFill>
                          <a:effectLst/>
                          <a:latin typeface="+mn-lt"/>
                        </a:rPr>
                        <a:t>Gilbert R., et al., 2002</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a:solidFill>
                            <a:schemeClr val="accent1">
                              <a:lumMod val="50000"/>
                            </a:schemeClr>
                          </a:solidFill>
                          <a:effectLst/>
                          <a:latin typeface="+mn-lt"/>
                        </a:rPr>
                        <a:t>Used off-site tools are supervisory screens (financial ratios from periodic balance sheets and income statements ) and econometric models (information from financial ratios)</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94659496"/>
                  </a:ext>
                </a:extLst>
              </a:tr>
              <a:tr h="0">
                <a:tc>
                  <a:txBody>
                    <a:bodyPr/>
                    <a:lstStyle/>
                    <a:p>
                      <a:r>
                        <a:rPr lang="en-US" sz="2800" b="1">
                          <a:solidFill>
                            <a:schemeClr val="accent1">
                              <a:lumMod val="50000"/>
                            </a:schemeClr>
                          </a:solidFill>
                          <a:effectLst/>
                          <a:latin typeface="+mn-lt"/>
                        </a:rPr>
                        <a:t> </a:t>
                      </a:r>
                      <a:endParaRPr lang="ru-RU" sz="2800" b="1">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err="1">
                          <a:solidFill>
                            <a:schemeClr val="accent1">
                              <a:lumMod val="50000"/>
                            </a:schemeClr>
                          </a:solidFill>
                          <a:effectLst/>
                          <a:latin typeface="+mn-lt"/>
                        </a:rPr>
                        <a:t>Laisasikorn</a:t>
                      </a:r>
                      <a:r>
                        <a:rPr lang="en-US" sz="2800" b="1" dirty="0">
                          <a:solidFill>
                            <a:schemeClr val="accent1">
                              <a:lumMod val="50000"/>
                            </a:schemeClr>
                          </a:solidFill>
                          <a:effectLst/>
                          <a:latin typeface="+mn-lt"/>
                        </a:rPr>
                        <a:t> K., and </a:t>
                      </a:r>
                      <a:r>
                        <a:rPr lang="en-US" sz="2800" b="1" dirty="0" err="1">
                          <a:solidFill>
                            <a:schemeClr val="accent1">
                              <a:lumMod val="50000"/>
                            </a:schemeClr>
                          </a:solidFill>
                          <a:effectLst/>
                          <a:latin typeface="+mn-lt"/>
                        </a:rPr>
                        <a:t>Rompho</a:t>
                      </a:r>
                      <a:r>
                        <a:rPr lang="en-US" sz="2800" b="1" dirty="0">
                          <a:solidFill>
                            <a:schemeClr val="accent1">
                              <a:lumMod val="50000"/>
                            </a:schemeClr>
                          </a:solidFill>
                          <a:effectLst/>
                          <a:latin typeface="+mn-lt"/>
                        </a:rPr>
                        <a:t> N., 2014</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a:solidFill>
                            <a:schemeClr val="accent1">
                              <a:lumMod val="50000"/>
                            </a:schemeClr>
                          </a:solidFill>
                          <a:effectLst/>
                          <a:latin typeface="+mn-lt"/>
                        </a:rPr>
                        <a:t>Provided several models of the connection between financial performance of the company – return on assets, return on equity and earnings per share.</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a:solidFill>
                            <a:schemeClr val="accent1">
                              <a:lumMod val="50000"/>
                            </a:schemeClr>
                          </a:solidFill>
                          <a:effectLst/>
                          <a:latin typeface="+mn-lt"/>
                        </a:rPr>
                        <a:t>Connection between ROA, ROE, EPS and ERM</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541050"/>
                  </a:ext>
                </a:extLst>
              </a:tr>
              <a:tr h="0">
                <a:tc>
                  <a:txBody>
                    <a:bodyPr/>
                    <a:lstStyle/>
                    <a:p>
                      <a:pPr algn="ctr">
                        <a:spcAft>
                          <a:spcPts val="300"/>
                        </a:spcAft>
                      </a:pPr>
                      <a:r>
                        <a:rPr lang="en-US" sz="2800" b="1">
                          <a:solidFill>
                            <a:schemeClr val="accent1">
                              <a:lumMod val="50000"/>
                            </a:schemeClr>
                          </a:solidFill>
                          <a:effectLst/>
                          <a:latin typeface="+mn-lt"/>
                        </a:rPr>
                        <a:t>Performance measurement of Risk management policy.</a:t>
                      </a:r>
                      <a:endParaRPr lang="ru-RU" sz="2800" b="1">
                        <a:solidFill>
                          <a:schemeClr val="accent1">
                            <a:lumMod val="50000"/>
                          </a:schemeClr>
                        </a:solidFill>
                        <a:effectLst/>
                        <a:latin typeface="+mn-lt"/>
                      </a:endParaRPr>
                    </a:p>
                    <a:p>
                      <a:r>
                        <a:rPr lang="en-US" sz="2800" b="1">
                          <a:solidFill>
                            <a:schemeClr val="accent1">
                              <a:lumMod val="50000"/>
                            </a:schemeClr>
                          </a:solidFill>
                          <a:effectLst/>
                          <a:latin typeface="+mn-lt"/>
                        </a:rPr>
                        <a:t> </a:t>
                      </a:r>
                      <a:endParaRPr lang="ru-RU" sz="2800" b="1">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a:solidFill>
                            <a:schemeClr val="accent1">
                              <a:lumMod val="50000"/>
                            </a:schemeClr>
                          </a:solidFill>
                          <a:effectLst/>
                          <a:latin typeface="+mn-lt"/>
                        </a:rPr>
                        <a:t>Mutuku C., 2016</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a:solidFill>
                            <a:schemeClr val="accent1">
                              <a:lumMod val="50000"/>
                            </a:schemeClr>
                          </a:solidFill>
                          <a:effectLst/>
                          <a:latin typeface="+mn-lt"/>
                        </a:rPr>
                        <a:t>In case of modern portfolio theory performance RM can be measured as CAPM</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US" sz="2800" b="1" dirty="0">
                          <a:solidFill>
                            <a:schemeClr val="accent1">
                              <a:lumMod val="50000"/>
                            </a:schemeClr>
                          </a:solidFill>
                          <a:effectLst/>
                          <a:latin typeface="+mn-lt"/>
                        </a:rPr>
                        <a:t>CAPM is equal to performance of RM</a:t>
                      </a:r>
                      <a:endParaRPr lang="ru-RU" sz="28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1777048"/>
                  </a:ext>
                </a:extLst>
              </a:tr>
            </a:tbl>
          </a:graphicData>
        </a:graphic>
      </p:graphicFrame>
      <p:sp>
        <p:nvSpPr>
          <p:cNvPr id="4" name="Номер слайда 3">
            <a:extLst>
              <a:ext uri="{FF2B5EF4-FFF2-40B4-BE49-F238E27FC236}">
                <a16:creationId xmlns:a16="http://schemas.microsoft.com/office/drawing/2014/main" id="{F1186A95-DF45-46C5-B22B-08AD870990C9}"/>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186129348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Hypothesis</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3" name="Таблица 4">
            <a:extLst>
              <a:ext uri="{FF2B5EF4-FFF2-40B4-BE49-F238E27FC236}">
                <a16:creationId xmlns:a16="http://schemas.microsoft.com/office/drawing/2014/main" id="{DF9A7121-A699-4E74-809E-5DDF4ADB8A21}"/>
              </a:ext>
            </a:extLst>
          </p:cNvPr>
          <p:cNvGraphicFramePr>
            <a:graphicFrameLocks noGrp="1"/>
          </p:cNvGraphicFramePr>
          <p:nvPr>
            <p:extLst>
              <p:ext uri="{D42A27DB-BD31-4B8C-83A1-F6EECF244321}">
                <p14:modId xmlns:p14="http://schemas.microsoft.com/office/powerpoint/2010/main" val="802209212"/>
              </p:ext>
            </p:extLst>
          </p:nvPr>
        </p:nvGraphicFramePr>
        <p:xfrm>
          <a:off x="2278608" y="2445259"/>
          <a:ext cx="19826784" cy="6716560"/>
        </p:xfrm>
        <a:graphic>
          <a:graphicData uri="http://schemas.openxmlformats.org/drawingml/2006/table">
            <a:tbl>
              <a:tblPr firstRow="1" bandRow="1">
                <a:tableStyleId>{5940675A-B579-460E-94D1-54222C63F5DA}</a:tableStyleId>
              </a:tblPr>
              <a:tblGrid>
                <a:gridCol w="3172977">
                  <a:extLst>
                    <a:ext uri="{9D8B030D-6E8A-4147-A177-3AD203B41FA5}">
                      <a16:colId xmlns:a16="http://schemas.microsoft.com/office/drawing/2014/main" val="1485415695"/>
                    </a:ext>
                  </a:extLst>
                </a:gridCol>
                <a:gridCol w="16653807">
                  <a:extLst>
                    <a:ext uri="{9D8B030D-6E8A-4147-A177-3AD203B41FA5}">
                      <a16:colId xmlns:a16="http://schemas.microsoft.com/office/drawing/2014/main" val="4247764504"/>
                    </a:ext>
                  </a:extLst>
                </a:gridCol>
              </a:tblGrid>
              <a:tr h="558916">
                <a:tc>
                  <a:txBody>
                    <a:bodyPr/>
                    <a:lstStyle/>
                    <a:p>
                      <a:r>
                        <a:rPr lang="en-US" sz="3600" b="1" dirty="0">
                          <a:solidFill>
                            <a:schemeClr val="accent1">
                              <a:lumMod val="50000"/>
                            </a:schemeClr>
                          </a:solidFill>
                        </a:rPr>
                        <a:t>Part</a:t>
                      </a:r>
                      <a:endParaRPr lang="ru-RU" sz="3600" b="1" dirty="0">
                        <a:solidFill>
                          <a:schemeClr val="accent1">
                            <a:lumMod val="50000"/>
                          </a:schemeClr>
                        </a:solidFill>
                      </a:endParaRPr>
                    </a:p>
                  </a:txBody>
                  <a:tcPr>
                    <a:solidFill>
                      <a:schemeClr val="bg2"/>
                    </a:solidFill>
                  </a:tcPr>
                </a:tc>
                <a:tc>
                  <a:txBody>
                    <a:bodyPr/>
                    <a:lstStyle/>
                    <a:p>
                      <a:r>
                        <a:rPr lang="en-US" sz="3600" b="1" dirty="0">
                          <a:solidFill>
                            <a:schemeClr val="accent1">
                              <a:lumMod val="50000"/>
                            </a:schemeClr>
                          </a:solidFill>
                        </a:rPr>
                        <a:t>Hypothesis</a:t>
                      </a:r>
                      <a:endParaRPr lang="ru-RU" sz="3600" b="1" dirty="0">
                        <a:solidFill>
                          <a:schemeClr val="accent1">
                            <a:lumMod val="50000"/>
                          </a:schemeClr>
                        </a:solidFill>
                      </a:endParaRPr>
                    </a:p>
                  </a:txBody>
                  <a:tcPr>
                    <a:solidFill>
                      <a:schemeClr val="bg2"/>
                    </a:solidFill>
                  </a:tcPr>
                </a:tc>
                <a:extLst>
                  <a:ext uri="{0D108BD9-81ED-4DB2-BD59-A6C34878D82A}">
                    <a16:rowId xmlns:a16="http://schemas.microsoft.com/office/drawing/2014/main" val="3490798410"/>
                  </a:ext>
                </a:extLst>
              </a:tr>
              <a:tr h="1423901">
                <a:tc>
                  <a:txBody>
                    <a:bodyPr/>
                    <a:lstStyle/>
                    <a:p>
                      <a:r>
                        <a:rPr lang="en-US" sz="3000" b="1" dirty="0">
                          <a:solidFill>
                            <a:schemeClr val="accent1">
                              <a:lumMod val="50000"/>
                            </a:schemeClr>
                          </a:solidFill>
                        </a:rPr>
                        <a:t>Market Risk</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H1: Market risk management has significant impact on performance of the young and adolescent company</a:t>
                      </a:r>
                    </a:p>
                    <a:p>
                      <a:r>
                        <a:rPr lang="en-US" sz="3000" b="1" dirty="0">
                          <a:solidFill>
                            <a:schemeClr val="accent1">
                              <a:lumMod val="50000"/>
                            </a:schemeClr>
                          </a:solidFill>
                        </a:rPr>
                        <a:t>H2: Market risk management has no significant impact on performance of the maturity company</a:t>
                      </a:r>
                      <a:endParaRPr lang="ru-RU" sz="3000" b="1" dirty="0">
                        <a:solidFill>
                          <a:schemeClr val="accent1">
                            <a:lumMod val="50000"/>
                          </a:schemeClr>
                        </a:solidFill>
                      </a:endParaRPr>
                    </a:p>
                  </a:txBody>
                  <a:tcPr/>
                </a:tc>
                <a:extLst>
                  <a:ext uri="{0D108BD9-81ED-4DB2-BD59-A6C34878D82A}">
                    <a16:rowId xmlns:a16="http://schemas.microsoft.com/office/drawing/2014/main" val="115086378"/>
                  </a:ext>
                </a:extLst>
              </a:tr>
              <a:tr h="1423901">
                <a:tc>
                  <a:txBody>
                    <a:bodyPr/>
                    <a:lstStyle/>
                    <a:p>
                      <a:r>
                        <a:rPr lang="en-US" sz="3000" b="1" dirty="0">
                          <a:solidFill>
                            <a:srgbClr val="002060"/>
                          </a:solidFill>
                        </a:rPr>
                        <a:t>Operational Risk</a:t>
                      </a:r>
                      <a:endParaRPr lang="ru-RU" sz="3000" b="1" dirty="0">
                        <a:solidFill>
                          <a:srgbClr val="002060"/>
                        </a:solidFill>
                      </a:endParaRPr>
                    </a:p>
                  </a:txBody>
                  <a:tcPr/>
                </a:tc>
                <a:tc>
                  <a:txBody>
                    <a:bodyPr/>
                    <a:lstStyle/>
                    <a:p>
                      <a:r>
                        <a:rPr lang="en-US" sz="3000" b="1" dirty="0">
                          <a:solidFill>
                            <a:schemeClr val="accent1">
                              <a:lumMod val="50000"/>
                            </a:schemeClr>
                          </a:solidFill>
                        </a:rPr>
                        <a:t>H3: </a:t>
                      </a:r>
                      <a:r>
                        <a:rPr lang="en-US" sz="3000" b="1" dirty="0">
                          <a:solidFill>
                            <a:srgbClr val="002060"/>
                          </a:solidFill>
                        </a:rPr>
                        <a:t>Operational</a:t>
                      </a:r>
                      <a:r>
                        <a:rPr lang="en-US" sz="3000" b="1" dirty="0">
                          <a:solidFill>
                            <a:schemeClr val="accent1">
                              <a:lumMod val="50000"/>
                            </a:schemeClr>
                          </a:solidFill>
                        </a:rPr>
                        <a:t> risk management has significant impact on performance of the young and adolescent company</a:t>
                      </a:r>
                    </a:p>
                    <a:p>
                      <a:r>
                        <a:rPr lang="en-US" sz="3000" b="1" dirty="0">
                          <a:solidFill>
                            <a:schemeClr val="accent1">
                              <a:lumMod val="50000"/>
                            </a:schemeClr>
                          </a:solidFill>
                        </a:rPr>
                        <a:t>H4: </a:t>
                      </a:r>
                      <a:r>
                        <a:rPr lang="en-US" sz="3000" b="1" dirty="0">
                          <a:solidFill>
                            <a:srgbClr val="002060"/>
                          </a:solidFill>
                        </a:rPr>
                        <a:t>Operational</a:t>
                      </a:r>
                      <a:r>
                        <a:rPr lang="en-US" sz="3000" b="1" dirty="0">
                          <a:solidFill>
                            <a:schemeClr val="accent1">
                              <a:lumMod val="50000"/>
                            </a:schemeClr>
                          </a:solidFill>
                        </a:rPr>
                        <a:t> risk management has no significant impact on performance of the maturity company </a:t>
                      </a:r>
                      <a:endParaRPr lang="ru-RU" sz="3000" b="1" dirty="0">
                        <a:solidFill>
                          <a:schemeClr val="accent1">
                            <a:lumMod val="50000"/>
                          </a:schemeClr>
                        </a:solidFill>
                      </a:endParaRPr>
                    </a:p>
                  </a:txBody>
                  <a:tcPr/>
                </a:tc>
                <a:extLst>
                  <a:ext uri="{0D108BD9-81ED-4DB2-BD59-A6C34878D82A}">
                    <a16:rowId xmlns:a16="http://schemas.microsoft.com/office/drawing/2014/main" val="791956563"/>
                  </a:ext>
                </a:extLst>
              </a:tr>
              <a:tr h="1423901">
                <a:tc>
                  <a:txBody>
                    <a:bodyPr/>
                    <a:lstStyle/>
                    <a:p>
                      <a:r>
                        <a:rPr lang="en-US" sz="3000" b="1" dirty="0">
                          <a:solidFill>
                            <a:srgbClr val="002060"/>
                          </a:solidFill>
                        </a:rPr>
                        <a:t>Liquidity Risk</a:t>
                      </a:r>
                      <a:endParaRPr lang="ru-RU" sz="3000" b="1" dirty="0">
                        <a:solidFill>
                          <a:srgbClr val="002060"/>
                        </a:solidFill>
                      </a:endParaRPr>
                    </a:p>
                  </a:txBody>
                  <a:tcPr/>
                </a:tc>
                <a:tc>
                  <a:txBody>
                    <a:bodyPr/>
                    <a:lstStyle/>
                    <a:p>
                      <a:r>
                        <a:rPr lang="en-US" sz="3000" b="1" dirty="0">
                          <a:solidFill>
                            <a:schemeClr val="accent1">
                              <a:lumMod val="50000"/>
                            </a:schemeClr>
                          </a:solidFill>
                        </a:rPr>
                        <a:t>H5: </a:t>
                      </a:r>
                      <a:r>
                        <a:rPr lang="en-US" sz="3000" b="1" dirty="0">
                          <a:solidFill>
                            <a:srgbClr val="002060"/>
                          </a:solidFill>
                        </a:rPr>
                        <a:t>Liquidity</a:t>
                      </a:r>
                      <a:r>
                        <a:rPr lang="en-US" sz="3000" b="1" dirty="0">
                          <a:solidFill>
                            <a:schemeClr val="accent1">
                              <a:lumMod val="50000"/>
                            </a:schemeClr>
                          </a:solidFill>
                        </a:rPr>
                        <a:t> risk management has significant impact on performance of the young and adolescent company</a:t>
                      </a:r>
                    </a:p>
                    <a:p>
                      <a:r>
                        <a:rPr lang="en-US" sz="3000" b="1" dirty="0">
                          <a:solidFill>
                            <a:schemeClr val="accent1">
                              <a:lumMod val="50000"/>
                            </a:schemeClr>
                          </a:solidFill>
                        </a:rPr>
                        <a:t>H6: </a:t>
                      </a:r>
                      <a:r>
                        <a:rPr lang="en-US" sz="3000" b="1" dirty="0">
                          <a:solidFill>
                            <a:srgbClr val="002060"/>
                          </a:solidFill>
                        </a:rPr>
                        <a:t>Liquidity</a:t>
                      </a:r>
                      <a:r>
                        <a:rPr lang="en-US" sz="3000" b="1" dirty="0">
                          <a:solidFill>
                            <a:schemeClr val="accent1">
                              <a:lumMod val="50000"/>
                            </a:schemeClr>
                          </a:solidFill>
                        </a:rPr>
                        <a:t> risk management has no significant impact on performance of the maturity company </a:t>
                      </a:r>
                      <a:endParaRPr lang="ru-RU" sz="3000" b="1" dirty="0">
                        <a:solidFill>
                          <a:schemeClr val="accent1">
                            <a:lumMod val="50000"/>
                          </a:schemeClr>
                        </a:solidFill>
                      </a:endParaRPr>
                    </a:p>
                  </a:txBody>
                  <a:tcPr/>
                </a:tc>
                <a:extLst>
                  <a:ext uri="{0D108BD9-81ED-4DB2-BD59-A6C34878D82A}">
                    <a16:rowId xmlns:a16="http://schemas.microsoft.com/office/drawing/2014/main" val="512308533"/>
                  </a:ext>
                </a:extLst>
              </a:tr>
              <a:tr h="1765638">
                <a:tc>
                  <a:txBody>
                    <a:bodyPr/>
                    <a:lstStyle/>
                    <a:p>
                      <a:r>
                        <a:rPr lang="en-US" sz="3000" b="1" dirty="0">
                          <a:solidFill>
                            <a:schemeClr val="accent1">
                              <a:lumMod val="50000"/>
                            </a:schemeClr>
                          </a:solidFill>
                          <a:latin typeface="Arial Narrow" charset="0"/>
                          <a:ea typeface="Arial Narrow" charset="0"/>
                          <a:cs typeface="Arial Narrow" charset="0"/>
                        </a:rPr>
                        <a:t>Credit Risk</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H5: </a:t>
                      </a:r>
                      <a:r>
                        <a:rPr lang="en-US" sz="3000" b="1" dirty="0">
                          <a:solidFill>
                            <a:schemeClr val="accent1">
                              <a:lumMod val="50000"/>
                            </a:schemeClr>
                          </a:solidFill>
                          <a:latin typeface="Arial Narrow" charset="0"/>
                          <a:ea typeface="Arial Narrow" charset="0"/>
                          <a:cs typeface="Arial Narrow" charset="0"/>
                        </a:rPr>
                        <a:t>Credit</a:t>
                      </a:r>
                      <a:r>
                        <a:rPr lang="en-US" sz="3000" b="1" dirty="0">
                          <a:solidFill>
                            <a:schemeClr val="accent1">
                              <a:lumMod val="50000"/>
                            </a:schemeClr>
                          </a:solidFill>
                        </a:rPr>
                        <a:t> risk management has significant impact on performance of the young and adolescent company</a:t>
                      </a:r>
                    </a:p>
                    <a:p>
                      <a:r>
                        <a:rPr lang="en-US" sz="3000" b="1" dirty="0">
                          <a:solidFill>
                            <a:schemeClr val="accent1">
                              <a:lumMod val="50000"/>
                            </a:schemeClr>
                          </a:solidFill>
                        </a:rPr>
                        <a:t>H6: </a:t>
                      </a:r>
                      <a:r>
                        <a:rPr lang="en-US" sz="3000" b="1" dirty="0">
                          <a:solidFill>
                            <a:schemeClr val="accent1">
                              <a:lumMod val="50000"/>
                            </a:schemeClr>
                          </a:solidFill>
                          <a:latin typeface="Arial Narrow" charset="0"/>
                          <a:ea typeface="Arial Narrow" charset="0"/>
                          <a:cs typeface="Arial Narrow" charset="0"/>
                        </a:rPr>
                        <a:t>Credit</a:t>
                      </a:r>
                      <a:r>
                        <a:rPr lang="en-US" sz="3000" b="1" dirty="0">
                          <a:solidFill>
                            <a:schemeClr val="accent1">
                              <a:lumMod val="50000"/>
                            </a:schemeClr>
                          </a:solidFill>
                        </a:rPr>
                        <a:t> risk management has no significant impact on performance of the maturity company</a:t>
                      </a:r>
                      <a:endParaRPr lang="ru-RU" sz="3000" b="1" dirty="0">
                        <a:solidFill>
                          <a:schemeClr val="accent1">
                            <a:lumMod val="50000"/>
                          </a:schemeClr>
                        </a:solidFill>
                      </a:endParaRPr>
                    </a:p>
                  </a:txBody>
                  <a:tcPr/>
                </a:tc>
                <a:extLst>
                  <a:ext uri="{0D108BD9-81ED-4DB2-BD59-A6C34878D82A}">
                    <a16:rowId xmlns:a16="http://schemas.microsoft.com/office/drawing/2014/main" val="2276763335"/>
                  </a:ext>
                </a:extLst>
              </a:tr>
            </a:tbl>
          </a:graphicData>
        </a:graphic>
      </p:graphicFrame>
      <p:sp>
        <p:nvSpPr>
          <p:cNvPr id="5" name="Номер слайда 4">
            <a:extLst>
              <a:ext uri="{FF2B5EF4-FFF2-40B4-BE49-F238E27FC236}">
                <a16:creationId xmlns:a16="http://schemas.microsoft.com/office/drawing/2014/main" id="{AE19053B-D60C-4148-8E70-7D869781FA1B}"/>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385617771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Gap</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10" name="Таблица 4">
            <a:extLst>
              <a:ext uri="{FF2B5EF4-FFF2-40B4-BE49-F238E27FC236}">
                <a16:creationId xmlns:a16="http://schemas.microsoft.com/office/drawing/2014/main" id="{C165AF05-4F97-4912-A4D1-E0179142B0AA}"/>
              </a:ext>
            </a:extLst>
          </p:cNvPr>
          <p:cNvGraphicFramePr>
            <a:graphicFrameLocks noGrp="1"/>
          </p:cNvGraphicFramePr>
          <p:nvPr>
            <p:extLst>
              <p:ext uri="{D42A27DB-BD31-4B8C-83A1-F6EECF244321}">
                <p14:modId xmlns:p14="http://schemas.microsoft.com/office/powerpoint/2010/main" val="3013464796"/>
              </p:ext>
            </p:extLst>
          </p:nvPr>
        </p:nvGraphicFramePr>
        <p:xfrm>
          <a:off x="4189918" y="4191985"/>
          <a:ext cx="16480818" cy="3291840"/>
        </p:xfrm>
        <a:graphic>
          <a:graphicData uri="http://schemas.openxmlformats.org/drawingml/2006/table">
            <a:tbl>
              <a:tblPr firstRow="1" bandRow="1">
                <a:tableStyleId>{5940675A-B579-460E-94D1-54222C63F5DA}</a:tableStyleId>
              </a:tblPr>
              <a:tblGrid>
                <a:gridCol w="518269">
                  <a:extLst>
                    <a:ext uri="{9D8B030D-6E8A-4147-A177-3AD203B41FA5}">
                      <a16:colId xmlns:a16="http://schemas.microsoft.com/office/drawing/2014/main" val="123806374"/>
                    </a:ext>
                  </a:extLst>
                </a:gridCol>
                <a:gridCol w="15962549">
                  <a:extLst>
                    <a:ext uri="{9D8B030D-6E8A-4147-A177-3AD203B41FA5}">
                      <a16:colId xmlns:a16="http://schemas.microsoft.com/office/drawing/2014/main" val="1988109875"/>
                    </a:ext>
                  </a:extLst>
                </a:gridCol>
              </a:tblGrid>
              <a:tr h="370840">
                <a:tc>
                  <a:txBody>
                    <a:bodyPr/>
                    <a:lstStyle/>
                    <a:p>
                      <a:r>
                        <a:rPr lang="en-US" sz="3200" b="1" dirty="0">
                          <a:solidFill>
                            <a:schemeClr val="accent1">
                              <a:lumMod val="50000"/>
                            </a:schemeClr>
                          </a:solidFill>
                        </a:rPr>
                        <a:t>#</a:t>
                      </a:r>
                      <a:endParaRPr lang="ru-RU" sz="3200" b="1" dirty="0">
                        <a:solidFill>
                          <a:schemeClr val="accent1">
                            <a:lumMod val="50000"/>
                          </a:schemeClr>
                        </a:solidFill>
                      </a:endParaRPr>
                    </a:p>
                  </a:txBody>
                  <a:tcPr>
                    <a:solidFill>
                      <a:schemeClr val="bg1">
                        <a:lumMod val="85000"/>
                      </a:schemeClr>
                    </a:solidFill>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Gap</a:t>
                      </a:r>
                      <a:endParaRPr lang="ru-RU" sz="3200" b="1" i="0" u="none" strike="noStrike" cap="none" spc="0" baseline="0" dirty="0">
                        <a:ln>
                          <a:noFill/>
                        </a:ln>
                        <a:solidFill>
                          <a:schemeClr val="accent1">
                            <a:lumMod val="50000"/>
                          </a:schemeClr>
                        </a:solidFill>
                        <a:effectLst/>
                        <a:uFillTx/>
                        <a:latin typeface="+mn-lt"/>
                        <a:ea typeface="+mn-ea"/>
                        <a:cs typeface="+mn-cs"/>
                        <a:sym typeface="Helvetica Light"/>
                      </a:endParaRPr>
                    </a:p>
                  </a:txBody>
                  <a:tcPr>
                    <a:solidFill>
                      <a:schemeClr val="bg1">
                        <a:lumMod val="85000"/>
                      </a:schemeClr>
                    </a:solidFill>
                  </a:tcPr>
                </a:tc>
                <a:extLst>
                  <a:ext uri="{0D108BD9-81ED-4DB2-BD59-A6C34878D82A}">
                    <a16:rowId xmlns:a16="http://schemas.microsoft.com/office/drawing/2014/main" val="2157022634"/>
                  </a:ext>
                </a:extLst>
              </a:tr>
              <a:tr h="370840">
                <a:tc>
                  <a:txBody>
                    <a:bodyPr/>
                    <a:lstStyle/>
                    <a:p>
                      <a:pPr algn="ctr"/>
                      <a:r>
                        <a:rPr lang="en-US" sz="3200" b="1" dirty="0">
                          <a:solidFill>
                            <a:schemeClr val="accent1">
                              <a:lumMod val="50000"/>
                            </a:schemeClr>
                          </a:solidFill>
                        </a:rPr>
                        <a:t>1</a:t>
                      </a:r>
                      <a:endParaRPr lang="ru-RU" sz="3200" b="1" dirty="0">
                        <a:solidFill>
                          <a:schemeClr val="accent1">
                            <a:lumMod val="50000"/>
                          </a:schemeClr>
                        </a:solidFill>
                      </a:endParaRPr>
                    </a:p>
                  </a:txBody>
                  <a:tcPr>
                    <a:noFill/>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Previous researches were concentrated mostly on defining correlation between RM and OP. In our work we want to propose model of impact positive RM on OP increase</a:t>
                      </a:r>
                      <a:endParaRPr lang="ru-RU" sz="3200" b="1" i="0" u="none" strike="noStrike" cap="none" spc="0" baseline="0" dirty="0">
                        <a:ln>
                          <a:noFill/>
                        </a:ln>
                        <a:solidFill>
                          <a:schemeClr val="accent1">
                            <a:lumMod val="50000"/>
                          </a:schemeClr>
                        </a:solidFill>
                        <a:effectLst/>
                        <a:uFillTx/>
                        <a:latin typeface="+mn-lt"/>
                        <a:ea typeface="+mn-ea"/>
                        <a:cs typeface="+mn-cs"/>
                        <a:sym typeface="Helvetica Light"/>
                      </a:endParaRPr>
                    </a:p>
                  </a:txBody>
                  <a:tcPr/>
                </a:tc>
                <a:extLst>
                  <a:ext uri="{0D108BD9-81ED-4DB2-BD59-A6C34878D82A}">
                    <a16:rowId xmlns:a16="http://schemas.microsoft.com/office/drawing/2014/main" val="1016127097"/>
                  </a:ext>
                </a:extLst>
              </a:tr>
              <a:tr h="370840">
                <a:tc>
                  <a:txBody>
                    <a:bodyPr/>
                    <a:lstStyle/>
                    <a:p>
                      <a:pPr algn="ctr"/>
                      <a:r>
                        <a:rPr lang="en-US" sz="3200" b="1" dirty="0">
                          <a:solidFill>
                            <a:schemeClr val="accent1">
                              <a:lumMod val="50000"/>
                            </a:schemeClr>
                          </a:solidFill>
                        </a:rPr>
                        <a:t>2</a:t>
                      </a:r>
                      <a:endParaRPr lang="ru-RU" sz="3200" b="1" dirty="0">
                        <a:solidFill>
                          <a:schemeClr val="accent1">
                            <a:lumMod val="50000"/>
                          </a:schemeClr>
                        </a:solidFill>
                      </a:endParaRPr>
                    </a:p>
                  </a:txBody>
                  <a:tcPr>
                    <a:noFill/>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Most of the works are focused on several decomposed parts of RM. In our work we want to combine it</a:t>
                      </a:r>
                      <a:endParaRPr lang="ru-RU" sz="3200" b="1" i="0" u="none" strike="noStrike" cap="none" spc="0" baseline="0" dirty="0">
                        <a:ln>
                          <a:noFill/>
                        </a:ln>
                        <a:solidFill>
                          <a:schemeClr val="accent1">
                            <a:lumMod val="50000"/>
                          </a:schemeClr>
                        </a:solidFill>
                        <a:effectLst/>
                        <a:uFillTx/>
                        <a:latin typeface="+mn-lt"/>
                        <a:ea typeface="+mn-ea"/>
                        <a:cs typeface="+mn-cs"/>
                        <a:sym typeface="Helvetica Light"/>
                      </a:endParaRPr>
                    </a:p>
                  </a:txBody>
                  <a:tcPr/>
                </a:tc>
                <a:extLst>
                  <a:ext uri="{0D108BD9-81ED-4DB2-BD59-A6C34878D82A}">
                    <a16:rowId xmlns:a16="http://schemas.microsoft.com/office/drawing/2014/main" val="1960823628"/>
                  </a:ext>
                </a:extLst>
              </a:tr>
              <a:tr h="370840">
                <a:tc>
                  <a:txBody>
                    <a:bodyPr/>
                    <a:lstStyle/>
                    <a:p>
                      <a:pPr algn="ctr"/>
                      <a:r>
                        <a:rPr lang="en-US" sz="3200" b="1" dirty="0">
                          <a:solidFill>
                            <a:schemeClr val="accent1">
                              <a:lumMod val="50000"/>
                            </a:schemeClr>
                          </a:solidFill>
                        </a:rPr>
                        <a:t>3</a:t>
                      </a:r>
                      <a:endParaRPr lang="ru-RU" sz="3200" b="1" dirty="0">
                        <a:solidFill>
                          <a:schemeClr val="accent1">
                            <a:lumMod val="50000"/>
                          </a:schemeClr>
                        </a:solidFill>
                      </a:endParaRPr>
                    </a:p>
                  </a:txBody>
                  <a:tcPr>
                    <a:noFill/>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Titles were concentrated on Africa or East, we want to concentrate on Russian market </a:t>
                      </a:r>
                      <a:endParaRPr lang="ru-RU" sz="3200" b="1" i="0" u="none" strike="noStrike" cap="none" spc="0" baseline="0" dirty="0">
                        <a:ln>
                          <a:noFill/>
                        </a:ln>
                        <a:solidFill>
                          <a:schemeClr val="accent1">
                            <a:lumMod val="50000"/>
                          </a:schemeClr>
                        </a:solidFill>
                        <a:effectLst/>
                        <a:uFillTx/>
                        <a:latin typeface="+mn-lt"/>
                        <a:ea typeface="+mn-ea"/>
                        <a:cs typeface="+mn-cs"/>
                        <a:sym typeface="Helvetica Light"/>
                      </a:endParaRPr>
                    </a:p>
                  </a:txBody>
                  <a:tcPr/>
                </a:tc>
                <a:extLst>
                  <a:ext uri="{0D108BD9-81ED-4DB2-BD59-A6C34878D82A}">
                    <a16:rowId xmlns:a16="http://schemas.microsoft.com/office/drawing/2014/main" val="1595630518"/>
                  </a:ext>
                </a:extLst>
              </a:tr>
            </a:tbl>
          </a:graphicData>
        </a:graphic>
      </p:graphicFrame>
      <p:sp>
        <p:nvSpPr>
          <p:cNvPr id="5" name="Номер слайда 4">
            <a:extLst>
              <a:ext uri="{FF2B5EF4-FFF2-40B4-BE49-F238E27FC236}">
                <a16:creationId xmlns:a16="http://schemas.microsoft.com/office/drawing/2014/main" id="{E961F3C6-52F2-47C5-83C8-2984D2798D02}"/>
              </a:ext>
            </a:extLst>
          </p:cNvPr>
          <p:cNvSpPr>
            <a:spLocks noGrp="1"/>
          </p:cNvSpPr>
          <p:nvPr>
            <p:ph type="sldNum" sz="quarter" idx="2"/>
          </p:nvPr>
        </p:nvSpPr>
        <p:spPr/>
        <p:txBody>
          <a:bodyPr/>
          <a:lstStyle/>
          <a:p>
            <a:fld id="{86CB4B4D-7CA3-9044-876B-883B54F8677D}" type="slidenum">
              <a:rPr lang="ru-RU" smtClean="0"/>
              <a:t>13</a:t>
            </a:fld>
            <a:endParaRPr lang="ru-RU"/>
          </a:p>
        </p:txBody>
      </p:sp>
    </p:spTree>
    <p:extLst>
      <p:ext uri="{BB962C8B-B14F-4D97-AF65-F5344CB8AC3E}">
        <p14:creationId xmlns:p14="http://schemas.microsoft.com/office/powerpoint/2010/main" val="6883522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Conceptual model</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3" name="Прямоугольник 2">
            <a:extLst>
              <a:ext uri="{FF2B5EF4-FFF2-40B4-BE49-F238E27FC236}">
                <a16:creationId xmlns:a16="http://schemas.microsoft.com/office/drawing/2014/main" id="{CA04C052-883B-47FA-80EE-9C7168468E70}"/>
              </a:ext>
            </a:extLst>
          </p:cNvPr>
          <p:cNvSpPr/>
          <p:nvPr/>
        </p:nvSpPr>
        <p:spPr>
          <a:xfrm>
            <a:off x="4597749" y="4470705"/>
            <a:ext cx="6653719" cy="636712"/>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j-ea"/>
                <a:cs typeface="+mj-cs"/>
                <a:sym typeface="Helvetica Light"/>
              </a:rPr>
              <a:t>Risk management performance</a:t>
            </a:r>
            <a:endParaRPr kumimoji="0" lang="ru-RU" sz="3200" b="1" i="0" u="none" strike="noStrike" cap="none" spc="0" normalizeH="0" baseline="0" dirty="0">
              <a:ln>
                <a:noFill/>
              </a:ln>
              <a:solidFill>
                <a:srgbClr val="FFFFFF"/>
              </a:solidFill>
              <a:effectLst/>
              <a:uFillTx/>
              <a:latin typeface="+mn-lt"/>
              <a:ea typeface="+mj-ea"/>
              <a:cs typeface="+mj-cs"/>
              <a:sym typeface="Helvetica Light"/>
            </a:endParaRPr>
          </a:p>
        </p:txBody>
      </p:sp>
      <p:sp>
        <p:nvSpPr>
          <p:cNvPr id="10" name="Прямоугольник 9">
            <a:extLst>
              <a:ext uri="{FF2B5EF4-FFF2-40B4-BE49-F238E27FC236}">
                <a16:creationId xmlns:a16="http://schemas.microsoft.com/office/drawing/2014/main" id="{EEF7DF54-1BED-4F00-BDEC-B59A03354BDF}"/>
              </a:ext>
            </a:extLst>
          </p:cNvPr>
          <p:cNvSpPr/>
          <p:nvPr/>
        </p:nvSpPr>
        <p:spPr>
          <a:xfrm>
            <a:off x="14403228" y="9099859"/>
            <a:ext cx="6653719" cy="636712"/>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j-ea"/>
                <a:cs typeface="+mj-cs"/>
                <a:sym typeface="Helvetica Light"/>
              </a:rPr>
              <a:t>Firm performance</a:t>
            </a:r>
            <a:endParaRPr kumimoji="0" lang="ru-RU" sz="3200" b="1" i="0" u="none" strike="noStrike" cap="none" spc="0" normalizeH="0" baseline="0" dirty="0">
              <a:ln>
                <a:noFill/>
              </a:ln>
              <a:solidFill>
                <a:srgbClr val="FFFFFF"/>
              </a:solidFill>
              <a:effectLst/>
              <a:uFillTx/>
              <a:latin typeface="+mn-lt"/>
              <a:ea typeface="+mj-ea"/>
              <a:cs typeface="+mj-cs"/>
              <a:sym typeface="Helvetica Light"/>
            </a:endParaRPr>
          </a:p>
        </p:txBody>
      </p:sp>
      <p:sp>
        <p:nvSpPr>
          <p:cNvPr id="8" name="Прямоугольник: скругленные углы 7">
            <a:extLst>
              <a:ext uri="{FF2B5EF4-FFF2-40B4-BE49-F238E27FC236}">
                <a16:creationId xmlns:a16="http://schemas.microsoft.com/office/drawing/2014/main" id="{0F94623A-E74A-4FE1-B67B-182E6E6EBF0E}"/>
              </a:ext>
            </a:extLst>
          </p:cNvPr>
          <p:cNvSpPr/>
          <p:nvPr/>
        </p:nvSpPr>
        <p:spPr>
          <a:xfrm>
            <a:off x="10239790" y="7302704"/>
            <a:ext cx="2023353" cy="704447"/>
          </a:xfrm>
          <a:prstGeom prst="roundRect">
            <a:avLst/>
          </a:prstGeom>
          <a:solidFill>
            <a:schemeClr val="bg2"/>
          </a:solidFill>
          <a:ln w="12700" cap="flat">
            <a:solidFill>
              <a:schemeClr val="accent3"/>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b="1" dirty="0">
                <a:solidFill>
                  <a:schemeClr val="accent1">
                    <a:lumMod val="50000"/>
                  </a:schemeClr>
                </a:solidFill>
                <a:latin typeface="+mn-lt"/>
              </a:rPr>
              <a:t>Hypothesis</a:t>
            </a:r>
            <a:endParaRPr kumimoji="0" lang="ru-RU" sz="3200" b="1" i="0" u="none" strike="noStrike" cap="none" spc="0" normalizeH="0" baseline="0" dirty="0">
              <a:ln>
                <a:noFill/>
              </a:ln>
              <a:solidFill>
                <a:schemeClr val="accent1">
                  <a:lumMod val="50000"/>
                </a:schemeClr>
              </a:solidFill>
              <a:effectLst/>
              <a:uFillTx/>
              <a:latin typeface="+mn-lt"/>
              <a:ea typeface="+mj-ea"/>
              <a:cs typeface="+mj-cs"/>
              <a:sym typeface="Helvetica Light"/>
            </a:endParaRPr>
          </a:p>
        </p:txBody>
      </p:sp>
      <p:sp>
        <p:nvSpPr>
          <p:cNvPr id="18" name="Прямоугольник 17">
            <a:extLst>
              <a:ext uri="{FF2B5EF4-FFF2-40B4-BE49-F238E27FC236}">
                <a16:creationId xmlns:a16="http://schemas.microsoft.com/office/drawing/2014/main" id="{6D8A2773-7859-4A80-B6C2-7DCA6BD5E04B}"/>
              </a:ext>
            </a:extLst>
          </p:cNvPr>
          <p:cNvSpPr/>
          <p:nvPr/>
        </p:nvSpPr>
        <p:spPr>
          <a:xfrm>
            <a:off x="9637229" y="6028494"/>
            <a:ext cx="3228477" cy="1129154"/>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j-ea"/>
                <a:cs typeface="+mj-cs"/>
                <a:sym typeface="Helvetica Light"/>
              </a:rPr>
              <a:t>Decomposition of RM</a:t>
            </a:r>
            <a:endParaRPr kumimoji="0" lang="ru-RU" sz="3200" b="1" i="0" u="none" strike="noStrike" cap="none" spc="0" normalizeH="0" baseline="0" dirty="0">
              <a:ln>
                <a:noFill/>
              </a:ln>
              <a:solidFill>
                <a:srgbClr val="FFFFFF"/>
              </a:solidFill>
              <a:effectLst/>
              <a:uFillTx/>
              <a:latin typeface="+mn-lt"/>
              <a:ea typeface="+mj-ea"/>
              <a:cs typeface="+mj-cs"/>
              <a:sym typeface="Helvetica Light"/>
            </a:endParaRPr>
          </a:p>
        </p:txBody>
      </p:sp>
      <p:cxnSp>
        <p:nvCxnSpPr>
          <p:cNvPr id="6" name="Соединитель: уступ 5">
            <a:extLst>
              <a:ext uri="{FF2B5EF4-FFF2-40B4-BE49-F238E27FC236}">
                <a16:creationId xmlns:a16="http://schemas.microsoft.com/office/drawing/2014/main" id="{2B22527D-A652-4F5E-8A06-2F1EBF67307B}"/>
              </a:ext>
            </a:extLst>
          </p:cNvPr>
          <p:cNvCxnSpPr>
            <a:stCxn id="3" idx="2"/>
            <a:endCxn id="18" idx="1"/>
          </p:cNvCxnSpPr>
          <p:nvPr/>
        </p:nvCxnSpPr>
        <p:spPr>
          <a:xfrm rot="16200000" flipH="1">
            <a:off x="8038092" y="4993934"/>
            <a:ext cx="1485654" cy="1712620"/>
          </a:xfrm>
          <a:prstGeom prst="bentConnector2">
            <a:avLst/>
          </a:prstGeom>
          <a:noFill/>
          <a:ln w="1270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Соединитель: уступ 18">
            <a:extLst>
              <a:ext uri="{FF2B5EF4-FFF2-40B4-BE49-F238E27FC236}">
                <a16:creationId xmlns:a16="http://schemas.microsoft.com/office/drawing/2014/main" id="{8EC8F14C-584D-479E-9EF4-AB587183CD8B}"/>
              </a:ext>
            </a:extLst>
          </p:cNvPr>
          <p:cNvCxnSpPr>
            <a:cxnSpLocks/>
            <a:stCxn id="18" idx="3"/>
            <a:endCxn id="10" idx="0"/>
          </p:cNvCxnSpPr>
          <p:nvPr/>
        </p:nvCxnSpPr>
        <p:spPr>
          <a:xfrm>
            <a:off x="12865706" y="6593071"/>
            <a:ext cx="4864382" cy="2506788"/>
          </a:xfrm>
          <a:prstGeom prst="bentConnector2">
            <a:avLst/>
          </a:prstGeom>
          <a:noFill/>
          <a:ln w="1270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Прямоугольник 24">
            <a:extLst>
              <a:ext uri="{FF2B5EF4-FFF2-40B4-BE49-F238E27FC236}">
                <a16:creationId xmlns:a16="http://schemas.microsoft.com/office/drawing/2014/main" id="{558EC23C-311B-4F1B-89C0-6502C06F5D77}"/>
              </a:ext>
            </a:extLst>
          </p:cNvPr>
          <p:cNvSpPr/>
          <p:nvPr/>
        </p:nvSpPr>
        <p:spPr>
          <a:xfrm>
            <a:off x="9674518" y="8168636"/>
            <a:ext cx="3228477" cy="636712"/>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b="1" dirty="0">
                <a:solidFill>
                  <a:srgbClr val="FFFFFF"/>
                </a:solidFill>
                <a:latin typeface="+mn-lt"/>
              </a:rPr>
              <a:t>Control variables</a:t>
            </a:r>
            <a:endParaRPr kumimoji="0" lang="ru-RU" sz="3200" b="1" i="0" u="none" strike="noStrike" cap="none" spc="0" normalizeH="0" baseline="0" dirty="0">
              <a:ln>
                <a:noFill/>
              </a:ln>
              <a:solidFill>
                <a:srgbClr val="FFFFFF"/>
              </a:solidFill>
              <a:effectLst/>
              <a:uFillTx/>
              <a:latin typeface="+mn-lt"/>
              <a:ea typeface="+mj-ea"/>
              <a:cs typeface="+mj-cs"/>
              <a:sym typeface="Helvetica Light"/>
            </a:endParaRPr>
          </a:p>
        </p:txBody>
      </p:sp>
      <p:sp>
        <p:nvSpPr>
          <p:cNvPr id="22" name="Номер слайда 21">
            <a:extLst>
              <a:ext uri="{FF2B5EF4-FFF2-40B4-BE49-F238E27FC236}">
                <a16:creationId xmlns:a16="http://schemas.microsoft.com/office/drawing/2014/main" id="{A975272E-66A5-48D9-89E2-71926B600E4F}"/>
              </a:ext>
            </a:extLst>
          </p:cNvPr>
          <p:cNvSpPr>
            <a:spLocks noGrp="1"/>
          </p:cNvSpPr>
          <p:nvPr>
            <p:ph type="sldNum" sz="quarter" idx="2"/>
          </p:nvPr>
        </p:nvSpPr>
        <p:spPr/>
        <p:txBody>
          <a:bodyPr/>
          <a:lstStyle/>
          <a:p>
            <a:fld id="{86CB4B4D-7CA3-9044-876B-883B54F8677D}" type="slidenum">
              <a:rPr lang="ru-RU" smtClean="0"/>
              <a:t>14</a:t>
            </a:fld>
            <a:endParaRPr lang="ru-RU"/>
          </a:p>
        </p:txBody>
      </p:sp>
    </p:spTree>
    <p:extLst>
      <p:ext uri="{BB962C8B-B14F-4D97-AF65-F5344CB8AC3E}">
        <p14:creationId xmlns:p14="http://schemas.microsoft.com/office/powerpoint/2010/main" val="20307690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Methodology</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4" name="Таблица 3">
            <a:extLst>
              <a:ext uri="{FF2B5EF4-FFF2-40B4-BE49-F238E27FC236}">
                <a16:creationId xmlns:a16="http://schemas.microsoft.com/office/drawing/2014/main" id="{C78D4254-B3D3-4402-A752-3B76A4E57FDF}"/>
              </a:ext>
            </a:extLst>
          </p:cNvPr>
          <p:cNvGraphicFramePr>
            <a:graphicFrameLocks noGrp="1"/>
          </p:cNvGraphicFramePr>
          <p:nvPr>
            <p:extLst>
              <p:ext uri="{D42A27DB-BD31-4B8C-83A1-F6EECF244321}">
                <p14:modId xmlns:p14="http://schemas.microsoft.com/office/powerpoint/2010/main" val="1307774947"/>
              </p:ext>
            </p:extLst>
          </p:nvPr>
        </p:nvGraphicFramePr>
        <p:xfrm>
          <a:off x="5828656" y="3090490"/>
          <a:ext cx="12393038" cy="4139157"/>
        </p:xfrm>
        <a:graphic>
          <a:graphicData uri="http://schemas.openxmlformats.org/drawingml/2006/table">
            <a:tbl>
              <a:tblPr firstRow="1" firstCol="1" bandRow="1">
                <a:tableStyleId>{5940675A-B579-460E-94D1-54222C63F5DA}</a:tableStyleId>
              </a:tblPr>
              <a:tblGrid>
                <a:gridCol w="4130581">
                  <a:extLst>
                    <a:ext uri="{9D8B030D-6E8A-4147-A177-3AD203B41FA5}">
                      <a16:colId xmlns:a16="http://schemas.microsoft.com/office/drawing/2014/main" val="2904047359"/>
                    </a:ext>
                  </a:extLst>
                </a:gridCol>
                <a:gridCol w="4130581">
                  <a:extLst>
                    <a:ext uri="{9D8B030D-6E8A-4147-A177-3AD203B41FA5}">
                      <a16:colId xmlns:a16="http://schemas.microsoft.com/office/drawing/2014/main" val="2339833415"/>
                    </a:ext>
                  </a:extLst>
                </a:gridCol>
                <a:gridCol w="4131876">
                  <a:extLst>
                    <a:ext uri="{9D8B030D-6E8A-4147-A177-3AD203B41FA5}">
                      <a16:colId xmlns:a16="http://schemas.microsoft.com/office/drawing/2014/main" val="236786911"/>
                    </a:ext>
                  </a:extLst>
                </a:gridCol>
              </a:tblGrid>
              <a:tr h="688857">
                <a:tc>
                  <a:txBody>
                    <a:bodyPr/>
                    <a:lstStyle/>
                    <a:p>
                      <a:pPr algn="ctr">
                        <a:lnSpc>
                          <a:spcPct val="150000"/>
                        </a:lnSpc>
                      </a:pPr>
                      <a:r>
                        <a:rPr lang="en-US" sz="3200" b="1" dirty="0">
                          <a:solidFill>
                            <a:schemeClr val="accent1">
                              <a:lumMod val="50000"/>
                            </a:schemeClr>
                          </a:solidFill>
                          <a:effectLst/>
                        </a:rPr>
                        <a:t>Research</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lnSpc>
                          <a:spcPct val="150000"/>
                        </a:lnSpc>
                      </a:pPr>
                      <a:r>
                        <a:rPr lang="en-US" sz="3200" b="1" dirty="0">
                          <a:solidFill>
                            <a:schemeClr val="accent1">
                              <a:lumMod val="50000"/>
                            </a:schemeClr>
                          </a:solidFill>
                          <a:effectLst/>
                        </a:rPr>
                        <a:t>Type</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lnSpc>
                          <a:spcPct val="150000"/>
                        </a:lnSpc>
                      </a:pPr>
                      <a:r>
                        <a:rPr lang="en-US" sz="3200" b="1" dirty="0">
                          <a:solidFill>
                            <a:schemeClr val="accent1">
                              <a:lumMod val="50000"/>
                            </a:schemeClr>
                          </a:solidFill>
                          <a:effectLst/>
                        </a:rPr>
                        <a:t>Data</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1313056247"/>
                  </a:ext>
                </a:extLst>
              </a:tr>
              <a:tr h="688857">
                <a:tc>
                  <a:txBody>
                    <a:bodyPr/>
                    <a:lstStyle/>
                    <a:p>
                      <a:pPr algn="ctr">
                        <a:lnSpc>
                          <a:spcPct val="150000"/>
                        </a:lnSpc>
                      </a:pPr>
                      <a:r>
                        <a:rPr lang="en-US" sz="3200" b="1" dirty="0">
                          <a:solidFill>
                            <a:schemeClr val="accent1">
                              <a:lumMod val="50000"/>
                            </a:schemeClr>
                          </a:solidFill>
                          <a:effectLst/>
                        </a:rPr>
                        <a:t>Charles M., 2016</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a:solidFill>
                            <a:schemeClr val="accent1">
                              <a:lumMod val="50000"/>
                            </a:schemeClr>
                          </a:solidFill>
                          <a:effectLst/>
                        </a:rPr>
                        <a:t>Quantitative</a:t>
                      </a:r>
                      <a:endParaRPr lang="ru-RU" sz="32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a:solidFill>
                            <a:schemeClr val="accent1">
                              <a:lumMod val="50000"/>
                            </a:schemeClr>
                          </a:solidFill>
                          <a:effectLst/>
                        </a:rPr>
                        <a:t>Primary/Secondary</a:t>
                      </a:r>
                      <a:endParaRPr lang="ru-RU" sz="32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0749148"/>
                  </a:ext>
                </a:extLst>
              </a:tr>
              <a:tr h="688857">
                <a:tc>
                  <a:txBody>
                    <a:bodyPr/>
                    <a:lstStyle/>
                    <a:p>
                      <a:pPr algn="ctr">
                        <a:lnSpc>
                          <a:spcPct val="150000"/>
                        </a:lnSpc>
                      </a:pPr>
                      <a:r>
                        <a:rPr lang="en-US" sz="3200" b="1" dirty="0" err="1">
                          <a:solidFill>
                            <a:schemeClr val="accent1">
                              <a:lumMod val="50000"/>
                            </a:schemeClr>
                          </a:solidFill>
                          <a:effectLst/>
                        </a:rPr>
                        <a:t>Mohd</a:t>
                      </a:r>
                      <a:r>
                        <a:rPr lang="en-US" sz="3200" b="1" dirty="0">
                          <a:solidFill>
                            <a:schemeClr val="accent1">
                              <a:lumMod val="50000"/>
                            </a:schemeClr>
                          </a:solidFill>
                          <a:effectLst/>
                        </a:rPr>
                        <a:t> A., et al., 2011</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dirty="0">
                          <a:solidFill>
                            <a:schemeClr val="accent1">
                              <a:lumMod val="50000"/>
                            </a:schemeClr>
                          </a:solidFill>
                          <a:effectLst/>
                        </a:rPr>
                        <a:t>Qualitative/Quantitative</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a:solidFill>
                            <a:schemeClr val="accent1">
                              <a:lumMod val="50000"/>
                            </a:schemeClr>
                          </a:solidFill>
                          <a:effectLst/>
                        </a:rPr>
                        <a:t>Primary/Secondary</a:t>
                      </a:r>
                      <a:endParaRPr lang="ru-RU" sz="32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2971335"/>
                  </a:ext>
                </a:extLst>
              </a:tr>
              <a:tr h="688857">
                <a:tc>
                  <a:txBody>
                    <a:bodyPr/>
                    <a:lstStyle/>
                    <a:p>
                      <a:pPr algn="ctr">
                        <a:lnSpc>
                          <a:spcPct val="150000"/>
                        </a:lnSpc>
                      </a:pPr>
                      <a:r>
                        <a:rPr lang="en-US" sz="3200" b="1" dirty="0">
                          <a:solidFill>
                            <a:schemeClr val="accent1">
                              <a:lumMod val="50000"/>
                            </a:schemeClr>
                          </a:solidFill>
                          <a:effectLst/>
                        </a:rPr>
                        <a:t>Ayman A., et al., 2021</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dirty="0">
                          <a:solidFill>
                            <a:schemeClr val="accent1">
                              <a:lumMod val="50000"/>
                            </a:schemeClr>
                          </a:solidFill>
                          <a:effectLst/>
                        </a:rPr>
                        <a:t>Qualitative</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a:solidFill>
                            <a:schemeClr val="accent1">
                              <a:lumMod val="50000"/>
                            </a:schemeClr>
                          </a:solidFill>
                          <a:effectLst/>
                        </a:rPr>
                        <a:t>Primary</a:t>
                      </a:r>
                      <a:endParaRPr lang="ru-RU" sz="32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0133206"/>
                  </a:ext>
                </a:extLst>
              </a:tr>
              <a:tr h="688857">
                <a:tc>
                  <a:txBody>
                    <a:bodyPr/>
                    <a:lstStyle/>
                    <a:p>
                      <a:pPr algn="ctr">
                        <a:lnSpc>
                          <a:spcPct val="150000"/>
                        </a:lnSpc>
                      </a:pPr>
                      <a:r>
                        <a:rPr lang="en-US" sz="3200" b="1" dirty="0">
                          <a:solidFill>
                            <a:schemeClr val="accent1">
                              <a:lumMod val="50000"/>
                            </a:schemeClr>
                          </a:solidFill>
                          <a:effectLst/>
                        </a:rPr>
                        <a:t>Kioko C., et al., 2019</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dirty="0">
                          <a:solidFill>
                            <a:schemeClr val="accent1">
                              <a:lumMod val="50000"/>
                            </a:schemeClr>
                          </a:solidFill>
                          <a:effectLst/>
                        </a:rPr>
                        <a:t>descriptive research/quantitative</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dirty="0">
                          <a:solidFill>
                            <a:schemeClr val="accent1">
                              <a:lumMod val="50000"/>
                            </a:schemeClr>
                          </a:solidFill>
                          <a:effectLst/>
                        </a:rPr>
                        <a:t>Secondary</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3722288"/>
                  </a:ext>
                </a:extLst>
              </a:tr>
            </a:tbl>
          </a:graphicData>
        </a:graphic>
      </p:graphicFrame>
      <p:sp>
        <p:nvSpPr>
          <p:cNvPr id="13" name="Прямоугольник: скругленные углы 12">
            <a:extLst>
              <a:ext uri="{FF2B5EF4-FFF2-40B4-BE49-F238E27FC236}">
                <a16:creationId xmlns:a16="http://schemas.microsoft.com/office/drawing/2014/main" id="{A9FC6439-D5CC-4FE5-A8F2-6C16F9B277B9}"/>
              </a:ext>
            </a:extLst>
          </p:cNvPr>
          <p:cNvSpPr/>
          <p:nvPr/>
        </p:nvSpPr>
        <p:spPr>
          <a:xfrm>
            <a:off x="10505968" y="8035568"/>
            <a:ext cx="3372064" cy="704447"/>
          </a:xfrm>
          <a:prstGeom prst="round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rPr>
              <a:t>Methodology</a:t>
            </a:r>
            <a:endParaRPr kumimoji="0" lang="ru-RU" sz="3200" b="1"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21" name="Прямоугольник: скругленные углы 20">
            <a:extLst>
              <a:ext uri="{FF2B5EF4-FFF2-40B4-BE49-F238E27FC236}">
                <a16:creationId xmlns:a16="http://schemas.microsoft.com/office/drawing/2014/main" id="{AB1E3A02-99FC-402F-AF1B-741D985C3A2C}"/>
              </a:ext>
            </a:extLst>
          </p:cNvPr>
          <p:cNvSpPr/>
          <p:nvPr/>
        </p:nvSpPr>
        <p:spPr>
          <a:xfrm>
            <a:off x="6167817" y="9258502"/>
            <a:ext cx="3372064" cy="704447"/>
          </a:xfrm>
          <a:prstGeom prst="round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rPr>
              <a:t>Data collection</a:t>
            </a:r>
            <a:endParaRPr kumimoji="0" lang="ru-RU" sz="3200" b="1"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22" name="Прямоугольник: скругленные углы 21">
            <a:extLst>
              <a:ext uri="{FF2B5EF4-FFF2-40B4-BE49-F238E27FC236}">
                <a16:creationId xmlns:a16="http://schemas.microsoft.com/office/drawing/2014/main" id="{86C4F1B1-0C0F-445D-A042-80AC89E2ACE9}"/>
              </a:ext>
            </a:extLst>
          </p:cNvPr>
          <p:cNvSpPr/>
          <p:nvPr/>
        </p:nvSpPr>
        <p:spPr>
          <a:xfrm>
            <a:off x="14600417" y="9286961"/>
            <a:ext cx="3372064" cy="704447"/>
          </a:xfrm>
          <a:prstGeom prst="round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b="1" dirty="0">
                <a:solidFill>
                  <a:srgbClr val="FFFFFF"/>
                </a:solidFill>
                <a:latin typeface="Times New Roman" panose="02020603050405020304" pitchFamily="18" charset="0"/>
                <a:cs typeface="Times New Roman" panose="02020603050405020304" pitchFamily="18" charset="0"/>
              </a:rPr>
              <a:t>Type of research</a:t>
            </a:r>
            <a:endParaRPr kumimoji="0" lang="ru-RU" sz="3200" b="1"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23" name="Прямоугольник: скругленные углы 22">
            <a:extLst>
              <a:ext uri="{FF2B5EF4-FFF2-40B4-BE49-F238E27FC236}">
                <a16:creationId xmlns:a16="http://schemas.microsoft.com/office/drawing/2014/main" id="{1CC3C5C5-D8C9-4711-836B-FC1D058C7D16}"/>
              </a:ext>
            </a:extLst>
          </p:cNvPr>
          <p:cNvSpPr/>
          <p:nvPr/>
        </p:nvSpPr>
        <p:spPr>
          <a:xfrm>
            <a:off x="1970319" y="10758151"/>
            <a:ext cx="3372064" cy="1249277"/>
          </a:xfrm>
          <a:prstGeom prst="roundRect">
            <a:avLst/>
          </a:prstGeom>
          <a:solidFill>
            <a:schemeClr val="bg2"/>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chemeClr val="accent1">
                    <a:lumMod val="50000"/>
                  </a:schemeClr>
                </a:solidFill>
                <a:effectLst/>
                <a:uFillTx/>
                <a:latin typeface="Times New Roman" panose="02020603050405020304" pitchFamily="18" charset="0"/>
                <a:cs typeface="Times New Roman" panose="02020603050405020304" pitchFamily="18" charset="0"/>
                <a:sym typeface="Helvetica Light"/>
              </a:rPr>
              <a:t>Secondary data: SPARKS</a:t>
            </a:r>
            <a:endParaRPr kumimoji="0" lang="ru-RU" sz="3200" b="1" i="0" u="none" strike="noStrike" cap="none" spc="0" normalizeH="0" baseline="0" dirty="0">
              <a:ln>
                <a:noFill/>
              </a:ln>
              <a:solidFill>
                <a:schemeClr val="accent1">
                  <a:lumMod val="50000"/>
                </a:schemeClr>
              </a:solidFill>
              <a:effectLst/>
              <a:uFillTx/>
              <a:latin typeface="Times New Roman" panose="02020603050405020304" pitchFamily="18" charset="0"/>
              <a:cs typeface="Times New Roman" panose="02020603050405020304" pitchFamily="18" charset="0"/>
              <a:sym typeface="Helvetica Light"/>
            </a:endParaRPr>
          </a:p>
        </p:txBody>
      </p:sp>
      <p:sp>
        <p:nvSpPr>
          <p:cNvPr id="24" name="Прямоугольник: скругленные углы 23">
            <a:extLst>
              <a:ext uri="{FF2B5EF4-FFF2-40B4-BE49-F238E27FC236}">
                <a16:creationId xmlns:a16="http://schemas.microsoft.com/office/drawing/2014/main" id="{5E272CCA-8A06-429A-8468-E3C9D6BBA554}"/>
              </a:ext>
            </a:extLst>
          </p:cNvPr>
          <p:cNvSpPr/>
          <p:nvPr/>
        </p:nvSpPr>
        <p:spPr>
          <a:xfrm>
            <a:off x="19041616" y="10871601"/>
            <a:ext cx="4235103" cy="1249277"/>
          </a:xfrm>
          <a:prstGeom prst="roundRect">
            <a:avLst/>
          </a:prstGeom>
          <a:solidFill>
            <a:schemeClr val="bg2"/>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chemeClr val="accent1">
                    <a:lumMod val="50000"/>
                  </a:schemeClr>
                </a:solidFill>
                <a:effectLst/>
                <a:uFillTx/>
                <a:latin typeface="Times New Roman" panose="02020603050405020304" pitchFamily="18" charset="0"/>
                <a:cs typeface="Times New Roman" panose="02020603050405020304" pitchFamily="18" charset="0"/>
                <a:sym typeface="Helvetica Light"/>
              </a:rPr>
              <a:t>Quantitative research: regression analysis</a:t>
            </a:r>
            <a:endParaRPr kumimoji="0" lang="ru-RU" sz="3200" b="1" i="0" u="none" strike="noStrike" cap="none" spc="0" normalizeH="0" baseline="0" dirty="0">
              <a:ln>
                <a:noFill/>
              </a:ln>
              <a:solidFill>
                <a:schemeClr val="accent1">
                  <a:lumMod val="50000"/>
                </a:schemeClr>
              </a:solidFill>
              <a:effectLst/>
              <a:uFillTx/>
              <a:latin typeface="Times New Roman" panose="02020603050405020304" pitchFamily="18" charset="0"/>
              <a:cs typeface="Times New Roman" panose="02020603050405020304" pitchFamily="18" charset="0"/>
              <a:sym typeface="Helvetica Light"/>
            </a:endParaRPr>
          </a:p>
        </p:txBody>
      </p:sp>
      <p:cxnSp>
        <p:nvCxnSpPr>
          <p:cNvPr id="15" name="Соединитель: уступ 14">
            <a:extLst>
              <a:ext uri="{FF2B5EF4-FFF2-40B4-BE49-F238E27FC236}">
                <a16:creationId xmlns:a16="http://schemas.microsoft.com/office/drawing/2014/main" id="{2361584C-5D38-4DD9-98A3-212F5503D915}"/>
              </a:ext>
            </a:extLst>
          </p:cNvPr>
          <p:cNvCxnSpPr>
            <a:stCxn id="13" idx="2"/>
            <a:endCxn id="21" idx="0"/>
          </p:cNvCxnSpPr>
          <p:nvPr/>
        </p:nvCxnSpPr>
        <p:spPr>
          <a:xfrm rot="5400000">
            <a:off x="9763682" y="6830183"/>
            <a:ext cx="518487" cy="4338151"/>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Соединитель: уступ 19">
            <a:extLst>
              <a:ext uri="{FF2B5EF4-FFF2-40B4-BE49-F238E27FC236}">
                <a16:creationId xmlns:a16="http://schemas.microsoft.com/office/drawing/2014/main" id="{E6E2752A-DB66-45D8-A4C0-54F772B6D345}"/>
              </a:ext>
            </a:extLst>
          </p:cNvPr>
          <p:cNvCxnSpPr>
            <a:stCxn id="13" idx="2"/>
            <a:endCxn id="22" idx="0"/>
          </p:cNvCxnSpPr>
          <p:nvPr/>
        </p:nvCxnSpPr>
        <p:spPr>
          <a:xfrm rot="16200000" flipH="1">
            <a:off x="13965751" y="6966263"/>
            <a:ext cx="546946" cy="4094449"/>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Соединитель: уступ 25">
            <a:extLst>
              <a:ext uri="{FF2B5EF4-FFF2-40B4-BE49-F238E27FC236}">
                <a16:creationId xmlns:a16="http://schemas.microsoft.com/office/drawing/2014/main" id="{C26D1A60-60B8-4402-833B-40B88E22BA96}"/>
              </a:ext>
            </a:extLst>
          </p:cNvPr>
          <p:cNvCxnSpPr>
            <a:stCxn id="21" idx="2"/>
            <a:endCxn id="23" idx="0"/>
          </p:cNvCxnSpPr>
          <p:nvPr/>
        </p:nvCxnSpPr>
        <p:spPr>
          <a:xfrm rot="5400000">
            <a:off x="5357499" y="8261801"/>
            <a:ext cx="795202" cy="4197498"/>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Соединитель: уступ 27">
            <a:extLst>
              <a:ext uri="{FF2B5EF4-FFF2-40B4-BE49-F238E27FC236}">
                <a16:creationId xmlns:a16="http://schemas.microsoft.com/office/drawing/2014/main" id="{78BF5F8C-DD64-44FE-9551-CBD09C15C343}"/>
              </a:ext>
            </a:extLst>
          </p:cNvPr>
          <p:cNvCxnSpPr>
            <a:cxnSpLocks/>
            <a:stCxn id="22" idx="2"/>
            <a:endCxn id="24" idx="0"/>
          </p:cNvCxnSpPr>
          <p:nvPr/>
        </p:nvCxnSpPr>
        <p:spPr>
          <a:xfrm rot="16200000" flipH="1">
            <a:off x="18282712" y="7995144"/>
            <a:ext cx="880193" cy="4872719"/>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 name="Номер слайда 4">
            <a:extLst>
              <a:ext uri="{FF2B5EF4-FFF2-40B4-BE49-F238E27FC236}">
                <a16:creationId xmlns:a16="http://schemas.microsoft.com/office/drawing/2014/main" id="{4EAAE6A5-9A69-4879-87AD-DD44AB3C53F9}"/>
              </a:ext>
            </a:extLst>
          </p:cNvPr>
          <p:cNvSpPr>
            <a:spLocks noGrp="1"/>
          </p:cNvSpPr>
          <p:nvPr>
            <p:ph type="sldNum" sz="quarter" idx="2"/>
          </p:nvPr>
        </p:nvSpPr>
        <p:spPr/>
        <p:txBody>
          <a:bodyPr/>
          <a:lstStyle/>
          <a:p>
            <a:fld id="{86CB4B4D-7CA3-9044-876B-883B54F8677D}" type="slidenum">
              <a:rPr lang="ru-RU" smtClean="0"/>
              <a:t>15</a:t>
            </a:fld>
            <a:endParaRPr lang="ru-RU"/>
          </a:p>
        </p:txBody>
      </p:sp>
    </p:spTree>
    <p:extLst>
      <p:ext uri="{BB962C8B-B14F-4D97-AF65-F5344CB8AC3E}">
        <p14:creationId xmlns:p14="http://schemas.microsoft.com/office/powerpoint/2010/main" val="24145768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605251" y="592121"/>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Data collection</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4" name="Таблица 3">
            <a:extLst>
              <a:ext uri="{FF2B5EF4-FFF2-40B4-BE49-F238E27FC236}">
                <a16:creationId xmlns:a16="http://schemas.microsoft.com/office/drawing/2014/main" id="{C78D4254-B3D3-4402-A752-3B76A4E57FDF}"/>
              </a:ext>
            </a:extLst>
          </p:cNvPr>
          <p:cNvGraphicFramePr>
            <a:graphicFrameLocks noGrp="1"/>
          </p:cNvGraphicFramePr>
          <p:nvPr>
            <p:extLst>
              <p:ext uri="{D42A27DB-BD31-4B8C-83A1-F6EECF244321}">
                <p14:modId xmlns:p14="http://schemas.microsoft.com/office/powerpoint/2010/main" val="4160260279"/>
              </p:ext>
            </p:extLst>
          </p:nvPr>
        </p:nvGraphicFramePr>
        <p:xfrm>
          <a:off x="1105615" y="5018273"/>
          <a:ext cx="4350314" cy="1377714"/>
        </p:xfrm>
        <a:graphic>
          <a:graphicData uri="http://schemas.openxmlformats.org/drawingml/2006/table">
            <a:tbl>
              <a:tblPr firstRow="1" firstCol="1" bandRow="1">
                <a:tableStyleId>{5940675A-B579-460E-94D1-54222C63F5DA}</a:tableStyleId>
              </a:tblPr>
              <a:tblGrid>
                <a:gridCol w="2175157">
                  <a:extLst>
                    <a:ext uri="{9D8B030D-6E8A-4147-A177-3AD203B41FA5}">
                      <a16:colId xmlns:a16="http://schemas.microsoft.com/office/drawing/2014/main" val="2904047359"/>
                    </a:ext>
                  </a:extLst>
                </a:gridCol>
                <a:gridCol w="2175157">
                  <a:extLst>
                    <a:ext uri="{9D8B030D-6E8A-4147-A177-3AD203B41FA5}">
                      <a16:colId xmlns:a16="http://schemas.microsoft.com/office/drawing/2014/main" val="1972408996"/>
                    </a:ext>
                  </a:extLst>
                </a:gridCol>
              </a:tblGrid>
              <a:tr h="688857">
                <a:tc gridSpan="2">
                  <a:txBody>
                    <a:bodyPr/>
                    <a:lstStyle/>
                    <a:p>
                      <a:pPr algn="ctr">
                        <a:lnSpc>
                          <a:spcPct val="150000"/>
                        </a:lnSpc>
                      </a:pPr>
                      <a:r>
                        <a:rPr lang="en-US" sz="3200" b="1" dirty="0">
                          <a:solidFill>
                            <a:schemeClr val="accent1">
                              <a:lumMod val="50000"/>
                            </a:schemeClr>
                          </a:solidFill>
                          <a:effectLst/>
                        </a:rPr>
                        <a:t>Data</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hMerge="1">
                  <a:txBody>
                    <a:bodyPr/>
                    <a:lstStyle/>
                    <a:p>
                      <a:pPr algn="ctr">
                        <a:lnSpc>
                          <a:spcPct val="150000"/>
                        </a:lnSpc>
                      </a:pP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1313056247"/>
                  </a:ext>
                </a:extLst>
              </a:tr>
              <a:tr h="688857">
                <a:tc>
                  <a:txBody>
                    <a:bodyPr/>
                    <a:lstStyle/>
                    <a:p>
                      <a:pPr algn="ctr">
                        <a:lnSpc>
                          <a:spcPct val="150000"/>
                        </a:lnSpc>
                      </a:pPr>
                      <a:r>
                        <a:rPr lang="en-US" sz="3200" b="1" dirty="0">
                          <a:solidFill>
                            <a:schemeClr val="accent1">
                              <a:lumMod val="50000"/>
                            </a:schemeClr>
                          </a:solidFill>
                          <a:effectLst/>
                        </a:rPr>
                        <a:t>925 Banks</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2011-2022</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0749148"/>
                  </a:ext>
                </a:extLst>
              </a:tr>
            </a:tbl>
          </a:graphicData>
        </a:graphic>
      </p:graphicFrame>
      <p:sp>
        <p:nvSpPr>
          <p:cNvPr id="3" name="Прямоугольник 2">
            <a:extLst>
              <a:ext uri="{FF2B5EF4-FFF2-40B4-BE49-F238E27FC236}">
                <a16:creationId xmlns:a16="http://schemas.microsoft.com/office/drawing/2014/main" id="{39518A24-848C-447D-88FF-3E1605C1A873}"/>
              </a:ext>
            </a:extLst>
          </p:cNvPr>
          <p:cNvSpPr/>
          <p:nvPr/>
        </p:nvSpPr>
        <p:spPr>
          <a:xfrm>
            <a:off x="1986993" y="3062146"/>
            <a:ext cx="2587558" cy="636712"/>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j-lt"/>
                <a:ea typeface="+mj-ea"/>
                <a:cs typeface="+mj-cs"/>
                <a:sym typeface="Helvetica Light"/>
              </a:rPr>
              <a:t>SPARKS</a:t>
            </a:r>
            <a:endParaRPr kumimoji="0" lang="ru-RU" sz="3200" b="1" i="0" u="none" strike="noStrike" cap="none" spc="0" normalizeH="0" baseline="0" dirty="0">
              <a:ln>
                <a:noFill/>
              </a:ln>
              <a:solidFill>
                <a:srgbClr val="FFFFFF"/>
              </a:solidFill>
              <a:effectLst/>
              <a:uFillTx/>
              <a:latin typeface="+mj-lt"/>
              <a:ea typeface="+mj-ea"/>
              <a:cs typeface="+mj-cs"/>
              <a:sym typeface="Helvetica Light"/>
            </a:endParaRPr>
          </a:p>
        </p:txBody>
      </p:sp>
      <p:graphicFrame>
        <p:nvGraphicFramePr>
          <p:cNvPr id="25" name="Таблица 24">
            <a:extLst>
              <a:ext uri="{FF2B5EF4-FFF2-40B4-BE49-F238E27FC236}">
                <a16:creationId xmlns:a16="http://schemas.microsoft.com/office/drawing/2014/main" id="{64C318F8-B1F4-47E7-AC20-34785B234810}"/>
              </a:ext>
            </a:extLst>
          </p:cNvPr>
          <p:cNvGraphicFramePr>
            <a:graphicFrameLocks noGrp="1"/>
          </p:cNvGraphicFramePr>
          <p:nvPr>
            <p:extLst>
              <p:ext uri="{D42A27DB-BD31-4B8C-83A1-F6EECF244321}">
                <p14:modId xmlns:p14="http://schemas.microsoft.com/office/powerpoint/2010/main" val="1314817081"/>
              </p:ext>
            </p:extLst>
          </p:nvPr>
        </p:nvGraphicFramePr>
        <p:xfrm>
          <a:off x="11868851" y="11302684"/>
          <a:ext cx="4350314" cy="1377714"/>
        </p:xfrm>
        <a:graphic>
          <a:graphicData uri="http://schemas.openxmlformats.org/drawingml/2006/table">
            <a:tbl>
              <a:tblPr firstRow="1" firstCol="1" bandRow="1">
                <a:tableStyleId>{5940675A-B579-460E-94D1-54222C63F5DA}</a:tableStyleId>
              </a:tblPr>
              <a:tblGrid>
                <a:gridCol w="2175157">
                  <a:extLst>
                    <a:ext uri="{9D8B030D-6E8A-4147-A177-3AD203B41FA5}">
                      <a16:colId xmlns:a16="http://schemas.microsoft.com/office/drawing/2014/main" val="2904047359"/>
                    </a:ext>
                  </a:extLst>
                </a:gridCol>
                <a:gridCol w="2175157">
                  <a:extLst>
                    <a:ext uri="{9D8B030D-6E8A-4147-A177-3AD203B41FA5}">
                      <a16:colId xmlns:a16="http://schemas.microsoft.com/office/drawing/2014/main" val="1972408996"/>
                    </a:ext>
                  </a:extLst>
                </a:gridCol>
              </a:tblGrid>
              <a:tr h="688857">
                <a:tc gridSpan="2">
                  <a:txBody>
                    <a:bodyPr/>
                    <a:lstStyle/>
                    <a:p>
                      <a:pPr algn="ctr">
                        <a:lnSpc>
                          <a:spcPct val="150000"/>
                        </a:lnSpc>
                      </a:pPr>
                      <a:r>
                        <a:rPr lang="en-US" sz="3200" b="1" dirty="0">
                          <a:solidFill>
                            <a:schemeClr val="accent1">
                              <a:lumMod val="50000"/>
                            </a:schemeClr>
                          </a:solidFill>
                          <a:effectLst/>
                        </a:rPr>
                        <a:t>Data</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hMerge="1">
                  <a:txBody>
                    <a:bodyPr/>
                    <a:lstStyle/>
                    <a:p>
                      <a:pPr algn="ctr">
                        <a:lnSpc>
                          <a:spcPct val="150000"/>
                        </a:lnSpc>
                      </a:pP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1313056247"/>
                  </a:ext>
                </a:extLst>
              </a:tr>
              <a:tr h="688857">
                <a:tc>
                  <a:txBody>
                    <a:bodyPr/>
                    <a:lstStyle/>
                    <a:p>
                      <a:pPr algn="ctr">
                        <a:lnSpc>
                          <a:spcPct val="150000"/>
                        </a:lnSpc>
                      </a:pPr>
                      <a:r>
                        <a:rPr lang="en-US" sz="3200" b="1" dirty="0">
                          <a:solidFill>
                            <a:schemeClr val="accent1">
                              <a:lumMod val="50000"/>
                            </a:schemeClr>
                          </a:solidFill>
                          <a:effectLst/>
                        </a:rPr>
                        <a:t>217 Banks</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2018-2022</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0749148"/>
                  </a:ext>
                </a:extLst>
              </a:tr>
            </a:tbl>
          </a:graphicData>
        </a:graphic>
      </p:graphicFrame>
      <p:graphicFrame>
        <p:nvGraphicFramePr>
          <p:cNvPr id="27" name="Таблица 26">
            <a:extLst>
              <a:ext uri="{FF2B5EF4-FFF2-40B4-BE49-F238E27FC236}">
                <a16:creationId xmlns:a16="http://schemas.microsoft.com/office/drawing/2014/main" id="{1BE2C8EE-2B5C-4016-B991-39AE118282CD}"/>
              </a:ext>
            </a:extLst>
          </p:cNvPr>
          <p:cNvGraphicFramePr>
            <a:graphicFrameLocks noGrp="1"/>
          </p:cNvGraphicFramePr>
          <p:nvPr>
            <p:extLst>
              <p:ext uri="{D42A27DB-BD31-4B8C-83A1-F6EECF244321}">
                <p14:modId xmlns:p14="http://schemas.microsoft.com/office/powerpoint/2010/main" val="2438111659"/>
              </p:ext>
            </p:extLst>
          </p:nvPr>
        </p:nvGraphicFramePr>
        <p:xfrm>
          <a:off x="7281701" y="6354299"/>
          <a:ext cx="5300978" cy="4253366"/>
        </p:xfrm>
        <a:graphic>
          <a:graphicData uri="http://schemas.openxmlformats.org/drawingml/2006/table">
            <a:tbl>
              <a:tblPr firstRow="1" firstCol="1" bandRow="1">
                <a:tableStyleId>{5940675A-B579-460E-94D1-54222C63F5DA}</a:tableStyleId>
              </a:tblPr>
              <a:tblGrid>
                <a:gridCol w="5300978">
                  <a:extLst>
                    <a:ext uri="{9D8B030D-6E8A-4147-A177-3AD203B41FA5}">
                      <a16:colId xmlns:a16="http://schemas.microsoft.com/office/drawing/2014/main" val="2904047359"/>
                    </a:ext>
                  </a:extLst>
                </a:gridCol>
              </a:tblGrid>
              <a:tr h="688857">
                <a:tc>
                  <a:txBody>
                    <a:bodyPr/>
                    <a:lstStyle/>
                    <a:p>
                      <a:pPr algn="ctr">
                        <a:lnSpc>
                          <a:spcPct val="150000"/>
                        </a:lnSpc>
                      </a:pPr>
                      <a:r>
                        <a:rPr lang="en-US" sz="3200" b="1" dirty="0">
                          <a:solidFill>
                            <a:schemeClr val="accent1">
                              <a:lumMod val="50000"/>
                            </a:schemeClr>
                          </a:solidFill>
                          <a:effectLst/>
                          <a:latin typeface="+mn-lt"/>
                        </a:rPr>
                        <a:t>Filtering</a:t>
                      </a:r>
                      <a:endParaRPr lang="ru-RU" sz="32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1313056247"/>
                  </a:ext>
                </a:extLst>
              </a:tr>
              <a:tr h="688857">
                <a:tc>
                  <a:txBody>
                    <a:bodyPr/>
                    <a:lstStyle/>
                    <a:p>
                      <a:pPr algn="ctr">
                        <a:lnSpc>
                          <a:spcPct val="150000"/>
                        </a:lnSpc>
                      </a:pPr>
                      <a:r>
                        <a:rPr lang="en-US" sz="3200" b="1" dirty="0">
                          <a:solidFill>
                            <a:schemeClr val="accent1">
                              <a:lumMod val="50000"/>
                            </a:schemeClr>
                          </a:solidFill>
                          <a:effectLst/>
                          <a:latin typeface="+mn-lt"/>
                          <a:cs typeface="Times New Roman" panose="02020603050405020304" pitchFamily="18" charset="0"/>
                        </a:rPr>
                        <a:t>Deleting:</a:t>
                      </a:r>
                    </a:p>
                    <a:p>
                      <a:pPr marL="514350" indent="-514350" algn="ctr">
                        <a:lnSpc>
                          <a:spcPct val="150000"/>
                        </a:lnSpc>
                        <a:buAutoNum type="arabicPeriod"/>
                      </a:pPr>
                      <a:r>
                        <a:rPr lang="en-US" sz="3200" b="1" dirty="0">
                          <a:solidFill>
                            <a:schemeClr val="accent1">
                              <a:lumMod val="50000"/>
                            </a:schemeClr>
                          </a:solidFill>
                          <a:effectLst/>
                          <a:latin typeface="+mn-lt"/>
                          <a:cs typeface="Times New Roman" panose="02020603050405020304" pitchFamily="18" charset="0"/>
                        </a:rPr>
                        <a:t>Missing values in </a:t>
                      </a:r>
                      <a:r>
                        <a:rPr lang="en-US" sz="3200" b="1" dirty="0" err="1">
                          <a:solidFill>
                            <a:schemeClr val="accent1">
                              <a:lumMod val="50000"/>
                            </a:schemeClr>
                          </a:solidFill>
                          <a:effectLst/>
                          <a:latin typeface="+mn-lt"/>
                          <a:cs typeface="Times New Roman" panose="02020603050405020304" pitchFamily="18" charset="0"/>
                        </a:rPr>
                        <a:t>VaR</a:t>
                      </a:r>
                      <a:endParaRPr lang="en-US" sz="3200" b="1" dirty="0">
                        <a:solidFill>
                          <a:schemeClr val="accent1">
                            <a:lumMod val="50000"/>
                          </a:schemeClr>
                        </a:solidFill>
                        <a:effectLst/>
                        <a:latin typeface="+mn-lt"/>
                        <a:cs typeface="Times New Roman" panose="02020603050405020304" pitchFamily="18" charset="0"/>
                      </a:endParaRPr>
                    </a:p>
                    <a:p>
                      <a:pPr marL="514350" indent="-514350" algn="ctr">
                        <a:lnSpc>
                          <a:spcPct val="150000"/>
                        </a:lnSpc>
                        <a:buAutoNum type="arabicPeriod"/>
                      </a:pPr>
                      <a:r>
                        <a:rPr lang="en-US" sz="3200" b="1" dirty="0">
                          <a:solidFill>
                            <a:schemeClr val="accent1">
                              <a:lumMod val="50000"/>
                            </a:schemeClr>
                          </a:solidFill>
                          <a:effectLst/>
                          <a:latin typeface="+mn-lt"/>
                          <a:cs typeface="Times New Roman" panose="02020603050405020304" pitchFamily="18" charset="0"/>
                        </a:rPr>
                        <a:t>Bankrupts</a:t>
                      </a:r>
                      <a:endParaRPr lang="ru-RU" sz="3200" b="1" dirty="0">
                        <a:solidFill>
                          <a:schemeClr val="accent1">
                            <a:lumMod val="50000"/>
                          </a:schemeClr>
                        </a:solidFill>
                        <a:effectLst/>
                        <a:latin typeface="+mn-lt"/>
                        <a:cs typeface="Times New Roman" panose="02020603050405020304" pitchFamily="18" charset="0"/>
                      </a:endParaRPr>
                    </a:p>
                    <a:p>
                      <a:pPr marL="514350" indent="-514350" algn="ctr">
                        <a:lnSpc>
                          <a:spcPct val="150000"/>
                        </a:lnSpc>
                        <a:buAutoNum type="arabicPeriod"/>
                      </a:pPr>
                      <a:r>
                        <a:rPr lang="en-US" sz="3200" b="1" dirty="0">
                          <a:solidFill>
                            <a:schemeClr val="accent1">
                              <a:lumMod val="50000"/>
                            </a:schemeClr>
                          </a:solidFill>
                          <a:effectLst/>
                          <a:latin typeface="+mn-lt"/>
                          <a:cs typeface="Times New Roman" panose="02020603050405020304" pitchFamily="18" charset="0"/>
                        </a:rPr>
                        <a:t>Liquidated</a:t>
                      </a:r>
                      <a:endParaRPr lang="ru-RU" sz="3200" b="1" dirty="0">
                        <a:solidFill>
                          <a:schemeClr val="accent1">
                            <a:lumMod val="50000"/>
                          </a:schemeClr>
                        </a:solidFill>
                        <a:effectLst/>
                        <a:latin typeface="+mn-lt"/>
                        <a:cs typeface="Times New Roman" panose="02020603050405020304" pitchFamily="18" charset="0"/>
                      </a:endParaRPr>
                    </a:p>
                    <a:p>
                      <a:pPr marL="514350" indent="-514350" algn="ctr">
                        <a:lnSpc>
                          <a:spcPct val="150000"/>
                        </a:lnSpc>
                        <a:buAutoNum type="arabicPeriod"/>
                      </a:pPr>
                      <a:r>
                        <a:rPr lang="en-US" sz="3200" b="1" dirty="0">
                          <a:solidFill>
                            <a:schemeClr val="accent1">
                              <a:lumMod val="50000"/>
                            </a:schemeClr>
                          </a:solidFill>
                          <a:effectLst/>
                          <a:latin typeface="+mn-lt"/>
                          <a:cs typeface="Times New Roman" panose="02020603050405020304" pitchFamily="18" charset="0"/>
                        </a:rPr>
                        <a:t>In the liquidation stage  </a:t>
                      </a:r>
                    </a:p>
                  </a:txBody>
                  <a:tcPr marL="68580" marR="68580" marT="0" marB="0"/>
                </a:tc>
                <a:extLst>
                  <a:ext uri="{0D108BD9-81ED-4DB2-BD59-A6C34878D82A}">
                    <a16:rowId xmlns:a16="http://schemas.microsoft.com/office/drawing/2014/main" val="830749148"/>
                  </a:ext>
                </a:extLst>
              </a:tr>
            </a:tbl>
          </a:graphicData>
        </a:graphic>
      </p:graphicFrame>
      <p:cxnSp>
        <p:nvCxnSpPr>
          <p:cNvPr id="6" name="Прямая со стрелкой 5">
            <a:extLst>
              <a:ext uri="{FF2B5EF4-FFF2-40B4-BE49-F238E27FC236}">
                <a16:creationId xmlns:a16="http://schemas.microsoft.com/office/drawing/2014/main" id="{E8117560-9E3D-4466-A1D1-5DBEABA49F5F}"/>
              </a:ext>
            </a:extLst>
          </p:cNvPr>
          <p:cNvCxnSpPr>
            <a:stCxn id="3" idx="2"/>
            <a:endCxn id="4" idx="0"/>
          </p:cNvCxnSpPr>
          <p:nvPr/>
        </p:nvCxnSpPr>
        <p:spPr>
          <a:xfrm>
            <a:off x="3280772" y="3698858"/>
            <a:ext cx="0" cy="1319415"/>
          </a:xfrm>
          <a:prstGeom prst="straightConnector1">
            <a:avLst/>
          </a:prstGeom>
          <a:noFill/>
          <a:ln w="63500" cap="flat">
            <a:solidFill>
              <a:schemeClr val="accent2">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Соединитель: уступ 9">
            <a:extLst>
              <a:ext uri="{FF2B5EF4-FFF2-40B4-BE49-F238E27FC236}">
                <a16:creationId xmlns:a16="http://schemas.microsoft.com/office/drawing/2014/main" id="{18CE5711-67CB-4CBE-84C1-022FFCB4B5B7}"/>
              </a:ext>
            </a:extLst>
          </p:cNvPr>
          <p:cNvCxnSpPr>
            <a:cxnSpLocks/>
            <a:stCxn id="4" idx="2"/>
            <a:endCxn id="27" idx="1"/>
          </p:cNvCxnSpPr>
          <p:nvPr/>
        </p:nvCxnSpPr>
        <p:spPr>
          <a:xfrm rot="16200000" flipH="1">
            <a:off x="4238739" y="5438019"/>
            <a:ext cx="2084995" cy="4000929"/>
          </a:xfrm>
          <a:prstGeom prst="bentConnector2">
            <a:avLst/>
          </a:prstGeom>
          <a:noFill/>
          <a:ln w="63500" cap="flat">
            <a:solidFill>
              <a:schemeClr val="accent2">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Соединитель: уступ 30">
            <a:extLst>
              <a:ext uri="{FF2B5EF4-FFF2-40B4-BE49-F238E27FC236}">
                <a16:creationId xmlns:a16="http://schemas.microsoft.com/office/drawing/2014/main" id="{71C33440-4E4A-4C77-8114-79854F17CD96}"/>
              </a:ext>
            </a:extLst>
          </p:cNvPr>
          <p:cNvCxnSpPr>
            <a:cxnSpLocks/>
            <a:stCxn id="27" idx="3"/>
            <a:endCxn id="25" idx="0"/>
          </p:cNvCxnSpPr>
          <p:nvPr/>
        </p:nvCxnSpPr>
        <p:spPr>
          <a:xfrm>
            <a:off x="12582679" y="8480982"/>
            <a:ext cx="1461329" cy="2821702"/>
          </a:xfrm>
          <a:prstGeom prst="bentConnector2">
            <a:avLst/>
          </a:prstGeom>
          <a:noFill/>
          <a:ln w="63500" cap="flat">
            <a:solidFill>
              <a:schemeClr val="accent2">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graphicFrame>
        <p:nvGraphicFramePr>
          <p:cNvPr id="19" name="Таблица 18">
            <a:extLst>
              <a:ext uri="{FF2B5EF4-FFF2-40B4-BE49-F238E27FC236}">
                <a16:creationId xmlns:a16="http://schemas.microsoft.com/office/drawing/2014/main" id="{D5200786-C557-4AAD-9D17-37E99D74C47F}"/>
              </a:ext>
            </a:extLst>
          </p:cNvPr>
          <p:cNvGraphicFramePr>
            <a:graphicFrameLocks noGrp="1"/>
          </p:cNvGraphicFramePr>
          <p:nvPr>
            <p:extLst>
              <p:ext uri="{D42A27DB-BD31-4B8C-83A1-F6EECF244321}">
                <p14:modId xmlns:p14="http://schemas.microsoft.com/office/powerpoint/2010/main" val="974250874"/>
              </p:ext>
            </p:extLst>
          </p:nvPr>
        </p:nvGraphicFramePr>
        <p:xfrm>
          <a:off x="16648018" y="2538830"/>
          <a:ext cx="7180298" cy="9527676"/>
        </p:xfrm>
        <a:graphic>
          <a:graphicData uri="http://schemas.openxmlformats.org/drawingml/2006/table">
            <a:tbl>
              <a:tblPr firstRow="1" firstCol="1" bandRow="1">
                <a:tableStyleId>{5940675A-B579-460E-94D1-54222C63F5DA}</a:tableStyleId>
              </a:tblPr>
              <a:tblGrid>
                <a:gridCol w="3590149">
                  <a:extLst>
                    <a:ext uri="{9D8B030D-6E8A-4147-A177-3AD203B41FA5}">
                      <a16:colId xmlns:a16="http://schemas.microsoft.com/office/drawing/2014/main" val="866201798"/>
                    </a:ext>
                  </a:extLst>
                </a:gridCol>
                <a:gridCol w="3590149">
                  <a:extLst>
                    <a:ext uri="{9D8B030D-6E8A-4147-A177-3AD203B41FA5}">
                      <a16:colId xmlns:a16="http://schemas.microsoft.com/office/drawing/2014/main" val="1328497233"/>
                    </a:ext>
                  </a:extLst>
                </a:gridCol>
              </a:tblGrid>
              <a:tr h="431162">
                <a:tc>
                  <a:txBody>
                    <a:bodyPr/>
                    <a:lstStyle/>
                    <a:p>
                      <a:pPr algn="ctr">
                        <a:lnSpc>
                          <a:spcPct val="150000"/>
                        </a:lnSpc>
                      </a:pPr>
                      <a:r>
                        <a:rPr lang="en-US" sz="2400" b="1" dirty="0">
                          <a:solidFill>
                            <a:schemeClr val="accent1">
                              <a:lumMod val="50000"/>
                            </a:schemeClr>
                          </a:solidFill>
                          <a:effectLst/>
                        </a:rPr>
                        <a:t>Name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lnSpc>
                          <a:spcPct val="150000"/>
                        </a:lnSpc>
                      </a:pPr>
                      <a:r>
                        <a:rPr lang="en-US" sz="2400" b="1" dirty="0">
                          <a:solidFill>
                            <a:schemeClr val="accent1">
                              <a:lumMod val="50000"/>
                            </a:schemeClr>
                          </a:solidFill>
                          <a:effectLst/>
                        </a:rPr>
                        <a:t>Description</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093745490"/>
                  </a:ext>
                </a:extLst>
              </a:tr>
              <a:tr h="431162">
                <a:tc>
                  <a:txBody>
                    <a:bodyPr/>
                    <a:lstStyle/>
                    <a:p>
                      <a:pPr algn="ctr">
                        <a:lnSpc>
                          <a:spcPct val="150000"/>
                        </a:lnSpc>
                      </a:pPr>
                      <a:r>
                        <a:rPr lang="en-US" sz="2400" b="1" dirty="0">
                          <a:solidFill>
                            <a:schemeClr val="accent1">
                              <a:lumMod val="50000"/>
                            </a:schemeClr>
                          </a:solidFill>
                          <a:effectLst/>
                        </a:rPr>
                        <a:t>Name of the bank</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a:solidFill>
                            <a:schemeClr val="accent1">
                              <a:lumMod val="50000"/>
                            </a:schemeClr>
                          </a:solidFill>
                          <a:effectLst/>
                        </a:rPr>
                        <a:t>Name of the bank</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745582"/>
                  </a:ext>
                </a:extLst>
              </a:tr>
              <a:tr h="431162">
                <a:tc>
                  <a:txBody>
                    <a:bodyPr/>
                    <a:lstStyle/>
                    <a:p>
                      <a:pPr algn="ctr">
                        <a:lnSpc>
                          <a:spcPct val="150000"/>
                        </a:lnSpc>
                      </a:pPr>
                      <a:r>
                        <a:rPr lang="en-US" sz="2400" b="1" dirty="0">
                          <a:solidFill>
                            <a:schemeClr val="accent1">
                              <a:lumMod val="50000"/>
                            </a:schemeClr>
                          </a:solidFill>
                          <a:effectLst/>
                        </a:rPr>
                        <a:t>Registration number</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dirty="0">
                          <a:solidFill>
                            <a:schemeClr val="accent1">
                              <a:lumMod val="50000"/>
                            </a:schemeClr>
                          </a:solidFill>
                          <a:effectLst/>
                        </a:rPr>
                        <a:t>Unique ID. were for filtration</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3079808"/>
                  </a:ext>
                </a:extLst>
              </a:tr>
              <a:tr h="1398405">
                <a:tc>
                  <a:txBody>
                    <a:bodyPr/>
                    <a:lstStyle/>
                    <a:p>
                      <a:pPr algn="ctr">
                        <a:lnSpc>
                          <a:spcPct val="150000"/>
                        </a:lnSpc>
                      </a:pPr>
                      <a:r>
                        <a:rPr lang="en-US" sz="2400" b="1" dirty="0">
                          <a:solidFill>
                            <a:schemeClr val="accent1">
                              <a:lumMod val="50000"/>
                            </a:schemeClr>
                          </a:solidFill>
                          <a:effectLst/>
                        </a:rPr>
                        <a:t>Net Assets</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dirty="0">
                          <a:solidFill>
                            <a:schemeClr val="accent1">
                              <a:lumMod val="50000"/>
                            </a:schemeClr>
                          </a:solidFill>
                          <a:effectLst/>
                        </a:rPr>
                        <a:t>For </a:t>
                      </a:r>
                      <a:r>
                        <a:rPr lang="en-US" sz="2400" b="1" dirty="0" err="1">
                          <a:solidFill>
                            <a:schemeClr val="accent1">
                              <a:lumMod val="50000"/>
                            </a:schemeClr>
                          </a:solidFill>
                          <a:effectLst/>
                        </a:rPr>
                        <a:t>clusterizaton</a:t>
                      </a:r>
                      <a:r>
                        <a:rPr lang="en-US" sz="2400" b="1" dirty="0">
                          <a:solidFill>
                            <a:schemeClr val="accent1">
                              <a:lumMod val="50000"/>
                            </a:schemeClr>
                          </a:solidFill>
                          <a:effectLst/>
                        </a:rPr>
                        <a:t>. based on </a:t>
                      </a:r>
                      <a:r>
                        <a:rPr lang="en-US" sz="2400" b="1" dirty="0" err="1">
                          <a:solidFill>
                            <a:schemeClr val="accent1">
                              <a:lumMod val="50000"/>
                            </a:schemeClr>
                          </a:solidFill>
                          <a:effectLst/>
                        </a:rPr>
                        <a:t>quatile</a:t>
                      </a:r>
                      <a:r>
                        <a:rPr lang="en-US" sz="2400" b="1" dirty="0">
                          <a:solidFill>
                            <a:schemeClr val="accent1">
                              <a:lumMod val="50000"/>
                            </a:schemeClr>
                          </a:solidFill>
                          <a:effectLst/>
                        </a:rPr>
                        <a:t> of average growth through years</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7278676"/>
                  </a:ext>
                </a:extLst>
              </a:tr>
              <a:tr h="431162">
                <a:tc>
                  <a:txBody>
                    <a:bodyPr/>
                    <a:lstStyle/>
                    <a:p>
                      <a:pPr algn="ctr">
                        <a:lnSpc>
                          <a:spcPct val="150000"/>
                        </a:lnSpc>
                      </a:pPr>
                      <a:r>
                        <a:rPr lang="en-US" sz="2400" b="1">
                          <a:solidFill>
                            <a:schemeClr val="accent1">
                              <a:lumMod val="50000"/>
                            </a:schemeClr>
                          </a:solidFill>
                          <a:effectLst/>
                        </a:rPr>
                        <a:t>Deposits of individuals</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dirty="0">
                          <a:solidFill>
                            <a:schemeClr val="accent1">
                              <a:lumMod val="50000"/>
                            </a:schemeClr>
                          </a:solidFill>
                          <a:effectLst/>
                        </a:rPr>
                        <a:t>For FGAP calculation</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81439321"/>
                  </a:ext>
                </a:extLst>
              </a:tr>
              <a:tr h="431162">
                <a:tc>
                  <a:txBody>
                    <a:bodyPr/>
                    <a:lstStyle/>
                    <a:p>
                      <a:pPr algn="ctr">
                        <a:lnSpc>
                          <a:spcPct val="150000"/>
                        </a:lnSpc>
                      </a:pPr>
                      <a:r>
                        <a:rPr lang="en-US" sz="2400" b="1" dirty="0">
                          <a:solidFill>
                            <a:schemeClr val="accent1">
                              <a:lumMod val="50000"/>
                            </a:schemeClr>
                          </a:solidFill>
                          <a:effectLst/>
                        </a:rPr>
                        <a:t>Deposits of companies</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dirty="0">
                          <a:solidFill>
                            <a:schemeClr val="accent1">
                              <a:lumMod val="50000"/>
                            </a:schemeClr>
                          </a:solidFill>
                          <a:effectLst/>
                        </a:rPr>
                        <a:t>For FGAP calculation</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4493003"/>
                  </a:ext>
                </a:extLst>
              </a:tr>
              <a:tr h="431162">
                <a:tc>
                  <a:txBody>
                    <a:bodyPr/>
                    <a:lstStyle/>
                    <a:p>
                      <a:pPr algn="ctr">
                        <a:lnSpc>
                          <a:spcPct val="150000"/>
                        </a:lnSpc>
                      </a:pPr>
                      <a:r>
                        <a:rPr lang="en-US" sz="2400" b="1" dirty="0">
                          <a:solidFill>
                            <a:schemeClr val="accent1">
                              <a:lumMod val="50000"/>
                            </a:schemeClr>
                          </a:solidFill>
                          <a:effectLst/>
                        </a:rPr>
                        <a:t>Credits</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dirty="0">
                          <a:solidFill>
                            <a:schemeClr val="accent1">
                              <a:lumMod val="50000"/>
                            </a:schemeClr>
                          </a:solidFill>
                          <a:effectLst/>
                        </a:rPr>
                        <a:t>For FGAP calculation</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4606076"/>
                  </a:ext>
                </a:extLst>
              </a:tr>
              <a:tr h="431162">
                <a:tc>
                  <a:txBody>
                    <a:bodyPr/>
                    <a:lstStyle/>
                    <a:p>
                      <a:pPr algn="ctr">
                        <a:lnSpc>
                          <a:spcPct val="150000"/>
                        </a:lnSpc>
                      </a:pPr>
                      <a:r>
                        <a:rPr lang="en-US" sz="2400" b="1" dirty="0">
                          <a:solidFill>
                            <a:schemeClr val="accent1">
                              <a:lumMod val="50000"/>
                            </a:schemeClr>
                          </a:solidFill>
                          <a:effectLst/>
                        </a:rPr>
                        <a:t>Earnings before taxes</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dirty="0">
                          <a:solidFill>
                            <a:schemeClr val="accent1">
                              <a:lumMod val="50000"/>
                            </a:schemeClr>
                          </a:solidFill>
                          <a:effectLst/>
                        </a:rPr>
                        <a:t>For ORC calculation</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12625840"/>
                  </a:ext>
                </a:extLst>
              </a:tr>
              <a:tr h="431162">
                <a:tc>
                  <a:txBody>
                    <a:bodyPr/>
                    <a:lstStyle/>
                    <a:p>
                      <a:pPr algn="ctr">
                        <a:lnSpc>
                          <a:spcPct val="150000"/>
                        </a:lnSpc>
                      </a:pPr>
                      <a:r>
                        <a:rPr lang="en-US" sz="2400" b="1" dirty="0">
                          <a:solidFill>
                            <a:schemeClr val="accent1">
                              <a:lumMod val="50000"/>
                            </a:schemeClr>
                          </a:solidFill>
                          <a:effectLst/>
                        </a:rPr>
                        <a:t>Securities</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dirty="0">
                          <a:solidFill>
                            <a:schemeClr val="accent1">
                              <a:lumMod val="50000"/>
                            </a:schemeClr>
                          </a:solidFill>
                          <a:effectLst/>
                        </a:rPr>
                        <a:t>For </a:t>
                      </a:r>
                      <a:r>
                        <a:rPr lang="en-US" sz="2400" b="1" dirty="0" err="1">
                          <a:solidFill>
                            <a:schemeClr val="accent1">
                              <a:lumMod val="50000"/>
                            </a:schemeClr>
                          </a:solidFill>
                          <a:effectLst/>
                        </a:rPr>
                        <a:t>VaR</a:t>
                      </a:r>
                      <a:r>
                        <a:rPr lang="en-US" sz="2400" b="1" dirty="0">
                          <a:solidFill>
                            <a:schemeClr val="accent1">
                              <a:lumMod val="50000"/>
                            </a:schemeClr>
                          </a:solidFill>
                          <a:effectLst/>
                        </a:rPr>
                        <a:t> calculation</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1138808"/>
                  </a:ext>
                </a:extLst>
              </a:tr>
              <a:tr h="431162">
                <a:tc>
                  <a:txBody>
                    <a:bodyPr/>
                    <a:lstStyle/>
                    <a:p>
                      <a:pPr algn="ctr">
                        <a:lnSpc>
                          <a:spcPct val="150000"/>
                        </a:lnSpc>
                      </a:pPr>
                      <a:r>
                        <a:rPr lang="en-US" sz="2400" b="1" dirty="0">
                          <a:solidFill>
                            <a:schemeClr val="accent1">
                              <a:lumMod val="50000"/>
                            </a:schemeClr>
                          </a:solidFill>
                          <a:effectLst/>
                        </a:rPr>
                        <a:t>ROA</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dirty="0">
                          <a:solidFill>
                            <a:schemeClr val="accent1">
                              <a:lumMod val="50000"/>
                            </a:schemeClr>
                          </a:solidFill>
                          <a:effectLst/>
                        </a:rPr>
                        <a:t>Return on Assets</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1918725"/>
                  </a:ext>
                </a:extLst>
              </a:tr>
              <a:tr h="914784">
                <a:tc>
                  <a:txBody>
                    <a:bodyPr/>
                    <a:lstStyle/>
                    <a:p>
                      <a:pPr algn="ctr">
                        <a:lnSpc>
                          <a:spcPct val="150000"/>
                        </a:lnSpc>
                      </a:pPr>
                      <a:r>
                        <a:rPr lang="en-US" sz="2400" b="1" dirty="0">
                          <a:solidFill>
                            <a:schemeClr val="accent1">
                              <a:lumMod val="50000"/>
                            </a:schemeClr>
                          </a:solidFill>
                          <a:effectLst/>
                        </a:rPr>
                        <a:t>ROE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dirty="0">
                          <a:solidFill>
                            <a:schemeClr val="accent1">
                              <a:lumMod val="50000"/>
                            </a:schemeClr>
                          </a:solidFill>
                          <a:effectLst/>
                        </a:rPr>
                        <a:t>Return on Equity</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47868743"/>
                  </a:ext>
                </a:extLst>
              </a:tr>
              <a:tr h="431162">
                <a:tc>
                  <a:txBody>
                    <a:bodyPr/>
                    <a:lstStyle/>
                    <a:p>
                      <a:pPr algn="ctr">
                        <a:lnSpc>
                          <a:spcPct val="150000"/>
                        </a:lnSpc>
                      </a:pPr>
                      <a:r>
                        <a:rPr lang="en-US" sz="2400" b="1" dirty="0">
                          <a:solidFill>
                            <a:schemeClr val="accent1">
                              <a:lumMod val="50000"/>
                            </a:schemeClr>
                          </a:solidFill>
                          <a:effectLst/>
                        </a:rPr>
                        <a:t>Capital</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dirty="0">
                          <a:solidFill>
                            <a:schemeClr val="accent1">
                              <a:lumMod val="50000"/>
                            </a:schemeClr>
                          </a:solidFill>
                          <a:effectLst/>
                        </a:rPr>
                        <a:t>Capital growth were used for control variable </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3492522"/>
                  </a:ext>
                </a:extLst>
              </a:tr>
              <a:tr h="1398405">
                <a:tc>
                  <a:txBody>
                    <a:bodyPr/>
                    <a:lstStyle/>
                    <a:p>
                      <a:pPr algn="ctr">
                        <a:lnSpc>
                          <a:spcPct val="150000"/>
                        </a:lnSpc>
                      </a:pPr>
                      <a:r>
                        <a:rPr lang="en-US" sz="2400" b="1" dirty="0">
                          <a:solidFill>
                            <a:schemeClr val="accent1">
                              <a:lumMod val="50000"/>
                            </a:schemeClr>
                          </a:solidFill>
                          <a:effectLst/>
                        </a:rPr>
                        <a:t>The coefficient of non-repayment of the principal amount of the debt</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2400" b="1" dirty="0">
                          <a:solidFill>
                            <a:schemeClr val="accent1">
                              <a:lumMod val="50000"/>
                            </a:schemeClr>
                          </a:solidFill>
                          <a:effectLst/>
                        </a:rPr>
                        <a:t>Our NPL/TL</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4851930"/>
                  </a:ext>
                </a:extLst>
              </a:tr>
            </a:tbl>
          </a:graphicData>
        </a:graphic>
      </p:graphicFrame>
      <p:sp>
        <p:nvSpPr>
          <p:cNvPr id="35" name="Номер слайда 34">
            <a:extLst>
              <a:ext uri="{FF2B5EF4-FFF2-40B4-BE49-F238E27FC236}">
                <a16:creationId xmlns:a16="http://schemas.microsoft.com/office/drawing/2014/main" id="{5FB3E147-91A7-42F8-9165-B6771D70FEDD}"/>
              </a:ext>
            </a:extLst>
          </p:cNvPr>
          <p:cNvSpPr>
            <a:spLocks noGrp="1"/>
          </p:cNvSpPr>
          <p:nvPr>
            <p:ph type="sldNum" sz="quarter" idx="2"/>
          </p:nvPr>
        </p:nvSpPr>
        <p:spPr/>
        <p:txBody>
          <a:bodyPr/>
          <a:lstStyle/>
          <a:p>
            <a:fld id="{86CB4B4D-7CA3-9044-876B-883B54F8677D}" type="slidenum">
              <a:rPr lang="ru-RU" smtClean="0"/>
              <a:t>16</a:t>
            </a:fld>
            <a:endParaRPr lang="ru-RU"/>
          </a:p>
        </p:txBody>
      </p:sp>
    </p:spTree>
    <p:extLst>
      <p:ext uri="{BB962C8B-B14F-4D97-AF65-F5344CB8AC3E}">
        <p14:creationId xmlns:p14="http://schemas.microsoft.com/office/powerpoint/2010/main" val="5450705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Splitting Banks and control variable</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3" name="Таблица 2">
            <a:extLst>
              <a:ext uri="{FF2B5EF4-FFF2-40B4-BE49-F238E27FC236}">
                <a16:creationId xmlns:a16="http://schemas.microsoft.com/office/drawing/2014/main" id="{39026DDD-0097-4DF8-8798-FC71D9A042CA}"/>
              </a:ext>
            </a:extLst>
          </p:cNvPr>
          <p:cNvGraphicFramePr>
            <a:graphicFrameLocks noGrp="1"/>
          </p:cNvGraphicFramePr>
          <p:nvPr>
            <p:extLst>
              <p:ext uri="{D42A27DB-BD31-4B8C-83A1-F6EECF244321}">
                <p14:modId xmlns:p14="http://schemas.microsoft.com/office/powerpoint/2010/main" val="2798201742"/>
              </p:ext>
            </p:extLst>
          </p:nvPr>
        </p:nvGraphicFramePr>
        <p:xfrm>
          <a:off x="2340864" y="6009401"/>
          <a:ext cx="5210919" cy="4597492"/>
        </p:xfrm>
        <a:graphic>
          <a:graphicData uri="http://schemas.openxmlformats.org/drawingml/2006/table">
            <a:tbl>
              <a:tblPr firstRow="1" firstCol="1" bandRow="1">
                <a:tableStyleId>{5940675A-B579-460E-94D1-54222C63F5DA}</a:tableStyleId>
              </a:tblPr>
              <a:tblGrid>
                <a:gridCol w="2311353">
                  <a:extLst>
                    <a:ext uri="{9D8B030D-6E8A-4147-A177-3AD203B41FA5}">
                      <a16:colId xmlns:a16="http://schemas.microsoft.com/office/drawing/2014/main" val="3820408828"/>
                    </a:ext>
                  </a:extLst>
                </a:gridCol>
                <a:gridCol w="2899566">
                  <a:extLst>
                    <a:ext uri="{9D8B030D-6E8A-4147-A177-3AD203B41FA5}">
                      <a16:colId xmlns:a16="http://schemas.microsoft.com/office/drawing/2014/main" val="2374937213"/>
                    </a:ext>
                  </a:extLst>
                </a:gridCol>
              </a:tblGrid>
              <a:tr h="846940">
                <a:tc>
                  <a:txBody>
                    <a:bodyPr/>
                    <a:lstStyle/>
                    <a:p>
                      <a:pPr algn="ctr">
                        <a:lnSpc>
                          <a:spcPct val="150000"/>
                        </a:lnSpc>
                      </a:pPr>
                      <a:r>
                        <a:rPr lang="en-US" sz="3200" b="1" dirty="0">
                          <a:solidFill>
                            <a:schemeClr val="accent1">
                              <a:lumMod val="50000"/>
                            </a:schemeClr>
                          </a:solidFill>
                          <a:effectLst/>
                        </a:rPr>
                        <a:t>Quantile</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lnSpc>
                          <a:spcPct val="150000"/>
                        </a:lnSpc>
                      </a:pPr>
                      <a:r>
                        <a:rPr lang="en-US" sz="3200" b="1" dirty="0">
                          <a:solidFill>
                            <a:schemeClr val="accent1">
                              <a:lumMod val="50000"/>
                            </a:schemeClr>
                          </a:solidFill>
                          <a:effectLst/>
                        </a:rPr>
                        <a:t>Description</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124547814"/>
                  </a:ext>
                </a:extLst>
              </a:tr>
              <a:tr h="1250184">
                <a:tc>
                  <a:txBody>
                    <a:bodyPr/>
                    <a:lstStyle/>
                    <a:p>
                      <a:pPr algn="ctr">
                        <a:lnSpc>
                          <a:spcPct val="150000"/>
                        </a:lnSpc>
                      </a:pPr>
                      <a:r>
                        <a:rPr lang="en-US" sz="3200" b="1" dirty="0">
                          <a:solidFill>
                            <a:schemeClr val="accent1">
                              <a:lumMod val="50000"/>
                            </a:schemeClr>
                          </a:solidFill>
                          <a:effectLst/>
                        </a:rPr>
                        <a:t>0.033%</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dirty="0">
                          <a:solidFill>
                            <a:schemeClr val="accent1">
                              <a:lumMod val="50000"/>
                            </a:schemeClr>
                          </a:solidFill>
                          <a:effectLst/>
                        </a:rPr>
                        <a:t>Young</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0474004"/>
                  </a:ext>
                </a:extLst>
              </a:tr>
              <a:tr h="1250184">
                <a:tc>
                  <a:txBody>
                    <a:bodyPr/>
                    <a:lstStyle/>
                    <a:p>
                      <a:pPr algn="ctr">
                        <a:lnSpc>
                          <a:spcPct val="150000"/>
                        </a:lnSpc>
                      </a:pPr>
                      <a:r>
                        <a:rPr lang="en-US" sz="3200" b="1" dirty="0">
                          <a:solidFill>
                            <a:schemeClr val="accent1">
                              <a:lumMod val="50000"/>
                            </a:schemeClr>
                          </a:solidFill>
                          <a:effectLst/>
                        </a:rPr>
                        <a:t>5.836% </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dirty="0">
                          <a:solidFill>
                            <a:schemeClr val="accent1">
                              <a:lumMod val="50000"/>
                            </a:schemeClr>
                          </a:solidFill>
                          <a:effectLst/>
                        </a:rPr>
                        <a:t>Adolescent</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7735856"/>
                  </a:ext>
                </a:extLst>
              </a:tr>
              <a:tr h="1250184">
                <a:tc>
                  <a:txBody>
                    <a:bodyPr/>
                    <a:lstStyle/>
                    <a:p>
                      <a:pPr algn="ctr">
                        <a:lnSpc>
                          <a:spcPct val="150000"/>
                        </a:lnSpc>
                      </a:pPr>
                      <a:r>
                        <a:rPr lang="en-US" sz="3200" b="1" dirty="0">
                          <a:solidFill>
                            <a:schemeClr val="accent1">
                              <a:lumMod val="50000"/>
                            </a:schemeClr>
                          </a:solidFill>
                          <a:effectLst/>
                        </a:rPr>
                        <a:t>12.745%</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3200" b="1" dirty="0">
                          <a:solidFill>
                            <a:schemeClr val="accent1">
                              <a:lumMod val="50000"/>
                            </a:schemeClr>
                          </a:solidFill>
                          <a:effectLst/>
                        </a:rPr>
                        <a:t>Maturity</a:t>
                      </a:r>
                      <a:endParaRPr lang="ru-RU" sz="32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9661351"/>
                  </a:ext>
                </a:extLst>
              </a:tr>
            </a:tbl>
          </a:graphicData>
        </a:graphic>
      </p:graphicFrame>
      <p:sp>
        <p:nvSpPr>
          <p:cNvPr id="5" name="Номер слайда 4">
            <a:extLst>
              <a:ext uri="{FF2B5EF4-FFF2-40B4-BE49-F238E27FC236}">
                <a16:creationId xmlns:a16="http://schemas.microsoft.com/office/drawing/2014/main" id="{D7095FF6-2D19-421D-A6EF-AA8E51B450A2}"/>
              </a:ext>
            </a:extLst>
          </p:cNvPr>
          <p:cNvSpPr>
            <a:spLocks noGrp="1"/>
          </p:cNvSpPr>
          <p:nvPr>
            <p:ph type="sldNum" sz="quarter" idx="2"/>
          </p:nvPr>
        </p:nvSpPr>
        <p:spPr/>
        <p:txBody>
          <a:bodyPr/>
          <a:lstStyle/>
          <a:p>
            <a:fld id="{86CB4B4D-7CA3-9044-876B-883B54F8677D}" type="slidenum">
              <a:rPr lang="ru-RU" smtClean="0"/>
              <a:t>17</a:t>
            </a:fld>
            <a:endParaRPr lang="ru-RU"/>
          </a:p>
        </p:txBody>
      </p:sp>
      <p:graphicFrame>
        <p:nvGraphicFramePr>
          <p:cNvPr id="2" name="Таблица 3">
            <a:extLst>
              <a:ext uri="{FF2B5EF4-FFF2-40B4-BE49-F238E27FC236}">
                <a16:creationId xmlns:a16="http://schemas.microsoft.com/office/drawing/2014/main" id="{C684669D-E7F2-FB29-E8FD-E30EB17A46FA}"/>
              </a:ext>
            </a:extLst>
          </p:cNvPr>
          <p:cNvGraphicFramePr>
            <a:graphicFrameLocks noGrp="1"/>
          </p:cNvGraphicFramePr>
          <p:nvPr>
            <p:extLst>
              <p:ext uri="{D42A27DB-BD31-4B8C-83A1-F6EECF244321}">
                <p14:modId xmlns:p14="http://schemas.microsoft.com/office/powerpoint/2010/main" val="3129256000"/>
              </p:ext>
            </p:extLst>
          </p:nvPr>
        </p:nvGraphicFramePr>
        <p:xfrm>
          <a:off x="1818691" y="3735831"/>
          <a:ext cx="6255266" cy="1188720"/>
        </p:xfrm>
        <a:graphic>
          <a:graphicData uri="http://schemas.openxmlformats.org/drawingml/2006/table">
            <a:tbl>
              <a:tblPr firstRow="1" bandRow="1">
                <a:tableStyleId>{5940675A-B579-460E-94D1-54222C63F5DA}</a:tableStyleId>
              </a:tblPr>
              <a:tblGrid>
                <a:gridCol w="6255266">
                  <a:extLst>
                    <a:ext uri="{9D8B030D-6E8A-4147-A177-3AD203B41FA5}">
                      <a16:colId xmlns:a16="http://schemas.microsoft.com/office/drawing/2014/main" val="2379632703"/>
                    </a:ext>
                  </a:extLst>
                </a:gridCol>
              </a:tblGrid>
              <a:tr h="370840">
                <a:tc>
                  <a:txBody>
                    <a:bodyPr/>
                    <a:lstStyle/>
                    <a:p>
                      <a:r>
                        <a:rPr lang="en-US" sz="3600" b="1" dirty="0">
                          <a:solidFill>
                            <a:schemeClr val="accent1">
                              <a:lumMod val="50000"/>
                            </a:schemeClr>
                          </a:solidFill>
                        </a:rPr>
                        <a:t>Growth of NA were used in case of banks mature split</a:t>
                      </a:r>
                      <a:endParaRPr lang="ru-RU" sz="3600" b="1" dirty="0">
                        <a:solidFill>
                          <a:schemeClr val="accent1">
                            <a:lumMod val="50000"/>
                          </a:schemeClr>
                        </a:solidFill>
                      </a:endParaRPr>
                    </a:p>
                  </a:txBody>
                  <a:tcPr>
                    <a:solidFill>
                      <a:schemeClr val="bg1">
                        <a:lumMod val="85000"/>
                      </a:schemeClr>
                    </a:solidFill>
                  </a:tcPr>
                </a:tc>
                <a:extLst>
                  <a:ext uri="{0D108BD9-81ED-4DB2-BD59-A6C34878D82A}">
                    <a16:rowId xmlns:a16="http://schemas.microsoft.com/office/drawing/2014/main" val="2458877553"/>
                  </a:ext>
                </a:extLst>
              </a:tr>
            </a:tbl>
          </a:graphicData>
        </a:graphic>
      </p:graphicFrame>
      <p:cxnSp>
        <p:nvCxnSpPr>
          <p:cNvPr id="6" name="Прямая со стрелкой 5">
            <a:extLst>
              <a:ext uri="{FF2B5EF4-FFF2-40B4-BE49-F238E27FC236}">
                <a16:creationId xmlns:a16="http://schemas.microsoft.com/office/drawing/2014/main" id="{014D92FA-34EE-CC7C-5FBB-16CAADD11FB9}"/>
              </a:ext>
            </a:extLst>
          </p:cNvPr>
          <p:cNvCxnSpPr>
            <a:cxnSpLocks/>
            <a:stCxn id="2" idx="2"/>
            <a:endCxn id="3" idx="0"/>
          </p:cNvCxnSpPr>
          <p:nvPr/>
        </p:nvCxnSpPr>
        <p:spPr>
          <a:xfrm flipH="1">
            <a:off x="4946323" y="4924551"/>
            <a:ext cx="1" cy="1084850"/>
          </a:xfrm>
          <a:prstGeom prst="straightConnector1">
            <a:avLst/>
          </a:prstGeom>
          <a:noFill/>
          <a:ln w="762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graphicFrame>
            <p:nvGraphicFramePr>
              <p:cNvPr id="24" name="Таблица 24">
                <a:extLst>
                  <a:ext uri="{FF2B5EF4-FFF2-40B4-BE49-F238E27FC236}">
                    <a16:creationId xmlns:a16="http://schemas.microsoft.com/office/drawing/2014/main" id="{6A3386FC-38D9-DBD8-DC01-3A998AA1F20E}"/>
                  </a:ext>
                </a:extLst>
              </p:cNvPr>
              <p:cNvGraphicFramePr>
                <a:graphicFrameLocks noGrp="1"/>
              </p:cNvGraphicFramePr>
              <p:nvPr>
                <p:extLst>
                  <p:ext uri="{D42A27DB-BD31-4B8C-83A1-F6EECF244321}">
                    <p14:modId xmlns:p14="http://schemas.microsoft.com/office/powerpoint/2010/main" val="1108350617"/>
                  </p:ext>
                </p:extLst>
              </p:nvPr>
            </p:nvGraphicFramePr>
            <p:xfrm>
              <a:off x="8560341" y="5912074"/>
              <a:ext cx="15303665" cy="3031279"/>
            </p:xfrm>
            <a:graphic>
              <a:graphicData uri="http://schemas.openxmlformats.org/drawingml/2006/table">
                <a:tbl>
                  <a:tblPr firstRow="1" bandRow="1">
                    <a:tableStyleId>{5940675A-B579-460E-94D1-54222C63F5DA}</a:tableStyleId>
                  </a:tblPr>
                  <a:tblGrid>
                    <a:gridCol w="15303665">
                      <a:extLst>
                        <a:ext uri="{9D8B030D-6E8A-4147-A177-3AD203B41FA5}">
                          <a16:colId xmlns:a16="http://schemas.microsoft.com/office/drawing/2014/main" val="3561153699"/>
                        </a:ext>
                      </a:extLst>
                    </a:gridCol>
                  </a:tblGrid>
                  <a:tr h="624785">
                    <a:tc>
                      <a:txBody>
                        <a:bodyPr/>
                        <a:lstStyle/>
                        <a:p>
                          <a:r>
                            <a:rPr lang="en-US" sz="3200" b="1" dirty="0">
                              <a:solidFill>
                                <a:schemeClr val="accent1">
                                  <a:lumMod val="50000"/>
                                </a:schemeClr>
                              </a:solidFill>
                            </a:rPr>
                            <a:t>Control variable - </a:t>
                          </a: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Capital growth:</a:t>
                          </a:r>
                          <a:endParaRPr lang="ru-RU" sz="3200" b="1" dirty="0">
                            <a:solidFill>
                              <a:schemeClr val="accent1">
                                <a:lumMod val="50000"/>
                              </a:schemeClr>
                            </a:solidFill>
                          </a:endParaRPr>
                        </a:p>
                      </a:txBody>
                      <a:tcPr>
                        <a:solidFill>
                          <a:schemeClr val="bg1">
                            <a:lumMod val="85000"/>
                          </a:schemeClr>
                        </a:solidFill>
                      </a:tcPr>
                    </a:tc>
                    <a:extLst>
                      <a:ext uri="{0D108BD9-81ED-4DB2-BD59-A6C34878D82A}">
                        <a16:rowId xmlns:a16="http://schemas.microsoft.com/office/drawing/2014/main" val="3557299664"/>
                      </a:ext>
                    </a:extLst>
                  </a:tr>
                  <a:tr h="2406494">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en-US" sz="2400" b="1" i="1" dirty="0">
                            <a:solidFill>
                              <a:schemeClr val="accent1">
                                <a:lumMod val="50000"/>
                              </a:schemeClr>
                            </a:solidFill>
                            <a:latin typeface="Cambria Math" panose="02040503050406030204" pitchFamily="18" charset="0"/>
                          </a:endParaRPr>
                        </a:p>
                        <a:p>
                          <a:pPr marL="0" marR="0" lvl="0" indent="0" algn="ctr" defTabSz="821531" rtl="0" eaLnBrk="1" fontAlgn="auto" latinLnBrk="0" hangingPunct="1">
                            <a:lnSpc>
                              <a:spcPct val="100000"/>
                            </a:lnSpc>
                            <a:spcBef>
                              <a:spcPts val="0"/>
                            </a:spcBef>
                            <a:spcAft>
                              <a:spcPts val="0"/>
                            </a:spcAft>
                            <a:buClrTx/>
                            <a:buSzTx/>
                            <a:buFontTx/>
                            <a:buNone/>
                            <a:tabLst/>
                            <a:defRPr/>
                          </a:pPr>
                          <a:endParaRPr lang="en-US" sz="2400" b="1" i="1" dirty="0">
                            <a:solidFill>
                              <a:schemeClr val="accent1">
                                <a:lumMod val="50000"/>
                              </a:schemeClr>
                            </a:solidFill>
                            <a:latin typeface="Cambria Math" panose="02040503050406030204" pitchFamily="18" charset="0"/>
                          </a:endParaRPr>
                        </a:p>
                        <a:p>
                          <a:pPr marL="0" marR="0" lvl="0" indent="0" algn="ctr" defTabSz="821531"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800" b="1" i="1" smtClean="0">
                                    <a:solidFill>
                                      <a:schemeClr val="accent1">
                                        <a:lumMod val="50000"/>
                                      </a:schemeClr>
                                    </a:solidFill>
                                    <a:latin typeface="Cambria Math" panose="02040503050406030204" pitchFamily="18" charset="0"/>
                                  </a:rPr>
                                  <m:t>𝐂</m:t>
                                </m:r>
                                <m:r>
                                  <a:rPr lang="ru-RU" sz="2800" b="1" i="0">
                                    <a:solidFill>
                                      <a:schemeClr val="accent1">
                                        <a:lumMod val="50000"/>
                                      </a:schemeClr>
                                    </a:solidFill>
                                    <a:latin typeface="Cambria Math" panose="02040503050406030204" pitchFamily="18" charset="0"/>
                                  </a:rPr>
                                  <m:t>𝐀𝐏</m:t>
                                </m:r>
                                <m:r>
                                  <m:rPr>
                                    <m:lit/>
                                  </m:rPr>
                                  <a:rPr lang="ru-RU" sz="2800" b="1" i="0">
                                    <a:solidFill>
                                      <a:schemeClr val="accent1">
                                        <a:lumMod val="50000"/>
                                      </a:schemeClr>
                                    </a:solidFill>
                                    <a:latin typeface="Cambria Math" panose="02040503050406030204" pitchFamily="18" charset="0"/>
                                  </a:rPr>
                                  <m:t>_</m:t>
                                </m:r>
                                <m:r>
                                  <a:rPr lang="ru-RU" sz="2800" b="1" i="0">
                                    <a:solidFill>
                                      <a:schemeClr val="accent1">
                                        <a:lumMod val="50000"/>
                                      </a:schemeClr>
                                    </a:solidFill>
                                    <a:latin typeface="Cambria Math" panose="02040503050406030204" pitchFamily="18" charset="0"/>
                                  </a:rPr>
                                  <m:t>𝐆𝐫</m:t>
                                </m:r>
                                <m:r>
                                  <a:rPr lang="ru-RU" sz="2800" b="1" i="0">
                                    <a:solidFill>
                                      <a:schemeClr val="accent1">
                                        <a:lumMod val="50000"/>
                                      </a:schemeClr>
                                    </a:solidFill>
                                    <a:latin typeface="Cambria Math" panose="02040503050406030204" pitchFamily="18" charset="0"/>
                                  </a:rPr>
                                  <m:t>=</m:t>
                                </m:r>
                                <m:f>
                                  <m:fPr>
                                    <m:ctrlPr>
                                      <a:rPr lang="ru-RU" sz="2800" b="1" i="1">
                                        <a:solidFill>
                                          <a:schemeClr val="accent1">
                                            <a:lumMod val="50000"/>
                                          </a:schemeClr>
                                        </a:solidFill>
                                        <a:latin typeface="Cambria Math" panose="02040503050406030204" pitchFamily="18" charset="0"/>
                                      </a:rPr>
                                    </m:ctrlPr>
                                  </m:fPr>
                                  <m:num>
                                    <m:f>
                                      <m:fPr>
                                        <m:ctrlPr>
                                          <a:rPr lang="ru-RU" sz="2800" b="1" i="1">
                                            <a:solidFill>
                                              <a:schemeClr val="accent1">
                                                <a:lumMod val="50000"/>
                                              </a:schemeClr>
                                            </a:solidFill>
                                            <a:latin typeface="Cambria Math" panose="02040503050406030204" pitchFamily="18" charset="0"/>
                                          </a:rPr>
                                        </m:ctrlPr>
                                      </m:fPr>
                                      <m:num>
                                        <m:sSub>
                                          <m:sSubPr>
                                            <m:ctrlPr>
                                              <a:rPr lang="ru-RU" sz="2800" b="1" i="1">
                                                <a:solidFill>
                                                  <a:schemeClr val="accent1">
                                                    <a:lumMod val="50000"/>
                                                  </a:schemeClr>
                                                </a:solidFill>
                                                <a:latin typeface="Cambria Math" panose="02040503050406030204" pitchFamily="18" charset="0"/>
                                              </a:rPr>
                                            </m:ctrlPr>
                                          </m:sSubPr>
                                          <m:e>
                                            <m:r>
                                              <a:rPr lang="ru-RU" sz="2800" b="1" i="0">
                                                <a:solidFill>
                                                  <a:schemeClr val="accent1">
                                                    <a:lumMod val="50000"/>
                                                  </a:schemeClr>
                                                </a:solidFill>
                                                <a:latin typeface="Cambria Math" panose="02040503050406030204" pitchFamily="18" charset="0"/>
                                              </a:rPr>
                                              <m:t>𝐂𝐚𝐩𝐢𝐭𝐚𝐥</m:t>
                                            </m:r>
                                          </m:e>
                                          <m:sub>
                                            <m:r>
                                              <a:rPr lang="ru-RU" sz="2800" b="1" i="0">
                                                <a:solidFill>
                                                  <a:schemeClr val="accent1">
                                                    <a:lumMod val="50000"/>
                                                  </a:schemeClr>
                                                </a:solidFill>
                                                <a:latin typeface="Cambria Math" panose="02040503050406030204" pitchFamily="18" charset="0"/>
                                              </a:rPr>
                                              <m:t>𝟐𝟎𝟏𝟗</m:t>
                                            </m:r>
                                          </m:sub>
                                        </m:sSub>
                                        <m:r>
                                          <a:rPr lang="ru-RU" sz="2800" b="1" i="0">
                                            <a:solidFill>
                                              <a:schemeClr val="accent1">
                                                <a:lumMod val="50000"/>
                                              </a:schemeClr>
                                            </a:solidFill>
                                            <a:latin typeface="Cambria Math" panose="02040503050406030204" pitchFamily="18" charset="0"/>
                                          </a:rPr>
                                          <m:t>−</m:t>
                                        </m:r>
                                        <m:sSub>
                                          <m:sSubPr>
                                            <m:ctrlPr>
                                              <a:rPr lang="ru-RU" sz="2800" b="1" i="1">
                                                <a:solidFill>
                                                  <a:schemeClr val="accent1">
                                                    <a:lumMod val="50000"/>
                                                  </a:schemeClr>
                                                </a:solidFill>
                                                <a:latin typeface="Cambria Math" panose="02040503050406030204" pitchFamily="18" charset="0"/>
                                              </a:rPr>
                                            </m:ctrlPr>
                                          </m:sSubPr>
                                          <m:e>
                                            <m:r>
                                              <a:rPr lang="ru-RU" sz="2800" b="1" i="0">
                                                <a:solidFill>
                                                  <a:schemeClr val="accent1">
                                                    <a:lumMod val="50000"/>
                                                  </a:schemeClr>
                                                </a:solidFill>
                                                <a:latin typeface="Cambria Math" panose="02040503050406030204" pitchFamily="18" charset="0"/>
                                              </a:rPr>
                                              <m:t>𝐂𝐚𝐩𝐢𝐭𝐚𝐥</m:t>
                                            </m:r>
                                          </m:e>
                                          <m:sub>
                                            <m:r>
                                              <a:rPr lang="ru-RU" sz="2800" b="1" i="0">
                                                <a:solidFill>
                                                  <a:schemeClr val="accent1">
                                                    <a:lumMod val="50000"/>
                                                  </a:schemeClr>
                                                </a:solidFill>
                                                <a:latin typeface="Cambria Math" panose="02040503050406030204" pitchFamily="18" charset="0"/>
                                              </a:rPr>
                                              <m:t>𝟐𝟎𝟏𝟖</m:t>
                                            </m:r>
                                          </m:sub>
                                        </m:sSub>
                                      </m:num>
                                      <m:den>
                                        <m:sSub>
                                          <m:sSubPr>
                                            <m:ctrlPr>
                                              <a:rPr lang="ru-RU" sz="2800" b="1" i="1">
                                                <a:solidFill>
                                                  <a:schemeClr val="accent1">
                                                    <a:lumMod val="50000"/>
                                                  </a:schemeClr>
                                                </a:solidFill>
                                                <a:latin typeface="Cambria Math" panose="02040503050406030204" pitchFamily="18" charset="0"/>
                                              </a:rPr>
                                            </m:ctrlPr>
                                          </m:sSubPr>
                                          <m:e>
                                            <m:r>
                                              <a:rPr lang="ru-RU" sz="2800" b="1" i="0">
                                                <a:solidFill>
                                                  <a:schemeClr val="accent1">
                                                    <a:lumMod val="50000"/>
                                                  </a:schemeClr>
                                                </a:solidFill>
                                                <a:latin typeface="Cambria Math" panose="02040503050406030204" pitchFamily="18" charset="0"/>
                                              </a:rPr>
                                              <m:t>𝐂𝐚𝐩𝐢𝐭𝐚𝐥</m:t>
                                            </m:r>
                                          </m:e>
                                          <m:sub>
                                            <m:r>
                                              <a:rPr lang="ru-RU" sz="2800" b="1" i="0">
                                                <a:solidFill>
                                                  <a:schemeClr val="accent1">
                                                    <a:lumMod val="50000"/>
                                                  </a:schemeClr>
                                                </a:solidFill>
                                                <a:latin typeface="Cambria Math" panose="02040503050406030204" pitchFamily="18" charset="0"/>
                                              </a:rPr>
                                              <m:t>𝟐𝟎𝟏𝟖</m:t>
                                            </m:r>
                                          </m:sub>
                                        </m:sSub>
                                      </m:den>
                                    </m:f>
                                    <m:r>
                                      <a:rPr lang="ru-RU" sz="2800" b="1" i="0">
                                        <a:solidFill>
                                          <a:schemeClr val="accent1">
                                            <a:lumMod val="50000"/>
                                          </a:schemeClr>
                                        </a:solidFill>
                                        <a:latin typeface="Cambria Math" panose="02040503050406030204" pitchFamily="18" charset="0"/>
                                      </a:rPr>
                                      <m:t>+</m:t>
                                    </m:r>
                                    <m:f>
                                      <m:fPr>
                                        <m:ctrlPr>
                                          <a:rPr lang="ru-RU" sz="2800" b="1" i="1">
                                            <a:solidFill>
                                              <a:schemeClr val="accent1">
                                                <a:lumMod val="50000"/>
                                              </a:schemeClr>
                                            </a:solidFill>
                                            <a:latin typeface="Cambria Math" panose="02040503050406030204" pitchFamily="18" charset="0"/>
                                          </a:rPr>
                                        </m:ctrlPr>
                                      </m:fPr>
                                      <m:num>
                                        <m:sSub>
                                          <m:sSubPr>
                                            <m:ctrlPr>
                                              <a:rPr lang="ru-RU" sz="2800" b="1" i="1">
                                                <a:solidFill>
                                                  <a:schemeClr val="accent1">
                                                    <a:lumMod val="50000"/>
                                                  </a:schemeClr>
                                                </a:solidFill>
                                                <a:latin typeface="Cambria Math" panose="02040503050406030204" pitchFamily="18" charset="0"/>
                                              </a:rPr>
                                            </m:ctrlPr>
                                          </m:sSubPr>
                                          <m:e>
                                            <m:r>
                                              <a:rPr lang="ru-RU" sz="2800" b="1" i="0">
                                                <a:solidFill>
                                                  <a:schemeClr val="accent1">
                                                    <a:lumMod val="50000"/>
                                                  </a:schemeClr>
                                                </a:solidFill>
                                                <a:latin typeface="Cambria Math" panose="02040503050406030204" pitchFamily="18" charset="0"/>
                                              </a:rPr>
                                              <m:t>𝐂𝐚𝐩𝐢𝐭𝐚𝐥</m:t>
                                            </m:r>
                                          </m:e>
                                          <m:sub>
                                            <m:r>
                                              <a:rPr lang="ru-RU" sz="2800" b="1" i="0">
                                                <a:solidFill>
                                                  <a:schemeClr val="accent1">
                                                    <a:lumMod val="50000"/>
                                                  </a:schemeClr>
                                                </a:solidFill>
                                                <a:latin typeface="Cambria Math" panose="02040503050406030204" pitchFamily="18" charset="0"/>
                                              </a:rPr>
                                              <m:t>𝟐𝟎𝟐𝟎</m:t>
                                            </m:r>
                                          </m:sub>
                                        </m:sSub>
                                        <m:r>
                                          <a:rPr lang="ru-RU" sz="2800" b="1" i="0">
                                            <a:solidFill>
                                              <a:schemeClr val="accent1">
                                                <a:lumMod val="50000"/>
                                              </a:schemeClr>
                                            </a:solidFill>
                                            <a:latin typeface="Cambria Math" panose="02040503050406030204" pitchFamily="18" charset="0"/>
                                          </a:rPr>
                                          <m:t>−</m:t>
                                        </m:r>
                                        <m:sSub>
                                          <m:sSubPr>
                                            <m:ctrlPr>
                                              <a:rPr lang="ru-RU" sz="2800" b="1" i="1">
                                                <a:solidFill>
                                                  <a:schemeClr val="accent1">
                                                    <a:lumMod val="50000"/>
                                                  </a:schemeClr>
                                                </a:solidFill>
                                                <a:latin typeface="Cambria Math" panose="02040503050406030204" pitchFamily="18" charset="0"/>
                                              </a:rPr>
                                            </m:ctrlPr>
                                          </m:sSubPr>
                                          <m:e>
                                            <m:r>
                                              <a:rPr lang="ru-RU" sz="2800" b="1" i="0">
                                                <a:solidFill>
                                                  <a:schemeClr val="accent1">
                                                    <a:lumMod val="50000"/>
                                                  </a:schemeClr>
                                                </a:solidFill>
                                                <a:latin typeface="Cambria Math" panose="02040503050406030204" pitchFamily="18" charset="0"/>
                                              </a:rPr>
                                              <m:t>𝐂𝐚𝐩𝐢𝐭𝐚𝐥</m:t>
                                            </m:r>
                                          </m:e>
                                          <m:sub>
                                            <m:r>
                                              <a:rPr lang="ru-RU" sz="2800" b="1" i="0">
                                                <a:solidFill>
                                                  <a:schemeClr val="accent1">
                                                    <a:lumMod val="50000"/>
                                                  </a:schemeClr>
                                                </a:solidFill>
                                                <a:latin typeface="Cambria Math" panose="02040503050406030204" pitchFamily="18" charset="0"/>
                                              </a:rPr>
                                              <m:t>𝟐𝟎𝟏𝟗</m:t>
                                            </m:r>
                                          </m:sub>
                                        </m:sSub>
                                      </m:num>
                                      <m:den>
                                        <m:sSub>
                                          <m:sSubPr>
                                            <m:ctrlPr>
                                              <a:rPr lang="ru-RU" sz="2800" b="1" i="1">
                                                <a:solidFill>
                                                  <a:schemeClr val="accent1">
                                                    <a:lumMod val="50000"/>
                                                  </a:schemeClr>
                                                </a:solidFill>
                                                <a:latin typeface="Cambria Math" panose="02040503050406030204" pitchFamily="18" charset="0"/>
                                              </a:rPr>
                                            </m:ctrlPr>
                                          </m:sSubPr>
                                          <m:e>
                                            <m:r>
                                              <a:rPr lang="ru-RU" sz="2800" b="1" i="0">
                                                <a:solidFill>
                                                  <a:schemeClr val="accent1">
                                                    <a:lumMod val="50000"/>
                                                  </a:schemeClr>
                                                </a:solidFill>
                                                <a:latin typeface="Cambria Math" panose="02040503050406030204" pitchFamily="18" charset="0"/>
                                              </a:rPr>
                                              <m:t>𝐂𝐚𝐩𝐢𝐭𝐚𝐥</m:t>
                                            </m:r>
                                          </m:e>
                                          <m:sub>
                                            <m:r>
                                              <a:rPr lang="ru-RU" sz="2800" b="1" i="0">
                                                <a:solidFill>
                                                  <a:schemeClr val="accent1">
                                                    <a:lumMod val="50000"/>
                                                  </a:schemeClr>
                                                </a:solidFill>
                                                <a:latin typeface="Cambria Math" panose="02040503050406030204" pitchFamily="18" charset="0"/>
                                              </a:rPr>
                                              <m:t>𝟐𝟎𝟏𝟗</m:t>
                                            </m:r>
                                          </m:sub>
                                        </m:sSub>
                                      </m:den>
                                    </m:f>
                                    <m:r>
                                      <a:rPr lang="ru-RU" sz="2800" b="1" i="0">
                                        <a:solidFill>
                                          <a:schemeClr val="accent1">
                                            <a:lumMod val="50000"/>
                                          </a:schemeClr>
                                        </a:solidFill>
                                        <a:latin typeface="Cambria Math" panose="02040503050406030204" pitchFamily="18" charset="0"/>
                                      </a:rPr>
                                      <m:t>+</m:t>
                                    </m:r>
                                    <m:f>
                                      <m:fPr>
                                        <m:ctrlPr>
                                          <a:rPr lang="ru-RU" sz="2800" b="1" i="1">
                                            <a:solidFill>
                                              <a:schemeClr val="accent1">
                                                <a:lumMod val="50000"/>
                                              </a:schemeClr>
                                            </a:solidFill>
                                            <a:latin typeface="Cambria Math" panose="02040503050406030204" pitchFamily="18" charset="0"/>
                                          </a:rPr>
                                        </m:ctrlPr>
                                      </m:fPr>
                                      <m:num>
                                        <m:sSub>
                                          <m:sSubPr>
                                            <m:ctrlPr>
                                              <a:rPr lang="ru-RU" sz="2800" b="1" i="1">
                                                <a:solidFill>
                                                  <a:schemeClr val="accent1">
                                                    <a:lumMod val="50000"/>
                                                  </a:schemeClr>
                                                </a:solidFill>
                                                <a:latin typeface="Cambria Math" panose="02040503050406030204" pitchFamily="18" charset="0"/>
                                              </a:rPr>
                                            </m:ctrlPr>
                                          </m:sSubPr>
                                          <m:e>
                                            <m:r>
                                              <a:rPr lang="ru-RU" sz="2800" b="1" i="0">
                                                <a:solidFill>
                                                  <a:schemeClr val="accent1">
                                                    <a:lumMod val="50000"/>
                                                  </a:schemeClr>
                                                </a:solidFill>
                                                <a:latin typeface="Cambria Math" panose="02040503050406030204" pitchFamily="18" charset="0"/>
                                              </a:rPr>
                                              <m:t>𝐂𝐚𝐩𝐢𝐭𝐚𝐥</m:t>
                                            </m:r>
                                          </m:e>
                                          <m:sub>
                                            <m:r>
                                              <a:rPr lang="ru-RU" sz="2800" b="1" i="0">
                                                <a:solidFill>
                                                  <a:schemeClr val="accent1">
                                                    <a:lumMod val="50000"/>
                                                  </a:schemeClr>
                                                </a:solidFill>
                                                <a:latin typeface="Cambria Math" panose="02040503050406030204" pitchFamily="18" charset="0"/>
                                              </a:rPr>
                                              <m:t>𝟐𝟎𝟐𝟏</m:t>
                                            </m:r>
                                          </m:sub>
                                        </m:sSub>
                                        <m:r>
                                          <a:rPr lang="ru-RU" sz="2800" b="1" i="0">
                                            <a:solidFill>
                                              <a:schemeClr val="accent1">
                                                <a:lumMod val="50000"/>
                                              </a:schemeClr>
                                            </a:solidFill>
                                            <a:latin typeface="Cambria Math" panose="02040503050406030204" pitchFamily="18" charset="0"/>
                                          </a:rPr>
                                          <m:t>−</m:t>
                                        </m:r>
                                        <m:sSub>
                                          <m:sSubPr>
                                            <m:ctrlPr>
                                              <a:rPr lang="ru-RU" sz="2800" b="1" i="1">
                                                <a:solidFill>
                                                  <a:schemeClr val="accent1">
                                                    <a:lumMod val="50000"/>
                                                  </a:schemeClr>
                                                </a:solidFill>
                                                <a:latin typeface="Cambria Math" panose="02040503050406030204" pitchFamily="18" charset="0"/>
                                              </a:rPr>
                                            </m:ctrlPr>
                                          </m:sSubPr>
                                          <m:e>
                                            <m:r>
                                              <a:rPr lang="ru-RU" sz="2800" b="1" i="0">
                                                <a:solidFill>
                                                  <a:schemeClr val="accent1">
                                                    <a:lumMod val="50000"/>
                                                  </a:schemeClr>
                                                </a:solidFill>
                                                <a:latin typeface="Cambria Math" panose="02040503050406030204" pitchFamily="18" charset="0"/>
                                              </a:rPr>
                                              <m:t>𝐂𝐚𝐩𝐢𝐭𝐚𝐥</m:t>
                                            </m:r>
                                          </m:e>
                                          <m:sub>
                                            <m:r>
                                              <a:rPr lang="ru-RU" sz="2800" b="1" i="0">
                                                <a:solidFill>
                                                  <a:schemeClr val="accent1">
                                                    <a:lumMod val="50000"/>
                                                  </a:schemeClr>
                                                </a:solidFill>
                                                <a:latin typeface="Cambria Math" panose="02040503050406030204" pitchFamily="18" charset="0"/>
                                              </a:rPr>
                                              <m:t>𝟐𝟎𝟐𝟎</m:t>
                                            </m:r>
                                          </m:sub>
                                        </m:sSub>
                                      </m:num>
                                      <m:den>
                                        <m:sSub>
                                          <m:sSubPr>
                                            <m:ctrlPr>
                                              <a:rPr lang="ru-RU" sz="2800" b="1" i="1">
                                                <a:solidFill>
                                                  <a:schemeClr val="accent1">
                                                    <a:lumMod val="50000"/>
                                                  </a:schemeClr>
                                                </a:solidFill>
                                                <a:latin typeface="Cambria Math" panose="02040503050406030204" pitchFamily="18" charset="0"/>
                                              </a:rPr>
                                            </m:ctrlPr>
                                          </m:sSubPr>
                                          <m:e>
                                            <m:r>
                                              <a:rPr lang="ru-RU" sz="2800" b="1" i="0">
                                                <a:solidFill>
                                                  <a:schemeClr val="accent1">
                                                    <a:lumMod val="50000"/>
                                                  </a:schemeClr>
                                                </a:solidFill>
                                                <a:latin typeface="Cambria Math" panose="02040503050406030204" pitchFamily="18" charset="0"/>
                                              </a:rPr>
                                              <m:t>𝐂𝐚𝐩𝐢𝐭𝐚𝐥</m:t>
                                            </m:r>
                                          </m:e>
                                          <m:sub>
                                            <m:r>
                                              <a:rPr lang="ru-RU" sz="2800" b="1" i="0">
                                                <a:solidFill>
                                                  <a:schemeClr val="accent1">
                                                    <a:lumMod val="50000"/>
                                                  </a:schemeClr>
                                                </a:solidFill>
                                                <a:latin typeface="Cambria Math" panose="02040503050406030204" pitchFamily="18" charset="0"/>
                                              </a:rPr>
                                              <m:t>𝟐𝟎𝟐𝟎</m:t>
                                            </m:r>
                                          </m:sub>
                                        </m:sSub>
                                      </m:den>
                                    </m:f>
                                  </m:num>
                                  <m:den>
                                    <m:r>
                                      <a:rPr lang="ru-RU" sz="2800" b="1" i="0">
                                        <a:solidFill>
                                          <a:schemeClr val="accent1">
                                            <a:lumMod val="50000"/>
                                          </a:schemeClr>
                                        </a:solidFill>
                                        <a:latin typeface="Cambria Math" panose="02040503050406030204" pitchFamily="18" charset="0"/>
                                      </a:rPr>
                                      <m:t>𝟑</m:t>
                                    </m:r>
                                  </m:den>
                                </m:f>
                              </m:oMath>
                            </m:oMathPara>
                          </a14:m>
                          <a:endParaRPr lang="ru-RU" sz="2800" dirty="0">
                            <a:latin typeface="+mn-lt"/>
                          </a:endParaRPr>
                        </a:p>
                      </a:txBody>
                      <a:tcPr/>
                    </a:tc>
                    <a:extLst>
                      <a:ext uri="{0D108BD9-81ED-4DB2-BD59-A6C34878D82A}">
                        <a16:rowId xmlns:a16="http://schemas.microsoft.com/office/drawing/2014/main" val="1722838960"/>
                      </a:ext>
                    </a:extLst>
                  </a:tr>
                </a:tbl>
              </a:graphicData>
            </a:graphic>
          </p:graphicFrame>
        </mc:Choice>
        <mc:Fallback xmlns="">
          <p:graphicFrame>
            <p:nvGraphicFramePr>
              <p:cNvPr id="24" name="Таблица 24">
                <a:extLst>
                  <a:ext uri="{FF2B5EF4-FFF2-40B4-BE49-F238E27FC236}">
                    <a16:creationId xmlns:a16="http://schemas.microsoft.com/office/drawing/2014/main" id="{6A3386FC-38D9-DBD8-DC01-3A998AA1F20E}"/>
                  </a:ext>
                </a:extLst>
              </p:cNvPr>
              <p:cNvGraphicFramePr>
                <a:graphicFrameLocks noGrp="1"/>
              </p:cNvGraphicFramePr>
              <p:nvPr>
                <p:extLst>
                  <p:ext uri="{D42A27DB-BD31-4B8C-83A1-F6EECF244321}">
                    <p14:modId xmlns:p14="http://schemas.microsoft.com/office/powerpoint/2010/main" val="1108350617"/>
                  </p:ext>
                </p:extLst>
              </p:nvPr>
            </p:nvGraphicFramePr>
            <p:xfrm>
              <a:off x="8560341" y="5912074"/>
              <a:ext cx="15303665" cy="3031279"/>
            </p:xfrm>
            <a:graphic>
              <a:graphicData uri="http://schemas.openxmlformats.org/drawingml/2006/table">
                <a:tbl>
                  <a:tblPr firstRow="1" bandRow="1">
                    <a:tableStyleId>{5940675A-B579-460E-94D1-54222C63F5DA}</a:tableStyleId>
                  </a:tblPr>
                  <a:tblGrid>
                    <a:gridCol w="15303665">
                      <a:extLst>
                        <a:ext uri="{9D8B030D-6E8A-4147-A177-3AD203B41FA5}">
                          <a16:colId xmlns:a16="http://schemas.microsoft.com/office/drawing/2014/main" val="3561153699"/>
                        </a:ext>
                      </a:extLst>
                    </a:gridCol>
                  </a:tblGrid>
                  <a:tr h="624785">
                    <a:tc>
                      <a:txBody>
                        <a:bodyPr/>
                        <a:lstStyle/>
                        <a:p>
                          <a:r>
                            <a:rPr lang="en-US" sz="3200" b="1" dirty="0">
                              <a:solidFill>
                                <a:schemeClr val="accent1">
                                  <a:lumMod val="50000"/>
                                </a:schemeClr>
                              </a:solidFill>
                            </a:rPr>
                            <a:t>Control variable - </a:t>
                          </a: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Capital growth:</a:t>
                          </a:r>
                          <a:endParaRPr lang="ru-RU" sz="3200" b="1" dirty="0">
                            <a:solidFill>
                              <a:schemeClr val="accent1">
                                <a:lumMod val="50000"/>
                              </a:schemeClr>
                            </a:solidFill>
                          </a:endParaRPr>
                        </a:p>
                      </a:txBody>
                      <a:tcPr>
                        <a:solidFill>
                          <a:schemeClr val="bg1">
                            <a:lumMod val="85000"/>
                          </a:schemeClr>
                        </a:solidFill>
                      </a:tcPr>
                    </a:tc>
                    <a:extLst>
                      <a:ext uri="{0D108BD9-81ED-4DB2-BD59-A6C34878D82A}">
                        <a16:rowId xmlns:a16="http://schemas.microsoft.com/office/drawing/2014/main" val="3557299664"/>
                      </a:ext>
                    </a:extLst>
                  </a:tr>
                  <a:tr h="2406494">
                    <a:tc>
                      <a:txBody>
                        <a:bodyPr/>
                        <a:lstStyle/>
                        <a:p>
                          <a:endParaRPr lang="ru-RU"/>
                        </a:p>
                      </a:txBody>
                      <a:tcPr>
                        <a:blipFill>
                          <a:blip r:embed="rId3"/>
                          <a:stretch>
                            <a:fillRect l="-40" t="-29040" r="-80" b="-505"/>
                          </a:stretch>
                        </a:blipFill>
                      </a:tcPr>
                    </a:tc>
                    <a:extLst>
                      <a:ext uri="{0D108BD9-81ED-4DB2-BD59-A6C34878D82A}">
                        <a16:rowId xmlns:a16="http://schemas.microsoft.com/office/drawing/2014/main" val="1722838960"/>
                      </a:ext>
                    </a:extLst>
                  </a:tr>
                </a:tbl>
              </a:graphicData>
            </a:graphic>
          </p:graphicFrame>
        </mc:Fallback>
      </mc:AlternateContent>
    </p:spTree>
    <p:extLst>
      <p:ext uri="{BB962C8B-B14F-4D97-AF65-F5344CB8AC3E}">
        <p14:creationId xmlns:p14="http://schemas.microsoft.com/office/powerpoint/2010/main" val="39640328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Correlation Matrix</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2" name="Таблица 3">
            <a:extLst>
              <a:ext uri="{FF2B5EF4-FFF2-40B4-BE49-F238E27FC236}">
                <a16:creationId xmlns:a16="http://schemas.microsoft.com/office/drawing/2014/main" id="{375E06C9-2C5C-4E13-87A3-51338C588F71}"/>
              </a:ext>
            </a:extLst>
          </p:cNvPr>
          <p:cNvGraphicFramePr>
            <a:graphicFrameLocks noGrp="1"/>
          </p:cNvGraphicFramePr>
          <p:nvPr>
            <p:extLst>
              <p:ext uri="{D42A27DB-BD31-4B8C-83A1-F6EECF244321}">
                <p14:modId xmlns:p14="http://schemas.microsoft.com/office/powerpoint/2010/main" val="2134375610"/>
              </p:ext>
            </p:extLst>
          </p:nvPr>
        </p:nvGraphicFramePr>
        <p:xfrm>
          <a:off x="3572565" y="5148470"/>
          <a:ext cx="17238870" cy="5105555"/>
        </p:xfrm>
        <a:graphic>
          <a:graphicData uri="http://schemas.openxmlformats.org/drawingml/2006/table">
            <a:tbl>
              <a:tblPr firstRow="1" bandRow="1">
                <a:tableStyleId>{5940675A-B579-460E-94D1-54222C63F5DA}</a:tableStyleId>
              </a:tblPr>
              <a:tblGrid>
                <a:gridCol w="3447774">
                  <a:extLst>
                    <a:ext uri="{9D8B030D-6E8A-4147-A177-3AD203B41FA5}">
                      <a16:colId xmlns:a16="http://schemas.microsoft.com/office/drawing/2014/main" val="1831134917"/>
                    </a:ext>
                  </a:extLst>
                </a:gridCol>
                <a:gridCol w="3447774">
                  <a:extLst>
                    <a:ext uri="{9D8B030D-6E8A-4147-A177-3AD203B41FA5}">
                      <a16:colId xmlns:a16="http://schemas.microsoft.com/office/drawing/2014/main" val="3768788126"/>
                    </a:ext>
                  </a:extLst>
                </a:gridCol>
                <a:gridCol w="3447774">
                  <a:extLst>
                    <a:ext uri="{9D8B030D-6E8A-4147-A177-3AD203B41FA5}">
                      <a16:colId xmlns:a16="http://schemas.microsoft.com/office/drawing/2014/main" val="2291635834"/>
                    </a:ext>
                  </a:extLst>
                </a:gridCol>
                <a:gridCol w="3278809">
                  <a:extLst>
                    <a:ext uri="{9D8B030D-6E8A-4147-A177-3AD203B41FA5}">
                      <a16:colId xmlns:a16="http://schemas.microsoft.com/office/drawing/2014/main" val="3936515420"/>
                    </a:ext>
                  </a:extLst>
                </a:gridCol>
                <a:gridCol w="3616739">
                  <a:extLst>
                    <a:ext uri="{9D8B030D-6E8A-4147-A177-3AD203B41FA5}">
                      <a16:colId xmlns:a16="http://schemas.microsoft.com/office/drawing/2014/main" val="765409455"/>
                    </a:ext>
                  </a:extLst>
                </a:gridCol>
              </a:tblGrid>
              <a:tr h="729365">
                <a:tc>
                  <a:txBody>
                    <a:bodyPr/>
                    <a:lstStyle/>
                    <a:p>
                      <a:endParaRPr lang="ru-RU" sz="3000" b="1" dirty="0">
                        <a:solidFill>
                          <a:schemeClr val="accent1">
                            <a:lumMod val="50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r>
                        <a:rPr lang="en-US" sz="3000" b="1" dirty="0">
                          <a:solidFill>
                            <a:schemeClr val="accent1">
                              <a:lumMod val="50000"/>
                            </a:schemeClr>
                          </a:solidFill>
                        </a:rPr>
                        <a:t>Maturity</a:t>
                      </a:r>
                      <a:endParaRPr lang="ru-RU" sz="30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ru-RU" sz="3000" b="1" dirty="0">
                        <a:solidFill>
                          <a:schemeClr val="accent1">
                            <a:lumMod val="50000"/>
                          </a:schemeClr>
                        </a:solidFill>
                      </a:endParaRPr>
                    </a:p>
                  </a:txBody>
                  <a:tcPr/>
                </a:tc>
                <a:tc gridSpan="2">
                  <a:txBody>
                    <a:bodyPr/>
                    <a:lstStyle/>
                    <a:p>
                      <a:r>
                        <a:rPr lang="en-US" sz="3000" b="1" dirty="0">
                          <a:solidFill>
                            <a:schemeClr val="accent1">
                              <a:lumMod val="50000"/>
                            </a:schemeClr>
                          </a:solidFill>
                        </a:rPr>
                        <a:t>Young</a:t>
                      </a:r>
                      <a:endParaRPr lang="ru-RU" sz="30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solidFill>
                      <a:schemeClr val="bg2"/>
                    </a:solidFill>
                  </a:tcPr>
                </a:tc>
                <a:tc hMerge="1">
                  <a:txBody>
                    <a:bodyPr/>
                    <a:lstStyle/>
                    <a:p>
                      <a:endParaRPr lang="ru-RU" sz="3000" b="1" dirty="0">
                        <a:solidFill>
                          <a:schemeClr val="accent1">
                            <a:lumMod val="50000"/>
                          </a:schemeClr>
                        </a:solidFill>
                      </a:endParaRPr>
                    </a:p>
                  </a:txBody>
                  <a:tcPr/>
                </a:tc>
                <a:extLst>
                  <a:ext uri="{0D108BD9-81ED-4DB2-BD59-A6C34878D82A}">
                    <a16:rowId xmlns:a16="http://schemas.microsoft.com/office/drawing/2014/main" val="3908571453"/>
                  </a:ext>
                </a:extLst>
              </a:tr>
              <a:tr h="729365">
                <a:tc>
                  <a:txBody>
                    <a:bodyPr/>
                    <a:lstStyle/>
                    <a:p>
                      <a:endParaRPr lang="ru-RU" sz="3000" b="1" dirty="0">
                        <a:solidFill>
                          <a:schemeClr val="accent1">
                            <a:lumMod val="50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000" b="1" dirty="0">
                          <a:solidFill>
                            <a:schemeClr val="accent1">
                              <a:lumMod val="50000"/>
                            </a:schemeClr>
                          </a:solidFill>
                        </a:rPr>
                        <a:t>ROA</a:t>
                      </a:r>
                      <a:endParaRPr lang="ru-RU" sz="30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b="1" dirty="0">
                          <a:solidFill>
                            <a:schemeClr val="accent1">
                              <a:lumMod val="50000"/>
                            </a:schemeClr>
                          </a:solidFill>
                        </a:rPr>
                        <a:t>ROE</a:t>
                      </a:r>
                      <a:endParaRPr lang="ru-RU" sz="30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b="1" dirty="0">
                          <a:solidFill>
                            <a:schemeClr val="accent1">
                              <a:lumMod val="50000"/>
                            </a:schemeClr>
                          </a:solidFill>
                        </a:rPr>
                        <a:t>ROA</a:t>
                      </a:r>
                      <a:endParaRPr lang="ru-RU" sz="30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tcPr>
                </a:tc>
                <a:tc>
                  <a:txBody>
                    <a:bodyPr/>
                    <a:lstStyle/>
                    <a:p>
                      <a:r>
                        <a:rPr lang="en-US" sz="3000" b="1" dirty="0">
                          <a:solidFill>
                            <a:schemeClr val="accent1">
                              <a:lumMod val="50000"/>
                            </a:schemeClr>
                          </a:solidFill>
                        </a:rPr>
                        <a:t>ROE</a:t>
                      </a:r>
                      <a:endParaRPr lang="ru-RU" sz="3000" b="1" dirty="0">
                        <a:solidFill>
                          <a:schemeClr val="accent1">
                            <a:lumMod val="50000"/>
                          </a:schemeClr>
                        </a:solidFill>
                      </a:endParaRPr>
                    </a:p>
                  </a:txBody>
                  <a:tcPr/>
                </a:tc>
                <a:extLst>
                  <a:ext uri="{0D108BD9-81ED-4DB2-BD59-A6C34878D82A}">
                    <a16:rowId xmlns:a16="http://schemas.microsoft.com/office/drawing/2014/main" val="3910360394"/>
                  </a:ext>
                </a:extLst>
              </a:tr>
              <a:tr h="729365">
                <a:tc>
                  <a:txBody>
                    <a:bodyPr/>
                    <a:lstStyle/>
                    <a:p>
                      <a:r>
                        <a:rPr lang="en-US" sz="3000" b="1" dirty="0" err="1">
                          <a:solidFill>
                            <a:schemeClr val="accent1">
                              <a:lumMod val="50000"/>
                            </a:schemeClr>
                          </a:solidFill>
                        </a:rPr>
                        <a:t>VaR</a:t>
                      </a:r>
                      <a:endParaRPr lang="ru-RU" sz="30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b="1" dirty="0">
                          <a:solidFill>
                            <a:schemeClr val="accent1">
                              <a:lumMod val="50000"/>
                            </a:schemeClr>
                          </a:solidFill>
                        </a:rPr>
                        <a:t>-0.0022</a:t>
                      </a:r>
                      <a:endParaRPr lang="ru-RU" sz="30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3000" b="1" dirty="0">
                          <a:solidFill>
                            <a:schemeClr val="accent1">
                              <a:lumMod val="50000"/>
                            </a:schemeClr>
                          </a:solidFill>
                        </a:rPr>
                        <a:t>0.0964</a:t>
                      </a:r>
                      <a:endParaRPr lang="ru-RU" sz="3000" b="1" dirty="0">
                        <a:solidFill>
                          <a:schemeClr val="accent1">
                            <a:lumMod val="50000"/>
                          </a:schemeClr>
                        </a:solidFill>
                      </a:endParaRPr>
                    </a:p>
                  </a:txBody>
                  <a:tcPr>
                    <a:lnT w="12700" cap="flat" cmpd="sng" algn="ctr">
                      <a:solidFill>
                        <a:schemeClr val="tx1"/>
                      </a:solidFill>
                      <a:prstDash val="solid"/>
                      <a:round/>
                      <a:headEnd type="none" w="med" len="med"/>
                      <a:tailEnd type="none" w="med" len="med"/>
                    </a:lnT>
                  </a:tcPr>
                </a:tc>
                <a:tc>
                  <a:txBody>
                    <a:bodyPr/>
                    <a:lstStyle/>
                    <a:p>
                      <a:r>
                        <a:rPr lang="en-US" sz="3000" b="1" dirty="0">
                          <a:solidFill>
                            <a:schemeClr val="accent1">
                              <a:lumMod val="50000"/>
                            </a:schemeClr>
                          </a:solidFill>
                        </a:rPr>
                        <a:t>0.299</a:t>
                      </a:r>
                      <a:endParaRPr lang="ru-RU" sz="3000" b="1" dirty="0">
                        <a:solidFill>
                          <a:schemeClr val="accent1">
                            <a:lumMod val="50000"/>
                          </a:schemeClr>
                        </a:solidFill>
                      </a:endParaRPr>
                    </a:p>
                  </a:txBody>
                  <a:tcPr>
                    <a:noFill/>
                  </a:tcPr>
                </a:tc>
                <a:tc>
                  <a:txBody>
                    <a:bodyPr/>
                    <a:lstStyle/>
                    <a:p>
                      <a:r>
                        <a:rPr lang="en-US" sz="3000" b="1" dirty="0">
                          <a:solidFill>
                            <a:schemeClr val="accent1">
                              <a:lumMod val="50000"/>
                            </a:schemeClr>
                          </a:solidFill>
                        </a:rPr>
                        <a:t>0.0047</a:t>
                      </a:r>
                      <a:endParaRPr lang="ru-RU" sz="3000" b="1" dirty="0">
                        <a:solidFill>
                          <a:schemeClr val="accent1">
                            <a:lumMod val="50000"/>
                          </a:schemeClr>
                        </a:solidFill>
                      </a:endParaRPr>
                    </a:p>
                  </a:txBody>
                  <a:tcPr/>
                </a:tc>
                <a:extLst>
                  <a:ext uri="{0D108BD9-81ED-4DB2-BD59-A6C34878D82A}">
                    <a16:rowId xmlns:a16="http://schemas.microsoft.com/office/drawing/2014/main" val="1080100263"/>
                  </a:ext>
                </a:extLst>
              </a:tr>
              <a:tr h="729365">
                <a:tc>
                  <a:txBody>
                    <a:bodyPr/>
                    <a:lstStyle/>
                    <a:p>
                      <a:r>
                        <a:rPr lang="en-US" sz="3000" b="1" dirty="0">
                          <a:solidFill>
                            <a:schemeClr val="accent1">
                              <a:lumMod val="50000"/>
                            </a:schemeClr>
                          </a:solidFill>
                        </a:rPr>
                        <a:t>ORC</a:t>
                      </a:r>
                      <a:endParaRPr lang="ru-RU" sz="30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b="1" dirty="0">
                          <a:solidFill>
                            <a:schemeClr val="accent1">
                              <a:lumMod val="50000"/>
                            </a:schemeClr>
                          </a:solidFill>
                        </a:rPr>
                        <a:t>0.07998</a:t>
                      </a:r>
                      <a:endParaRPr lang="ru-RU" sz="30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tcPr>
                </a:tc>
                <a:tc>
                  <a:txBody>
                    <a:bodyPr/>
                    <a:lstStyle/>
                    <a:p>
                      <a:r>
                        <a:rPr lang="en-US" sz="3000" b="1" dirty="0">
                          <a:solidFill>
                            <a:schemeClr val="accent1">
                              <a:lumMod val="50000"/>
                            </a:schemeClr>
                          </a:solidFill>
                        </a:rPr>
                        <a:t>0.1453</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0.0661</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0.0038</a:t>
                      </a:r>
                      <a:endParaRPr lang="ru-RU" sz="3000" b="1" dirty="0">
                        <a:solidFill>
                          <a:schemeClr val="accent1">
                            <a:lumMod val="50000"/>
                          </a:schemeClr>
                        </a:solidFill>
                      </a:endParaRPr>
                    </a:p>
                  </a:txBody>
                  <a:tcPr/>
                </a:tc>
                <a:extLst>
                  <a:ext uri="{0D108BD9-81ED-4DB2-BD59-A6C34878D82A}">
                    <a16:rowId xmlns:a16="http://schemas.microsoft.com/office/drawing/2014/main" val="1184906316"/>
                  </a:ext>
                </a:extLst>
              </a:tr>
              <a:tr h="729365">
                <a:tc>
                  <a:txBody>
                    <a:bodyPr/>
                    <a:lstStyle/>
                    <a:p>
                      <a:r>
                        <a:rPr lang="en-US" sz="3000" b="1" dirty="0">
                          <a:solidFill>
                            <a:schemeClr val="accent1">
                              <a:lumMod val="50000"/>
                            </a:schemeClr>
                          </a:solidFill>
                        </a:rPr>
                        <a:t>FGAP</a:t>
                      </a:r>
                      <a:endParaRPr lang="ru-RU" sz="3000" b="1" dirty="0">
                        <a:solidFill>
                          <a:schemeClr val="accent1">
                            <a:lumMod val="50000"/>
                          </a:schemeClr>
                        </a:solidFill>
                      </a:endParaRPr>
                    </a:p>
                  </a:txBody>
                  <a:tcPr>
                    <a:lnT w="12700" cap="flat" cmpd="sng" algn="ctr">
                      <a:solidFill>
                        <a:schemeClr val="tx1"/>
                      </a:solidFill>
                      <a:prstDash val="solid"/>
                      <a:round/>
                      <a:headEnd type="none" w="med" len="med"/>
                      <a:tailEnd type="none" w="med" len="med"/>
                    </a:lnT>
                  </a:tcPr>
                </a:tc>
                <a:tc>
                  <a:txBody>
                    <a:bodyPr/>
                    <a:lstStyle/>
                    <a:p>
                      <a:r>
                        <a:rPr lang="en-US" sz="3000" b="1" dirty="0">
                          <a:solidFill>
                            <a:schemeClr val="accent1">
                              <a:lumMod val="50000"/>
                            </a:schemeClr>
                          </a:solidFill>
                        </a:rPr>
                        <a:t>0.0623</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-0.1246</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-0.056</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-0.0077</a:t>
                      </a:r>
                      <a:endParaRPr lang="ru-RU" sz="3000" b="1" dirty="0">
                        <a:solidFill>
                          <a:schemeClr val="accent1">
                            <a:lumMod val="50000"/>
                          </a:schemeClr>
                        </a:solidFill>
                      </a:endParaRPr>
                    </a:p>
                  </a:txBody>
                  <a:tcPr/>
                </a:tc>
                <a:extLst>
                  <a:ext uri="{0D108BD9-81ED-4DB2-BD59-A6C34878D82A}">
                    <a16:rowId xmlns:a16="http://schemas.microsoft.com/office/drawing/2014/main" val="2825139158"/>
                  </a:ext>
                </a:extLst>
              </a:tr>
              <a:tr h="729365">
                <a:tc>
                  <a:txBody>
                    <a:bodyPr/>
                    <a:lstStyle/>
                    <a:p>
                      <a:r>
                        <a:rPr lang="en-US" sz="3000" b="1" dirty="0">
                          <a:solidFill>
                            <a:schemeClr val="accent1">
                              <a:lumMod val="50000"/>
                            </a:schemeClr>
                          </a:solidFill>
                        </a:rPr>
                        <a:t>DDPR</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0.172</a:t>
                      </a:r>
                      <a:endParaRPr lang="ru-RU" sz="3000" b="1" dirty="0">
                        <a:solidFill>
                          <a:schemeClr val="accent1">
                            <a:lumMod val="50000"/>
                          </a:schemeClr>
                        </a:solidFill>
                      </a:endParaRPr>
                    </a:p>
                  </a:txBody>
                  <a:tcPr>
                    <a:noFill/>
                  </a:tcPr>
                </a:tc>
                <a:tc>
                  <a:txBody>
                    <a:bodyPr/>
                    <a:lstStyle/>
                    <a:p>
                      <a:r>
                        <a:rPr lang="en-US" sz="3000" b="1" dirty="0">
                          <a:solidFill>
                            <a:schemeClr val="accent1">
                              <a:lumMod val="50000"/>
                            </a:schemeClr>
                          </a:solidFill>
                        </a:rPr>
                        <a:t>0.1396</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0.0464</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-0.0033</a:t>
                      </a:r>
                      <a:endParaRPr lang="ru-RU" sz="3000" b="1" dirty="0">
                        <a:solidFill>
                          <a:schemeClr val="accent1">
                            <a:lumMod val="50000"/>
                          </a:schemeClr>
                        </a:solidFill>
                      </a:endParaRPr>
                    </a:p>
                  </a:txBody>
                  <a:tcPr/>
                </a:tc>
                <a:extLst>
                  <a:ext uri="{0D108BD9-81ED-4DB2-BD59-A6C34878D82A}">
                    <a16:rowId xmlns:a16="http://schemas.microsoft.com/office/drawing/2014/main" val="3348303653"/>
                  </a:ext>
                </a:extLst>
              </a:tr>
              <a:tr h="729365">
                <a:tc>
                  <a:txBody>
                    <a:bodyPr/>
                    <a:lstStyle/>
                    <a:p>
                      <a:r>
                        <a:rPr lang="en-US" sz="3000" b="1" dirty="0" err="1">
                          <a:solidFill>
                            <a:schemeClr val="accent1">
                              <a:lumMod val="50000"/>
                            </a:schemeClr>
                          </a:solidFill>
                        </a:rPr>
                        <a:t>CAP_Gr</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0.56</a:t>
                      </a:r>
                      <a:endParaRPr lang="ru-RU" sz="3000" b="1" dirty="0">
                        <a:solidFill>
                          <a:schemeClr val="accent1">
                            <a:lumMod val="50000"/>
                          </a:schemeClr>
                        </a:solidFill>
                      </a:endParaRPr>
                    </a:p>
                  </a:txBody>
                  <a:tcPr>
                    <a:noFill/>
                  </a:tcPr>
                </a:tc>
                <a:tc>
                  <a:txBody>
                    <a:bodyPr/>
                    <a:lstStyle/>
                    <a:p>
                      <a:r>
                        <a:rPr lang="en-US" sz="3000" b="1" dirty="0">
                          <a:solidFill>
                            <a:schemeClr val="accent1">
                              <a:lumMod val="50000"/>
                            </a:schemeClr>
                          </a:solidFill>
                        </a:rPr>
                        <a:t>0.49</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0.59</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0.73</a:t>
                      </a:r>
                      <a:endParaRPr lang="ru-RU" sz="3000" b="1" dirty="0">
                        <a:solidFill>
                          <a:schemeClr val="accent1">
                            <a:lumMod val="50000"/>
                          </a:schemeClr>
                        </a:solidFill>
                      </a:endParaRPr>
                    </a:p>
                  </a:txBody>
                  <a:tcPr/>
                </a:tc>
                <a:extLst>
                  <a:ext uri="{0D108BD9-81ED-4DB2-BD59-A6C34878D82A}">
                    <a16:rowId xmlns:a16="http://schemas.microsoft.com/office/drawing/2014/main" val="1298712271"/>
                  </a:ext>
                </a:extLst>
              </a:tr>
            </a:tbl>
          </a:graphicData>
        </a:graphic>
      </p:graphicFrame>
      <p:sp>
        <p:nvSpPr>
          <p:cNvPr id="4" name="Номер слайда 3">
            <a:extLst>
              <a:ext uri="{FF2B5EF4-FFF2-40B4-BE49-F238E27FC236}">
                <a16:creationId xmlns:a16="http://schemas.microsoft.com/office/drawing/2014/main" id="{E179635E-5764-4F3E-BCAD-0FC26C2C00A5}"/>
              </a:ext>
            </a:extLst>
          </p:cNvPr>
          <p:cNvSpPr>
            <a:spLocks noGrp="1"/>
          </p:cNvSpPr>
          <p:nvPr>
            <p:ph type="sldNum" sz="quarter" idx="2"/>
          </p:nvPr>
        </p:nvSpPr>
        <p:spPr/>
        <p:txBody>
          <a:bodyPr/>
          <a:lstStyle/>
          <a:p>
            <a:fld id="{86CB4B4D-7CA3-9044-876B-883B54F8677D}" type="slidenum">
              <a:rPr lang="ru-RU" smtClean="0"/>
              <a:t>18</a:t>
            </a:fld>
            <a:endParaRPr lang="ru-RU"/>
          </a:p>
        </p:txBody>
      </p:sp>
    </p:spTree>
    <p:extLst>
      <p:ext uri="{BB962C8B-B14F-4D97-AF65-F5344CB8AC3E}">
        <p14:creationId xmlns:p14="http://schemas.microsoft.com/office/powerpoint/2010/main" val="286206167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Final Research Results</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14" name="Таблица 15">
            <a:extLst>
              <a:ext uri="{FF2B5EF4-FFF2-40B4-BE49-F238E27FC236}">
                <a16:creationId xmlns:a16="http://schemas.microsoft.com/office/drawing/2014/main" id="{8442538E-0DCC-437B-BF72-A4D4ADEF8FB6}"/>
              </a:ext>
            </a:extLst>
          </p:cNvPr>
          <p:cNvGraphicFramePr>
            <a:graphicFrameLocks noGrp="1"/>
          </p:cNvGraphicFramePr>
          <p:nvPr>
            <p:extLst>
              <p:ext uri="{D42A27DB-BD31-4B8C-83A1-F6EECF244321}">
                <p14:modId xmlns:p14="http://schemas.microsoft.com/office/powerpoint/2010/main" val="910502202"/>
              </p:ext>
            </p:extLst>
          </p:nvPr>
        </p:nvGraphicFramePr>
        <p:xfrm>
          <a:off x="3740851" y="11056586"/>
          <a:ext cx="3844213" cy="1097280"/>
        </p:xfrm>
        <a:graphic>
          <a:graphicData uri="http://schemas.openxmlformats.org/drawingml/2006/table">
            <a:tbl>
              <a:tblPr firstRow="1" bandRow="1">
                <a:tableStyleId>{5940675A-B579-460E-94D1-54222C63F5DA}</a:tableStyleId>
              </a:tblPr>
              <a:tblGrid>
                <a:gridCol w="3844213">
                  <a:extLst>
                    <a:ext uri="{9D8B030D-6E8A-4147-A177-3AD203B41FA5}">
                      <a16:colId xmlns:a16="http://schemas.microsoft.com/office/drawing/2014/main" val="2131402183"/>
                    </a:ext>
                  </a:extLst>
                </a:gridCol>
              </a:tblGrid>
              <a:tr h="370840">
                <a:tc>
                  <a:txBody>
                    <a:bodyPr/>
                    <a:lstStyle/>
                    <a:p>
                      <a:r>
                        <a:rPr lang="en-US" sz="3000" b="1" dirty="0">
                          <a:solidFill>
                            <a:schemeClr val="accent1">
                              <a:lumMod val="50000"/>
                            </a:schemeClr>
                          </a:solidFill>
                        </a:rPr>
                        <a:t>Result</a:t>
                      </a:r>
                      <a:endParaRPr lang="ru-RU" sz="3000" b="1" dirty="0">
                        <a:solidFill>
                          <a:schemeClr val="accent1">
                            <a:lumMod val="50000"/>
                          </a:schemeClr>
                        </a:solidFill>
                      </a:endParaRPr>
                    </a:p>
                  </a:txBody>
                  <a:tcPr>
                    <a:solidFill>
                      <a:schemeClr val="bg2"/>
                    </a:solidFill>
                  </a:tcPr>
                </a:tc>
                <a:extLst>
                  <a:ext uri="{0D108BD9-81ED-4DB2-BD59-A6C34878D82A}">
                    <a16:rowId xmlns:a16="http://schemas.microsoft.com/office/drawing/2014/main" val="1086816011"/>
                  </a:ext>
                </a:extLst>
              </a:tr>
              <a:tr h="370840">
                <a:tc>
                  <a:txBody>
                    <a:bodyPr/>
                    <a:lstStyle/>
                    <a:p>
                      <a:r>
                        <a:rPr lang="en-US" sz="3000" b="1" dirty="0">
                          <a:solidFill>
                            <a:schemeClr val="accent1">
                              <a:lumMod val="50000"/>
                            </a:schemeClr>
                          </a:solidFill>
                        </a:rPr>
                        <a:t>Market Risk</a:t>
                      </a:r>
                      <a:endParaRPr lang="ru-RU" sz="3000" b="1" dirty="0">
                        <a:solidFill>
                          <a:schemeClr val="accent1">
                            <a:lumMod val="50000"/>
                          </a:schemeClr>
                        </a:solidFill>
                      </a:endParaRPr>
                    </a:p>
                  </a:txBody>
                  <a:tcPr/>
                </a:tc>
                <a:extLst>
                  <a:ext uri="{0D108BD9-81ED-4DB2-BD59-A6C34878D82A}">
                    <a16:rowId xmlns:a16="http://schemas.microsoft.com/office/drawing/2014/main" val="3211699389"/>
                  </a:ext>
                </a:extLst>
              </a:tr>
            </a:tbl>
          </a:graphicData>
        </a:graphic>
      </p:graphicFrame>
      <p:sp>
        <p:nvSpPr>
          <p:cNvPr id="30" name="TextBox 29">
            <a:extLst>
              <a:ext uri="{FF2B5EF4-FFF2-40B4-BE49-F238E27FC236}">
                <a16:creationId xmlns:a16="http://schemas.microsoft.com/office/drawing/2014/main" id="{9414FA9C-19CB-46B2-8929-946CBED8150D}"/>
              </a:ext>
            </a:extLst>
          </p:cNvPr>
          <p:cNvSpPr txBox="1"/>
          <p:nvPr/>
        </p:nvSpPr>
        <p:spPr>
          <a:xfrm>
            <a:off x="1211199" y="4327449"/>
            <a:ext cx="17476236"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dirty="0"/>
              <a:t> </a:t>
            </a:r>
          </a:p>
        </p:txBody>
      </p:sp>
      <p:sp>
        <p:nvSpPr>
          <p:cNvPr id="61" name="Номер слайда 60">
            <a:extLst>
              <a:ext uri="{FF2B5EF4-FFF2-40B4-BE49-F238E27FC236}">
                <a16:creationId xmlns:a16="http://schemas.microsoft.com/office/drawing/2014/main" id="{7AF1BC21-C21B-4911-9C6C-98BAD5E5B19E}"/>
              </a:ext>
            </a:extLst>
          </p:cNvPr>
          <p:cNvSpPr>
            <a:spLocks noGrp="1"/>
          </p:cNvSpPr>
          <p:nvPr>
            <p:ph type="sldNum" sz="quarter" idx="2"/>
          </p:nvPr>
        </p:nvSpPr>
        <p:spPr/>
        <p:txBody>
          <a:bodyPr/>
          <a:lstStyle/>
          <a:p>
            <a:fld id="{86CB4B4D-7CA3-9044-876B-883B54F8677D}" type="slidenum">
              <a:rPr lang="ru-RU" smtClean="0"/>
              <a:t>19</a:t>
            </a:fld>
            <a:endParaRPr lang="ru-RU"/>
          </a:p>
        </p:txBody>
      </p:sp>
      <mc:AlternateContent xmlns:mc="http://schemas.openxmlformats.org/markup-compatibility/2006" xmlns:a14="http://schemas.microsoft.com/office/drawing/2010/main">
        <mc:Choice Requires="a14">
          <p:graphicFrame>
            <p:nvGraphicFramePr>
              <p:cNvPr id="5" name="Таблица 5">
                <a:extLst>
                  <a:ext uri="{FF2B5EF4-FFF2-40B4-BE49-F238E27FC236}">
                    <a16:creationId xmlns:a16="http://schemas.microsoft.com/office/drawing/2014/main" id="{8D92BB57-EA47-9816-2A40-26A24DF0D759}"/>
                  </a:ext>
                </a:extLst>
              </p:cNvPr>
              <p:cNvGraphicFramePr>
                <a:graphicFrameLocks noGrp="1"/>
              </p:cNvGraphicFramePr>
              <p:nvPr>
                <p:extLst>
                  <p:ext uri="{D42A27DB-BD31-4B8C-83A1-F6EECF244321}">
                    <p14:modId xmlns:p14="http://schemas.microsoft.com/office/powerpoint/2010/main" val="1521832068"/>
                  </p:ext>
                </p:extLst>
              </p:nvPr>
            </p:nvGraphicFramePr>
            <p:xfrm>
              <a:off x="4302327" y="2602392"/>
              <a:ext cx="16256000" cy="1634681"/>
            </p:xfrm>
            <a:graphic>
              <a:graphicData uri="http://schemas.openxmlformats.org/drawingml/2006/table">
                <a:tbl>
                  <a:tblPr firstRow="1" bandRow="1">
                    <a:tableStyleId>{5940675A-B579-460E-94D1-54222C63F5DA}</a:tableStyleId>
                  </a:tblPr>
                  <a:tblGrid>
                    <a:gridCol w="16256000">
                      <a:extLst>
                        <a:ext uri="{9D8B030D-6E8A-4147-A177-3AD203B41FA5}">
                          <a16:colId xmlns:a16="http://schemas.microsoft.com/office/drawing/2014/main" val="2611998565"/>
                        </a:ext>
                      </a:extLst>
                    </a:gridCol>
                  </a:tblGrid>
                  <a:tr h="181259">
                    <a:tc>
                      <a:txBody>
                        <a:bodyPr/>
                        <a:lstStyle/>
                        <a:p>
                          <a:r>
                            <a:rPr lang="en-US" sz="3200" b="1" dirty="0">
                              <a:solidFill>
                                <a:schemeClr val="accent1">
                                  <a:lumMod val="50000"/>
                                </a:schemeClr>
                              </a:solidFill>
                            </a:rPr>
                            <a:t>Final regression formula:</a:t>
                          </a:r>
                          <a:endParaRPr lang="ru-RU" sz="3200" b="1" dirty="0">
                            <a:solidFill>
                              <a:schemeClr val="accent1">
                                <a:lumMod val="50000"/>
                              </a:schemeClr>
                            </a:solidFill>
                          </a:endParaRPr>
                        </a:p>
                      </a:txBody>
                      <a:tcPr>
                        <a:solidFill>
                          <a:schemeClr val="bg1">
                            <a:lumMod val="85000"/>
                          </a:schemeClr>
                        </a:solidFill>
                      </a:tcPr>
                    </a:tc>
                    <a:extLst>
                      <a:ext uri="{0D108BD9-81ED-4DB2-BD59-A6C34878D82A}">
                        <a16:rowId xmlns:a16="http://schemas.microsoft.com/office/drawing/2014/main" val="3967145629"/>
                      </a:ext>
                    </a:extLst>
                  </a:tr>
                  <a:tr h="3708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ru-RU" sz="3200" b="1" i="1" smtClean="0">
                                  <a:solidFill>
                                    <a:schemeClr val="accent1">
                                      <a:lumMod val="50000"/>
                                    </a:schemeClr>
                                  </a:solidFill>
                                  <a:latin typeface="Cambria Math" panose="02040503050406030204" pitchFamily="18" charset="0"/>
                                </a:rPr>
                                <m:t>𝐑</m:t>
                              </m:r>
                              <m:r>
                                <a:rPr lang="ru-RU" sz="3200" b="1" i="0">
                                  <a:solidFill>
                                    <a:schemeClr val="accent1">
                                      <a:lumMod val="50000"/>
                                    </a:schemeClr>
                                  </a:solidFill>
                                  <a:latin typeface="Cambria Math" panose="02040503050406030204" pitchFamily="18" charset="0"/>
                                </a:rPr>
                                <m:t>𝐎𝐄</m:t>
                              </m:r>
                              <m:r>
                                <a:rPr lang="ru-RU" sz="3200" b="1" i="0">
                                  <a:solidFill>
                                    <a:schemeClr val="accent1">
                                      <a:lumMod val="50000"/>
                                    </a:schemeClr>
                                  </a:solidFill>
                                  <a:latin typeface="Cambria Math" panose="02040503050406030204" pitchFamily="18" charset="0"/>
                                </a:rPr>
                                <m:t> </m:t>
                              </m:r>
                              <m:r>
                                <a:rPr lang="ru-RU" sz="3200" b="1" i="0">
                                  <a:solidFill>
                                    <a:schemeClr val="accent1">
                                      <a:lumMod val="50000"/>
                                    </a:schemeClr>
                                  </a:solidFill>
                                  <a:latin typeface="Cambria Math" panose="02040503050406030204" pitchFamily="18" charset="0"/>
                                </a:rPr>
                                <m:t>𝐨𝐫</m:t>
                              </m:r>
                              <m:r>
                                <a:rPr lang="ru-RU" sz="3200" b="1" i="0">
                                  <a:solidFill>
                                    <a:schemeClr val="accent1">
                                      <a:lumMod val="50000"/>
                                    </a:schemeClr>
                                  </a:solidFill>
                                  <a:latin typeface="Cambria Math" panose="02040503050406030204" pitchFamily="18" charset="0"/>
                                </a:rPr>
                                <m:t> </m:t>
                              </m:r>
                              <m:r>
                                <a:rPr lang="ru-RU" sz="3200" b="1" i="0">
                                  <a:solidFill>
                                    <a:schemeClr val="accent1">
                                      <a:lumMod val="50000"/>
                                    </a:schemeClr>
                                  </a:solidFill>
                                  <a:latin typeface="Cambria Math" panose="02040503050406030204" pitchFamily="18" charset="0"/>
                                </a:rPr>
                                <m:t>𝐑𝐎𝐀</m:t>
                              </m:r>
                              <m:r>
                                <a:rPr lang="ru-RU" sz="3200" b="1" i="0">
                                  <a:solidFill>
                                    <a:schemeClr val="accent1">
                                      <a:lumMod val="50000"/>
                                    </a:schemeClr>
                                  </a:solidFill>
                                  <a:latin typeface="Cambria Math" panose="02040503050406030204" pitchFamily="18" charset="0"/>
                                </a:rPr>
                                <m:t> =</m:t>
                              </m:r>
                              <m:r>
                                <a:rPr lang="ru-RU" sz="3200" b="1" i="0">
                                  <a:solidFill>
                                    <a:schemeClr val="accent1">
                                      <a:lumMod val="50000"/>
                                    </a:schemeClr>
                                  </a:solidFill>
                                  <a:latin typeface="Cambria Math" panose="02040503050406030204" pitchFamily="18" charset="0"/>
                                </a:rPr>
                                <m:t>𝐚</m:t>
                              </m:r>
                              <m:r>
                                <a:rPr lang="ru-RU" sz="3200" b="1" i="0">
                                  <a:solidFill>
                                    <a:schemeClr val="accent1">
                                      <a:lumMod val="50000"/>
                                    </a:schemeClr>
                                  </a:solidFill>
                                  <a:latin typeface="Cambria Math" panose="02040503050406030204" pitchFamily="18" charset="0"/>
                                </a:rPr>
                                <m:t>+</m:t>
                              </m:r>
                              <m:sSub>
                                <m:sSubPr>
                                  <m:ctrlPr>
                                    <a:rPr lang="ru-RU" sz="3200" b="1" i="1" smtClean="0">
                                      <a:solidFill>
                                        <a:schemeClr val="accent1">
                                          <a:lumMod val="50000"/>
                                        </a:schemeClr>
                                      </a:solidFill>
                                      <a:latin typeface="Cambria Math" panose="02040503050406030204" pitchFamily="18" charset="0"/>
                                    </a:rPr>
                                  </m:ctrlPr>
                                </m:sSubPr>
                                <m:e>
                                  <m:r>
                                    <a:rPr lang="en-US" sz="3200" b="1" i="0" smtClean="0">
                                      <a:solidFill>
                                        <a:schemeClr val="accent1">
                                          <a:lumMod val="50000"/>
                                        </a:schemeClr>
                                      </a:solidFill>
                                      <a:latin typeface="Cambria Math" panose="02040503050406030204" pitchFamily="18" charset="0"/>
                                    </a:rPr>
                                    <m:t>𝐛</m:t>
                                  </m:r>
                                </m:e>
                                <m:sub>
                                  <m:r>
                                    <a:rPr lang="en-US" sz="3200" b="1" i="0" smtClean="0">
                                      <a:solidFill>
                                        <a:schemeClr val="accent1">
                                          <a:lumMod val="50000"/>
                                        </a:schemeClr>
                                      </a:solidFill>
                                      <a:latin typeface="Cambria Math" panose="02040503050406030204" pitchFamily="18" charset="0"/>
                                    </a:rPr>
                                    <m:t>𝟏</m:t>
                                  </m:r>
                                </m:sub>
                              </m:sSub>
                              <m:r>
                                <a:rPr lang="en-US" sz="3200" b="1" i="0" smtClean="0">
                                  <a:solidFill>
                                    <a:schemeClr val="accent1">
                                      <a:lumMod val="50000"/>
                                    </a:schemeClr>
                                  </a:solidFill>
                                  <a:latin typeface="Cambria Math" panose="02040503050406030204" pitchFamily="18" charset="0"/>
                                </a:rPr>
                                <m:t> ∗ </m:t>
                              </m:r>
                              <m:r>
                                <a:rPr lang="ru-RU" sz="3200" b="1" i="0">
                                  <a:solidFill>
                                    <a:schemeClr val="accent1">
                                      <a:lumMod val="50000"/>
                                    </a:schemeClr>
                                  </a:solidFill>
                                  <a:latin typeface="Cambria Math" panose="02040503050406030204" pitchFamily="18" charset="0"/>
                                </a:rPr>
                                <m:t>𝐅𝐆𝐀𝐏</m:t>
                              </m:r>
                              <m:r>
                                <a:rPr lang="ru-RU" sz="3200" b="1" i="0">
                                  <a:solidFill>
                                    <a:schemeClr val="accent1">
                                      <a:lumMod val="50000"/>
                                    </a:schemeClr>
                                  </a:solidFill>
                                  <a:latin typeface="Cambria Math" panose="02040503050406030204" pitchFamily="18" charset="0"/>
                                </a:rPr>
                                <m:t>+</m:t>
                              </m:r>
                              <m:sSub>
                                <m:sSubPr>
                                  <m:ctrlPr>
                                    <a:rPr lang="ru-RU" sz="3200" b="1" i="1">
                                      <a:solidFill>
                                        <a:schemeClr val="accent1">
                                          <a:lumMod val="50000"/>
                                        </a:schemeClr>
                                      </a:solidFill>
                                      <a:latin typeface="Cambria Math" panose="02040503050406030204" pitchFamily="18" charset="0"/>
                                    </a:rPr>
                                  </m:ctrlPr>
                                </m:sSubPr>
                                <m:e>
                                  <m:r>
                                    <a:rPr lang="en-US" sz="3200" b="1">
                                      <a:solidFill>
                                        <a:schemeClr val="accent1">
                                          <a:lumMod val="50000"/>
                                        </a:schemeClr>
                                      </a:solidFill>
                                      <a:latin typeface="Cambria Math" panose="02040503050406030204" pitchFamily="18" charset="0"/>
                                    </a:rPr>
                                    <m:t>𝐛</m:t>
                                  </m:r>
                                </m:e>
                                <m:sub>
                                  <m:r>
                                    <a:rPr lang="en-US" sz="3200" b="1" i="1" smtClean="0">
                                      <a:solidFill>
                                        <a:schemeClr val="accent1">
                                          <a:lumMod val="50000"/>
                                        </a:schemeClr>
                                      </a:solidFill>
                                      <a:latin typeface="Cambria Math" panose="02040503050406030204" pitchFamily="18" charset="0"/>
                                    </a:rPr>
                                    <m:t>𝟐</m:t>
                                  </m:r>
                                </m:sub>
                              </m:sSub>
                              <m:r>
                                <a:rPr lang="en-US" sz="3200" b="1">
                                  <a:solidFill>
                                    <a:schemeClr val="accent1">
                                      <a:lumMod val="50000"/>
                                    </a:schemeClr>
                                  </a:solidFill>
                                  <a:latin typeface="Cambria Math" panose="02040503050406030204" pitchFamily="18" charset="0"/>
                                </a:rPr>
                                <m:t> ∗</m:t>
                              </m:r>
                              <m:r>
                                <a:rPr lang="ru-RU" sz="3200" b="1" i="0">
                                  <a:solidFill>
                                    <a:schemeClr val="accent1">
                                      <a:lumMod val="50000"/>
                                    </a:schemeClr>
                                  </a:solidFill>
                                  <a:latin typeface="Cambria Math" panose="02040503050406030204" pitchFamily="18" charset="0"/>
                                </a:rPr>
                                <m:t>𝐎𝐑𝐂</m:t>
                              </m:r>
                              <m:r>
                                <a:rPr lang="ru-RU" sz="3200" b="1" i="0">
                                  <a:solidFill>
                                    <a:schemeClr val="accent1">
                                      <a:lumMod val="50000"/>
                                    </a:schemeClr>
                                  </a:solidFill>
                                  <a:latin typeface="Cambria Math" panose="02040503050406030204" pitchFamily="18" charset="0"/>
                                </a:rPr>
                                <m:t>+</m:t>
                              </m:r>
                              <m:sSub>
                                <m:sSubPr>
                                  <m:ctrlPr>
                                    <a:rPr lang="ru-RU" sz="3200" b="1" i="1">
                                      <a:solidFill>
                                        <a:schemeClr val="accent1">
                                          <a:lumMod val="50000"/>
                                        </a:schemeClr>
                                      </a:solidFill>
                                      <a:latin typeface="Cambria Math" panose="02040503050406030204" pitchFamily="18" charset="0"/>
                                    </a:rPr>
                                  </m:ctrlPr>
                                </m:sSubPr>
                                <m:e>
                                  <m:r>
                                    <a:rPr lang="en-US" sz="3200" b="1">
                                      <a:solidFill>
                                        <a:schemeClr val="accent1">
                                          <a:lumMod val="50000"/>
                                        </a:schemeClr>
                                      </a:solidFill>
                                      <a:latin typeface="Cambria Math" panose="02040503050406030204" pitchFamily="18" charset="0"/>
                                    </a:rPr>
                                    <m:t>𝐛</m:t>
                                  </m:r>
                                </m:e>
                                <m:sub>
                                  <m:r>
                                    <a:rPr lang="en-US" sz="3200" b="1" i="1" smtClean="0">
                                      <a:solidFill>
                                        <a:schemeClr val="accent1">
                                          <a:lumMod val="50000"/>
                                        </a:schemeClr>
                                      </a:solidFill>
                                      <a:latin typeface="Cambria Math" panose="02040503050406030204" pitchFamily="18" charset="0"/>
                                    </a:rPr>
                                    <m:t>𝟑</m:t>
                                  </m:r>
                                </m:sub>
                              </m:sSub>
                              <m:r>
                                <a:rPr lang="en-US" sz="3200" b="1">
                                  <a:solidFill>
                                    <a:schemeClr val="accent1">
                                      <a:lumMod val="50000"/>
                                    </a:schemeClr>
                                  </a:solidFill>
                                  <a:latin typeface="Cambria Math" panose="02040503050406030204" pitchFamily="18" charset="0"/>
                                </a:rPr>
                                <m:t> ∗</m:t>
                              </m:r>
                              <m:r>
                                <a:rPr lang="ru-RU" sz="3200" b="1" i="0">
                                  <a:solidFill>
                                    <a:schemeClr val="accent1">
                                      <a:lumMod val="50000"/>
                                    </a:schemeClr>
                                  </a:solidFill>
                                  <a:latin typeface="Cambria Math" panose="02040503050406030204" pitchFamily="18" charset="0"/>
                                </a:rPr>
                                <m:t>𝐃𝐃𝐏𝐑</m:t>
                              </m:r>
                              <m:r>
                                <a:rPr lang="ru-RU" sz="3200" b="1" i="0">
                                  <a:solidFill>
                                    <a:schemeClr val="accent1">
                                      <a:lumMod val="50000"/>
                                    </a:schemeClr>
                                  </a:solidFill>
                                  <a:latin typeface="Cambria Math" panose="02040503050406030204" pitchFamily="18" charset="0"/>
                                </a:rPr>
                                <m:t>+</m:t>
                              </m:r>
                              <m:sSub>
                                <m:sSubPr>
                                  <m:ctrlPr>
                                    <a:rPr lang="ru-RU" sz="3200" b="1" i="1">
                                      <a:solidFill>
                                        <a:schemeClr val="accent1">
                                          <a:lumMod val="50000"/>
                                        </a:schemeClr>
                                      </a:solidFill>
                                      <a:latin typeface="Cambria Math" panose="02040503050406030204" pitchFamily="18" charset="0"/>
                                    </a:rPr>
                                  </m:ctrlPr>
                                </m:sSubPr>
                                <m:e>
                                  <m:r>
                                    <a:rPr lang="en-US" sz="3200" b="1">
                                      <a:solidFill>
                                        <a:schemeClr val="accent1">
                                          <a:lumMod val="50000"/>
                                        </a:schemeClr>
                                      </a:solidFill>
                                      <a:latin typeface="Cambria Math" panose="02040503050406030204" pitchFamily="18" charset="0"/>
                                    </a:rPr>
                                    <m:t>𝐛</m:t>
                                  </m:r>
                                </m:e>
                                <m:sub>
                                  <m:r>
                                    <a:rPr lang="en-US" sz="3200" b="1" i="1" smtClean="0">
                                      <a:solidFill>
                                        <a:schemeClr val="accent1">
                                          <a:lumMod val="50000"/>
                                        </a:schemeClr>
                                      </a:solidFill>
                                      <a:latin typeface="Cambria Math" panose="02040503050406030204" pitchFamily="18" charset="0"/>
                                    </a:rPr>
                                    <m:t>𝟒</m:t>
                                  </m:r>
                                </m:sub>
                              </m:sSub>
                              <m:r>
                                <a:rPr lang="en-US" sz="3200" b="1">
                                  <a:solidFill>
                                    <a:schemeClr val="accent1">
                                      <a:lumMod val="50000"/>
                                    </a:schemeClr>
                                  </a:solidFill>
                                  <a:latin typeface="Cambria Math" panose="02040503050406030204" pitchFamily="18" charset="0"/>
                                </a:rPr>
                                <m:t> ∗</m:t>
                              </m:r>
                              <m:r>
                                <a:rPr lang="ru-RU" sz="3200" b="1" i="0">
                                  <a:solidFill>
                                    <a:schemeClr val="accent1">
                                      <a:lumMod val="50000"/>
                                    </a:schemeClr>
                                  </a:solidFill>
                                  <a:latin typeface="Cambria Math" panose="02040503050406030204" pitchFamily="18" charset="0"/>
                                </a:rPr>
                                <m:t>𝐕𝐚𝐑</m:t>
                              </m:r>
                              <m:r>
                                <a:rPr lang="ru-RU" sz="3200" b="1" i="0">
                                  <a:solidFill>
                                    <a:schemeClr val="accent1">
                                      <a:lumMod val="50000"/>
                                    </a:schemeClr>
                                  </a:solidFill>
                                  <a:latin typeface="Cambria Math" panose="02040503050406030204" pitchFamily="18" charset="0"/>
                                </a:rPr>
                                <m:t>+</m:t>
                              </m:r>
                              <m:sSub>
                                <m:sSubPr>
                                  <m:ctrlPr>
                                    <a:rPr lang="ru-RU" sz="3200" b="1" i="1">
                                      <a:solidFill>
                                        <a:schemeClr val="accent1">
                                          <a:lumMod val="50000"/>
                                        </a:schemeClr>
                                      </a:solidFill>
                                      <a:latin typeface="Cambria Math" panose="02040503050406030204" pitchFamily="18" charset="0"/>
                                    </a:rPr>
                                  </m:ctrlPr>
                                </m:sSubPr>
                                <m:e>
                                  <m:r>
                                    <a:rPr lang="en-US" sz="3200" b="1">
                                      <a:solidFill>
                                        <a:schemeClr val="accent1">
                                          <a:lumMod val="50000"/>
                                        </a:schemeClr>
                                      </a:solidFill>
                                      <a:latin typeface="Cambria Math" panose="02040503050406030204" pitchFamily="18" charset="0"/>
                                    </a:rPr>
                                    <m:t>𝐛</m:t>
                                  </m:r>
                                </m:e>
                                <m:sub>
                                  <m:r>
                                    <a:rPr lang="en-US" sz="3200" b="1" i="1" smtClean="0">
                                      <a:solidFill>
                                        <a:schemeClr val="accent1">
                                          <a:lumMod val="50000"/>
                                        </a:schemeClr>
                                      </a:solidFill>
                                      <a:latin typeface="Cambria Math" panose="02040503050406030204" pitchFamily="18" charset="0"/>
                                    </a:rPr>
                                    <m:t>𝟓</m:t>
                                  </m:r>
                                </m:sub>
                              </m:sSub>
                              <m:r>
                                <a:rPr lang="en-US" sz="3200" b="1">
                                  <a:solidFill>
                                    <a:schemeClr val="accent1">
                                      <a:lumMod val="50000"/>
                                    </a:schemeClr>
                                  </a:solidFill>
                                  <a:latin typeface="Cambria Math" panose="02040503050406030204" pitchFamily="18" charset="0"/>
                                </a:rPr>
                                <m:t> ∗</m:t>
                              </m:r>
                              <m:r>
                                <a:rPr lang="ru-RU" sz="3200" b="1" i="0">
                                  <a:solidFill>
                                    <a:schemeClr val="accent1">
                                      <a:lumMod val="50000"/>
                                    </a:schemeClr>
                                  </a:solidFill>
                                  <a:latin typeface="Cambria Math" panose="02040503050406030204" pitchFamily="18" charset="0"/>
                                </a:rPr>
                                <m:t>𝐂𝐚𝐩</m:t>
                              </m:r>
                              <m:r>
                                <m:rPr>
                                  <m:lit/>
                                </m:rPr>
                                <a:rPr lang="ru-RU" sz="3200" b="1" i="0">
                                  <a:solidFill>
                                    <a:schemeClr val="accent1">
                                      <a:lumMod val="50000"/>
                                    </a:schemeClr>
                                  </a:solidFill>
                                  <a:latin typeface="Cambria Math" panose="02040503050406030204" pitchFamily="18" charset="0"/>
                                </a:rPr>
                                <m:t>_</m:t>
                              </m:r>
                              <m:r>
                                <a:rPr lang="ru-RU" sz="3200" b="1" i="0">
                                  <a:solidFill>
                                    <a:schemeClr val="accent1">
                                      <a:lumMod val="50000"/>
                                    </a:schemeClr>
                                  </a:solidFill>
                                  <a:latin typeface="Cambria Math" panose="02040503050406030204" pitchFamily="18" charset="0"/>
                                </a:rPr>
                                <m:t>𝐆𝐫𝐨𝐰𝐭𝐡</m:t>
                              </m:r>
                            </m:oMath>
                          </a14:m>
                          <a:r>
                            <a:rPr lang="en-US" sz="3200" b="1" dirty="0">
                              <a:solidFill>
                                <a:schemeClr val="accent1">
                                  <a:lumMod val="50000"/>
                                </a:schemeClr>
                              </a:solidFill>
                              <a:latin typeface="+mn-lt"/>
                            </a:rPr>
                            <a:t> </a:t>
                          </a:r>
                          <a14:m>
                            <m:oMath xmlns:m="http://schemas.openxmlformats.org/officeDocument/2006/math">
                              <m:r>
                                <a:rPr lang="ru-RU" sz="3200" b="1">
                                  <a:solidFill>
                                    <a:schemeClr val="accent1">
                                      <a:lumMod val="50000"/>
                                    </a:schemeClr>
                                  </a:solidFill>
                                  <a:latin typeface="Cambria Math" panose="02040503050406030204" pitchFamily="18" charset="0"/>
                                </a:rPr>
                                <m:t>+</m:t>
                              </m:r>
                            </m:oMath>
                          </a14:m>
                          <a:r>
                            <a:rPr lang="en-US" sz="3200" b="1" dirty="0">
                              <a:solidFill>
                                <a:schemeClr val="accent1">
                                  <a:lumMod val="50000"/>
                                </a:schemeClr>
                              </a:solidFill>
                              <a:latin typeface="+mn-lt"/>
                            </a:rPr>
                            <a:t> e</a:t>
                          </a:r>
                          <a:endParaRPr lang="ru-RU" dirty="0"/>
                        </a:p>
                      </a:txBody>
                      <a:tcPr/>
                    </a:tc>
                    <a:extLst>
                      <a:ext uri="{0D108BD9-81ED-4DB2-BD59-A6C34878D82A}">
                        <a16:rowId xmlns:a16="http://schemas.microsoft.com/office/drawing/2014/main" val="2499413941"/>
                      </a:ext>
                    </a:extLst>
                  </a:tr>
                </a:tbl>
              </a:graphicData>
            </a:graphic>
          </p:graphicFrame>
        </mc:Choice>
        <mc:Fallback xmlns="">
          <p:graphicFrame>
            <p:nvGraphicFramePr>
              <p:cNvPr id="5" name="Таблица 5">
                <a:extLst>
                  <a:ext uri="{FF2B5EF4-FFF2-40B4-BE49-F238E27FC236}">
                    <a16:creationId xmlns:a16="http://schemas.microsoft.com/office/drawing/2014/main" id="{8D92BB57-EA47-9816-2A40-26A24DF0D759}"/>
                  </a:ext>
                </a:extLst>
              </p:cNvPr>
              <p:cNvGraphicFramePr>
                <a:graphicFrameLocks noGrp="1"/>
              </p:cNvGraphicFramePr>
              <p:nvPr>
                <p:extLst>
                  <p:ext uri="{D42A27DB-BD31-4B8C-83A1-F6EECF244321}">
                    <p14:modId xmlns:p14="http://schemas.microsoft.com/office/powerpoint/2010/main" val="1521832068"/>
                  </p:ext>
                </p:extLst>
              </p:nvPr>
            </p:nvGraphicFramePr>
            <p:xfrm>
              <a:off x="4302327" y="2602392"/>
              <a:ext cx="16256000" cy="1634681"/>
            </p:xfrm>
            <a:graphic>
              <a:graphicData uri="http://schemas.openxmlformats.org/drawingml/2006/table">
                <a:tbl>
                  <a:tblPr firstRow="1" bandRow="1">
                    <a:tableStyleId>{5940675A-B579-460E-94D1-54222C63F5DA}</a:tableStyleId>
                  </a:tblPr>
                  <a:tblGrid>
                    <a:gridCol w="16256000">
                      <a:extLst>
                        <a:ext uri="{9D8B030D-6E8A-4147-A177-3AD203B41FA5}">
                          <a16:colId xmlns:a16="http://schemas.microsoft.com/office/drawing/2014/main" val="2611998565"/>
                        </a:ext>
                      </a:extLst>
                    </a:gridCol>
                  </a:tblGrid>
                  <a:tr h="579120">
                    <a:tc>
                      <a:txBody>
                        <a:bodyPr/>
                        <a:lstStyle/>
                        <a:p>
                          <a:r>
                            <a:rPr lang="en-US" sz="3200" b="1" dirty="0">
                              <a:solidFill>
                                <a:schemeClr val="accent1">
                                  <a:lumMod val="50000"/>
                                </a:schemeClr>
                              </a:solidFill>
                            </a:rPr>
                            <a:t>Final regression formula:</a:t>
                          </a:r>
                          <a:endParaRPr lang="ru-RU" sz="3200" b="1" dirty="0">
                            <a:solidFill>
                              <a:schemeClr val="accent1">
                                <a:lumMod val="50000"/>
                              </a:schemeClr>
                            </a:solidFill>
                          </a:endParaRPr>
                        </a:p>
                      </a:txBody>
                      <a:tcPr>
                        <a:solidFill>
                          <a:schemeClr val="bg1">
                            <a:lumMod val="85000"/>
                          </a:schemeClr>
                        </a:solidFill>
                      </a:tcPr>
                    </a:tc>
                    <a:extLst>
                      <a:ext uri="{0D108BD9-81ED-4DB2-BD59-A6C34878D82A}">
                        <a16:rowId xmlns:a16="http://schemas.microsoft.com/office/drawing/2014/main" val="3967145629"/>
                      </a:ext>
                    </a:extLst>
                  </a:tr>
                  <a:tr h="1055561">
                    <a:tc>
                      <a:txBody>
                        <a:bodyPr/>
                        <a:lstStyle/>
                        <a:p>
                          <a:endParaRPr lang="ru-RU"/>
                        </a:p>
                      </a:txBody>
                      <a:tcPr>
                        <a:blipFill>
                          <a:blip r:embed="rId3"/>
                          <a:stretch>
                            <a:fillRect l="-37" t="-62069" r="-75" b="-18391"/>
                          </a:stretch>
                        </a:blipFill>
                      </a:tcPr>
                    </a:tc>
                    <a:extLst>
                      <a:ext uri="{0D108BD9-81ED-4DB2-BD59-A6C34878D82A}">
                        <a16:rowId xmlns:a16="http://schemas.microsoft.com/office/drawing/2014/main" val="2499413941"/>
                      </a:ext>
                    </a:extLst>
                  </a:tr>
                </a:tbl>
              </a:graphicData>
            </a:graphic>
          </p:graphicFrame>
        </mc:Fallback>
      </mc:AlternateContent>
      <p:graphicFrame>
        <p:nvGraphicFramePr>
          <p:cNvPr id="6" name="Таблица 6">
            <a:extLst>
              <a:ext uri="{FF2B5EF4-FFF2-40B4-BE49-F238E27FC236}">
                <a16:creationId xmlns:a16="http://schemas.microsoft.com/office/drawing/2014/main" id="{2985B7FF-F63E-C0EE-AC4A-4DE4BC952E95}"/>
              </a:ext>
            </a:extLst>
          </p:cNvPr>
          <p:cNvGraphicFramePr>
            <a:graphicFrameLocks noGrp="1"/>
          </p:cNvGraphicFramePr>
          <p:nvPr>
            <p:extLst>
              <p:ext uri="{D42A27DB-BD31-4B8C-83A1-F6EECF244321}">
                <p14:modId xmlns:p14="http://schemas.microsoft.com/office/powerpoint/2010/main" val="4046241982"/>
              </p:ext>
            </p:extLst>
          </p:nvPr>
        </p:nvGraphicFramePr>
        <p:xfrm>
          <a:off x="2129977" y="5096144"/>
          <a:ext cx="6838926" cy="579120"/>
        </p:xfrm>
        <a:graphic>
          <a:graphicData uri="http://schemas.openxmlformats.org/drawingml/2006/table">
            <a:tbl>
              <a:tblPr firstRow="1" bandRow="1">
                <a:tableStyleId>{5940675A-B579-460E-94D1-54222C63F5DA}</a:tableStyleId>
              </a:tblPr>
              <a:tblGrid>
                <a:gridCol w="6838926">
                  <a:extLst>
                    <a:ext uri="{9D8B030D-6E8A-4147-A177-3AD203B41FA5}">
                      <a16:colId xmlns:a16="http://schemas.microsoft.com/office/drawing/2014/main" val="2101056384"/>
                    </a:ext>
                  </a:extLst>
                </a:gridCol>
              </a:tblGrid>
              <a:tr h="370840">
                <a:tc>
                  <a:txBody>
                    <a:bodyPr/>
                    <a:lstStyle/>
                    <a:p>
                      <a:r>
                        <a:rPr lang="en-US" sz="3200" b="1" dirty="0">
                          <a:solidFill>
                            <a:schemeClr val="accent1">
                              <a:lumMod val="50000"/>
                            </a:schemeClr>
                          </a:solidFill>
                        </a:rPr>
                        <a:t>Young and Adolescence:</a:t>
                      </a:r>
                      <a:endParaRPr lang="ru-RU" sz="3200" b="1" dirty="0">
                        <a:solidFill>
                          <a:schemeClr val="accent1">
                            <a:lumMod val="50000"/>
                          </a:schemeClr>
                        </a:solidFill>
                      </a:endParaRPr>
                    </a:p>
                  </a:txBody>
                  <a:tcPr>
                    <a:solidFill>
                      <a:schemeClr val="bg1">
                        <a:lumMod val="85000"/>
                      </a:schemeClr>
                    </a:solidFill>
                  </a:tcPr>
                </a:tc>
                <a:extLst>
                  <a:ext uri="{0D108BD9-81ED-4DB2-BD59-A6C34878D82A}">
                    <a16:rowId xmlns:a16="http://schemas.microsoft.com/office/drawing/2014/main" val="3135497567"/>
                  </a:ext>
                </a:extLst>
              </a:tr>
            </a:tbl>
          </a:graphicData>
        </a:graphic>
      </p:graphicFrame>
      <p:graphicFrame>
        <p:nvGraphicFramePr>
          <p:cNvPr id="22" name="Таблица 6">
            <a:extLst>
              <a:ext uri="{FF2B5EF4-FFF2-40B4-BE49-F238E27FC236}">
                <a16:creationId xmlns:a16="http://schemas.microsoft.com/office/drawing/2014/main" id="{51D210DF-A5EE-409E-8E15-C4BFCDA28FEB}"/>
              </a:ext>
            </a:extLst>
          </p:cNvPr>
          <p:cNvGraphicFramePr>
            <a:graphicFrameLocks noGrp="1"/>
          </p:cNvGraphicFramePr>
          <p:nvPr>
            <p:extLst>
              <p:ext uri="{D42A27DB-BD31-4B8C-83A1-F6EECF244321}">
                <p14:modId xmlns:p14="http://schemas.microsoft.com/office/powerpoint/2010/main" val="592642894"/>
              </p:ext>
            </p:extLst>
          </p:nvPr>
        </p:nvGraphicFramePr>
        <p:xfrm>
          <a:off x="16281133" y="5096144"/>
          <a:ext cx="3994564" cy="579120"/>
        </p:xfrm>
        <a:graphic>
          <a:graphicData uri="http://schemas.openxmlformats.org/drawingml/2006/table">
            <a:tbl>
              <a:tblPr firstRow="1" bandRow="1">
                <a:tableStyleId>{5940675A-B579-460E-94D1-54222C63F5DA}</a:tableStyleId>
              </a:tblPr>
              <a:tblGrid>
                <a:gridCol w="3994564">
                  <a:extLst>
                    <a:ext uri="{9D8B030D-6E8A-4147-A177-3AD203B41FA5}">
                      <a16:colId xmlns:a16="http://schemas.microsoft.com/office/drawing/2014/main" val="2101056384"/>
                    </a:ext>
                  </a:extLst>
                </a:gridCol>
              </a:tblGrid>
              <a:tr h="370840">
                <a:tc>
                  <a:txBody>
                    <a:bodyPr/>
                    <a:lstStyle/>
                    <a:p>
                      <a:r>
                        <a:rPr lang="en-US" sz="3200" b="1" dirty="0">
                          <a:solidFill>
                            <a:schemeClr val="accent1">
                              <a:lumMod val="50000"/>
                            </a:schemeClr>
                          </a:solidFill>
                        </a:rPr>
                        <a:t>Mature:</a:t>
                      </a:r>
                      <a:endParaRPr lang="ru-RU" sz="3200" b="1" dirty="0">
                        <a:solidFill>
                          <a:schemeClr val="accent1">
                            <a:lumMod val="50000"/>
                          </a:schemeClr>
                        </a:solidFill>
                      </a:endParaRPr>
                    </a:p>
                  </a:txBody>
                  <a:tcPr>
                    <a:solidFill>
                      <a:schemeClr val="bg1">
                        <a:lumMod val="85000"/>
                      </a:schemeClr>
                    </a:solidFill>
                  </a:tcPr>
                </a:tc>
                <a:extLst>
                  <a:ext uri="{0D108BD9-81ED-4DB2-BD59-A6C34878D82A}">
                    <a16:rowId xmlns:a16="http://schemas.microsoft.com/office/drawing/2014/main" val="3135497567"/>
                  </a:ext>
                </a:extLst>
              </a:tr>
            </a:tbl>
          </a:graphicData>
        </a:graphic>
      </p:graphicFrame>
      <p:graphicFrame>
        <p:nvGraphicFramePr>
          <p:cNvPr id="7" name="Таблица 6">
            <a:extLst>
              <a:ext uri="{FF2B5EF4-FFF2-40B4-BE49-F238E27FC236}">
                <a16:creationId xmlns:a16="http://schemas.microsoft.com/office/drawing/2014/main" id="{0750BA0E-FFED-2787-E111-40ABFB2188B1}"/>
              </a:ext>
            </a:extLst>
          </p:cNvPr>
          <p:cNvGraphicFramePr>
            <a:graphicFrameLocks noGrp="1"/>
          </p:cNvGraphicFramePr>
          <p:nvPr>
            <p:extLst>
              <p:ext uri="{D42A27DB-BD31-4B8C-83A1-F6EECF244321}">
                <p14:modId xmlns:p14="http://schemas.microsoft.com/office/powerpoint/2010/main" val="3125579706"/>
              </p:ext>
            </p:extLst>
          </p:nvPr>
        </p:nvGraphicFramePr>
        <p:xfrm>
          <a:off x="543442" y="6858000"/>
          <a:ext cx="4668368" cy="3291840"/>
        </p:xfrm>
        <a:graphic>
          <a:graphicData uri="http://schemas.openxmlformats.org/drawingml/2006/table">
            <a:tbl>
              <a:tblPr firstRow="1" firstCol="1" bandRow="1">
                <a:tableStyleId>{5940675A-B579-460E-94D1-54222C63F5DA}</a:tableStyleId>
              </a:tblPr>
              <a:tblGrid>
                <a:gridCol w="1487064">
                  <a:extLst>
                    <a:ext uri="{9D8B030D-6E8A-4147-A177-3AD203B41FA5}">
                      <a16:colId xmlns:a16="http://schemas.microsoft.com/office/drawing/2014/main" val="2648697617"/>
                    </a:ext>
                  </a:extLst>
                </a:gridCol>
                <a:gridCol w="1598708">
                  <a:extLst>
                    <a:ext uri="{9D8B030D-6E8A-4147-A177-3AD203B41FA5}">
                      <a16:colId xmlns:a16="http://schemas.microsoft.com/office/drawing/2014/main" val="2727429707"/>
                    </a:ext>
                  </a:extLst>
                </a:gridCol>
                <a:gridCol w="1582596">
                  <a:extLst>
                    <a:ext uri="{9D8B030D-6E8A-4147-A177-3AD203B41FA5}">
                      <a16:colId xmlns:a16="http://schemas.microsoft.com/office/drawing/2014/main" val="3648902244"/>
                    </a:ext>
                  </a:extLst>
                </a:gridCol>
              </a:tblGrid>
              <a:tr h="349686">
                <a:tc gridSpan="3">
                  <a:txBody>
                    <a:bodyPr/>
                    <a:lstStyle/>
                    <a:p>
                      <a:pPr algn="ctr"/>
                      <a:r>
                        <a:rPr lang="en-US"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ROE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hMerge="1">
                  <a:txBody>
                    <a:bodyPr/>
                    <a:lstStyle/>
                    <a:p>
                      <a:pPr algn="ct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hMerge="1">
                  <a:txBody>
                    <a:bodyPr/>
                    <a:lstStyle/>
                    <a:p>
                      <a:pPr algn="ct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1479391259"/>
                  </a:ext>
                </a:extLst>
              </a:tr>
              <a:tr h="349686">
                <a:tc>
                  <a:txBody>
                    <a:bodyPr/>
                    <a:lstStyle/>
                    <a:p>
                      <a:pPr algn="ctr"/>
                      <a:r>
                        <a:rPr lang="en-US" sz="2400" b="1" dirty="0">
                          <a:solidFill>
                            <a:schemeClr val="accent1">
                              <a:lumMod val="50000"/>
                            </a:schemeClr>
                          </a:solidFill>
                          <a:effectLst/>
                        </a:rPr>
                        <a:t>Variable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400" b="1" dirty="0">
                          <a:solidFill>
                            <a:schemeClr val="accent1">
                              <a:lumMod val="50000"/>
                            </a:schemeClr>
                          </a:solidFill>
                          <a:effectLst/>
                        </a:rPr>
                        <a:t>Coefficients</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400" b="1" dirty="0">
                          <a:solidFill>
                            <a:schemeClr val="accent1">
                              <a:lumMod val="50000"/>
                            </a:schemeClr>
                          </a:solidFill>
                          <a:effectLst/>
                        </a:rPr>
                        <a:t>p-value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4072688544"/>
                  </a:ext>
                </a:extLst>
              </a:tr>
              <a:tr h="349686">
                <a:tc>
                  <a:txBody>
                    <a:bodyPr/>
                    <a:lstStyle/>
                    <a:p>
                      <a:pPr algn="ctr"/>
                      <a:r>
                        <a:rPr lang="en-US" sz="2400" b="1">
                          <a:solidFill>
                            <a:schemeClr val="accent1">
                              <a:lumMod val="50000"/>
                            </a:schemeClr>
                          </a:solidFill>
                          <a:effectLst/>
                        </a:rPr>
                        <a:t>ORC</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-3.427e-12</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0.725</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9094061"/>
                  </a:ext>
                </a:extLst>
              </a:tr>
              <a:tr h="349686">
                <a:tc>
                  <a:txBody>
                    <a:bodyPr/>
                    <a:lstStyle/>
                    <a:p>
                      <a:pPr algn="ctr"/>
                      <a:r>
                        <a:rPr lang="en-US" sz="2400" b="1" dirty="0">
                          <a:solidFill>
                            <a:schemeClr val="accent1">
                              <a:lumMod val="50000"/>
                            </a:schemeClr>
                          </a:solidFill>
                          <a:effectLst/>
                        </a:rPr>
                        <a:t>FGAP</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-2.184e-13</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dirty="0">
                          <a:solidFill>
                            <a:schemeClr val="accent1">
                              <a:lumMod val="50000"/>
                            </a:schemeClr>
                          </a:solidFill>
                          <a:effectLst/>
                        </a:rPr>
                        <a:t>0.647</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798235"/>
                  </a:ext>
                </a:extLst>
              </a:tr>
              <a:tr h="349686">
                <a:tc>
                  <a:txBody>
                    <a:bodyPr/>
                    <a:lstStyle/>
                    <a:p>
                      <a:pPr algn="ctr"/>
                      <a:r>
                        <a:rPr lang="en-US" sz="2400" b="1">
                          <a:solidFill>
                            <a:schemeClr val="accent1">
                              <a:lumMod val="50000"/>
                            </a:schemeClr>
                          </a:solidFill>
                          <a:effectLst/>
                        </a:rPr>
                        <a:t>VAR</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1.638e-04</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0.227</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4283246"/>
                  </a:ext>
                </a:extLst>
              </a:tr>
              <a:tr h="349686">
                <a:tc>
                  <a:txBody>
                    <a:bodyPr/>
                    <a:lstStyle/>
                    <a:p>
                      <a:pPr algn="ctr"/>
                      <a:r>
                        <a:rPr lang="en-US" sz="2400" b="1">
                          <a:solidFill>
                            <a:schemeClr val="accent1">
                              <a:lumMod val="50000"/>
                            </a:schemeClr>
                          </a:solidFill>
                          <a:effectLst/>
                        </a:rPr>
                        <a:t>DDPR</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-4.510e-01</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0.843</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333558"/>
                  </a:ext>
                </a:extLst>
              </a:tr>
              <a:tr h="349686">
                <a:tc>
                  <a:txBody>
                    <a:bodyPr/>
                    <a:lstStyle/>
                    <a:p>
                      <a:pPr algn="ctr"/>
                      <a:r>
                        <a:rPr lang="en-US" sz="2400" b="1">
                          <a:solidFill>
                            <a:schemeClr val="accent1">
                              <a:lumMod val="50000"/>
                            </a:schemeClr>
                          </a:solidFill>
                          <a:effectLst/>
                        </a:rPr>
                        <a:t>Cap_Gr</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-3.056</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2e-16</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378444"/>
                  </a:ext>
                </a:extLst>
              </a:tr>
              <a:tr h="349686">
                <a:tc>
                  <a:txBody>
                    <a:bodyPr/>
                    <a:lstStyle/>
                    <a:p>
                      <a:pPr algn="ctr"/>
                      <a:r>
                        <a:rPr lang="en-US" sz="2400" b="1" dirty="0">
                          <a:solidFill>
                            <a:schemeClr val="accent1">
                              <a:lumMod val="50000"/>
                            </a:schemeClr>
                          </a:solidFill>
                          <a:effectLst/>
                        </a:rPr>
                        <a:t> </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gridSpan="2">
                  <a:txBody>
                    <a:bodyPr/>
                    <a:lstStyle/>
                    <a:p>
                      <a:pPr algn="ctr"/>
                      <a:r>
                        <a:rPr lang="en-US" sz="2400" b="1" dirty="0">
                          <a:solidFill>
                            <a:schemeClr val="accent1">
                              <a:lumMod val="50000"/>
                            </a:schemeClr>
                          </a:solidFill>
                          <a:effectLst/>
                        </a:rPr>
                        <a:t>Value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hMerge="1">
                  <a:txBody>
                    <a:bodyPr/>
                    <a:lstStyle/>
                    <a:p>
                      <a:endParaRPr lang="ru-RU"/>
                    </a:p>
                  </a:txBody>
                  <a:tcPr/>
                </a:tc>
                <a:extLst>
                  <a:ext uri="{0D108BD9-81ED-4DB2-BD59-A6C34878D82A}">
                    <a16:rowId xmlns:a16="http://schemas.microsoft.com/office/drawing/2014/main" val="698705992"/>
                  </a:ext>
                </a:extLst>
              </a:tr>
              <a:tr h="349686">
                <a:tc>
                  <a:txBody>
                    <a:bodyPr/>
                    <a:lstStyle/>
                    <a:p>
                      <a:pPr algn="ctr"/>
                      <a:r>
                        <a:rPr lang="en-US" sz="2400" b="1">
                          <a:solidFill>
                            <a:schemeClr val="accent1">
                              <a:lumMod val="50000"/>
                            </a:schemeClr>
                          </a:solidFill>
                          <a:effectLst/>
                        </a:rPr>
                        <a:t>R-squared</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r>
                        <a:rPr lang="en-US" sz="2400" b="1" dirty="0">
                          <a:solidFill>
                            <a:schemeClr val="accent1">
                              <a:lumMod val="50000"/>
                            </a:schemeClr>
                          </a:solidFill>
                          <a:effectLst/>
                        </a:rPr>
                        <a:t>0.5393</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ru-RU"/>
                    </a:p>
                  </a:txBody>
                  <a:tcPr/>
                </a:tc>
                <a:extLst>
                  <a:ext uri="{0D108BD9-81ED-4DB2-BD59-A6C34878D82A}">
                    <a16:rowId xmlns:a16="http://schemas.microsoft.com/office/drawing/2014/main" val="91360826"/>
                  </a:ext>
                </a:extLst>
              </a:tr>
            </a:tbl>
          </a:graphicData>
        </a:graphic>
      </p:graphicFrame>
      <p:graphicFrame>
        <p:nvGraphicFramePr>
          <p:cNvPr id="8" name="Таблица 7">
            <a:extLst>
              <a:ext uri="{FF2B5EF4-FFF2-40B4-BE49-F238E27FC236}">
                <a16:creationId xmlns:a16="http://schemas.microsoft.com/office/drawing/2014/main" id="{81A0A437-5F1B-DE6B-067E-2CEC1C21D753}"/>
              </a:ext>
            </a:extLst>
          </p:cNvPr>
          <p:cNvGraphicFramePr>
            <a:graphicFrameLocks noGrp="1"/>
          </p:cNvGraphicFramePr>
          <p:nvPr>
            <p:extLst>
              <p:ext uri="{D42A27DB-BD31-4B8C-83A1-F6EECF244321}">
                <p14:modId xmlns:p14="http://schemas.microsoft.com/office/powerpoint/2010/main" val="2528291378"/>
              </p:ext>
            </p:extLst>
          </p:nvPr>
        </p:nvGraphicFramePr>
        <p:xfrm>
          <a:off x="5870331" y="6858000"/>
          <a:ext cx="5036171" cy="3291840"/>
        </p:xfrm>
        <a:graphic>
          <a:graphicData uri="http://schemas.openxmlformats.org/drawingml/2006/table">
            <a:tbl>
              <a:tblPr firstRow="1" firstCol="1" bandRow="1">
                <a:tableStyleId>{5940675A-B579-460E-94D1-54222C63F5DA}</a:tableStyleId>
              </a:tblPr>
              <a:tblGrid>
                <a:gridCol w="1604224">
                  <a:extLst>
                    <a:ext uri="{9D8B030D-6E8A-4147-A177-3AD203B41FA5}">
                      <a16:colId xmlns:a16="http://schemas.microsoft.com/office/drawing/2014/main" val="2242391281"/>
                    </a:ext>
                  </a:extLst>
                </a:gridCol>
                <a:gridCol w="1724665">
                  <a:extLst>
                    <a:ext uri="{9D8B030D-6E8A-4147-A177-3AD203B41FA5}">
                      <a16:colId xmlns:a16="http://schemas.microsoft.com/office/drawing/2014/main" val="527297060"/>
                    </a:ext>
                  </a:extLst>
                </a:gridCol>
                <a:gridCol w="1707282">
                  <a:extLst>
                    <a:ext uri="{9D8B030D-6E8A-4147-A177-3AD203B41FA5}">
                      <a16:colId xmlns:a16="http://schemas.microsoft.com/office/drawing/2014/main" val="844227853"/>
                    </a:ext>
                  </a:extLst>
                </a:gridCol>
              </a:tblGrid>
              <a:tr h="0">
                <a:tc gridSpan="3">
                  <a:txBody>
                    <a:bodyPr/>
                    <a:lstStyle/>
                    <a:p>
                      <a:pPr algn="ctr"/>
                      <a:r>
                        <a:rPr lang="en-US"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ROA</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hMerge="1">
                  <a:txBody>
                    <a:bodyPr/>
                    <a:lstStyle/>
                    <a:p>
                      <a:pPr algn="ct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hMerge="1">
                  <a:txBody>
                    <a:bodyPr/>
                    <a:lstStyle/>
                    <a:p>
                      <a:pPr algn="ct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851558564"/>
                  </a:ext>
                </a:extLst>
              </a:tr>
              <a:tr h="0">
                <a:tc>
                  <a:txBody>
                    <a:bodyPr/>
                    <a:lstStyle/>
                    <a:p>
                      <a:pPr algn="ctr"/>
                      <a:r>
                        <a:rPr lang="en-US" sz="2400" b="1" dirty="0">
                          <a:solidFill>
                            <a:schemeClr val="accent1">
                              <a:lumMod val="50000"/>
                            </a:schemeClr>
                          </a:solidFill>
                          <a:effectLst/>
                        </a:rPr>
                        <a:t>Variable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400" b="1" dirty="0">
                          <a:solidFill>
                            <a:schemeClr val="accent1">
                              <a:lumMod val="50000"/>
                            </a:schemeClr>
                          </a:solidFill>
                          <a:effectLst/>
                        </a:rPr>
                        <a:t>Coefficients</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400" b="1" dirty="0">
                          <a:solidFill>
                            <a:schemeClr val="accent1">
                              <a:lumMod val="50000"/>
                            </a:schemeClr>
                          </a:solidFill>
                          <a:effectLst/>
                        </a:rPr>
                        <a:t>p-value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619884083"/>
                  </a:ext>
                </a:extLst>
              </a:tr>
              <a:tr h="0">
                <a:tc>
                  <a:txBody>
                    <a:bodyPr/>
                    <a:lstStyle/>
                    <a:p>
                      <a:pPr algn="ctr"/>
                      <a:r>
                        <a:rPr lang="en-US" sz="2400" b="1" dirty="0">
                          <a:solidFill>
                            <a:schemeClr val="accent1">
                              <a:lumMod val="50000"/>
                            </a:schemeClr>
                          </a:solidFill>
                          <a:effectLst/>
                        </a:rPr>
                        <a:t>ORC</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dirty="0">
                          <a:solidFill>
                            <a:schemeClr val="accent1">
                              <a:lumMod val="50000"/>
                            </a:schemeClr>
                          </a:solidFill>
                          <a:effectLst/>
                        </a:rPr>
                        <a:t>2.205e-13</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0.379</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1865987"/>
                  </a:ext>
                </a:extLst>
              </a:tr>
              <a:tr h="0">
                <a:tc>
                  <a:txBody>
                    <a:bodyPr/>
                    <a:lstStyle/>
                    <a:p>
                      <a:pPr algn="ctr"/>
                      <a:r>
                        <a:rPr lang="en-US" sz="2400" b="1">
                          <a:solidFill>
                            <a:schemeClr val="accent1">
                              <a:lumMod val="50000"/>
                            </a:schemeClr>
                          </a:solidFill>
                          <a:effectLst/>
                        </a:rPr>
                        <a:t>FGAP</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9.281e-15</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0.449</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0454144"/>
                  </a:ext>
                </a:extLst>
              </a:tr>
              <a:tr h="0">
                <a:tc>
                  <a:txBody>
                    <a:bodyPr/>
                    <a:lstStyle/>
                    <a:p>
                      <a:pPr algn="ctr"/>
                      <a:r>
                        <a:rPr lang="en-US" sz="2400" b="1">
                          <a:solidFill>
                            <a:schemeClr val="accent1">
                              <a:lumMod val="50000"/>
                            </a:schemeClr>
                          </a:solidFill>
                          <a:effectLst/>
                        </a:rPr>
                        <a:t>VAR</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1.416e-05</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7.07e-05</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6373042"/>
                  </a:ext>
                </a:extLst>
              </a:tr>
              <a:tr h="0">
                <a:tc>
                  <a:txBody>
                    <a:bodyPr/>
                    <a:lstStyle/>
                    <a:p>
                      <a:pPr algn="ctr"/>
                      <a:r>
                        <a:rPr lang="en-US" sz="2400" b="1" dirty="0">
                          <a:solidFill>
                            <a:schemeClr val="accent1">
                              <a:lumMod val="50000"/>
                            </a:schemeClr>
                          </a:solidFill>
                          <a:effectLst/>
                        </a:rPr>
                        <a:t>DDPR</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5.334e-02</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dirty="0">
                          <a:solidFill>
                            <a:schemeClr val="accent1">
                              <a:lumMod val="50000"/>
                            </a:schemeClr>
                          </a:solidFill>
                          <a:effectLst/>
                        </a:rPr>
                        <a:t>0.363</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7104413"/>
                  </a:ext>
                </a:extLst>
              </a:tr>
              <a:tr h="0">
                <a:tc>
                  <a:txBody>
                    <a:bodyPr/>
                    <a:lstStyle/>
                    <a:p>
                      <a:pPr algn="ctr"/>
                      <a:r>
                        <a:rPr lang="en-US" sz="2400" b="1">
                          <a:solidFill>
                            <a:schemeClr val="accent1">
                              <a:lumMod val="50000"/>
                            </a:schemeClr>
                          </a:solidFill>
                          <a:effectLst/>
                        </a:rPr>
                        <a:t>Cap_Gr</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0.05438</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2e-16</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365035"/>
                  </a:ext>
                </a:extLst>
              </a:tr>
              <a:tr h="0">
                <a:tc>
                  <a:txBody>
                    <a:bodyPr/>
                    <a:lstStyle/>
                    <a:p>
                      <a:pPr algn="ctr"/>
                      <a:r>
                        <a:rPr lang="en-US" sz="2400" b="1" dirty="0">
                          <a:solidFill>
                            <a:schemeClr val="accent1">
                              <a:lumMod val="50000"/>
                            </a:schemeClr>
                          </a:solidFill>
                          <a:effectLst/>
                        </a:rPr>
                        <a:t> </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gridSpan="2">
                  <a:txBody>
                    <a:bodyPr/>
                    <a:lstStyle/>
                    <a:p>
                      <a:pPr algn="ctr"/>
                      <a:r>
                        <a:rPr lang="en-US" sz="2400" b="1" dirty="0">
                          <a:solidFill>
                            <a:schemeClr val="accent1">
                              <a:lumMod val="50000"/>
                            </a:schemeClr>
                          </a:solidFill>
                          <a:effectLst/>
                        </a:rPr>
                        <a:t>Value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hMerge="1">
                  <a:txBody>
                    <a:bodyPr/>
                    <a:lstStyle/>
                    <a:p>
                      <a:endParaRPr lang="ru-RU"/>
                    </a:p>
                  </a:txBody>
                  <a:tcPr/>
                </a:tc>
                <a:extLst>
                  <a:ext uri="{0D108BD9-81ED-4DB2-BD59-A6C34878D82A}">
                    <a16:rowId xmlns:a16="http://schemas.microsoft.com/office/drawing/2014/main" val="3989130876"/>
                  </a:ext>
                </a:extLst>
              </a:tr>
              <a:tr h="0">
                <a:tc>
                  <a:txBody>
                    <a:bodyPr/>
                    <a:lstStyle/>
                    <a:p>
                      <a:pPr algn="ctr"/>
                      <a:r>
                        <a:rPr lang="en-US" sz="2400" b="1">
                          <a:solidFill>
                            <a:schemeClr val="accent1">
                              <a:lumMod val="50000"/>
                            </a:schemeClr>
                          </a:solidFill>
                          <a:effectLst/>
                        </a:rPr>
                        <a:t>R-squared</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r>
                        <a:rPr lang="en-US" sz="2400" b="1" dirty="0">
                          <a:solidFill>
                            <a:schemeClr val="accent1">
                              <a:lumMod val="50000"/>
                            </a:schemeClr>
                          </a:solidFill>
                          <a:effectLst/>
                        </a:rPr>
                        <a:t>0.4229</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ru-RU"/>
                    </a:p>
                  </a:txBody>
                  <a:tcPr/>
                </a:tc>
                <a:extLst>
                  <a:ext uri="{0D108BD9-81ED-4DB2-BD59-A6C34878D82A}">
                    <a16:rowId xmlns:a16="http://schemas.microsoft.com/office/drawing/2014/main" val="790320138"/>
                  </a:ext>
                </a:extLst>
              </a:tr>
            </a:tbl>
          </a:graphicData>
        </a:graphic>
      </p:graphicFrame>
      <p:cxnSp>
        <p:nvCxnSpPr>
          <p:cNvPr id="11" name="Соединитель: уступ 10">
            <a:extLst>
              <a:ext uri="{FF2B5EF4-FFF2-40B4-BE49-F238E27FC236}">
                <a16:creationId xmlns:a16="http://schemas.microsoft.com/office/drawing/2014/main" id="{7DD6F7D0-3B40-7485-6CD1-3BBB0814D22E}"/>
              </a:ext>
            </a:extLst>
          </p:cNvPr>
          <p:cNvCxnSpPr>
            <a:cxnSpLocks/>
            <a:stCxn id="6" idx="2"/>
            <a:endCxn id="7" idx="0"/>
          </p:cNvCxnSpPr>
          <p:nvPr/>
        </p:nvCxnSpPr>
        <p:spPr>
          <a:xfrm rot="5400000">
            <a:off x="3622165" y="4930725"/>
            <a:ext cx="1182736" cy="2671814"/>
          </a:xfrm>
          <a:prstGeom prst="bentConnector3">
            <a:avLst>
              <a:gd name="adj1" fmla="val 50000"/>
            </a:avLst>
          </a:prstGeom>
          <a:noFill/>
          <a:ln w="76200" cap="flat">
            <a:solidFill>
              <a:schemeClr val="accent2">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Соединитель: уступ 28">
            <a:extLst>
              <a:ext uri="{FF2B5EF4-FFF2-40B4-BE49-F238E27FC236}">
                <a16:creationId xmlns:a16="http://schemas.microsoft.com/office/drawing/2014/main" id="{D7E5565D-59BD-6AA7-51F5-38D795FC811C}"/>
              </a:ext>
            </a:extLst>
          </p:cNvPr>
          <p:cNvCxnSpPr>
            <a:cxnSpLocks/>
            <a:stCxn id="6" idx="2"/>
            <a:endCxn id="8" idx="0"/>
          </p:cNvCxnSpPr>
          <p:nvPr/>
        </p:nvCxnSpPr>
        <p:spPr>
          <a:xfrm rot="16200000" flipH="1">
            <a:off x="6377560" y="4847144"/>
            <a:ext cx="1182736" cy="2838976"/>
          </a:xfrm>
          <a:prstGeom prst="bentConnector3">
            <a:avLst>
              <a:gd name="adj1" fmla="val 50000"/>
            </a:avLst>
          </a:prstGeom>
          <a:noFill/>
          <a:ln w="76200" cap="flat">
            <a:solidFill>
              <a:schemeClr val="accent2">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2" name="Соединитель: уступ 31">
            <a:extLst>
              <a:ext uri="{FF2B5EF4-FFF2-40B4-BE49-F238E27FC236}">
                <a16:creationId xmlns:a16="http://schemas.microsoft.com/office/drawing/2014/main" id="{AAA85565-B4F4-E105-BBB2-F0408CAF1299}"/>
              </a:ext>
            </a:extLst>
          </p:cNvPr>
          <p:cNvCxnSpPr>
            <a:cxnSpLocks/>
            <a:stCxn id="8" idx="2"/>
            <a:endCxn id="14" idx="0"/>
          </p:cNvCxnSpPr>
          <p:nvPr/>
        </p:nvCxnSpPr>
        <p:spPr>
          <a:xfrm rot="5400000">
            <a:off x="6572314" y="9240484"/>
            <a:ext cx="906746" cy="2725459"/>
          </a:xfrm>
          <a:prstGeom prst="bentConnector3">
            <a:avLst>
              <a:gd name="adj1" fmla="val 50000"/>
            </a:avLst>
          </a:prstGeom>
          <a:noFill/>
          <a:ln w="76200" cap="flat">
            <a:solidFill>
              <a:schemeClr val="accent2">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graphicFrame>
        <p:nvGraphicFramePr>
          <p:cNvPr id="20" name="Таблица 19">
            <a:extLst>
              <a:ext uri="{FF2B5EF4-FFF2-40B4-BE49-F238E27FC236}">
                <a16:creationId xmlns:a16="http://schemas.microsoft.com/office/drawing/2014/main" id="{A1EE5586-093E-56B6-3771-8CB2538E6CEC}"/>
              </a:ext>
            </a:extLst>
          </p:cNvPr>
          <p:cNvGraphicFramePr>
            <a:graphicFrameLocks noGrp="1"/>
          </p:cNvGraphicFramePr>
          <p:nvPr>
            <p:extLst>
              <p:ext uri="{D42A27DB-BD31-4B8C-83A1-F6EECF244321}">
                <p14:modId xmlns:p14="http://schemas.microsoft.com/office/powerpoint/2010/main" val="2932710122"/>
              </p:ext>
            </p:extLst>
          </p:nvPr>
        </p:nvGraphicFramePr>
        <p:xfrm>
          <a:off x="12801388" y="6858000"/>
          <a:ext cx="5036171" cy="3291840"/>
        </p:xfrm>
        <a:graphic>
          <a:graphicData uri="http://schemas.openxmlformats.org/drawingml/2006/table">
            <a:tbl>
              <a:tblPr firstRow="1" firstCol="1" bandRow="1">
                <a:tableStyleId>{5940675A-B579-460E-94D1-54222C63F5DA}</a:tableStyleId>
              </a:tblPr>
              <a:tblGrid>
                <a:gridCol w="1776825">
                  <a:extLst>
                    <a:ext uri="{9D8B030D-6E8A-4147-A177-3AD203B41FA5}">
                      <a16:colId xmlns:a16="http://schemas.microsoft.com/office/drawing/2014/main" val="2301748337"/>
                    </a:ext>
                  </a:extLst>
                </a:gridCol>
                <a:gridCol w="1837336">
                  <a:extLst>
                    <a:ext uri="{9D8B030D-6E8A-4147-A177-3AD203B41FA5}">
                      <a16:colId xmlns:a16="http://schemas.microsoft.com/office/drawing/2014/main" val="157306485"/>
                    </a:ext>
                  </a:extLst>
                </a:gridCol>
                <a:gridCol w="1422010">
                  <a:extLst>
                    <a:ext uri="{9D8B030D-6E8A-4147-A177-3AD203B41FA5}">
                      <a16:colId xmlns:a16="http://schemas.microsoft.com/office/drawing/2014/main" val="9038054"/>
                    </a:ext>
                  </a:extLst>
                </a:gridCol>
              </a:tblGrid>
              <a:tr h="0">
                <a:tc gridSpan="3">
                  <a:txBody>
                    <a:bodyPr/>
                    <a:lstStyle/>
                    <a:p>
                      <a:pPr algn="ctr"/>
                      <a:r>
                        <a:rPr lang="en-US"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ROE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hMerge="1">
                  <a:txBody>
                    <a:bodyPr/>
                    <a:lstStyle/>
                    <a:p>
                      <a:pPr algn="ct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hMerge="1">
                  <a:txBody>
                    <a:bodyPr/>
                    <a:lstStyle/>
                    <a:p>
                      <a:pPr algn="ct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414903396"/>
                  </a:ext>
                </a:extLst>
              </a:tr>
              <a:tr h="0">
                <a:tc>
                  <a:txBody>
                    <a:bodyPr/>
                    <a:lstStyle/>
                    <a:p>
                      <a:pPr algn="ctr"/>
                      <a:r>
                        <a:rPr lang="en-US" sz="2400" b="1" dirty="0">
                          <a:solidFill>
                            <a:schemeClr val="accent1">
                              <a:lumMod val="50000"/>
                            </a:schemeClr>
                          </a:solidFill>
                          <a:effectLst/>
                        </a:rPr>
                        <a:t>Variable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400" b="1" dirty="0">
                          <a:solidFill>
                            <a:schemeClr val="accent1">
                              <a:lumMod val="50000"/>
                            </a:schemeClr>
                          </a:solidFill>
                          <a:effectLst/>
                        </a:rPr>
                        <a:t>Coefficients</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400" b="1" dirty="0">
                          <a:solidFill>
                            <a:schemeClr val="accent1">
                              <a:lumMod val="50000"/>
                            </a:schemeClr>
                          </a:solidFill>
                          <a:effectLst/>
                        </a:rPr>
                        <a:t>p-value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192571552"/>
                  </a:ext>
                </a:extLst>
              </a:tr>
              <a:tr h="0">
                <a:tc>
                  <a:txBody>
                    <a:bodyPr/>
                    <a:lstStyle/>
                    <a:p>
                      <a:pPr algn="ctr"/>
                      <a:r>
                        <a:rPr lang="en-US" sz="2400" b="1" dirty="0">
                          <a:solidFill>
                            <a:schemeClr val="accent1">
                              <a:lumMod val="50000"/>
                            </a:schemeClr>
                          </a:solidFill>
                          <a:effectLst/>
                        </a:rPr>
                        <a:t>ORC</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7.952e-13</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dirty="0">
                          <a:solidFill>
                            <a:schemeClr val="accent1">
                              <a:lumMod val="50000"/>
                            </a:schemeClr>
                          </a:solidFill>
                          <a:effectLst/>
                        </a:rPr>
                        <a:t>0.7258</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90681974"/>
                  </a:ext>
                </a:extLst>
              </a:tr>
              <a:tr h="0">
                <a:tc>
                  <a:txBody>
                    <a:bodyPr/>
                    <a:lstStyle/>
                    <a:p>
                      <a:pPr algn="ctr"/>
                      <a:r>
                        <a:rPr lang="en-US" sz="2400" b="1">
                          <a:solidFill>
                            <a:schemeClr val="accent1">
                              <a:lumMod val="50000"/>
                            </a:schemeClr>
                          </a:solidFill>
                          <a:effectLst/>
                        </a:rPr>
                        <a:t>FGAP</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-2.006e-14</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0.4794</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8803899"/>
                  </a:ext>
                </a:extLst>
              </a:tr>
              <a:tr h="0">
                <a:tc>
                  <a:txBody>
                    <a:bodyPr/>
                    <a:lstStyle/>
                    <a:p>
                      <a:pPr algn="ctr"/>
                      <a:r>
                        <a:rPr lang="en-US" sz="2400" b="1" dirty="0">
                          <a:solidFill>
                            <a:schemeClr val="accent1">
                              <a:lumMod val="50000"/>
                            </a:schemeClr>
                          </a:solidFill>
                          <a:effectLst/>
                        </a:rPr>
                        <a:t>VAR</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5.377e-03</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0.4016</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763712"/>
                  </a:ext>
                </a:extLst>
              </a:tr>
              <a:tr h="0">
                <a:tc>
                  <a:txBody>
                    <a:bodyPr/>
                    <a:lstStyle/>
                    <a:p>
                      <a:pPr algn="ctr"/>
                      <a:r>
                        <a:rPr lang="en-US" sz="2400" b="1">
                          <a:solidFill>
                            <a:schemeClr val="accent1">
                              <a:lumMod val="50000"/>
                            </a:schemeClr>
                          </a:solidFill>
                          <a:effectLst/>
                        </a:rPr>
                        <a:t>DDPR</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3.383e+00</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0.2932</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01043706"/>
                  </a:ext>
                </a:extLst>
              </a:tr>
              <a:tr h="0">
                <a:tc>
                  <a:txBody>
                    <a:bodyPr/>
                    <a:lstStyle/>
                    <a:p>
                      <a:pPr algn="ctr"/>
                      <a:r>
                        <a:rPr lang="en-US" sz="2400" b="1">
                          <a:solidFill>
                            <a:schemeClr val="accent1">
                              <a:lumMod val="50000"/>
                            </a:schemeClr>
                          </a:solidFill>
                          <a:effectLst/>
                        </a:rPr>
                        <a:t>Cap_Gr</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0.1874</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2e-16</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3060125"/>
                  </a:ext>
                </a:extLst>
              </a:tr>
              <a:tr h="0">
                <a:tc>
                  <a:txBody>
                    <a:bodyPr/>
                    <a:lstStyle/>
                    <a:p>
                      <a:pPr algn="ctr"/>
                      <a:r>
                        <a:rPr lang="en-US" sz="2400" b="1" dirty="0">
                          <a:solidFill>
                            <a:schemeClr val="accent1">
                              <a:lumMod val="50000"/>
                            </a:schemeClr>
                          </a:solidFill>
                          <a:effectLst/>
                        </a:rPr>
                        <a:t> </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gridSpan="2">
                  <a:txBody>
                    <a:bodyPr/>
                    <a:lstStyle/>
                    <a:p>
                      <a:pPr algn="ctr"/>
                      <a:r>
                        <a:rPr lang="en-US" sz="2400" b="1" dirty="0">
                          <a:solidFill>
                            <a:schemeClr val="accent1">
                              <a:lumMod val="50000"/>
                            </a:schemeClr>
                          </a:solidFill>
                          <a:effectLst/>
                        </a:rPr>
                        <a:t>Value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hMerge="1">
                  <a:txBody>
                    <a:bodyPr/>
                    <a:lstStyle/>
                    <a:p>
                      <a:endParaRPr lang="ru-RU"/>
                    </a:p>
                  </a:txBody>
                  <a:tcPr/>
                </a:tc>
                <a:extLst>
                  <a:ext uri="{0D108BD9-81ED-4DB2-BD59-A6C34878D82A}">
                    <a16:rowId xmlns:a16="http://schemas.microsoft.com/office/drawing/2014/main" val="443974166"/>
                  </a:ext>
                </a:extLst>
              </a:tr>
              <a:tr h="260350">
                <a:tc>
                  <a:txBody>
                    <a:bodyPr/>
                    <a:lstStyle/>
                    <a:p>
                      <a:pPr algn="ctr"/>
                      <a:r>
                        <a:rPr lang="en-US" sz="2400" b="1">
                          <a:solidFill>
                            <a:schemeClr val="accent1">
                              <a:lumMod val="50000"/>
                            </a:schemeClr>
                          </a:solidFill>
                          <a:effectLst/>
                        </a:rPr>
                        <a:t>R-squared</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r>
                        <a:rPr lang="ru-RU" sz="2400" b="1" dirty="0">
                          <a:solidFill>
                            <a:schemeClr val="accent1">
                              <a:lumMod val="50000"/>
                            </a:schemeClr>
                          </a:solidFill>
                          <a:effectLst/>
                        </a:rPr>
                        <a:t>0.4795</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ru-RU"/>
                    </a:p>
                  </a:txBody>
                  <a:tcPr/>
                </a:tc>
                <a:extLst>
                  <a:ext uri="{0D108BD9-81ED-4DB2-BD59-A6C34878D82A}">
                    <a16:rowId xmlns:a16="http://schemas.microsoft.com/office/drawing/2014/main" val="1789072092"/>
                  </a:ext>
                </a:extLst>
              </a:tr>
            </a:tbl>
          </a:graphicData>
        </a:graphic>
      </p:graphicFrame>
      <p:graphicFrame>
        <p:nvGraphicFramePr>
          <p:cNvPr id="21" name="Таблица 20">
            <a:extLst>
              <a:ext uri="{FF2B5EF4-FFF2-40B4-BE49-F238E27FC236}">
                <a16:creationId xmlns:a16="http://schemas.microsoft.com/office/drawing/2014/main" id="{2AA974EF-1C9C-FE0A-E0AD-66409FABC230}"/>
              </a:ext>
            </a:extLst>
          </p:cNvPr>
          <p:cNvGraphicFramePr>
            <a:graphicFrameLocks noGrp="1"/>
          </p:cNvGraphicFramePr>
          <p:nvPr>
            <p:extLst>
              <p:ext uri="{D42A27DB-BD31-4B8C-83A1-F6EECF244321}">
                <p14:modId xmlns:p14="http://schemas.microsoft.com/office/powerpoint/2010/main" val="1412789481"/>
              </p:ext>
            </p:extLst>
          </p:nvPr>
        </p:nvGraphicFramePr>
        <p:xfrm>
          <a:off x="18751065" y="6864281"/>
          <a:ext cx="5036171" cy="3291840"/>
        </p:xfrm>
        <a:graphic>
          <a:graphicData uri="http://schemas.openxmlformats.org/drawingml/2006/table">
            <a:tbl>
              <a:tblPr firstRow="1" firstCol="1" bandRow="1">
                <a:tableStyleId>{5940675A-B579-460E-94D1-54222C63F5DA}</a:tableStyleId>
              </a:tblPr>
              <a:tblGrid>
                <a:gridCol w="1776825">
                  <a:extLst>
                    <a:ext uri="{9D8B030D-6E8A-4147-A177-3AD203B41FA5}">
                      <a16:colId xmlns:a16="http://schemas.microsoft.com/office/drawing/2014/main" val="2053232473"/>
                    </a:ext>
                  </a:extLst>
                </a:gridCol>
                <a:gridCol w="1837336">
                  <a:extLst>
                    <a:ext uri="{9D8B030D-6E8A-4147-A177-3AD203B41FA5}">
                      <a16:colId xmlns:a16="http://schemas.microsoft.com/office/drawing/2014/main" val="2790053403"/>
                    </a:ext>
                  </a:extLst>
                </a:gridCol>
                <a:gridCol w="1422010">
                  <a:extLst>
                    <a:ext uri="{9D8B030D-6E8A-4147-A177-3AD203B41FA5}">
                      <a16:colId xmlns:a16="http://schemas.microsoft.com/office/drawing/2014/main" val="1791416683"/>
                    </a:ext>
                  </a:extLst>
                </a:gridCol>
              </a:tblGrid>
              <a:tr h="0">
                <a:tc gridSpan="3">
                  <a:txBody>
                    <a:bodyPr/>
                    <a:lstStyle/>
                    <a:p>
                      <a:pPr algn="ctr"/>
                      <a:r>
                        <a:rPr lang="en-US"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ROA</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hMerge="1">
                  <a:txBody>
                    <a:bodyPr/>
                    <a:lstStyle/>
                    <a:p>
                      <a:pPr algn="ct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algn="ct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3733582"/>
                  </a:ext>
                </a:extLst>
              </a:tr>
              <a:tr h="0">
                <a:tc>
                  <a:txBody>
                    <a:bodyPr/>
                    <a:lstStyle/>
                    <a:p>
                      <a:pPr algn="ctr"/>
                      <a:r>
                        <a:rPr lang="en-US" sz="2400" b="1" dirty="0">
                          <a:solidFill>
                            <a:schemeClr val="accent1">
                              <a:lumMod val="50000"/>
                            </a:schemeClr>
                          </a:solidFill>
                          <a:effectLst/>
                        </a:rPr>
                        <a:t>Variable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400" b="1" dirty="0">
                          <a:solidFill>
                            <a:schemeClr val="accent1">
                              <a:lumMod val="50000"/>
                            </a:schemeClr>
                          </a:solidFill>
                          <a:effectLst/>
                        </a:rPr>
                        <a:t>Coefficients</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r>
                        <a:rPr lang="en-US" sz="2400" b="1" dirty="0">
                          <a:solidFill>
                            <a:schemeClr val="accent1">
                              <a:lumMod val="50000"/>
                            </a:schemeClr>
                          </a:solidFill>
                          <a:effectLst/>
                        </a:rPr>
                        <a:t>p-value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1842834952"/>
                  </a:ext>
                </a:extLst>
              </a:tr>
              <a:tr h="0">
                <a:tc>
                  <a:txBody>
                    <a:bodyPr/>
                    <a:lstStyle/>
                    <a:p>
                      <a:pPr algn="ctr"/>
                      <a:r>
                        <a:rPr lang="en-US" sz="2400" b="1" dirty="0">
                          <a:solidFill>
                            <a:schemeClr val="accent1">
                              <a:lumMod val="50000"/>
                            </a:schemeClr>
                          </a:solidFill>
                          <a:effectLst/>
                        </a:rPr>
                        <a:t>ORC</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2.169e-13</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0.543</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6479397"/>
                  </a:ext>
                </a:extLst>
              </a:tr>
              <a:tr h="0">
                <a:tc>
                  <a:txBody>
                    <a:bodyPr/>
                    <a:lstStyle/>
                    <a:p>
                      <a:pPr algn="ctr"/>
                      <a:r>
                        <a:rPr lang="en-US" sz="2400" b="1" dirty="0">
                          <a:solidFill>
                            <a:schemeClr val="accent1">
                              <a:lumMod val="50000"/>
                            </a:schemeClr>
                          </a:solidFill>
                          <a:effectLst/>
                        </a:rPr>
                        <a:t>FGAP</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3.041e-15</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0.495</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44766311"/>
                  </a:ext>
                </a:extLst>
              </a:tr>
              <a:tr h="0">
                <a:tc>
                  <a:txBody>
                    <a:bodyPr/>
                    <a:lstStyle/>
                    <a:p>
                      <a:pPr algn="ctr"/>
                      <a:r>
                        <a:rPr lang="en-US" sz="2400" b="1">
                          <a:solidFill>
                            <a:schemeClr val="accent1">
                              <a:lumMod val="50000"/>
                            </a:schemeClr>
                          </a:solidFill>
                          <a:effectLst/>
                        </a:rPr>
                        <a:t>VAR</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8.617e-05</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0.932</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5017689"/>
                  </a:ext>
                </a:extLst>
              </a:tr>
              <a:tr h="0">
                <a:tc>
                  <a:txBody>
                    <a:bodyPr/>
                    <a:lstStyle/>
                    <a:p>
                      <a:pPr algn="ctr"/>
                      <a:r>
                        <a:rPr lang="en-US" sz="2400" b="1">
                          <a:solidFill>
                            <a:schemeClr val="accent1">
                              <a:lumMod val="50000"/>
                            </a:schemeClr>
                          </a:solidFill>
                          <a:effectLst/>
                        </a:rPr>
                        <a:t>DDPR</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dirty="0">
                          <a:solidFill>
                            <a:schemeClr val="accent1">
                              <a:lumMod val="50000"/>
                            </a:schemeClr>
                          </a:solidFill>
                          <a:effectLst/>
                        </a:rPr>
                        <a:t>5.904e-01</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0.244</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7834320"/>
                  </a:ext>
                </a:extLst>
              </a:tr>
              <a:tr h="50139">
                <a:tc>
                  <a:txBody>
                    <a:bodyPr/>
                    <a:lstStyle/>
                    <a:p>
                      <a:pPr algn="ctr"/>
                      <a:r>
                        <a:rPr lang="en-US" sz="2400" b="1">
                          <a:solidFill>
                            <a:schemeClr val="accent1">
                              <a:lumMod val="50000"/>
                            </a:schemeClr>
                          </a:solidFill>
                          <a:effectLst/>
                        </a:rPr>
                        <a:t>Cap_Gr</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0.01728</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400" b="1">
                          <a:solidFill>
                            <a:schemeClr val="accent1">
                              <a:lumMod val="50000"/>
                            </a:schemeClr>
                          </a:solidFill>
                          <a:effectLst/>
                        </a:rPr>
                        <a:t>2e-16</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3406386"/>
                  </a:ext>
                </a:extLst>
              </a:tr>
              <a:tr h="0">
                <a:tc>
                  <a:txBody>
                    <a:bodyPr/>
                    <a:lstStyle/>
                    <a:p>
                      <a:pPr algn="ctr"/>
                      <a:r>
                        <a:rPr lang="en-US" sz="2400" b="1">
                          <a:solidFill>
                            <a:schemeClr val="accent1">
                              <a:lumMod val="50000"/>
                            </a:schemeClr>
                          </a:solidFill>
                          <a:effectLst/>
                        </a:rPr>
                        <a:t> </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gridSpan="2">
                  <a:txBody>
                    <a:bodyPr/>
                    <a:lstStyle/>
                    <a:p>
                      <a:pPr algn="ctr"/>
                      <a:r>
                        <a:rPr lang="en-US" sz="2400" b="1" dirty="0">
                          <a:solidFill>
                            <a:schemeClr val="accent1">
                              <a:lumMod val="50000"/>
                            </a:schemeClr>
                          </a:solidFill>
                          <a:effectLst/>
                        </a:rPr>
                        <a:t>Value</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hMerge="1">
                  <a:txBody>
                    <a:bodyPr/>
                    <a:lstStyle/>
                    <a:p>
                      <a:endParaRPr lang="ru-RU"/>
                    </a:p>
                  </a:txBody>
                  <a:tcPr/>
                </a:tc>
                <a:extLst>
                  <a:ext uri="{0D108BD9-81ED-4DB2-BD59-A6C34878D82A}">
                    <a16:rowId xmlns:a16="http://schemas.microsoft.com/office/drawing/2014/main" val="1269985521"/>
                  </a:ext>
                </a:extLst>
              </a:tr>
              <a:tr h="0">
                <a:tc>
                  <a:txBody>
                    <a:bodyPr/>
                    <a:lstStyle/>
                    <a:p>
                      <a:pPr algn="ctr"/>
                      <a:r>
                        <a:rPr lang="en-US" sz="2400" b="1">
                          <a:solidFill>
                            <a:schemeClr val="accent1">
                              <a:lumMod val="50000"/>
                            </a:schemeClr>
                          </a:solidFill>
                          <a:effectLst/>
                        </a:rPr>
                        <a:t>R-squared</a:t>
                      </a:r>
                      <a:endParaRPr lang="ru-RU" sz="2400" b="1">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r>
                        <a:rPr lang="en-US" sz="2400" b="1" dirty="0">
                          <a:solidFill>
                            <a:schemeClr val="accent1">
                              <a:lumMod val="50000"/>
                            </a:schemeClr>
                          </a:solidFill>
                          <a:effectLst/>
                        </a:rPr>
                        <a:t>0.4885</a:t>
                      </a:r>
                      <a:endParaRPr lang="ru-RU" sz="2400" b="1"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ru-RU"/>
                    </a:p>
                  </a:txBody>
                  <a:tcPr/>
                </a:tc>
                <a:extLst>
                  <a:ext uri="{0D108BD9-81ED-4DB2-BD59-A6C34878D82A}">
                    <a16:rowId xmlns:a16="http://schemas.microsoft.com/office/drawing/2014/main" val="3018749143"/>
                  </a:ext>
                </a:extLst>
              </a:tr>
            </a:tbl>
          </a:graphicData>
        </a:graphic>
      </p:graphicFrame>
      <p:cxnSp>
        <p:nvCxnSpPr>
          <p:cNvPr id="38" name="Соединитель: уступ 37">
            <a:extLst>
              <a:ext uri="{FF2B5EF4-FFF2-40B4-BE49-F238E27FC236}">
                <a16:creationId xmlns:a16="http://schemas.microsoft.com/office/drawing/2014/main" id="{6B7F5655-B362-C17F-E809-673C956E13B6}"/>
              </a:ext>
            </a:extLst>
          </p:cNvPr>
          <p:cNvCxnSpPr>
            <a:cxnSpLocks/>
            <a:stCxn id="22" idx="2"/>
            <a:endCxn id="20" idx="0"/>
          </p:cNvCxnSpPr>
          <p:nvPr/>
        </p:nvCxnSpPr>
        <p:spPr>
          <a:xfrm rot="5400000">
            <a:off x="16207576" y="4787161"/>
            <a:ext cx="1182736" cy="2958942"/>
          </a:xfrm>
          <a:prstGeom prst="bentConnector3">
            <a:avLst>
              <a:gd name="adj1" fmla="val 50000"/>
            </a:avLst>
          </a:prstGeom>
          <a:noFill/>
          <a:ln w="76200" cap="flat">
            <a:solidFill>
              <a:schemeClr val="accent2">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1" name="Соединитель: уступ 40">
            <a:extLst>
              <a:ext uri="{FF2B5EF4-FFF2-40B4-BE49-F238E27FC236}">
                <a16:creationId xmlns:a16="http://schemas.microsoft.com/office/drawing/2014/main" id="{43FF9218-8DBA-2F39-C68C-C54B6AE54F3D}"/>
              </a:ext>
            </a:extLst>
          </p:cNvPr>
          <p:cNvCxnSpPr>
            <a:cxnSpLocks/>
            <a:stCxn id="22" idx="2"/>
            <a:endCxn id="21" idx="0"/>
          </p:cNvCxnSpPr>
          <p:nvPr/>
        </p:nvCxnSpPr>
        <p:spPr>
          <a:xfrm rot="16200000" flipH="1">
            <a:off x="19179274" y="4774404"/>
            <a:ext cx="1189017" cy="2990735"/>
          </a:xfrm>
          <a:prstGeom prst="bentConnector3">
            <a:avLst>
              <a:gd name="adj1" fmla="val 50000"/>
            </a:avLst>
          </a:prstGeom>
          <a:noFill/>
          <a:ln w="76200" cap="flat">
            <a:solidFill>
              <a:schemeClr val="accent2">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Соединитель: уступ 44">
            <a:extLst>
              <a:ext uri="{FF2B5EF4-FFF2-40B4-BE49-F238E27FC236}">
                <a16:creationId xmlns:a16="http://schemas.microsoft.com/office/drawing/2014/main" id="{EB6826F3-FFD1-3653-B347-83FBD2DA0172}"/>
              </a:ext>
            </a:extLst>
          </p:cNvPr>
          <p:cNvCxnSpPr>
            <a:cxnSpLocks/>
            <a:stCxn id="5" idx="2"/>
            <a:endCxn id="6" idx="0"/>
          </p:cNvCxnSpPr>
          <p:nvPr/>
        </p:nvCxnSpPr>
        <p:spPr>
          <a:xfrm rot="5400000">
            <a:off x="8560349" y="1226165"/>
            <a:ext cx="859071" cy="6880887"/>
          </a:xfrm>
          <a:prstGeom prst="bentConnector3">
            <a:avLst>
              <a:gd name="adj1" fmla="val 50000"/>
            </a:avLst>
          </a:prstGeom>
          <a:noFill/>
          <a:ln w="76200" cap="flat">
            <a:solidFill>
              <a:schemeClr val="accent2">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Соединитель: уступ 46">
            <a:extLst>
              <a:ext uri="{FF2B5EF4-FFF2-40B4-BE49-F238E27FC236}">
                <a16:creationId xmlns:a16="http://schemas.microsoft.com/office/drawing/2014/main" id="{7B1C7AEF-F006-AEFA-E03E-AA8A138C5C06}"/>
              </a:ext>
            </a:extLst>
          </p:cNvPr>
          <p:cNvCxnSpPr>
            <a:cxnSpLocks/>
            <a:stCxn id="5" idx="2"/>
            <a:endCxn id="22" idx="0"/>
          </p:cNvCxnSpPr>
          <p:nvPr/>
        </p:nvCxnSpPr>
        <p:spPr>
          <a:xfrm rot="16200000" flipH="1">
            <a:off x="14924836" y="1742564"/>
            <a:ext cx="859071" cy="5848088"/>
          </a:xfrm>
          <a:prstGeom prst="bentConnector3">
            <a:avLst>
              <a:gd name="adj1" fmla="val 50000"/>
            </a:avLst>
          </a:prstGeom>
          <a:noFill/>
          <a:ln w="76200" cap="flat">
            <a:solidFill>
              <a:schemeClr val="accent2">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7878620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2610765" y="633695"/>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Structure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endParaRPr dirty="0"/>
          </a:p>
        </p:txBody>
      </p:sp>
      <p:sp>
        <p:nvSpPr>
          <p:cNvPr id="61" name="Заголовок основного текста"/>
          <p:cNvSpPr txBox="1"/>
          <p:nvPr/>
        </p:nvSpPr>
        <p:spPr>
          <a:xfrm>
            <a:off x="1201065" y="5548339"/>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3" name="TextBox 12">
            <a:extLst>
              <a:ext uri="{FF2B5EF4-FFF2-40B4-BE49-F238E27FC236}">
                <a16:creationId xmlns:a16="http://schemas.microsoft.com/office/drawing/2014/main" id="{0CE9ADAD-DE42-49AF-869C-918065C1B4FC}"/>
              </a:ext>
            </a:extLst>
          </p:cNvPr>
          <p:cNvSpPr txBox="1"/>
          <p:nvPr/>
        </p:nvSpPr>
        <p:spPr>
          <a:xfrm>
            <a:off x="1676561" y="2593675"/>
            <a:ext cx="12192000" cy="89562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Introduction: </a:t>
            </a:r>
            <a:r>
              <a:rPr lang="en-US" sz="4800" b="1" dirty="0" err="1">
                <a:latin typeface="Arial Narrow" charset="0"/>
                <a:ea typeface="Arial Narrow" charset="0"/>
                <a:cs typeface="Arial" panose="020B0604020202020204" pitchFamily="34" charset="0"/>
              </a:rPr>
              <a:t>Rq</a:t>
            </a:r>
            <a:r>
              <a:rPr lang="en-US" sz="4800" b="1" dirty="0">
                <a:latin typeface="Arial Narrow" charset="0"/>
                <a:ea typeface="Arial Narrow" charset="0"/>
                <a:cs typeface="Arial" panose="020B0604020202020204" pitchFamily="34" charset="0"/>
              </a:rPr>
              <a:t> and Importance</a:t>
            </a:r>
          </a:p>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Research question</a:t>
            </a:r>
          </a:p>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Risk management and maturity</a:t>
            </a:r>
          </a:p>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Types of risks</a:t>
            </a:r>
          </a:p>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Previous Researches</a:t>
            </a:r>
          </a:p>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Hypothesis AND GAP</a:t>
            </a:r>
          </a:p>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Conceptual model</a:t>
            </a:r>
          </a:p>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DATA And Methodology</a:t>
            </a:r>
          </a:p>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Research</a:t>
            </a:r>
          </a:p>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Conclusion</a:t>
            </a:r>
          </a:p>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Practical implication</a:t>
            </a:r>
          </a:p>
          <a:p>
            <a:pPr marL="914400" indent="-914400" algn="l">
              <a:buFont typeface="+mj-lt"/>
              <a:buAutoNum type="arabicPeriod"/>
              <a:defRPr sz="5000" b="1" cap="all">
                <a:solidFill>
                  <a:srgbClr val="253957"/>
                </a:solidFill>
                <a:latin typeface="+mn-lt"/>
                <a:ea typeface="+mn-ea"/>
                <a:cs typeface="+mn-cs"/>
                <a:sym typeface="Arial Narrow"/>
              </a:defRPr>
            </a:pPr>
            <a:r>
              <a:rPr lang="en-US" sz="4800" b="1" dirty="0">
                <a:latin typeface="Arial Narrow" charset="0"/>
                <a:ea typeface="Arial Narrow" charset="0"/>
                <a:cs typeface="Arial" panose="020B0604020202020204" pitchFamily="34" charset="0"/>
              </a:rPr>
              <a:t>references</a:t>
            </a:r>
          </a:p>
        </p:txBody>
      </p:sp>
      <p:sp>
        <p:nvSpPr>
          <p:cNvPr id="3" name="Номер слайда 2">
            <a:extLst>
              <a:ext uri="{FF2B5EF4-FFF2-40B4-BE49-F238E27FC236}">
                <a16:creationId xmlns:a16="http://schemas.microsoft.com/office/drawing/2014/main" id="{243F1ECF-CDFC-43C3-9FA0-0A6A22237BD6}"/>
              </a:ext>
            </a:extLst>
          </p:cNvPr>
          <p:cNvSpPr>
            <a:spLocks noGrp="1"/>
          </p:cNvSpPr>
          <p:nvPr>
            <p:ph type="sldNum" sz="quarter" idx="2"/>
          </p:nvPr>
        </p:nvSpPr>
        <p:spPr/>
        <p:txBody>
          <a:bodyPr/>
          <a:lstStyle/>
          <a:p>
            <a:fld id="{86CB4B4D-7CA3-9044-876B-883B54F8677D}" type="slidenum">
              <a:rPr lang="ru-RU" smtClean="0"/>
              <a:t>2</a:t>
            </a:fld>
            <a:endParaRPr lang="ru-RU"/>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Hypothesis Checking</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30" name="TextBox 29">
            <a:extLst>
              <a:ext uri="{FF2B5EF4-FFF2-40B4-BE49-F238E27FC236}">
                <a16:creationId xmlns:a16="http://schemas.microsoft.com/office/drawing/2014/main" id="{9414FA9C-19CB-46B2-8929-946CBED8150D}"/>
              </a:ext>
            </a:extLst>
          </p:cNvPr>
          <p:cNvSpPr txBox="1"/>
          <p:nvPr/>
        </p:nvSpPr>
        <p:spPr>
          <a:xfrm>
            <a:off x="11652555" y="11661826"/>
            <a:ext cx="17476236"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dirty="0"/>
              <a:t> </a:t>
            </a:r>
          </a:p>
        </p:txBody>
      </p:sp>
      <p:graphicFrame>
        <p:nvGraphicFramePr>
          <p:cNvPr id="16" name="Таблица 4">
            <a:extLst>
              <a:ext uri="{FF2B5EF4-FFF2-40B4-BE49-F238E27FC236}">
                <a16:creationId xmlns:a16="http://schemas.microsoft.com/office/drawing/2014/main" id="{62A022CE-E86C-4EE6-B8BD-ECCF917A4ABF}"/>
              </a:ext>
            </a:extLst>
          </p:cNvPr>
          <p:cNvGraphicFramePr>
            <a:graphicFrameLocks noGrp="1"/>
          </p:cNvGraphicFramePr>
          <p:nvPr>
            <p:extLst>
              <p:ext uri="{D42A27DB-BD31-4B8C-83A1-F6EECF244321}">
                <p14:modId xmlns:p14="http://schemas.microsoft.com/office/powerpoint/2010/main" val="63803184"/>
              </p:ext>
            </p:extLst>
          </p:nvPr>
        </p:nvGraphicFramePr>
        <p:xfrm>
          <a:off x="5846375" y="2933692"/>
          <a:ext cx="13243368" cy="8321040"/>
        </p:xfrm>
        <a:graphic>
          <a:graphicData uri="http://schemas.openxmlformats.org/drawingml/2006/table">
            <a:tbl>
              <a:tblPr firstRow="1" bandRow="1">
                <a:tableStyleId>{5940675A-B579-460E-94D1-54222C63F5DA}</a:tableStyleId>
              </a:tblPr>
              <a:tblGrid>
                <a:gridCol w="2244077">
                  <a:extLst>
                    <a:ext uri="{9D8B030D-6E8A-4147-A177-3AD203B41FA5}">
                      <a16:colId xmlns:a16="http://schemas.microsoft.com/office/drawing/2014/main" val="1485415695"/>
                    </a:ext>
                  </a:extLst>
                </a:gridCol>
                <a:gridCol w="9044609">
                  <a:extLst>
                    <a:ext uri="{9D8B030D-6E8A-4147-A177-3AD203B41FA5}">
                      <a16:colId xmlns:a16="http://schemas.microsoft.com/office/drawing/2014/main" val="4247764504"/>
                    </a:ext>
                  </a:extLst>
                </a:gridCol>
                <a:gridCol w="1954682">
                  <a:extLst>
                    <a:ext uri="{9D8B030D-6E8A-4147-A177-3AD203B41FA5}">
                      <a16:colId xmlns:a16="http://schemas.microsoft.com/office/drawing/2014/main" val="3214773375"/>
                    </a:ext>
                  </a:extLst>
                </a:gridCol>
              </a:tblGrid>
              <a:tr h="473846">
                <a:tc>
                  <a:txBody>
                    <a:bodyPr/>
                    <a:lstStyle/>
                    <a:p>
                      <a:r>
                        <a:rPr lang="en-US" sz="3600" b="1" dirty="0">
                          <a:solidFill>
                            <a:schemeClr val="accent1">
                              <a:lumMod val="50000"/>
                            </a:schemeClr>
                          </a:solidFill>
                        </a:rPr>
                        <a:t>Part</a:t>
                      </a:r>
                      <a:endParaRPr lang="ru-RU" sz="3600" b="1" dirty="0">
                        <a:solidFill>
                          <a:schemeClr val="accent1">
                            <a:lumMod val="50000"/>
                          </a:schemeClr>
                        </a:solidFill>
                      </a:endParaRPr>
                    </a:p>
                  </a:txBody>
                  <a:tcPr>
                    <a:solidFill>
                      <a:schemeClr val="bg2"/>
                    </a:solidFill>
                  </a:tcPr>
                </a:tc>
                <a:tc>
                  <a:txBody>
                    <a:bodyPr/>
                    <a:lstStyle/>
                    <a:p>
                      <a:r>
                        <a:rPr lang="en-US" sz="3600" b="1" dirty="0">
                          <a:solidFill>
                            <a:schemeClr val="accent1">
                              <a:lumMod val="50000"/>
                            </a:schemeClr>
                          </a:solidFill>
                        </a:rPr>
                        <a:t>Hypothesis</a:t>
                      </a:r>
                      <a:endParaRPr lang="ru-RU" sz="3600" b="1" dirty="0">
                        <a:solidFill>
                          <a:schemeClr val="accent1">
                            <a:lumMod val="50000"/>
                          </a:schemeClr>
                        </a:solidFill>
                      </a:endParaRPr>
                    </a:p>
                  </a:txBody>
                  <a:tcPr>
                    <a:solidFill>
                      <a:schemeClr val="bg2"/>
                    </a:solidFill>
                  </a:tcPr>
                </a:tc>
                <a:tc>
                  <a:txBody>
                    <a:bodyPr/>
                    <a:lstStyle/>
                    <a:p>
                      <a:endParaRPr lang="ru-RU" sz="3600" b="1" dirty="0">
                        <a:solidFill>
                          <a:schemeClr val="accent1">
                            <a:lumMod val="50000"/>
                          </a:schemeClr>
                        </a:solidFill>
                      </a:endParaRPr>
                    </a:p>
                  </a:txBody>
                  <a:tcPr>
                    <a:solidFill>
                      <a:schemeClr val="bg2"/>
                    </a:solidFill>
                  </a:tcPr>
                </a:tc>
                <a:extLst>
                  <a:ext uri="{0D108BD9-81ED-4DB2-BD59-A6C34878D82A}">
                    <a16:rowId xmlns:a16="http://schemas.microsoft.com/office/drawing/2014/main" val="3490798410"/>
                  </a:ext>
                </a:extLst>
              </a:tr>
              <a:tr h="960120">
                <a:tc rowSpan="2">
                  <a:txBody>
                    <a:bodyPr/>
                    <a:lstStyle/>
                    <a:p>
                      <a:r>
                        <a:rPr lang="en-US" sz="3000" b="1" dirty="0">
                          <a:solidFill>
                            <a:schemeClr val="accent1">
                              <a:lumMod val="50000"/>
                            </a:schemeClr>
                          </a:solidFill>
                        </a:rPr>
                        <a:t>Market Risk</a:t>
                      </a:r>
                      <a:endParaRPr lang="ru-RU" sz="3000" b="1" dirty="0">
                        <a:solidFill>
                          <a:schemeClr val="accent1">
                            <a:lumMod val="50000"/>
                          </a:schemeClr>
                        </a:solidFill>
                      </a:endParaRPr>
                    </a:p>
                  </a:txBody>
                  <a:tcPr/>
                </a:tc>
                <a:tc rowSpan="2">
                  <a:txBody>
                    <a:bodyPr/>
                    <a:lstStyle/>
                    <a:p>
                      <a:r>
                        <a:rPr lang="en-US" sz="3000" b="1" dirty="0">
                          <a:solidFill>
                            <a:schemeClr val="accent1">
                              <a:lumMod val="50000"/>
                            </a:schemeClr>
                          </a:solidFill>
                        </a:rPr>
                        <a:t>H1: Market risk management has significant impact on performance of the young and adolescent company</a:t>
                      </a:r>
                    </a:p>
                    <a:p>
                      <a:r>
                        <a:rPr lang="en-US" sz="3000" b="1" dirty="0">
                          <a:solidFill>
                            <a:schemeClr val="accent1">
                              <a:lumMod val="50000"/>
                            </a:schemeClr>
                          </a:solidFill>
                        </a:rPr>
                        <a:t>H2: Market risk management has no significant impact on performance of the maturity company</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a:t>
                      </a:r>
                      <a:endParaRPr lang="ru-RU" sz="3000" b="1" dirty="0">
                        <a:solidFill>
                          <a:schemeClr val="accent1">
                            <a:lumMod val="50000"/>
                          </a:schemeClr>
                        </a:solidFill>
                      </a:endParaRPr>
                    </a:p>
                  </a:txBody>
                  <a:tcPr/>
                </a:tc>
                <a:extLst>
                  <a:ext uri="{0D108BD9-81ED-4DB2-BD59-A6C34878D82A}">
                    <a16:rowId xmlns:a16="http://schemas.microsoft.com/office/drawing/2014/main" val="115086378"/>
                  </a:ext>
                </a:extLst>
              </a:tr>
              <a:tr h="960120">
                <a:tc vMerge="1">
                  <a:txBody>
                    <a:bodyPr/>
                    <a:lstStyle/>
                    <a:p>
                      <a:endParaRPr lang="ru-RU"/>
                    </a:p>
                  </a:txBody>
                  <a:tcPr/>
                </a:tc>
                <a:tc vMerge="1">
                  <a:txBody>
                    <a:bodyPr/>
                    <a:lstStyle/>
                    <a:p>
                      <a:endParaRPr lang="ru-RU"/>
                    </a:p>
                  </a:txBody>
                  <a:tcPr/>
                </a:tc>
                <a:tc>
                  <a:txBody>
                    <a:bodyPr/>
                    <a:lstStyle/>
                    <a:p>
                      <a:r>
                        <a:rPr lang="en-US" sz="3000" b="1" dirty="0">
                          <a:solidFill>
                            <a:schemeClr val="accent1">
                              <a:lumMod val="50000"/>
                            </a:schemeClr>
                          </a:solidFill>
                        </a:rPr>
                        <a:t>+</a:t>
                      </a:r>
                      <a:endParaRPr lang="ru-RU" sz="3000" b="1" dirty="0">
                        <a:solidFill>
                          <a:schemeClr val="accent1">
                            <a:lumMod val="50000"/>
                          </a:schemeClr>
                        </a:solidFill>
                      </a:endParaRPr>
                    </a:p>
                  </a:txBody>
                  <a:tcPr/>
                </a:tc>
                <a:extLst>
                  <a:ext uri="{0D108BD9-81ED-4DB2-BD59-A6C34878D82A}">
                    <a16:rowId xmlns:a16="http://schemas.microsoft.com/office/drawing/2014/main" val="2281332247"/>
                  </a:ext>
                </a:extLst>
              </a:tr>
              <a:tr h="960120">
                <a:tc rowSpan="2">
                  <a:txBody>
                    <a:bodyPr/>
                    <a:lstStyle/>
                    <a:p>
                      <a:r>
                        <a:rPr lang="en-US" sz="3000" b="1" dirty="0">
                          <a:solidFill>
                            <a:srgbClr val="002060"/>
                          </a:solidFill>
                        </a:rPr>
                        <a:t>Operational Risk</a:t>
                      </a:r>
                      <a:endParaRPr lang="ru-RU" sz="3000" b="1" dirty="0">
                        <a:solidFill>
                          <a:srgbClr val="002060"/>
                        </a:solidFill>
                      </a:endParaRPr>
                    </a:p>
                  </a:txBody>
                  <a:tcPr/>
                </a:tc>
                <a:tc rowSpan="2">
                  <a:txBody>
                    <a:bodyPr/>
                    <a:lstStyle/>
                    <a:p>
                      <a:r>
                        <a:rPr lang="en-US" sz="3000" b="1" dirty="0">
                          <a:solidFill>
                            <a:schemeClr val="accent1">
                              <a:lumMod val="50000"/>
                            </a:schemeClr>
                          </a:solidFill>
                        </a:rPr>
                        <a:t>H3: </a:t>
                      </a:r>
                      <a:r>
                        <a:rPr lang="en-US" sz="3000" b="1" dirty="0">
                          <a:solidFill>
                            <a:srgbClr val="002060"/>
                          </a:solidFill>
                        </a:rPr>
                        <a:t>Operational</a:t>
                      </a:r>
                      <a:r>
                        <a:rPr lang="en-US" sz="3000" b="1" dirty="0">
                          <a:solidFill>
                            <a:schemeClr val="accent1">
                              <a:lumMod val="50000"/>
                            </a:schemeClr>
                          </a:solidFill>
                        </a:rPr>
                        <a:t> risk management has significant impact on performance of the young and adolescent company</a:t>
                      </a:r>
                    </a:p>
                    <a:p>
                      <a:r>
                        <a:rPr lang="en-US" sz="3000" b="1" dirty="0">
                          <a:solidFill>
                            <a:schemeClr val="accent1">
                              <a:lumMod val="50000"/>
                            </a:schemeClr>
                          </a:solidFill>
                        </a:rPr>
                        <a:t>H4: </a:t>
                      </a:r>
                      <a:r>
                        <a:rPr lang="en-US" sz="3000" b="1" dirty="0">
                          <a:solidFill>
                            <a:srgbClr val="002060"/>
                          </a:solidFill>
                        </a:rPr>
                        <a:t>Operational</a:t>
                      </a:r>
                      <a:r>
                        <a:rPr lang="en-US" sz="3000" b="1" dirty="0">
                          <a:solidFill>
                            <a:schemeClr val="accent1">
                              <a:lumMod val="50000"/>
                            </a:schemeClr>
                          </a:solidFill>
                        </a:rPr>
                        <a:t> risk management has no significant impact on performance of the maturity company </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a:t>
                      </a:r>
                      <a:endParaRPr lang="ru-RU" sz="3000" b="1" dirty="0">
                        <a:solidFill>
                          <a:schemeClr val="accent1">
                            <a:lumMod val="50000"/>
                          </a:schemeClr>
                        </a:solidFill>
                      </a:endParaRPr>
                    </a:p>
                  </a:txBody>
                  <a:tcPr/>
                </a:tc>
                <a:extLst>
                  <a:ext uri="{0D108BD9-81ED-4DB2-BD59-A6C34878D82A}">
                    <a16:rowId xmlns:a16="http://schemas.microsoft.com/office/drawing/2014/main" val="791956563"/>
                  </a:ext>
                </a:extLst>
              </a:tr>
              <a:tr h="960120">
                <a:tc vMerge="1">
                  <a:txBody>
                    <a:bodyPr/>
                    <a:lstStyle/>
                    <a:p>
                      <a:endParaRPr lang="ru-RU"/>
                    </a:p>
                  </a:txBody>
                  <a:tcPr/>
                </a:tc>
                <a:tc vMerge="1">
                  <a:txBody>
                    <a:bodyPr/>
                    <a:lstStyle/>
                    <a:p>
                      <a:endParaRPr lang="ru-RU"/>
                    </a:p>
                  </a:txBody>
                  <a:tcPr/>
                </a:tc>
                <a:tc>
                  <a:txBody>
                    <a:bodyPr/>
                    <a:lstStyle/>
                    <a:p>
                      <a:r>
                        <a:rPr lang="en-US" sz="3000" b="1" dirty="0">
                          <a:solidFill>
                            <a:schemeClr val="accent1">
                              <a:lumMod val="50000"/>
                            </a:schemeClr>
                          </a:solidFill>
                        </a:rPr>
                        <a:t>+</a:t>
                      </a:r>
                      <a:endParaRPr lang="ru-RU" sz="3000" b="1" dirty="0">
                        <a:solidFill>
                          <a:schemeClr val="accent1">
                            <a:lumMod val="50000"/>
                          </a:schemeClr>
                        </a:solidFill>
                      </a:endParaRPr>
                    </a:p>
                  </a:txBody>
                  <a:tcPr/>
                </a:tc>
                <a:extLst>
                  <a:ext uri="{0D108BD9-81ED-4DB2-BD59-A6C34878D82A}">
                    <a16:rowId xmlns:a16="http://schemas.microsoft.com/office/drawing/2014/main" val="1153235775"/>
                  </a:ext>
                </a:extLst>
              </a:tr>
              <a:tr h="960120">
                <a:tc rowSpan="2">
                  <a:txBody>
                    <a:bodyPr/>
                    <a:lstStyle/>
                    <a:p>
                      <a:r>
                        <a:rPr lang="en-US" sz="3000" b="1" dirty="0">
                          <a:solidFill>
                            <a:srgbClr val="002060"/>
                          </a:solidFill>
                        </a:rPr>
                        <a:t>Liquidity Risk</a:t>
                      </a:r>
                      <a:endParaRPr lang="ru-RU" sz="3000" b="1" dirty="0">
                        <a:solidFill>
                          <a:srgbClr val="002060"/>
                        </a:solidFill>
                      </a:endParaRPr>
                    </a:p>
                  </a:txBody>
                  <a:tcPr/>
                </a:tc>
                <a:tc rowSpan="2">
                  <a:txBody>
                    <a:bodyPr/>
                    <a:lstStyle/>
                    <a:p>
                      <a:r>
                        <a:rPr lang="en-US" sz="3000" b="1" dirty="0">
                          <a:solidFill>
                            <a:schemeClr val="accent1">
                              <a:lumMod val="50000"/>
                            </a:schemeClr>
                          </a:solidFill>
                        </a:rPr>
                        <a:t>H5: </a:t>
                      </a:r>
                      <a:r>
                        <a:rPr lang="en-US" sz="3000" b="1" dirty="0">
                          <a:solidFill>
                            <a:srgbClr val="002060"/>
                          </a:solidFill>
                        </a:rPr>
                        <a:t>Liquidity</a:t>
                      </a:r>
                      <a:r>
                        <a:rPr lang="en-US" sz="3000" b="1" dirty="0">
                          <a:solidFill>
                            <a:schemeClr val="accent1">
                              <a:lumMod val="50000"/>
                            </a:schemeClr>
                          </a:solidFill>
                        </a:rPr>
                        <a:t> risk management has significant impact on performance of the young and adolescent company</a:t>
                      </a:r>
                    </a:p>
                    <a:p>
                      <a:r>
                        <a:rPr lang="en-US" sz="3000" b="1" dirty="0">
                          <a:solidFill>
                            <a:schemeClr val="accent1">
                              <a:lumMod val="50000"/>
                            </a:schemeClr>
                          </a:solidFill>
                        </a:rPr>
                        <a:t>H6: </a:t>
                      </a:r>
                      <a:r>
                        <a:rPr lang="en-US" sz="3000" b="1" dirty="0">
                          <a:solidFill>
                            <a:srgbClr val="002060"/>
                          </a:solidFill>
                        </a:rPr>
                        <a:t>Liquidity</a:t>
                      </a:r>
                      <a:r>
                        <a:rPr lang="en-US" sz="3000" b="1" dirty="0">
                          <a:solidFill>
                            <a:schemeClr val="accent1">
                              <a:lumMod val="50000"/>
                            </a:schemeClr>
                          </a:solidFill>
                        </a:rPr>
                        <a:t> risk management has no significant impact on performance of the maturity company </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a:t>
                      </a:r>
                      <a:endParaRPr lang="ru-RU" sz="3000" b="1" dirty="0">
                        <a:solidFill>
                          <a:schemeClr val="accent1">
                            <a:lumMod val="50000"/>
                          </a:schemeClr>
                        </a:solidFill>
                      </a:endParaRPr>
                    </a:p>
                  </a:txBody>
                  <a:tcPr/>
                </a:tc>
                <a:extLst>
                  <a:ext uri="{0D108BD9-81ED-4DB2-BD59-A6C34878D82A}">
                    <a16:rowId xmlns:a16="http://schemas.microsoft.com/office/drawing/2014/main" val="512308533"/>
                  </a:ext>
                </a:extLst>
              </a:tr>
              <a:tr h="960120">
                <a:tc vMerge="1">
                  <a:txBody>
                    <a:bodyPr/>
                    <a:lstStyle/>
                    <a:p>
                      <a:endParaRPr lang="ru-RU"/>
                    </a:p>
                  </a:txBody>
                  <a:tcPr/>
                </a:tc>
                <a:tc vMerge="1">
                  <a:txBody>
                    <a:bodyPr/>
                    <a:lstStyle/>
                    <a:p>
                      <a:endParaRPr lang="ru-RU"/>
                    </a:p>
                  </a:txBody>
                  <a:tcPr/>
                </a:tc>
                <a:tc>
                  <a:txBody>
                    <a:bodyPr/>
                    <a:lstStyle/>
                    <a:p>
                      <a:r>
                        <a:rPr lang="en-US" sz="3000" b="1" dirty="0">
                          <a:solidFill>
                            <a:schemeClr val="accent1">
                              <a:lumMod val="50000"/>
                            </a:schemeClr>
                          </a:solidFill>
                        </a:rPr>
                        <a:t>+</a:t>
                      </a:r>
                      <a:endParaRPr lang="ru-RU" sz="3000" b="1" dirty="0">
                        <a:solidFill>
                          <a:schemeClr val="accent1">
                            <a:lumMod val="50000"/>
                          </a:schemeClr>
                        </a:solidFill>
                      </a:endParaRPr>
                    </a:p>
                  </a:txBody>
                  <a:tcPr/>
                </a:tc>
                <a:extLst>
                  <a:ext uri="{0D108BD9-81ED-4DB2-BD59-A6C34878D82A}">
                    <a16:rowId xmlns:a16="http://schemas.microsoft.com/office/drawing/2014/main" val="751740745"/>
                  </a:ext>
                </a:extLst>
              </a:tr>
              <a:tr h="960120">
                <a:tc rowSpan="2">
                  <a:txBody>
                    <a:bodyPr/>
                    <a:lstStyle/>
                    <a:p>
                      <a:r>
                        <a:rPr lang="en-US" sz="3000" b="1" dirty="0">
                          <a:solidFill>
                            <a:schemeClr val="accent1">
                              <a:lumMod val="50000"/>
                            </a:schemeClr>
                          </a:solidFill>
                          <a:latin typeface="Arial Narrow" charset="0"/>
                          <a:ea typeface="Arial Narrow" charset="0"/>
                          <a:cs typeface="Arial Narrow" charset="0"/>
                        </a:rPr>
                        <a:t>Credit Risk</a:t>
                      </a:r>
                      <a:endParaRPr lang="ru-RU" sz="3000" b="1" dirty="0">
                        <a:solidFill>
                          <a:schemeClr val="accent1">
                            <a:lumMod val="50000"/>
                          </a:schemeClr>
                        </a:solidFill>
                      </a:endParaRPr>
                    </a:p>
                  </a:txBody>
                  <a:tcPr/>
                </a:tc>
                <a:tc rowSpan="2">
                  <a:txBody>
                    <a:bodyPr/>
                    <a:lstStyle/>
                    <a:p>
                      <a:r>
                        <a:rPr lang="en-US" sz="3000" b="1" dirty="0">
                          <a:solidFill>
                            <a:schemeClr val="accent1">
                              <a:lumMod val="50000"/>
                            </a:schemeClr>
                          </a:solidFill>
                        </a:rPr>
                        <a:t>H5: </a:t>
                      </a:r>
                      <a:r>
                        <a:rPr lang="en-US" sz="3000" b="1" dirty="0">
                          <a:solidFill>
                            <a:schemeClr val="accent1">
                              <a:lumMod val="50000"/>
                            </a:schemeClr>
                          </a:solidFill>
                          <a:latin typeface="Arial Narrow" charset="0"/>
                          <a:ea typeface="Arial Narrow" charset="0"/>
                          <a:cs typeface="Arial Narrow" charset="0"/>
                        </a:rPr>
                        <a:t>Credit</a:t>
                      </a:r>
                      <a:r>
                        <a:rPr lang="en-US" sz="3000" b="1" dirty="0">
                          <a:solidFill>
                            <a:schemeClr val="accent1">
                              <a:lumMod val="50000"/>
                            </a:schemeClr>
                          </a:solidFill>
                        </a:rPr>
                        <a:t> risk management has significant impact on performance of the young and adolescent company</a:t>
                      </a:r>
                    </a:p>
                    <a:p>
                      <a:r>
                        <a:rPr lang="en-US" sz="3000" b="1" dirty="0">
                          <a:solidFill>
                            <a:schemeClr val="accent1">
                              <a:lumMod val="50000"/>
                            </a:schemeClr>
                          </a:solidFill>
                        </a:rPr>
                        <a:t>H6: </a:t>
                      </a:r>
                      <a:r>
                        <a:rPr lang="en-US" sz="3000" b="1" dirty="0">
                          <a:solidFill>
                            <a:schemeClr val="accent1">
                              <a:lumMod val="50000"/>
                            </a:schemeClr>
                          </a:solidFill>
                          <a:latin typeface="Arial Narrow" charset="0"/>
                          <a:ea typeface="Arial Narrow" charset="0"/>
                          <a:cs typeface="Arial Narrow" charset="0"/>
                        </a:rPr>
                        <a:t>Credit</a:t>
                      </a:r>
                      <a:r>
                        <a:rPr lang="en-US" sz="3000" b="1" dirty="0">
                          <a:solidFill>
                            <a:schemeClr val="accent1">
                              <a:lumMod val="50000"/>
                            </a:schemeClr>
                          </a:solidFill>
                        </a:rPr>
                        <a:t> risk management has no significant impact on performance of the maturity company</a:t>
                      </a:r>
                      <a:endParaRPr lang="ru-RU" sz="3000" b="1" dirty="0">
                        <a:solidFill>
                          <a:schemeClr val="accent1">
                            <a:lumMod val="50000"/>
                          </a:schemeClr>
                        </a:solidFill>
                      </a:endParaRPr>
                    </a:p>
                  </a:txBody>
                  <a:tcPr/>
                </a:tc>
                <a:tc>
                  <a:txBody>
                    <a:bodyPr/>
                    <a:lstStyle/>
                    <a:p>
                      <a:r>
                        <a:rPr lang="en-US" sz="3000" b="1" dirty="0">
                          <a:solidFill>
                            <a:schemeClr val="accent1">
                              <a:lumMod val="50000"/>
                            </a:schemeClr>
                          </a:solidFill>
                        </a:rPr>
                        <a:t>-</a:t>
                      </a:r>
                      <a:endParaRPr lang="ru-RU" sz="3000" b="1" dirty="0">
                        <a:solidFill>
                          <a:schemeClr val="accent1">
                            <a:lumMod val="50000"/>
                          </a:schemeClr>
                        </a:solidFill>
                      </a:endParaRPr>
                    </a:p>
                  </a:txBody>
                  <a:tcPr/>
                </a:tc>
                <a:extLst>
                  <a:ext uri="{0D108BD9-81ED-4DB2-BD59-A6C34878D82A}">
                    <a16:rowId xmlns:a16="http://schemas.microsoft.com/office/drawing/2014/main" val="2276763335"/>
                  </a:ext>
                </a:extLst>
              </a:tr>
              <a:tr h="960120">
                <a:tc vMerge="1">
                  <a:txBody>
                    <a:bodyPr/>
                    <a:lstStyle/>
                    <a:p>
                      <a:endParaRPr lang="ru-RU"/>
                    </a:p>
                  </a:txBody>
                  <a:tcPr/>
                </a:tc>
                <a:tc vMerge="1">
                  <a:txBody>
                    <a:bodyPr/>
                    <a:lstStyle/>
                    <a:p>
                      <a:endParaRPr lang="ru-RU"/>
                    </a:p>
                  </a:txBody>
                  <a:tcPr/>
                </a:tc>
                <a:tc>
                  <a:txBody>
                    <a:bodyPr/>
                    <a:lstStyle/>
                    <a:p>
                      <a:r>
                        <a:rPr lang="en-US" sz="3000" b="1" dirty="0">
                          <a:solidFill>
                            <a:schemeClr val="accent1">
                              <a:lumMod val="50000"/>
                            </a:schemeClr>
                          </a:solidFill>
                        </a:rPr>
                        <a:t>+</a:t>
                      </a:r>
                      <a:endParaRPr lang="ru-RU" sz="3000" b="1" dirty="0">
                        <a:solidFill>
                          <a:schemeClr val="accent1">
                            <a:lumMod val="50000"/>
                          </a:schemeClr>
                        </a:solidFill>
                      </a:endParaRPr>
                    </a:p>
                  </a:txBody>
                  <a:tcPr/>
                </a:tc>
                <a:extLst>
                  <a:ext uri="{0D108BD9-81ED-4DB2-BD59-A6C34878D82A}">
                    <a16:rowId xmlns:a16="http://schemas.microsoft.com/office/drawing/2014/main" val="3529614566"/>
                  </a:ext>
                </a:extLst>
              </a:tr>
            </a:tbl>
          </a:graphicData>
        </a:graphic>
      </p:graphicFrame>
      <p:sp>
        <p:nvSpPr>
          <p:cNvPr id="3" name="Номер слайда 2">
            <a:extLst>
              <a:ext uri="{FF2B5EF4-FFF2-40B4-BE49-F238E27FC236}">
                <a16:creationId xmlns:a16="http://schemas.microsoft.com/office/drawing/2014/main" id="{B2AFC810-916A-4BBF-A68A-4810BBDD7FB9}"/>
              </a:ext>
            </a:extLst>
          </p:cNvPr>
          <p:cNvSpPr>
            <a:spLocks noGrp="1"/>
          </p:cNvSpPr>
          <p:nvPr>
            <p:ph type="sldNum" sz="quarter" idx="2"/>
          </p:nvPr>
        </p:nvSpPr>
        <p:spPr/>
        <p:txBody>
          <a:bodyPr/>
          <a:lstStyle/>
          <a:p>
            <a:fld id="{86CB4B4D-7CA3-9044-876B-883B54F8677D}" type="slidenum">
              <a:rPr lang="ru-RU" smtClean="0"/>
              <a:t>20</a:t>
            </a:fld>
            <a:endParaRPr lang="ru-RU"/>
          </a:p>
        </p:txBody>
      </p:sp>
    </p:spTree>
    <p:extLst>
      <p:ext uri="{BB962C8B-B14F-4D97-AF65-F5344CB8AC3E}">
        <p14:creationId xmlns:p14="http://schemas.microsoft.com/office/powerpoint/2010/main" val="278187844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Conclusion and Future discussion</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30" name="TextBox 29">
            <a:extLst>
              <a:ext uri="{FF2B5EF4-FFF2-40B4-BE49-F238E27FC236}">
                <a16:creationId xmlns:a16="http://schemas.microsoft.com/office/drawing/2014/main" id="{9414FA9C-19CB-46B2-8929-946CBED8150D}"/>
              </a:ext>
            </a:extLst>
          </p:cNvPr>
          <p:cNvSpPr txBox="1"/>
          <p:nvPr/>
        </p:nvSpPr>
        <p:spPr>
          <a:xfrm>
            <a:off x="11652555" y="11661826"/>
            <a:ext cx="17476236"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dirty="0"/>
              <a:t> </a:t>
            </a:r>
          </a:p>
        </p:txBody>
      </p:sp>
      <p:graphicFrame>
        <p:nvGraphicFramePr>
          <p:cNvPr id="3" name="Таблица 3">
            <a:extLst>
              <a:ext uri="{FF2B5EF4-FFF2-40B4-BE49-F238E27FC236}">
                <a16:creationId xmlns:a16="http://schemas.microsoft.com/office/drawing/2014/main" id="{A1A38CD7-6D69-46AB-81F7-991330D082AD}"/>
              </a:ext>
            </a:extLst>
          </p:cNvPr>
          <p:cNvGraphicFramePr>
            <a:graphicFrameLocks noGrp="1"/>
          </p:cNvGraphicFramePr>
          <p:nvPr>
            <p:extLst>
              <p:ext uri="{D42A27DB-BD31-4B8C-83A1-F6EECF244321}">
                <p14:modId xmlns:p14="http://schemas.microsoft.com/office/powerpoint/2010/main" val="1564737402"/>
              </p:ext>
            </p:extLst>
          </p:nvPr>
        </p:nvGraphicFramePr>
        <p:xfrm>
          <a:off x="14912506" y="8993954"/>
          <a:ext cx="6789907" cy="1645920"/>
        </p:xfrm>
        <a:graphic>
          <a:graphicData uri="http://schemas.openxmlformats.org/drawingml/2006/table">
            <a:tbl>
              <a:tblPr firstRow="1" bandRow="1">
                <a:tableStyleId>{5940675A-B579-460E-94D1-54222C63F5DA}</a:tableStyleId>
              </a:tblPr>
              <a:tblGrid>
                <a:gridCol w="6789907">
                  <a:extLst>
                    <a:ext uri="{9D8B030D-6E8A-4147-A177-3AD203B41FA5}">
                      <a16:colId xmlns:a16="http://schemas.microsoft.com/office/drawing/2014/main" val="440795871"/>
                    </a:ext>
                  </a:extLst>
                </a:gridCol>
              </a:tblGrid>
              <a:tr h="370840">
                <a:tc>
                  <a:txBody>
                    <a:bodyPr/>
                    <a:lstStyle/>
                    <a:p>
                      <a:r>
                        <a:rPr lang="en-US" sz="3000" b="1" dirty="0">
                          <a:solidFill>
                            <a:schemeClr val="accent1">
                              <a:lumMod val="50000"/>
                            </a:schemeClr>
                          </a:solidFill>
                        </a:rPr>
                        <a:t>Problems</a:t>
                      </a:r>
                      <a:endParaRPr lang="ru-RU" sz="3000" b="1" dirty="0">
                        <a:solidFill>
                          <a:schemeClr val="accent1">
                            <a:lumMod val="50000"/>
                          </a:schemeClr>
                        </a:solidFill>
                      </a:endParaRPr>
                    </a:p>
                  </a:txBody>
                  <a:tcPr>
                    <a:solidFill>
                      <a:schemeClr val="bg2"/>
                    </a:solidFill>
                  </a:tcPr>
                </a:tc>
                <a:extLst>
                  <a:ext uri="{0D108BD9-81ED-4DB2-BD59-A6C34878D82A}">
                    <a16:rowId xmlns:a16="http://schemas.microsoft.com/office/drawing/2014/main" val="4171815491"/>
                  </a:ext>
                </a:extLst>
              </a:tr>
              <a:tr h="370840">
                <a:tc>
                  <a:txBody>
                    <a:bodyPr/>
                    <a:lstStyle/>
                    <a:p>
                      <a:r>
                        <a:rPr lang="en-US" sz="3000" b="1" dirty="0">
                          <a:solidFill>
                            <a:schemeClr val="accent1">
                              <a:lumMod val="50000"/>
                            </a:schemeClr>
                          </a:solidFill>
                        </a:rPr>
                        <a:t>1. Low quality of data (lots of </a:t>
                      </a:r>
                      <a:r>
                        <a:rPr lang="en-US" sz="3000" b="1" dirty="0" err="1">
                          <a:solidFill>
                            <a:schemeClr val="accent1">
                              <a:lumMod val="50000"/>
                            </a:schemeClr>
                          </a:solidFill>
                        </a:rPr>
                        <a:t>missings</a:t>
                      </a:r>
                      <a:r>
                        <a:rPr lang="en-US" sz="3000" b="1" dirty="0">
                          <a:solidFill>
                            <a:schemeClr val="accent1">
                              <a:lumMod val="50000"/>
                            </a:schemeClr>
                          </a:solidFill>
                        </a:rPr>
                        <a:t>)</a:t>
                      </a:r>
                      <a:endParaRPr lang="ru-RU" sz="3000" b="1" dirty="0">
                        <a:solidFill>
                          <a:schemeClr val="accent1">
                            <a:lumMod val="50000"/>
                          </a:schemeClr>
                        </a:solidFill>
                      </a:endParaRPr>
                    </a:p>
                  </a:txBody>
                  <a:tcPr>
                    <a:solidFill>
                      <a:schemeClr val="bg1"/>
                    </a:solidFill>
                  </a:tcPr>
                </a:tc>
                <a:extLst>
                  <a:ext uri="{0D108BD9-81ED-4DB2-BD59-A6C34878D82A}">
                    <a16:rowId xmlns:a16="http://schemas.microsoft.com/office/drawing/2014/main" val="3513700340"/>
                  </a:ext>
                </a:extLst>
              </a:tr>
              <a:tr h="370840">
                <a:tc>
                  <a:txBody>
                    <a:bodyPr/>
                    <a:lstStyle/>
                    <a:p>
                      <a:r>
                        <a:rPr lang="en-US" sz="3000" b="1" dirty="0">
                          <a:solidFill>
                            <a:schemeClr val="accent1">
                              <a:lumMod val="50000"/>
                            </a:schemeClr>
                          </a:solidFill>
                        </a:rPr>
                        <a:t>2. Small amount in maturity companies</a:t>
                      </a:r>
                      <a:endParaRPr lang="ru-RU" sz="3000" b="1" dirty="0">
                        <a:solidFill>
                          <a:schemeClr val="accent1">
                            <a:lumMod val="50000"/>
                          </a:schemeClr>
                        </a:solidFill>
                      </a:endParaRPr>
                    </a:p>
                  </a:txBody>
                  <a:tcPr>
                    <a:solidFill>
                      <a:schemeClr val="bg1"/>
                    </a:solidFill>
                  </a:tcPr>
                </a:tc>
                <a:extLst>
                  <a:ext uri="{0D108BD9-81ED-4DB2-BD59-A6C34878D82A}">
                    <a16:rowId xmlns:a16="http://schemas.microsoft.com/office/drawing/2014/main" val="1436941334"/>
                  </a:ext>
                </a:extLst>
              </a:tr>
            </a:tbl>
          </a:graphicData>
        </a:graphic>
      </p:graphicFrame>
      <p:graphicFrame>
        <p:nvGraphicFramePr>
          <p:cNvPr id="11" name="Таблица 3">
            <a:extLst>
              <a:ext uri="{FF2B5EF4-FFF2-40B4-BE49-F238E27FC236}">
                <a16:creationId xmlns:a16="http://schemas.microsoft.com/office/drawing/2014/main" id="{1F7286BF-ABFC-4E93-9D2E-92D11A8D895D}"/>
              </a:ext>
            </a:extLst>
          </p:cNvPr>
          <p:cNvGraphicFramePr>
            <a:graphicFrameLocks noGrp="1"/>
          </p:cNvGraphicFramePr>
          <p:nvPr>
            <p:extLst>
              <p:ext uri="{D42A27DB-BD31-4B8C-83A1-F6EECF244321}">
                <p14:modId xmlns:p14="http://schemas.microsoft.com/office/powerpoint/2010/main" val="2225677318"/>
              </p:ext>
            </p:extLst>
          </p:nvPr>
        </p:nvGraphicFramePr>
        <p:xfrm>
          <a:off x="2681589" y="9013410"/>
          <a:ext cx="6789907" cy="1645920"/>
        </p:xfrm>
        <a:graphic>
          <a:graphicData uri="http://schemas.openxmlformats.org/drawingml/2006/table">
            <a:tbl>
              <a:tblPr firstRow="1" bandRow="1">
                <a:tableStyleId>{5940675A-B579-460E-94D1-54222C63F5DA}</a:tableStyleId>
              </a:tblPr>
              <a:tblGrid>
                <a:gridCol w="6789907">
                  <a:extLst>
                    <a:ext uri="{9D8B030D-6E8A-4147-A177-3AD203B41FA5}">
                      <a16:colId xmlns:a16="http://schemas.microsoft.com/office/drawing/2014/main" val="440795871"/>
                    </a:ext>
                  </a:extLst>
                </a:gridCol>
              </a:tblGrid>
              <a:tr h="370840">
                <a:tc>
                  <a:txBody>
                    <a:bodyPr/>
                    <a:lstStyle/>
                    <a:p>
                      <a:r>
                        <a:rPr lang="en-US" sz="3000" b="1" dirty="0">
                          <a:solidFill>
                            <a:schemeClr val="accent1">
                              <a:lumMod val="50000"/>
                            </a:schemeClr>
                          </a:solidFill>
                        </a:rPr>
                        <a:t>Future</a:t>
                      </a:r>
                      <a:endParaRPr lang="ru-RU" sz="3000" b="1" dirty="0">
                        <a:solidFill>
                          <a:schemeClr val="accent1">
                            <a:lumMod val="50000"/>
                          </a:schemeClr>
                        </a:solidFill>
                      </a:endParaRPr>
                    </a:p>
                  </a:txBody>
                  <a:tcPr>
                    <a:solidFill>
                      <a:schemeClr val="bg2"/>
                    </a:solidFill>
                  </a:tcPr>
                </a:tc>
                <a:extLst>
                  <a:ext uri="{0D108BD9-81ED-4DB2-BD59-A6C34878D82A}">
                    <a16:rowId xmlns:a16="http://schemas.microsoft.com/office/drawing/2014/main" val="4171815491"/>
                  </a:ext>
                </a:extLst>
              </a:tr>
              <a:tr h="370840">
                <a:tc>
                  <a:txBody>
                    <a:bodyPr/>
                    <a:lstStyle/>
                    <a:p>
                      <a:r>
                        <a:rPr lang="en-US" sz="3000" b="1" dirty="0">
                          <a:solidFill>
                            <a:schemeClr val="accent1">
                              <a:lumMod val="50000"/>
                            </a:schemeClr>
                          </a:solidFill>
                        </a:rPr>
                        <a:t>1. Focus on MPT</a:t>
                      </a:r>
                      <a:endParaRPr lang="ru-RU" sz="3000" b="1" dirty="0">
                        <a:solidFill>
                          <a:schemeClr val="accent1">
                            <a:lumMod val="50000"/>
                          </a:schemeClr>
                        </a:solidFill>
                      </a:endParaRPr>
                    </a:p>
                  </a:txBody>
                  <a:tcPr>
                    <a:solidFill>
                      <a:schemeClr val="bg1"/>
                    </a:solidFill>
                  </a:tcPr>
                </a:tc>
                <a:extLst>
                  <a:ext uri="{0D108BD9-81ED-4DB2-BD59-A6C34878D82A}">
                    <a16:rowId xmlns:a16="http://schemas.microsoft.com/office/drawing/2014/main" val="3513700340"/>
                  </a:ext>
                </a:extLst>
              </a:tr>
              <a:tr h="370840">
                <a:tc>
                  <a:txBody>
                    <a:bodyPr/>
                    <a:lstStyle/>
                    <a:p>
                      <a:r>
                        <a:rPr lang="en-US" sz="3000" b="1" dirty="0">
                          <a:solidFill>
                            <a:schemeClr val="accent1">
                              <a:lumMod val="50000"/>
                            </a:schemeClr>
                          </a:solidFill>
                        </a:rPr>
                        <a:t>2. Focus on other types of maturity (digital)</a:t>
                      </a:r>
                      <a:endParaRPr lang="ru-RU" sz="3000" b="1" dirty="0">
                        <a:solidFill>
                          <a:schemeClr val="accent1">
                            <a:lumMod val="50000"/>
                          </a:schemeClr>
                        </a:solidFill>
                      </a:endParaRPr>
                    </a:p>
                  </a:txBody>
                  <a:tcPr>
                    <a:solidFill>
                      <a:schemeClr val="bg1"/>
                    </a:solidFill>
                  </a:tcPr>
                </a:tc>
                <a:extLst>
                  <a:ext uri="{0D108BD9-81ED-4DB2-BD59-A6C34878D82A}">
                    <a16:rowId xmlns:a16="http://schemas.microsoft.com/office/drawing/2014/main" val="1436941334"/>
                  </a:ext>
                </a:extLst>
              </a:tr>
            </a:tbl>
          </a:graphicData>
        </a:graphic>
      </p:graphicFrame>
      <p:graphicFrame>
        <p:nvGraphicFramePr>
          <p:cNvPr id="4" name="Таблица 3">
            <a:extLst>
              <a:ext uri="{FF2B5EF4-FFF2-40B4-BE49-F238E27FC236}">
                <a16:creationId xmlns:a16="http://schemas.microsoft.com/office/drawing/2014/main" id="{2E1B2A33-DCAB-41FE-BD6C-AB5CA8025370}"/>
              </a:ext>
            </a:extLst>
          </p:cNvPr>
          <p:cNvGraphicFramePr>
            <a:graphicFrameLocks noGrp="1"/>
          </p:cNvGraphicFramePr>
          <p:nvPr>
            <p:extLst>
              <p:ext uri="{D42A27DB-BD31-4B8C-83A1-F6EECF244321}">
                <p14:modId xmlns:p14="http://schemas.microsoft.com/office/powerpoint/2010/main" val="2832577634"/>
              </p:ext>
            </p:extLst>
          </p:nvPr>
        </p:nvGraphicFramePr>
        <p:xfrm>
          <a:off x="3665636" y="3985176"/>
          <a:ext cx="17052727" cy="3931920"/>
        </p:xfrm>
        <a:graphic>
          <a:graphicData uri="http://schemas.openxmlformats.org/drawingml/2006/table">
            <a:tbl>
              <a:tblPr firstRow="1" bandRow="1">
                <a:tableStyleId>{5940675A-B579-460E-94D1-54222C63F5DA}</a:tableStyleId>
              </a:tblPr>
              <a:tblGrid>
                <a:gridCol w="807445">
                  <a:extLst>
                    <a:ext uri="{9D8B030D-6E8A-4147-A177-3AD203B41FA5}">
                      <a16:colId xmlns:a16="http://schemas.microsoft.com/office/drawing/2014/main" val="7090950"/>
                    </a:ext>
                  </a:extLst>
                </a:gridCol>
                <a:gridCol w="8122641">
                  <a:extLst>
                    <a:ext uri="{9D8B030D-6E8A-4147-A177-3AD203B41FA5}">
                      <a16:colId xmlns:a16="http://schemas.microsoft.com/office/drawing/2014/main" val="1880792349"/>
                    </a:ext>
                  </a:extLst>
                </a:gridCol>
                <a:gridCol w="8122641">
                  <a:extLst>
                    <a:ext uri="{9D8B030D-6E8A-4147-A177-3AD203B41FA5}">
                      <a16:colId xmlns:a16="http://schemas.microsoft.com/office/drawing/2014/main" val="1964847794"/>
                    </a:ext>
                  </a:extLst>
                </a:gridCol>
              </a:tblGrid>
              <a:tr h="370840">
                <a:tc>
                  <a:txBody>
                    <a:bodyPr/>
                    <a:lstStyle/>
                    <a:p>
                      <a:r>
                        <a:rPr lang="ru-RU" sz="3000" b="1" dirty="0">
                          <a:solidFill>
                            <a:srgbClr val="002060"/>
                          </a:solidFill>
                          <a:latin typeface="+mn-lt"/>
                        </a:rPr>
                        <a:t>№</a:t>
                      </a:r>
                    </a:p>
                  </a:txBody>
                  <a:tcPr>
                    <a:solidFill>
                      <a:schemeClr val="bg2"/>
                    </a:solidFill>
                  </a:tcPr>
                </a:tc>
                <a:tc>
                  <a:txBody>
                    <a:bodyPr/>
                    <a:lstStyle/>
                    <a:p>
                      <a:r>
                        <a:rPr lang="en-US" sz="3000" b="1" dirty="0">
                          <a:solidFill>
                            <a:srgbClr val="002060"/>
                          </a:solidFill>
                          <a:latin typeface="+mn-lt"/>
                        </a:rPr>
                        <a:t>RQ</a:t>
                      </a:r>
                      <a:endParaRPr lang="ru-RU" sz="3000" b="1" dirty="0">
                        <a:solidFill>
                          <a:srgbClr val="002060"/>
                        </a:solidFill>
                        <a:latin typeface="+mn-lt"/>
                      </a:endParaRPr>
                    </a:p>
                  </a:txBody>
                  <a:tcPr>
                    <a:solidFill>
                      <a:schemeClr val="bg2"/>
                    </a:solidFill>
                  </a:tcPr>
                </a:tc>
                <a:tc>
                  <a:txBody>
                    <a:bodyPr/>
                    <a:lstStyle/>
                    <a:p>
                      <a:r>
                        <a:rPr lang="en-US" sz="3000" b="1" dirty="0">
                          <a:solidFill>
                            <a:srgbClr val="002060"/>
                          </a:solidFill>
                          <a:latin typeface="+mn-lt"/>
                        </a:rPr>
                        <a:t>Answer</a:t>
                      </a:r>
                      <a:endParaRPr lang="ru-RU" sz="3000" b="1" dirty="0">
                        <a:solidFill>
                          <a:srgbClr val="002060"/>
                        </a:solidFill>
                        <a:latin typeface="+mn-lt"/>
                      </a:endParaRPr>
                    </a:p>
                  </a:txBody>
                  <a:tcPr>
                    <a:solidFill>
                      <a:schemeClr val="bg2"/>
                    </a:solidFill>
                  </a:tcPr>
                </a:tc>
                <a:extLst>
                  <a:ext uri="{0D108BD9-81ED-4DB2-BD59-A6C34878D82A}">
                    <a16:rowId xmlns:a16="http://schemas.microsoft.com/office/drawing/2014/main" val="470536166"/>
                  </a:ext>
                </a:extLst>
              </a:tr>
              <a:tr h="370840">
                <a:tc>
                  <a:txBody>
                    <a:bodyPr/>
                    <a:lstStyle/>
                    <a:p>
                      <a:r>
                        <a:rPr lang="en-US" sz="3000" b="1" dirty="0">
                          <a:solidFill>
                            <a:srgbClr val="002060"/>
                          </a:solidFill>
                          <a:latin typeface="+mn-lt"/>
                        </a:rPr>
                        <a:t>1</a:t>
                      </a:r>
                      <a:endParaRPr lang="ru-RU" sz="3000" b="1" dirty="0">
                        <a:solidFill>
                          <a:srgbClr val="002060"/>
                        </a:solidFill>
                        <a:latin typeface="+mn-lt"/>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000" b="1" dirty="0">
                          <a:solidFill>
                            <a:srgbClr val="002060"/>
                          </a:solidFill>
                          <a:latin typeface="+mn-lt"/>
                        </a:rPr>
                        <a:t>How to measure Risk management performance for financial companies?</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000" b="1" dirty="0">
                          <a:solidFill>
                            <a:srgbClr val="002060"/>
                          </a:solidFill>
                          <a:latin typeface="+mn-lt"/>
                        </a:rPr>
                        <a:t>Referring to the literature read, variables for the decomposition of risk management were identified</a:t>
                      </a:r>
                    </a:p>
                  </a:txBody>
                  <a:tcPr/>
                </a:tc>
                <a:extLst>
                  <a:ext uri="{0D108BD9-81ED-4DB2-BD59-A6C34878D82A}">
                    <a16:rowId xmlns:a16="http://schemas.microsoft.com/office/drawing/2014/main" val="3149408287"/>
                  </a:ext>
                </a:extLst>
              </a:tr>
              <a:tr h="370840">
                <a:tc>
                  <a:txBody>
                    <a:bodyPr/>
                    <a:lstStyle/>
                    <a:p>
                      <a:r>
                        <a:rPr lang="en-US" sz="3000" b="1" dirty="0">
                          <a:solidFill>
                            <a:srgbClr val="002060"/>
                          </a:solidFill>
                          <a:latin typeface="+mn-lt"/>
                        </a:rPr>
                        <a:t>2</a:t>
                      </a:r>
                      <a:endParaRPr lang="ru-RU" sz="3000" b="1" dirty="0">
                        <a:solidFill>
                          <a:srgbClr val="002060"/>
                        </a:solidFill>
                        <a:latin typeface="+mn-lt"/>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000" b="1" dirty="0">
                          <a:solidFill>
                            <a:srgbClr val="002060"/>
                          </a:solidFill>
                          <a:latin typeface="+mn-lt"/>
                        </a:rPr>
                        <a:t>How does Risk management performance changes due maturity of the company?</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000" b="1" dirty="0">
                          <a:solidFill>
                            <a:srgbClr val="002060"/>
                          </a:solidFill>
                          <a:latin typeface="+mn-lt"/>
                        </a:rPr>
                        <a:t>In case of young and adolescence only one part of RM is important for creating value for investors – market risk.</a:t>
                      </a:r>
                    </a:p>
                    <a:p>
                      <a:pPr marL="0" marR="0" lvl="0" indent="0" algn="ctr" defTabSz="821531" rtl="0" eaLnBrk="1" fontAlgn="auto" latinLnBrk="0" hangingPunct="1">
                        <a:lnSpc>
                          <a:spcPct val="100000"/>
                        </a:lnSpc>
                        <a:spcBef>
                          <a:spcPts val="0"/>
                        </a:spcBef>
                        <a:spcAft>
                          <a:spcPts val="0"/>
                        </a:spcAft>
                        <a:buClrTx/>
                        <a:buSzTx/>
                        <a:buFontTx/>
                        <a:buNone/>
                        <a:tabLst/>
                        <a:defRPr/>
                      </a:pPr>
                      <a:r>
                        <a:rPr lang="en-US" sz="3000" b="1" dirty="0">
                          <a:solidFill>
                            <a:srgbClr val="002060"/>
                          </a:solidFill>
                          <a:latin typeface="+mn-lt"/>
                        </a:rPr>
                        <a:t>In case of maturity companies there is no significance in implementation ERM practices </a:t>
                      </a:r>
                    </a:p>
                  </a:txBody>
                  <a:tcPr/>
                </a:tc>
                <a:extLst>
                  <a:ext uri="{0D108BD9-81ED-4DB2-BD59-A6C34878D82A}">
                    <a16:rowId xmlns:a16="http://schemas.microsoft.com/office/drawing/2014/main" val="486063473"/>
                  </a:ext>
                </a:extLst>
              </a:tr>
            </a:tbl>
          </a:graphicData>
        </a:graphic>
      </p:graphicFrame>
      <p:sp>
        <p:nvSpPr>
          <p:cNvPr id="5" name="Номер слайда 4">
            <a:extLst>
              <a:ext uri="{FF2B5EF4-FFF2-40B4-BE49-F238E27FC236}">
                <a16:creationId xmlns:a16="http://schemas.microsoft.com/office/drawing/2014/main" id="{DA769393-4946-4680-A9C0-6AC94D88EA06}"/>
              </a:ext>
            </a:extLst>
          </p:cNvPr>
          <p:cNvSpPr>
            <a:spLocks noGrp="1"/>
          </p:cNvSpPr>
          <p:nvPr>
            <p:ph type="sldNum" sz="quarter" idx="2"/>
          </p:nvPr>
        </p:nvSpPr>
        <p:spPr/>
        <p:txBody>
          <a:bodyPr/>
          <a:lstStyle/>
          <a:p>
            <a:fld id="{86CB4B4D-7CA3-9044-876B-883B54F8677D}" type="slidenum">
              <a:rPr lang="ru-RU" smtClean="0"/>
              <a:t>21</a:t>
            </a:fld>
            <a:endParaRPr lang="ru-RU"/>
          </a:p>
        </p:txBody>
      </p:sp>
    </p:spTree>
    <p:extLst>
      <p:ext uri="{BB962C8B-B14F-4D97-AF65-F5344CB8AC3E}">
        <p14:creationId xmlns:p14="http://schemas.microsoft.com/office/powerpoint/2010/main" val="401663983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Practical implications</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30" name="TextBox 29">
            <a:extLst>
              <a:ext uri="{FF2B5EF4-FFF2-40B4-BE49-F238E27FC236}">
                <a16:creationId xmlns:a16="http://schemas.microsoft.com/office/drawing/2014/main" id="{9414FA9C-19CB-46B2-8929-946CBED8150D}"/>
              </a:ext>
            </a:extLst>
          </p:cNvPr>
          <p:cNvSpPr txBox="1"/>
          <p:nvPr/>
        </p:nvSpPr>
        <p:spPr>
          <a:xfrm>
            <a:off x="11652555" y="11661826"/>
            <a:ext cx="17476236"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dirty="0"/>
              <a:t> </a:t>
            </a:r>
          </a:p>
        </p:txBody>
      </p:sp>
      <p:sp>
        <p:nvSpPr>
          <p:cNvPr id="5" name="Номер слайда 4">
            <a:extLst>
              <a:ext uri="{FF2B5EF4-FFF2-40B4-BE49-F238E27FC236}">
                <a16:creationId xmlns:a16="http://schemas.microsoft.com/office/drawing/2014/main" id="{DA769393-4946-4680-A9C0-6AC94D88EA06}"/>
              </a:ext>
            </a:extLst>
          </p:cNvPr>
          <p:cNvSpPr>
            <a:spLocks noGrp="1"/>
          </p:cNvSpPr>
          <p:nvPr>
            <p:ph type="sldNum" sz="quarter" idx="2"/>
          </p:nvPr>
        </p:nvSpPr>
        <p:spPr/>
        <p:txBody>
          <a:bodyPr/>
          <a:lstStyle/>
          <a:p>
            <a:fld id="{86CB4B4D-7CA3-9044-876B-883B54F8677D}" type="slidenum">
              <a:rPr lang="ru-RU" smtClean="0"/>
              <a:t>22</a:t>
            </a:fld>
            <a:endParaRPr lang="ru-RU"/>
          </a:p>
        </p:txBody>
      </p:sp>
      <p:graphicFrame>
        <p:nvGraphicFramePr>
          <p:cNvPr id="2" name="Таблица 2">
            <a:extLst>
              <a:ext uri="{FF2B5EF4-FFF2-40B4-BE49-F238E27FC236}">
                <a16:creationId xmlns:a16="http://schemas.microsoft.com/office/drawing/2014/main" id="{742D354E-06F1-6EBB-9E12-6E2A2D5D908B}"/>
              </a:ext>
            </a:extLst>
          </p:cNvPr>
          <p:cNvGraphicFramePr>
            <a:graphicFrameLocks noGrp="1"/>
          </p:cNvGraphicFramePr>
          <p:nvPr>
            <p:extLst>
              <p:ext uri="{D42A27DB-BD31-4B8C-83A1-F6EECF244321}">
                <p14:modId xmlns:p14="http://schemas.microsoft.com/office/powerpoint/2010/main" val="1142106432"/>
              </p:ext>
            </p:extLst>
          </p:nvPr>
        </p:nvGraphicFramePr>
        <p:xfrm>
          <a:off x="4927626" y="4470705"/>
          <a:ext cx="16256000" cy="6217920"/>
        </p:xfrm>
        <a:graphic>
          <a:graphicData uri="http://schemas.openxmlformats.org/drawingml/2006/table">
            <a:tbl>
              <a:tblPr firstRow="1" bandRow="1">
                <a:tableStyleId>{5940675A-B579-460E-94D1-54222C63F5DA}</a:tableStyleId>
              </a:tblPr>
              <a:tblGrid>
                <a:gridCol w="1142434">
                  <a:extLst>
                    <a:ext uri="{9D8B030D-6E8A-4147-A177-3AD203B41FA5}">
                      <a16:colId xmlns:a16="http://schemas.microsoft.com/office/drawing/2014/main" val="3488928297"/>
                    </a:ext>
                  </a:extLst>
                </a:gridCol>
                <a:gridCol w="15113566">
                  <a:extLst>
                    <a:ext uri="{9D8B030D-6E8A-4147-A177-3AD203B41FA5}">
                      <a16:colId xmlns:a16="http://schemas.microsoft.com/office/drawing/2014/main" val="1117397600"/>
                    </a:ext>
                  </a:extLst>
                </a:gridCol>
              </a:tblGrid>
              <a:tr h="370840">
                <a:tc>
                  <a:txBody>
                    <a:bodyPr/>
                    <a:lstStyle/>
                    <a:p>
                      <a:r>
                        <a:rPr lang="en-US" sz="3200" b="1" dirty="0">
                          <a:solidFill>
                            <a:schemeClr val="accent1">
                              <a:lumMod val="50000"/>
                            </a:schemeClr>
                          </a:solidFill>
                        </a:rPr>
                        <a:t>#</a:t>
                      </a:r>
                      <a:endParaRPr lang="ru-RU" sz="3200" b="1" dirty="0">
                        <a:solidFill>
                          <a:schemeClr val="accent1">
                            <a:lumMod val="50000"/>
                          </a:schemeClr>
                        </a:solidFill>
                      </a:endParaRPr>
                    </a:p>
                  </a:txBody>
                  <a:tcPr>
                    <a:solidFill>
                      <a:schemeClr val="bg1">
                        <a:lumMod val="85000"/>
                      </a:schemeClr>
                    </a:solidFill>
                  </a:tcPr>
                </a:tc>
                <a:tc>
                  <a:txBody>
                    <a:bodyPr/>
                    <a:lstStyle/>
                    <a:p>
                      <a:r>
                        <a:rPr lang="en-US" sz="3200" b="1" dirty="0">
                          <a:solidFill>
                            <a:schemeClr val="accent1">
                              <a:lumMod val="50000"/>
                            </a:schemeClr>
                          </a:solidFill>
                        </a:rPr>
                        <a:t>Implication</a:t>
                      </a:r>
                      <a:endParaRPr lang="ru-RU" sz="3200" b="1" dirty="0">
                        <a:solidFill>
                          <a:schemeClr val="accent1">
                            <a:lumMod val="50000"/>
                          </a:schemeClr>
                        </a:solidFill>
                      </a:endParaRPr>
                    </a:p>
                  </a:txBody>
                  <a:tcPr>
                    <a:solidFill>
                      <a:schemeClr val="bg1">
                        <a:lumMod val="85000"/>
                      </a:schemeClr>
                    </a:solidFill>
                  </a:tcPr>
                </a:tc>
                <a:extLst>
                  <a:ext uri="{0D108BD9-81ED-4DB2-BD59-A6C34878D82A}">
                    <a16:rowId xmlns:a16="http://schemas.microsoft.com/office/drawing/2014/main" val="867342933"/>
                  </a:ext>
                </a:extLst>
              </a:tr>
              <a:tr h="370840">
                <a:tc>
                  <a:txBody>
                    <a:bodyPr/>
                    <a:lstStyle/>
                    <a:p>
                      <a:r>
                        <a:rPr lang="ru-RU" sz="3200" b="1" dirty="0">
                          <a:solidFill>
                            <a:schemeClr val="accent1">
                              <a:lumMod val="50000"/>
                            </a:schemeClr>
                          </a:solidFill>
                        </a:rPr>
                        <a:t>1</a:t>
                      </a:r>
                    </a:p>
                  </a:txBody>
                  <a:tcPr/>
                </a:tc>
                <a:tc>
                  <a:txBody>
                    <a:bodyPr/>
                    <a:lstStyle/>
                    <a:p>
                      <a:r>
                        <a:rPr lang="en-US" sz="3200" b="1" dirty="0">
                          <a:solidFill>
                            <a:schemeClr val="accent1">
                              <a:lumMod val="50000"/>
                            </a:schemeClr>
                          </a:solidFill>
                        </a:rPr>
                        <a:t>The concentration of mature companies on risk management is not statistically significant in the formation of profitability of a financial organization, which shows management that there is no need to allocate resources in this direction and leads to cost reduction. which is a plus for stakeholders.</a:t>
                      </a:r>
                      <a:endParaRPr lang="ru-RU" sz="3200" b="1" dirty="0">
                        <a:solidFill>
                          <a:schemeClr val="accent1">
                            <a:lumMod val="50000"/>
                          </a:schemeClr>
                        </a:solidFill>
                      </a:endParaRPr>
                    </a:p>
                  </a:txBody>
                  <a:tcPr/>
                </a:tc>
                <a:extLst>
                  <a:ext uri="{0D108BD9-81ED-4DB2-BD59-A6C34878D82A}">
                    <a16:rowId xmlns:a16="http://schemas.microsoft.com/office/drawing/2014/main" val="1501295475"/>
                  </a:ext>
                </a:extLst>
              </a:tr>
              <a:tr h="370840">
                <a:tc>
                  <a:txBody>
                    <a:bodyPr/>
                    <a:lstStyle/>
                    <a:p>
                      <a:r>
                        <a:rPr lang="ru-RU" sz="3200" b="1" dirty="0">
                          <a:solidFill>
                            <a:schemeClr val="accent1">
                              <a:lumMod val="50000"/>
                            </a:schemeClr>
                          </a:solidFill>
                        </a:rPr>
                        <a:t>2</a:t>
                      </a:r>
                    </a:p>
                  </a:txBody>
                  <a:tcPr/>
                </a:tc>
                <a:tc>
                  <a:txBody>
                    <a:bodyPr/>
                    <a:lstStyle/>
                    <a:p>
                      <a:r>
                        <a:rPr lang="en-US" sz="3200" b="1" dirty="0">
                          <a:solidFill>
                            <a:schemeClr val="accent1">
                              <a:lumMod val="50000"/>
                            </a:schemeClr>
                          </a:solidFill>
                        </a:rPr>
                        <a:t>For young and adolescence financial organizations. from the point of view of management. it is necessary to devote more resources to market risk. Shareholders receive an increase in value due to market risk management, while liquidity risk management, operational and credit risks do not make a statistically significant contribution to profit formation.</a:t>
                      </a:r>
                      <a:endParaRPr lang="ru-RU" sz="3200" b="1" dirty="0">
                        <a:solidFill>
                          <a:schemeClr val="accent1">
                            <a:lumMod val="50000"/>
                          </a:schemeClr>
                        </a:solidFill>
                      </a:endParaRPr>
                    </a:p>
                  </a:txBody>
                  <a:tcPr/>
                </a:tc>
                <a:extLst>
                  <a:ext uri="{0D108BD9-81ED-4DB2-BD59-A6C34878D82A}">
                    <a16:rowId xmlns:a16="http://schemas.microsoft.com/office/drawing/2014/main" val="3908220212"/>
                  </a:ext>
                </a:extLst>
              </a:tr>
              <a:tr h="370840">
                <a:tc>
                  <a:txBody>
                    <a:bodyPr/>
                    <a:lstStyle/>
                    <a:p>
                      <a:r>
                        <a:rPr lang="ru-RU" sz="3200" b="1" dirty="0">
                          <a:solidFill>
                            <a:schemeClr val="accent1">
                              <a:lumMod val="50000"/>
                            </a:schemeClr>
                          </a:solidFill>
                        </a:rPr>
                        <a:t>3</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200" b="1" dirty="0">
                          <a:solidFill>
                            <a:schemeClr val="accent1">
                              <a:lumMod val="50000"/>
                            </a:schemeClr>
                          </a:solidFill>
                        </a:rPr>
                        <a:t>Other KPIs are needed (independent of ROE and ROA), since the existing ones do not provide a complete picture of the company's condition – CAMELS and MPT can be considered as a continuation of the study.</a:t>
                      </a:r>
                      <a:endParaRPr lang="ru-RU" sz="3200" b="1" dirty="0">
                        <a:solidFill>
                          <a:schemeClr val="accent1">
                            <a:lumMod val="50000"/>
                          </a:schemeClr>
                        </a:solidFill>
                      </a:endParaRPr>
                    </a:p>
                  </a:txBody>
                  <a:tcPr/>
                </a:tc>
                <a:extLst>
                  <a:ext uri="{0D108BD9-81ED-4DB2-BD59-A6C34878D82A}">
                    <a16:rowId xmlns:a16="http://schemas.microsoft.com/office/drawing/2014/main" val="1567622491"/>
                  </a:ext>
                </a:extLst>
              </a:tr>
            </a:tbl>
          </a:graphicData>
        </a:graphic>
      </p:graphicFrame>
    </p:spTree>
    <p:extLst>
      <p:ext uri="{BB962C8B-B14F-4D97-AF65-F5344CB8AC3E}">
        <p14:creationId xmlns:p14="http://schemas.microsoft.com/office/powerpoint/2010/main" val="422415432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198037" y="2157478"/>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30" name="TextBox 29">
            <a:extLst>
              <a:ext uri="{FF2B5EF4-FFF2-40B4-BE49-F238E27FC236}">
                <a16:creationId xmlns:a16="http://schemas.microsoft.com/office/drawing/2014/main" id="{9414FA9C-19CB-46B2-8929-946CBED8150D}"/>
              </a:ext>
            </a:extLst>
          </p:cNvPr>
          <p:cNvSpPr txBox="1"/>
          <p:nvPr/>
        </p:nvSpPr>
        <p:spPr>
          <a:xfrm>
            <a:off x="11652555" y="11661826"/>
            <a:ext cx="17476236"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dirty="0"/>
              <a:t> </a:t>
            </a:r>
          </a:p>
        </p:txBody>
      </p:sp>
      <p:sp>
        <p:nvSpPr>
          <p:cNvPr id="10" name="TextBox 9">
            <a:extLst>
              <a:ext uri="{FF2B5EF4-FFF2-40B4-BE49-F238E27FC236}">
                <a16:creationId xmlns:a16="http://schemas.microsoft.com/office/drawing/2014/main" id="{EE58CC31-997D-4388-AC60-44BF271034EB}"/>
              </a:ext>
            </a:extLst>
          </p:cNvPr>
          <p:cNvSpPr txBox="1"/>
          <p:nvPr/>
        </p:nvSpPr>
        <p:spPr>
          <a:xfrm>
            <a:off x="1107280" y="2236182"/>
            <a:ext cx="22655876" cy="112030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800" b="1" dirty="0">
                <a:solidFill>
                  <a:schemeClr val="accent1">
                    <a:lumMod val="50000"/>
                  </a:schemeClr>
                </a:solidFill>
              </a:rPr>
              <a:t>1.	</a:t>
            </a:r>
            <a:r>
              <a:rPr lang="en-US" sz="1900" b="1" dirty="0">
                <a:solidFill>
                  <a:schemeClr val="accent1">
                    <a:lumMod val="50000"/>
                  </a:schemeClr>
                </a:solidFill>
                <a:latin typeface="+mn-lt"/>
              </a:rPr>
              <a:t>Mutuku. C. (2016). The effect of risk management on the financial performance of commercial banks in Kenya (Doctoral dissertation. University of Nairobi).</a:t>
            </a:r>
          </a:p>
          <a:p>
            <a:pPr algn="just"/>
            <a:r>
              <a:rPr lang="en-US" sz="1900" b="1" dirty="0">
                <a:solidFill>
                  <a:schemeClr val="accent1">
                    <a:lumMod val="50000"/>
                  </a:schemeClr>
                </a:solidFill>
                <a:latin typeface="+mn-lt"/>
              </a:rPr>
              <a:t>2.	Omondi. O. G. (2015). Basel Accords on Risk Management: A Survey of Kenya s Commercial Banks. Journal of Global Economics.</a:t>
            </a:r>
          </a:p>
          <a:p>
            <a:pPr algn="just"/>
            <a:r>
              <a:rPr lang="en-US" sz="1900" b="1" dirty="0">
                <a:solidFill>
                  <a:schemeClr val="accent1">
                    <a:lumMod val="50000"/>
                  </a:schemeClr>
                </a:solidFill>
                <a:latin typeface="+mn-lt"/>
              </a:rPr>
              <a:t>3.	Senior </a:t>
            </a:r>
            <a:r>
              <a:rPr lang="en-US" sz="1900" b="1" dirty="0" err="1">
                <a:solidFill>
                  <a:schemeClr val="accent1">
                    <a:lumMod val="50000"/>
                  </a:schemeClr>
                </a:solidFill>
                <a:latin typeface="+mn-lt"/>
              </a:rPr>
              <a:t>Superviors</a:t>
            </a:r>
            <a:r>
              <a:rPr lang="en-US" sz="1900" b="1" dirty="0">
                <a:solidFill>
                  <a:schemeClr val="accent1">
                    <a:lumMod val="50000"/>
                  </a:schemeClr>
                </a:solidFill>
                <a:latin typeface="+mn-lt"/>
              </a:rPr>
              <a:t> Group. (2010). Observations on risk management practices during the recent market turbulence. Senior </a:t>
            </a:r>
            <a:r>
              <a:rPr lang="en-US" sz="1900" b="1" dirty="0" err="1">
                <a:solidFill>
                  <a:schemeClr val="accent1">
                    <a:lumMod val="50000"/>
                  </a:schemeClr>
                </a:solidFill>
                <a:latin typeface="+mn-lt"/>
              </a:rPr>
              <a:t>Superviors</a:t>
            </a:r>
            <a:r>
              <a:rPr lang="en-US" sz="1900" b="1" dirty="0">
                <a:solidFill>
                  <a:schemeClr val="accent1">
                    <a:lumMod val="50000"/>
                  </a:schemeClr>
                </a:solidFill>
                <a:latin typeface="+mn-lt"/>
              </a:rPr>
              <a:t> Group.</a:t>
            </a:r>
          </a:p>
          <a:p>
            <a:pPr algn="just"/>
            <a:r>
              <a:rPr lang="en-US" sz="1900" b="1" dirty="0">
                <a:solidFill>
                  <a:schemeClr val="accent1">
                    <a:lumMod val="50000"/>
                  </a:schemeClr>
                </a:solidFill>
                <a:latin typeface="+mn-lt"/>
              </a:rPr>
              <a:t>4.	</a:t>
            </a:r>
            <a:r>
              <a:rPr lang="en-US" sz="1900" b="1" dirty="0" err="1">
                <a:solidFill>
                  <a:schemeClr val="accent1">
                    <a:lumMod val="50000"/>
                  </a:schemeClr>
                </a:solidFill>
                <a:latin typeface="+mn-lt"/>
              </a:rPr>
              <a:t>Rasid</a:t>
            </a:r>
            <a:r>
              <a:rPr lang="en-US" sz="1900" b="1" dirty="0">
                <a:solidFill>
                  <a:schemeClr val="accent1">
                    <a:lumMod val="50000"/>
                  </a:schemeClr>
                </a:solidFill>
                <a:latin typeface="+mn-lt"/>
              </a:rPr>
              <a:t>. S. Z. A., Golshan. N., </a:t>
            </a:r>
            <a:r>
              <a:rPr lang="en-US" sz="1900" b="1" dirty="0" err="1">
                <a:solidFill>
                  <a:schemeClr val="accent1">
                    <a:lumMod val="50000"/>
                  </a:schemeClr>
                </a:solidFill>
                <a:latin typeface="+mn-lt"/>
              </a:rPr>
              <a:t>Mokhber</a:t>
            </a:r>
            <a:r>
              <a:rPr lang="en-US" sz="1900" b="1" dirty="0">
                <a:solidFill>
                  <a:schemeClr val="accent1">
                    <a:lumMod val="50000"/>
                  </a:schemeClr>
                </a:solidFill>
                <a:latin typeface="+mn-lt"/>
              </a:rPr>
              <a:t>. M., Tan. G. G., &amp; </a:t>
            </a:r>
            <a:r>
              <a:rPr lang="en-US" sz="1900" b="1" dirty="0" err="1">
                <a:solidFill>
                  <a:schemeClr val="accent1">
                    <a:lumMod val="50000"/>
                  </a:schemeClr>
                </a:solidFill>
                <a:latin typeface="+mn-lt"/>
              </a:rPr>
              <a:t>Mohd</a:t>
            </a:r>
            <a:r>
              <a:rPr lang="en-US" sz="1900" b="1" dirty="0">
                <a:solidFill>
                  <a:schemeClr val="accent1">
                    <a:lumMod val="50000"/>
                  </a:schemeClr>
                </a:solidFill>
                <a:latin typeface="+mn-lt"/>
              </a:rPr>
              <a:t>-Zamil. N. A. (2017). Enterprise risk management. performance measurement systems and organizational performance in Malaysian Public Listed Firms. International Journal of Business and Society. 18(2).</a:t>
            </a:r>
          </a:p>
          <a:p>
            <a:pPr algn="just"/>
            <a:r>
              <a:rPr lang="en-US" sz="1900" b="1" dirty="0">
                <a:solidFill>
                  <a:schemeClr val="accent1">
                    <a:lumMod val="50000"/>
                  </a:schemeClr>
                </a:solidFill>
                <a:latin typeface="+mn-lt"/>
              </a:rPr>
              <a:t>5.	Mohammed. H. K., </a:t>
            </a:r>
            <a:r>
              <a:rPr lang="en-US" sz="1900" b="1" dirty="0" err="1">
                <a:solidFill>
                  <a:schemeClr val="accent1">
                    <a:lumMod val="50000"/>
                  </a:schemeClr>
                </a:solidFill>
                <a:latin typeface="+mn-lt"/>
              </a:rPr>
              <a:t>Wetere</a:t>
            </a:r>
            <a:r>
              <a:rPr lang="en-US" sz="1900" b="1" dirty="0">
                <a:solidFill>
                  <a:schemeClr val="accent1">
                    <a:lumMod val="50000"/>
                  </a:schemeClr>
                </a:solidFill>
                <a:latin typeface="+mn-lt"/>
              </a:rPr>
              <a:t>. Y. M., &amp; </a:t>
            </a:r>
            <a:r>
              <a:rPr lang="en-US" sz="1900" b="1" dirty="0" err="1">
                <a:solidFill>
                  <a:schemeClr val="accent1">
                    <a:lumMod val="50000"/>
                  </a:schemeClr>
                </a:solidFill>
                <a:latin typeface="+mn-lt"/>
              </a:rPr>
              <a:t>Bekelecha</a:t>
            </a:r>
            <a:r>
              <a:rPr lang="en-US" sz="1900" b="1" dirty="0">
                <a:solidFill>
                  <a:schemeClr val="accent1">
                    <a:lumMod val="50000"/>
                  </a:schemeClr>
                </a:solidFill>
                <a:latin typeface="+mn-lt"/>
              </a:rPr>
              <a:t>. M. S. (2015). Soundness of Ethiopian banks. International Journal of Finance &amp; Banking Studies (2147-4486). 4(2). 29-37.Yuksel. S., </a:t>
            </a:r>
            <a:r>
              <a:rPr lang="en-US" sz="1900" b="1" dirty="0" err="1">
                <a:solidFill>
                  <a:schemeClr val="accent1">
                    <a:lumMod val="50000"/>
                  </a:schemeClr>
                </a:solidFill>
                <a:latin typeface="+mn-lt"/>
              </a:rPr>
              <a:t>Dincer</a:t>
            </a:r>
            <a:r>
              <a:rPr lang="en-US" sz="1900" b="1" dirty="0">
                <a:solidFill>
                  <a:schemeClr val="accent1">
                    <a:lumMod val="50000"/>
                  </a:schemeClr>
                </a:solidFill>
                <a:latin typeface="+mn-lt"/>
              </a:rPr>
              <a:t>. H., &amp; </a:t>
            </a:r>
            <a:r>
              <a:rPr lang="en-US" sz="1900" b="1" dirty="0" err="1">
                <a:solidFill>
                  <a:schemeClr val="accent1">
                    <a:lumMod val="50000"/>
                  </a:schemeClr>
                </a:solidFill>
                <a:latin typeface="+mn-lt"/>
              </a:rPr>
              <a:t>Hacioglu</a:t>
            </a:r>
            <a:r>
              <a:rPr lang="en-US" sz="1900" b="1" dirty="0">
                <a:solidFill>
                  <a:schemeClr val="accent1">
                    <a:lumMod val="50000"/>
                  </a:schemeClr>
                </a:solidFill>
                <a:latin typeface="+mn-lt"/>
              </a:rPr>
              <a:t>. U. (2015). CAMELS-based determinants for the credit rating of Turkish deposit banks. International Journal of Finance &amp; Banking Studies (2147-4486). 4(4). 1-17.</a:t>
            </a:r>
          </a:p>
          <a:p>
            <a:pPr algn="just"/>
            <a:r>
              <a:rPr lang="en-US" sz="1900" b="1" dirty="0">
                <a:solidFill>
                  <a:schemeClr val="accent1">
                    <a:lumMod val="50000"/>
                  </a:schemeClr>
                </a:solidFill>
                <a:latin typeface="+mn-lt"/>
              </a:rPr>
              <a:t>6.	</a:t>
            </a:r>
            <a:r>
              <a:rPr lang="en-US" sz="1900" b="1" dirty="0" err="1">
                <a:solidFill>
                  <a:schemeClr val="accent1">
                    <a:lumMod val="50000"/>
                  </a:schemeClr>
                </a:solidFill>
                <a:latin typeface="+mn-lt"/>
              </a:rPr>
              <a:t>Laisasikorn</a:t>
            </a:r>
            <a:r>
              <a:rPr lang="en-US" sz="1900" b="1" dirty="0">
                <a:solidFill>
                  <a:schemeClr val="accent1">
                    <a:lumMod val="50000"/>
                  </a:schemeClr>
                </a:solidFill>
                <a:latin typeface="+mn-lt"/>
              </a:rPr>
              <a:t>. K., &amp; </a:t>
            </a:r>
            <a:r>
              <a:rPr lang="en-US" sz="1900" b="1" dirty="0" err="1">
                <a:solidFill>
                  <a:schemeClr val="accent1">
                    <a:lumMod val="50000"/>
                  </a:schemeClr>
                </a:solidFill>
                <a:latin typeface="+mn-lt"/>
              </a:rPr>
              <a:t>Rompho</a:t>
            </a:r>
            <a:r>
              <a:rPr lang="en-US" sz="1900" b="1" dirty="0">
                <a:solidFill>
                  <a:schemeClr val="accent1">
                    <a:lumMod val="50000"/>
                  </a:schemeClr>
                </a:solidFill>
                <a:latin typeface="+mn-lt"/>
              </a:rPr>
              <a:t>. N. (2014). A Study of the Relationship Between a Successful Enterprise Risk Management System. a Performance Measurement System and the Financial Performance of Thai Listed Companies. Journal of Applied Business &amp; Economics. 16(2).</a:t>
            </a:r>
          </a:p>
          <a:p>
            <a:pPr algn="just"/>
            <a:r>
              <a:rPr lang="en-US" sz="1900" b="1" dirty="0">
                <a:solidFill>
                  <a:schemeClr val="accent1">
                    <a:lumMod val="50000"/>
                  </a:schemeClr>
                </a:solidFill>
                <a:latin typeface="+mn-lt"/>
              </a:rPr>
              <a:t>7.	Lundqvist. S. A. (2015). Why firms implement risk governance–Stepping beyond traditional risk management to enterprise risk management. Journal of Accounting and Public Policy. 34(5). 441-466.</a:t>
            </a:r>
          </a:p>
          <a:p>
            <a:pPr algn="just"/>
            <a:r>
              <a:rPr lang="en-US" sz="1900" b="1" dirty="0">
                <a:solidFill>
                  <a:schemeClr val="accent1">
                    <a:lumMod val="50000"/>
                  </a:schemeClr>
                </a:solidFill>
                <a:latin typeface="+mn-lt"/>
              </a:rPr>
              <a:t>8.	Liebenberg. A. P., &amp; Hoyt. R. E. (2003). The determinants of enterprise risk management: Evidence from the appointment of chief risk officers. Risk management and insurance review. 6(1). 37-52.</a:t>
            </a:r>
          </a:p>
          <a:p>
            <a:pPr algn="just"/>
            <a:r>
              <a:rPr lang="en-US" sz="1900" b="1" dirty="0">
                <a:solidFill>
                  <a:schemeClr val="accent1">
                    <a:lumMod val="50000"/>
                  </a:schemeClr>
                </a:solidFill>
                <a:latin typeface="+mn-lt"/>
              </a:rPr>
              <a:t>9.	</a:t>
            </a:r>
            <a:r>
              <a:rPr lang="en-US" sz="1900" b="1" dirty="0" err="1">
                <a:solidFill>
                  <a:schemeClr val="accent1">
                    <a:lumMod val="50000"/>
                  </a:schemeClr>
                </a:solidFill>
                <a:latin typeface="+mn-lt"/>
              </a:rPr>
              <a:t>Pagach</a:t>
            </a:r>
            <a:r>
              <a:rPr lang="en-US" sz="1900" b="1" dirty="0">
                <a:solidFill>
                  <a:schemeClr val="accent1">
                    <a:lumMod val="50000"/>
                  </a:schemeClr>
                </a:solidFill>
                <a:latin typeface="+mn-lt"/>
              </a:rPr>
              <a:t>. D., &amp; Warr. R. (2011). The characteristics of firms that hire chief risk officers. Journal of risk and insurance. 78(1). 185-211.</a:t>
            </a:r>
          </a:p>
          <a:p>
            <a:pPr algn="just"/>
            <a:r>
              <a:rPr lang="en-US" sz="1900" b="1" dirty="0">
                <a:solidFill>
                  <a:schemeClr val="accent1">
                    <a:lumMod val="50000"/>
                  </a:schemeClr>
                </a:solidFill>
                <a:latin typeface="+mn-lt"/>
              </a:rPr>
              <a:t>10.	Mutuku. C. (2016). The effect of risk management on the financial performance of commercial banks in Kenya (Doctoral dissertation. University of Nairobi).</a:t>
            </a:r>
          </a:p>
          <a:p>
            <a:pPr algn="just"/>
            <a:r>
              <a:rPr lang="en-US" sz="1900" b="1" dirty="0">
                <a:solidFill>
                  <a:schemeClr val="accent1">
                    <a:lumMod val="50000"/>
                  </a:schemeClr>
                </a:solidFill>
                <a:latin typeface="+mn-lt"/>
              </a:rPr>
              <a:t>11.	Risk Management Practices and Financial Performance of Islamic Banks: Malaysian Evidence. Noraini </a:t>
            </a:r>
            <a:r>
              <a:rPr lang="en-US" sz="1900" b="1" dirty="0" err="1">
                <a:solidFill>
                  <a:schemeClr val="accent1">
                    <a:lumMod val="50000"/>
                  </a:schemeClr>
                </a:solidFill>
                <a:latin typeface="+mn-lt"/>
              </a:rPr>
              <a:t>Mohd</a:t>
            </a:r>
            <a:r>
              <a:rPr lang="en-US" sz="1900" b="1" dirty="0">
                <a:solidFill>
                  <a:schemeClr val="accent1">
                    <a:lumMod val="50000"/>
                  </a:schemeClr>
                </a:solidFill>
                <a:latin typeface="+mn-lt"/>
              </a:rPr>
              <a:t> </a:t>
            </a:r>
            <a:r>
              <a:rPr lang="en-US" sz="1900" b="1" dirty="0" err="1">
                <a:solidFill>
                  <a:schemeClr val="accent1">
                    <a:lumMod val="50000"/>
                  </a:schemeClr>
                </a:solidFill>
                <a:latin typeface="+mn-lt"/>
              </a:rPr>
              <a:t>Ariffin</a:t>
            </a:r>
            <a:r>
              <a:rPr lang="en-US" sz="1900" b="1" dirty="0">
                <a:solidFill>
                  <a:schemeClr val="accent1">
                    <a:lumMod val="50000"/>
                  </a:schemeClr>
                </a:solidFill>
                <a:latin typeface="+mn-lt"/>
              </a:rPr>
              <a:t>. Salina </a:t>
            </a:r>
            <a:r>
              <a:rPr lang="en-US" sz="1900" b="1" dirty="0" err="1">
                <a:solidFill>
                  <a:schemeClr val="accent1">
                    <a:lumMod val="50000"/>
                  </a:schemeClr>
                </a:solidFill>
                <a:latin typeface="+mn-lt"/>
              </a:rPr>
              <a:t>Hj</a:t>
            </a:r>
            <a:r>
              <a:rPr lang="en-US" sz="1900" b="1" dirty="0">
                <a:solidFill>
                  <a:schemeClr val="accent1">
                    <a:lumMod val="50000"/>
                  </a:schemeClr>
                </a:solidFill>
                <a:latin typeface="+mn-lt"/>
              </a:rPr>
              <a:t>. </a:t>
            </a:r>
            <a:r>
              <a:rPr lang="en-US" sz="1900" b="1" dirty="0" err="1">
                <a:solidFill>
                  <a:schemeClr val="accent1">
                    <a:lumMod val="50000"/>
                  </a:schemeClr>
                </a:solidFill>
                <a:latin typeface="+mn-lt"/>
              </a:rPr>
              <a:t>Kassim</a:t>
            </a:r>
            <a:r>
              <a:rPr lang="en-US" sz="1900" b="1" dirty="0">
                <a:solidFill>
                  <a:schemeClr val="accent1">
                    <a:lumMod val="50000"/>
                  </a:schemeClr>
                </a:solidFill>
                <a:latin typeface="+mn-lt"/>
              </a:rPr>
              <a:t>. 2011</a:t>
            </a:r>
          </a:p>
          <a:p>
            <a:pPr algn="just"/>
            <a:r>
              <a:rPr lang="en-US" sz="1900" b="1" dirty="0">
                <a:solidFill>
                  <a:schemeClr val="accent1">
                    <a:lumMod val="50000"/>
                  </a:schemeClr>
                </a:solidFill>
                <a:latin typeface="+mn-lt"/>
              </a:rPr>
              <a:t>12.	The Impact of Risk Management on Financial Performance of Banks: The Case of Jordan. Ayman Abu-</a:t>
            </a:r>
            <a:r>
              <a:rPr lang="en-US" sz="1900" b="1" dirty="0" err="1">
                <a:solidFill>
                  <a:schemeClr val="accent1">
                    <a:lumMod val="50000"/>
                  </a:schemeClr>
                </a:solidFill>
                <a:latin typeface="+mn-lt"/>
              </a:rPr>
              <a:t>Rumman</a:t>
            </a:r>
            <a:r>
              <a:rPr lang="en-US" sz="1900" b="1" dirty="0">
                <a:solidFill>
                  <a:schemeClr val="accent1">
                    <a:lumMod val="50000"/>
                  </a:schemeClr>
                </a:solidFill>
                <a:latin typeface="+mn-lt"/>
              </a:rPr>
              <a:t>. . Ata E. M. Al-</a:t>
            </a:r>
            <a:r>
              <a:rPr lang="en-US" sz="1900" b="1" dirty="0" err="1">
                <a:solidFill>
                  <a:schemeClr val="accent1">
                    <a:lumMod val="50000"/>
                  </a:schemeClr>
                </a:solidFill>
                <a:latin typeface="+mn-lt"/>
              </a:rPr>
              <a:t>Shra'ahb</a:t>
            </a:r>
            <a:r>
              <a:rPr lang="en-US" sz="1900" b="1" dirty="0">
                <a:solidFill>
                  <a:schemeClr val="accent1">
                    <a:lumMod val="50000"/>
                  </a:schemeClr>
                </a:solidFill>
                <a:latin typeface="+mn-lt"/>
              </a:rPr>
              <a:t> . Tasneem </a:t>
            </a:r>
            <a:r>
              <a:rPr lang="en-US" sz="1900" b="1" dirty="0" err="1">
                <a:solidFill>
                  <a:schemeClr val="accent1">
                    <a:lumMod val="50000"/>
                  </a:schemeClr>
                </a:solidFill>
                <a:latin typeface="+mn-lt"/>
              </a:rPr>
              <a:t>Alfalahc</a:t>
            </a:r>
            <a:r>
              <a:rPr lang="en-US" sz="1900" b="1" dirty="0">
                <a:solidFill>
                  <a:schemeClr val="accent1">
                    <a:lumMod val="50000"/>
                  </a:schemeClr>
                </a:solidFill>
                <a:latin typeface="+mn-lt"/>
              </a:rPr>
              <a:t> . Faisal Al-Madi. 2021</a:t>
            </a:r>
          </a:p>
          <a:p>
            <a:pPr algn="just"/>
            <a:r>
              <a:rPr lang="en-US" sz="1900" b="1" dirty="0">
                <a:solidFill>
                  <a:schemeClr val="accent1">
                    <a:lumMod val="50000"/>
                  </a:schemeClr>
                </a:solidFill>
                <a:latin typeface="+mn-lt"/>
              </a:rPr>
              <a:t>13.	Chen. Y. K., Shen. C. H., Kao. L., &amp; Yeh. C. Y. (2018). Bank liquidity risk and performance. Review of pacific basin financial markets and policies. 21(01). 1850007.</a:t>
            </a:r>
          </a:p>
          <a:p>
            <a:pPr algn="just"/>
            <a:r>
              <a:rPr lang="en-US" sz="1900" b="1" dirty="0">
                <a:solidFill>
                  <a:schemeClr val="accent1">
                    <a:lumMod val="50000"/>
                  </a:schemeClr>
                </a:solidFill>
                <a:latin typeface="+mn-lt"/>
              </a:rPr>
              <a:t>14.	Kioko. C., </a:t>
            </a:r>
            <a:r>
              <a:rPr lang="en-US" sz="1900" b="1" dirty="0" err="1">
                <a:solidFill>
                  <a:schemeClr val="accent1">
                    <a:lumMod val="50000"/>
                  </a:schemeClr>
                </a:solidFill>
                <a:latin typeface="+mn-lt"/>
              </a:rPr>
              <a:t>Olweny</a:t>
            </a:r>
            <a:r>
              <a:rPr lang="en-US" sz="1900" b="1" dirty="0">
                <a:solidFill>
                  <a:schemeClr val="accent1">
                    <a:lumMod val="50000"/>
                  </a:schemeClr>
                </a:solidFill>
                <a:latin typeface="+mn-lt"/>
              </a:rPr>
              <a:t>. T., &amp; Ochieng. L. (2019). Effect of financial risk on the financial performance of commercial banks in Kenya listed on the Nairobi Stock Exchange. The Strategic Journal of Business &amp; Change Management. 6(2). 1936-1952.</a:t>
            </a:r>
          </a:p>
          <a:p>
            <a:pPr algn="just"/>
            <a:r>
              <a:rPr lang="en-US" sz="1900" b="1" dirty="0">
                <a:solidFill>
                  <a:schemeClr val="accent1">
                    <a:lumMod val="50000"/>
                  </a:schemeClr>
                </a:solidFill>
                <a:latin typeface="+mn-lt"/>
              </a:rPr>
              <a:t>15.	Carey. A. A. (2001). Effective Risk Management in Financial Institutions: The </a:t>
            </a:r>
            <a:r>
              <a:rPr lang="en-US" sz="1900" b="1" dirty="0" err="1">
                <a:solidFill>
                  <a:schemeClr val="accent1">
                    <a:lumMod val="50000"/>
                  </a:schemeClr>
                </a:solidFill>
                <a:latin typeface="+mn-lt"/>
              </a:rPr>
              <a:t>turnbull</a:t>
            </a:r>
            <a:r>
              <a:rPr lang="en-US" sz="1900" b="1" dirty="0">
                <a:solidFill>
                  <a:schemeClr val="accent1">
                    <a:lumMod val="50000"/>
                  </a:schemeClr>
                </a:solidFill>
                <a:latin typeface="+mn-lt"/>
              </a:rPr>
              <a:t> approach. Journal of Applied Business Research. 9(3). 24 – 27</a:t>
            </a:r>
          </a:p>
          <a:p>
            <a:pPr algn="just"/>
            <a:r>
              <a:rPr lang="en-US" sz="1900" b="1" dirty="0">
                <a:solidFill>
                  <a:schemeClr val="accent1">
                    <a:lumMod val="50000"/>
                  </a:schemeClr>
                </a:solidFill>
                <a:latin typeface="+mn-lt"/>
              </a:rPr>
              <a:t>16.	</a:t>
            </a:r>
            <a:r>
              <a:rPr lang="en-US" sz="1900" b="1" dirty="0" err="1">
                <a:solidFill>
                  <a:schemeClr val="accent1">
                    <a:lumMod val="50000"/>
                  </a:schemeClr>
                </a:solidFill>
                <a:latin typeface="+mn-lt"/>
              </a:rPr>
              <a:t>Ismi</a:t>
            </a:r>
            <a:r>
              <a:rPr lang="en-US" sz="1900" b="1" dirty="0">
                <a:solidFill>
                  <a:schemeClr val="accent1">
                    <a:lumMod val="50000"/>
                  </a:schemeClr>
                </a:solidFill>
                <a:latin typeface="+mn-lt"/>
              </a:rPr>
              <a:t>. A. (2004). Impoverishing a Continent: The World Bank and the IMF in Africa.</a:t>
            </a:r>
          </a:p>
          <a:p>
            <a:pPr algn="just"/>
            <a:r>
              <a:rPr lang="en-US" sz="1900" b="1" dirty="0">
                <a:solidFill>
                  <a:schemeClr val="accent1">
                    <a:lumMod val="50000"/>
                  </a:schemeClr>
                </a:solidFill>
                <a:latin typeface="+mn-lt"/>
              </a:rPr>
              <a:t>17.	https://www.bis.org/bcbs/publ/d352.pdf - Minimum capital requirements for Market Risk. Basel committee.</a:t>
            </a:r>
          </a:p>
          <a:p>
            <a:pPr algn="just"/>
            <a:r>
              <a:rPr lang="en-US" sz="1900" b="1" dirty="0">
                <a:solidFill>
                  <a:schemeClr val="accent1">
                    <a:lumMod val="50000"/>
                  </a:schemeClr>
                </a:solidFill>
                <a:latin typeface="+mn-lt"/>
              </a:rPr>
              <a:t>18.	https://cbr.ru/content/document/file/36682/1.pdf - actual Basel committee for CBR</a:t>
            </a:r>
          </a:p>
          <a:p>
            <a:pPr algn="just"/>
            <a:r>
              <a:rPr lang="en-US" sz="1900" b="1" dirty="0">
                <a:solidFill>
                  <a:schemeClr val="accent1">
                    <a:lumMod val="50000"/>
                  </a:schemeClr>
                </a:solidFill>
                <a:latin typeface="+mn-lt"/>
              </a:rPr>
              <a:t>19.	</a:t>
            </a:r>
            <a:r>
              <a:rPr lang="en-US" sz="1900" b="1" dirty="0" err="1">
                <a:solidFill>
                  <a:schemeClr val="accent1">
                    <a:lumMod val="50000"/>
                  </a:schemeClr>
                </a:solidFill>
                <a:latin typeface="+mn-lt"/>
              </a:rPr>
              <a:t>Kedir</a:t>
            </a:r>
            <a:r>
              <a:rPr lang="en-US" sz="1900" b="1" dirty="0">
                <a:solidFill>
                  <a:schemeClr val="accent1">
                    <a:lumMod val="50000"/>
                  </a:schemeClr>
                </a:solidFill>
                <a:latin typeface="+mn-lt"/>
              </a:rPr>
              <a:t>. H., &amp; </a:t>
            </a:r>
            <a:r>
              <a:rPr lang="en-US" sz="1900" b="1" dirty="0" err="1">
                <a:solidFill>
                  <a:schemeClr val="accent1">
                    <a:lumMod val="50000"/>
                  </a:schemeClr>
                </a:solidFill>
                <a:latin typeface="+mn-lt"/>
              </a:rPr>
              <a:t>Mekonnen</a:t>
            </a:r>
            <a:r>
              <a:rPr lang="en-US" sz="1900" b="1" dirty="0">
                <a:solidFill>
                  <a:schemeClr val="accent1">
                    <a:lumMod val="50000"/>
                  </a:schemeClr>
                </a:solidFill>
                <a:latin typeface="+mn-lt"/>
              </a:rPr>
              <a:t>. Y. (2015). Factors affecting the financing policy of commercial banks in Ethiopia. International Journal of Research in Business and Social Science (2147-4478). 4(2). 44-53.</a:t>
            </a:r>
          </a:p>
          <a:p>
            <a:pPr algn="just"/>
            <a:r>
              <a:rPr lang="en-US" sz="1900" b="1" dirty="0">
                <a:solidFill>
                  <a:schemeClr val="accent1">
                    <a:lumMod val="50000"/>
                  </a:schemeClr>
                </a:solidFill>
                <a:latin typeface="+mn-lt"/>
              </a:rPr>
              <a:t>20.	Gilbert. R. A., Meyer. A. P., &amp; Vaughan. M. D. (2002). Could a CAMELS downgrade model improve off-site surveillance?. Federal Reserve Bank of St. Louis Review. 84(January/February 2002).</a:t>
            </a:r>
          </a:p>
          <a:p>
            <a:pPr algn="just"/>
            <a:r>
              <a:rPr lang="en-US" sz="1900" b="1" dirty="0">
                <a:solidFill>
                  <a:schemeClr val="accent1">
                    <a:lumMod val="50000"/>
                  </a:schemeClr>
                </a:solidFill>
                <a:latin typeface="+mn-lt"/>
              </a:rPr>
              <a:t>21.	Yao. F., H. Wen and J. Luan. 2013. </a:t>
            </a:r>
            <a:r>
              <a:rPr lang="en-US" sz="1900" b="1" dirty="0" err="1">
                <a:solidFill>
                  <a:schemeClr val="accent1">
                    <a:lumMod val="50000"/>
                  </a:schemeClr>
                </a:solidFill>
                <a:latin typeface="+mn-lt"/>
              </a:rPr>
              <a:t>CVaR</a:t>
            </a:r>
            <a:r>
              <a:rPr lang="en-US" sz="1900" b="1" dirty="0">
                <a:solidFill>
                  <a:schemeClr val="accent1">
                    <a:lumMod val="50000"/>
                  </a:schemeClr>
                </a:solidFill>
                <a:latin typeface="+mn-lt"/>
              </a:rPr>
              <a:t> measurement and operational risk management in commercial banks according to the peak value method of extreme value theory. Mathematical and Computer Modelling. 58(1-2): 15-27.</a:t>
            </a:r>
          </a:p>
          <a:p>
            <a:pPr algn="just"/>
            <a:r>
              <a:rPr lang="en-US" sz="1900" b="1" dirty="0">
                <a:solidFill>
                  <a:schemeClr val="accent1">
                    <a:lumMod val="50000"/>
                  </a:schemeClr>
                </a:solidFill>
                <a:latin typeface="+mn-lt"/>
              </a:rPr>
              <a:t>22.	Bourke. P. (1989). “Concentration and Other Determinants of Bank Profitability in Europe. North America and Australia.” Journal of Banking and Finance. Vol. 13. 65-79.</a:t>
            </a:r>
          </a:p>
          <a:p>
            <a:pPr algn="just"/>
            <a:r>
              <a:rPr lang="en-US" sz="1900" b="1" dirty="0">
                <a:solidFill>
                  <a:schemeClr val="accent1">
                    <a:lumMod val="50000"/>
                  </a:schemeClr>
                </a:solidFill>
                <a:latin typeface="+mn-lt"/>
              </a:rPr>
              <a:t>23.	</a:t>
            </a:r>
            <a:r>
              <a:rPr lang="en-US" sz="1900" b="1" dirty="0" err="1">
                <a:solidFill>
                  <a:schemeClr val="accent1">
                    <a:lumMod val="50000"/>
                  </a:schemeClr>
                </a:solidFill>
                <a:latin typeface="+mn-lt"/>
              </a:rPr>
              <a:t>Giesecke</a:t>
            </a:r>
            <a:r>
              <a:rPr lang="en-US" sz="1900" b="1" dirty="0">
                <a:solidFill>
                  <a:schemeClr val="accent1">
                    <a:lumMod val="50000"/>
                  </a:schemeClr>
                </a:solidFill>
                <a:latin typeface="+mn-lt"/>
              </a:rPr>
              <a:t>. K. (2004). Credit risk modeling and valuation: An introduction. Available at SSRN 479323.</a:t>
            </a:r>
          </a:p>
          <a:p>
            <a:pPr algn="just"/>
            <a:r>
              <a:rPr lang="en-US" sz="1900" b="1" dirty="0">
                <a:solidFill>
                  <a:schemeClr val="accent1">
                    <a:lumMod val="50000"/>
                  </a:schemeClr>
                </a:solidFill>
                <a:latin typeface="+mn-lt"/>
              </a:rPr>
              <a:t>24.	Miller. S. M., &amp; </a:t>
            </a:r>
            <a:r>
              <a:rPr lang="en-US" sz="1900" b="1" dirty="0" err="1">
                <a:solidFill>
                  <a:schemeClr val="accent1">
                    <a:lumMod val="50000"/>
                  </a:schemeClr>
                </a:solidFill>
                <a:latin typeface="+mn-lt"/>
              </a:rPr>
              <a:t>Noulas</a:t>
            </a:r>
            <a:r>
              <a:rPr lang="en-US" sz="1900" b="1" dirty="0">
                <a:solidFill>
                  <a:schemeClr val="accent1">
                    <a:lumMod val="50000"/>
                  </a:schemeClr>
                </a:solidFill>
                <a:latin typeface="+mn-lt"/>
              </a:rPr>
              <a:t>. A. G. (1997). Portfolio mix and large-bank profitability in the USA. Applied Economics. 29(4). 505-512.</a:t>
            </a:r>
          </a:p>
          <a:p>
            <a:pPr algn="just"/>
            <a:r>
              <a:rPr lang="en-US" sz="1900" b="1" dirty="0">
                <a:solidFill>
                  <a:schemeClr val="accent1">
                    <a:lumMod val="50000"/>
                  </a:schemeClr>
                </a:solidFill>
                <a:latin typeface="+mn-lt"/>
              </a:rPr>
              <a:t>25.	</a:t>
            </a:r>
            <a:r>
              <a:rPr lang="en-US" sz="1900" b="1" dirty="0" err="1">
                <a:solidFill>
                  <a:schemeClr val="accent1">
                    <a:lumMod val="50000"/>
                  </a:schemeClr>
                </a:solidFill>
                <a:latin typeface="+mn-lt"/>
              </a:rPr>
              <a:t>Altunbas</a:t>
            </a:r>
            <a:r>
              <a:rPr lang="en-US" sz="1900" b="1" dirty="0">
                <a:solidFill>
                  <a:schemeClr val="accent1">
                    <a:lumMod val="50000"/>
                  </a:schemeClr>
                </a:solidFill>
                <a:latin typeface="+mn-lt"/>
              </a:rPr>
              <a:t>. Y., M.H. Liu. P. Molyneux and R. Seth. 2000. Efficiency and risk in Japanese banking. Journal of Banking &amp; Finance. 24(10): 1605-1628.</a:t>
            </a:r>
          </a:p>
          <a:p>
            <a:pPr algn="just"/>
            <a:r>
              <a:rPr lang="en-US" sz="1900" b="1" dirty="0">
                <a:solidFill>
                  <a:schemeClr val="accent1">
                    <a:lumMod val="50000"/>
                  </a:schemeClr>
                </a:solidFill>
                <a:latin typeface="+mn-lt"/>
              </a:rPr>
              <a:t>26.	Saunders. A., and Cornett. M. M. (2006). Financial Institutions Management: A Risk Management Approach. McGraw-Hill. Boston.</a:t>
            </a:r>
          </a:p>
          <a:p>
            <a:pPr algn="just"/>
            <a:r>
              <a:rPr lang="en-US" sz="1900" b="1" dirty="0">
                <a:solidFill>
                  <a:schemeClr val="accent1">
                    <a:lumMod val="50000"/>
                  </a:schemeClr>
                </a:solidFill>
                <a:latin typeface="+mn-lt"/>
              </a:rPr>
              <a:t>27.	Felix. A. T., &amp; Claudine. T. N. (2008). Bank performance and credit risk management. Unpublished Masters Dissertation in Finance. University of </a:t>
            </a:r>
            <a:r>
              <a:rPr lang="en-US" sz="1900" b="1" dirty="0" err="1">
                <a:solidFill>
                  <a:schemeClr val="accent1">
                    <a:lumMod val="50000"/>
                  </a:schemeClr>
                </a:solidFill>
                <a:latin typeface="+mn-lt"/>
              </a:rPr>
              <a:t>Skovde</a:t>
            </a:r>
            <a:r>
              <a:rPr lang="en-US" sz="1900" b="1" dirty="0">
                <a:solidFill>
                  <a:schemeClr val="accent1">
                    <a:lumMod val="50000"/>
                  </a:schemeClr>
                </a:solidFill>
                <a:latin typeface="+mn-lt"/>
              </a:rPr>
              <a:t>. 12-46.</a:t>
            </a:r>
          </a:p>
          <a:p>
            <a:pPr algn="just"/>
            <a:r>
              <a:rPr lang="en-US" sz="1900" b="1" dirty="0">
                <a:solidFill>
                  <a:schemeClr val="accent1">
                    <a:lumMod val="50000"/>
                  </a:schemeClr>
                </a:solidFill>
                <a:latin typeface="+mn-lt"/>
              </a:rPr>
              <a:t>28.	</a:t>
            </a:r>
            <a:r>
              <a:rPr lang="en-US" sz="1900" b="1" dirty="0" err="1">
                <a:solidFill>
                  <a:schemeClr val="accent1">
                    <a:lumMod val="50000"/>
                  </a:schemeClr>
                </a:solidFill>
                <a:latin typeface="+mn-lt"/>
              </a:rPr>
              <a:t>Kolapo</a:t>
            </a:r>
            <a:r>
              <a:rPr lang="en-US" sz="1900" b="1" dirty="0">
                <a:solidFill>
                  <a:schemeClr val="accent1">
                    <a:lumMod val="50000"/>
                  </a:schemeClr>
                </a:solidFill>
                <a:latin typeface="+mn-lt"/>
              </a:rPr>
              <a:t>. T. F., Ayeni. R. K., &amp; </a:t>
            </a:r>
            <a:r>
              <a:rPr lang="en-US" sz="1900" b="1" dirty="0" err="1">
                <a:solidFill>
                  <a:schemeClr val="accent1">
                    <a:lumMod val="50000"/>
                  </a:schemeClr>
                </a:solidFill>
                <a:latin typeface="+mn-lt"/>
              </a:rPr>
              <a:t>Oke</a:t>
            </a:r>
            <a:r>
              <a:rPr lang="en-US" sz="1900" b="1" dirty="0">
                <a:solidFill>
                  <a:schemeClr val="accent1">
                    <a:lumMod val="50000"/>
                  </a:schemeClr>
                </a:solidFill>
                <a:latin typeface="+mn-lt"/>
              </a:rPr>
              <a:t>. M. O. (2012). CREDIT RISK AND COMMERCIAL BANKS'PERFORMANCE IN NIGERIA: A PANEL MODEL APPROACH. Australian journal of business and management research. 2(2). 31.</a:t>
            </a:r>
          </a:p>
          <a:p>
            <a:pPr algn="just"/>
            <a:r>
              <a:rPr lang="en-US" sz="1900" b="1" dirty="0">
                <a:solidFill>
                  <a:schemeClr val="accent1">
                    <a:lumMod val="50000"/>
                  </a:schemeClr>
                </a:solidFill>
                <a:latin typeface="+mn-lt"/>
              </a:rPr>
              <a:t>29.	</a:t>
            </a:r>
            <a:r>
              <a:rPr lang="en-US" sz="1900" b="1" dirty="0" err="1">
                <a:solidFill>
                  <a:schemeClr val="accent1">
                    <a:lumMod val="50000"/>
                  </a:schemeClr>
                </a:solidFill>
                <a:latin typeface="+mn-lt"/>
              </a:rPr>
              <a:t>Poorman</a:t>
            </a:r>
            <a:r>
              <a:rPr lang="en-US" sz="1900" b="1" dirty="0">
                <a:solidFill>
                  <a:schemeClr val="accent1">
                    <a:lumMod val="50000"/>
                  </a:schemeClr>
                </a:solidFill>
                <a:latin typeface="+mn-lt"/>
              </a:rPr>
              <a:t>. F. &amp; Blake. J. 2005. Measuring and Modeling Liquidity Risk: New Ideas and Metrics. Financial Managers Society Inc. White Paper</a:t>
            </a:r>
          </a:p>
          <a:p>
            <a:pPr algn="just"/>
            <a:r>
              <a:rPr lang="en-US" sz="1900" b="1" dirty="0">
                <a:solidFill>
                  <a:schemeClr val="accent1">
                    <a:lumMod val="50000"/>
                  </a:schemeClr>
                </a:solidFill>
                <a:latin typeface="+mn-lt"/>
              </a:rPr>
              <a:t>30.	DeYoung. R., &amp; Jang. K. Y. (2016). Do banks actively manage their liquidity?. Journal of Banking &amp; Finance. 66. 143-161.</a:t>
            </a:r>
          </a:p>
          <a:p>
            <a:pPr algn="just"/>
            <a:r>
              <a:rPr lang="en-US" sz="1900" b="1" dirty="0">
                <a:solidFill>
                  <a:schemeClr val="accent1">
                    <a:lumMod val="50000"/>
                  </a:schemeClr>
                </a:solidFill>
                <a:latin typeface="+mn-lt"/>
              </a:rPr>
              <a:t>31.	Chen. Y. K., Shen. C. H., Kao. L., &amp; Yeh. C. Y. (2018). Bank liquidity risk and performance. Review of pacific basin financial markets and policies. 21(01). 1850007.</a:t>
            </a:r>
          </a:p>
          <a:p>
            <a:pPr algn="just"/>
            <a:r>
              <a:rPr lang="en-US" sz="1900" b="1" dirty="0">
                <a:solidFill>
                  <a:schemeClr val="accent1">
                    <a:lumMod val="50000"/>
                  </a:schemeClr>
                </a:solidFill>
                <a:latin typeface="+mn-lt"/>
              </a:rPr>
              <a:t>32.	DeYoung. R., Goldberg. L. G., &amp; White. L. J. (1999). Youth. adolescence. and maturity of banks: Credit availability to small business in an era of banking consolidation. Journal of Banking &amp; Finance. 23(2-4). 463-492.</a:t>
            </a:r>
          </a:p>
          <a:p>
            <a:pPr algn="just"/>
            <a:r>
              <a:rPr lang="en-US" sz="1900" b="1" dirty="0">
                <a:solidFill>
                  <a:schemeClr val="accent1">
                    <a:lumMod val="50000"/>
                  </a:schemeClr>
                </a:solidFill>
                <a:latin typeface="+mn-lt"/>
              </a:rPr>
              <a:t>33.	Peek. J., &amp; Rosengren. E. S. (1998). Bank consolidation and small business lending: It's not just bank size that matters. Journal of Banking &amp; Finance. 22(6-8). 799-819.</a:t>
            </a:r>
          </a:p>
          <a:p>
            <a:pPr algn="just"/>
            <a:r>
              <a:rPr lang="en-US" sz="1900" b="1" dirty="0">
                <a:solidFill>
                  <a:schemeClr val="accent1">
                    <a:lumMod val="50000"/>
                  </a:schemeClr>
                </a:solidFill>
                <a:latin typeface="+mn-lt"/>
              </a:rPr>
              <a:t>34.	Freedman. D., Pisani. R., Purves. R., &amp; Adhikari. A. (2007). Statistics.</a:t>
            </a:r>
          </a:p>
        </p:txBody>
      </p:sp>
      <p:sp>
        <p:nvSpPr>
          <p:cNvPr id="3" name="Номер слайда 2">
            <a:extLst>
              <a:ext uri="{FF2B5EF4-FFF2-40B4-BE49-F238E27FC236}">
                <a16:creationId xmlns:a16="http://schemas.microsoft.com/office/drawing/2014/main" id="{98134FF2-B7B5-4EBE-96AC-1BF0750AE8C6}"/>
              </a:ext>
            </a:extLst>
          </p:cNvPr>
          <p:cNvSpPr>
            <a:spLocks noGrp="1"/>
          </p:cNvSpPr>
          <p:nvPr>
            <p:ph type="sldNum" sz="quarter" idx="2"/>
          </p:nvPr>
        </p:nvSpPr>
        <p:spPr/>
        <p:txBody>
          <a:bodyPr/>
          <a:lstStyle/>
          <a:p>
            <a:fld id="{86CB4B4D-7CA3-9044-876B-883B54F8677D}" type="slidenum">
              <a:rPr lang="ru-RU" smtClean="0"/>
              <a:t>23</a:t>
            </a:fld>
            <a:endParaRPr lang="ru-RU"/>
          </a:p>
        </p:txBody>
      </p:sp>
    </p:spTree>
    <p:extLst>
      <p:ext uri="{BB962C8B-B14F-4D97-AF65-F5344CB8AC3E}">
        <p14:creationId xmlns:p14="http://schemas.microsoft.com/office/powerpoint/2010/main" val="102761259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7883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Introduction: Importance</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3" name="Прямоугольник: скругленные углы 2">
            <a:extLst>
              <a:ext uri="{FF2B5EF4-FFF2-40B4-BE49-F238E27FC236}">
                <a16:creationId xmlns:a16="http://schemas.microsoft.com/office/drawing/2014/main" id="{389AA712-426D-4627-ADE4-9F29282AE8C0}"/>
              </a:ext>
            </a:extLst>
          </p:cNvPr>
          <p:cNvSpPr/>
          <p:nvPr/>
        </p:nvSpPr>
        <p:spPr>
          <a:xfrm>
            <a:off x="5132002" y="3154375"/>
            <a:ext cx="3964823" cy="704447"/>
          </a:xfrm>
          <a:prstGeom prst="round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b="1" dirty="0">
                <a:solidFill>
                  <a:srgbClr val="FFFFFF"/>
                </a:solidFill>
                <a:latin typeface="+mn-lt"/>
              </a:rPr>
              <a:t>Who are interested?</a:t>
            </a:r>
            <a:endParaRPr kumimoji="0" lang="ru-RU" sz="3200" b="1" i="0" u="none" strike="noStrike" cap="none" spc="0" normalizeH="0" baseline="0" dirty="0">
              <a:ln>
                <a:noFill/>
              </a:ln>
              <a:solidFill>
                <a:srgbClr val="FFFFFF"/>
              </a:solidFill>
              <a:effectLst/>
              <a:uFillTx/>
              <a:latin typeface="+mn-lt"/>
              <a:ea typeface="+mj-ea"/>
              <a:cs typeface="+mj-cs"/>
              <a:sym typeface="Helvetica Light"/>
            </a:endParaRPr>
          </a:p>
        </p:txBody>
      </p:sp>
      <p:sp>
        <p:nvSpPr>
          <p:cNvPr id="4" name="Прямоугольник: скругленные углы 3">
            <a:extLst>
              <a:ext uri="{FF2B5EF4-FFF2-40B4-BE49-F238E27FC236}">
                <a16:creationId xmlns:a16="http://schemas.microsoft.com/office/drawing/2014/main" id="{2133A205-9E7F-4CAE-A2E2-5E10B77219A8}"/>
              </a:ext>
            </a:extLst>
          </p:cNvPr>
          <p:cNvSpPr/>
          <p:nvPr/>
        </p:nvSpPr>
        <p:spPr>
          <a:xfrm>
            <a:off x="1107280" y="4053943"/>
            <a:ext cx="3564294" cy="1249277"/>
          </a:xfrm>
          <a:prstGeom prst="roundRect">
            <a:avLst/>
          </a:prstGeom>
          <a:solidFill>
            <a:schemeClr val="bg2"/>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2060"/>
                </a:solidFill>
                <a:effectLst/>
                <a:uFillTx/>
                <a:latin typeface="+mn-lt"/>
                <a:ea typeface="+mj-ea"/>
                <a:cs typeface="+mj-cs"/>
                <a:sym typeface="Helvetica Light"/>
              </a:rPr>
              <a:t>Governance of the bank</a:t>
            </a: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12" name="Прямоугольник: скругленные углы 11">
            <a:extLst>
              <a:ext uri="{FF2B5EF4-FFF2-40B4-BE49-F238E27FC236}">
                <a16:creationId xmlns:a16="http://schemas.microsoft.com/office/drawing/2014/main" id="{B012FB4B-6BE7-4FEF-83DB-EA5D238B6682}"/>
              </a:ext>
            </a:extLst>
          </p:cNvPr>
          <p:cNvSpPr/>
          <p:nvPr/>
        </p:nvSpPr>
        <p:spPr>
          <a:xfrm>
            <a:off x="1107280" y="5730964"/>
            <a:ext cx="3564294" cy="704447"/>
          </a:xfrm>
          <a:prstGeom prst="roundRect">
            <a:avLst/>
          </a:prstGeom>
          <a:solidFill>
            <a:schemeClr val="bg2"/>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Government</a:t>
            </a:r>
            <a:endParaRPr lang="ru-RU" sz="3200"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p:txBody>
      </p:sp>
      <p:cxnSp>
        <p:nvCxnSpPr>
          <p:cNvPr id="6" name="Соединитель: уступ 5">
            <a:extLst>
              <a:ext uri="{FF2B5EF4-FFF2-40B4-BE49-F238E27FC236}">
                <a16:creationId xmlns:a16="http://schemas.microsoft.com/office/drawing/2014/main" id="{239A14F3-BBB8-408B-B510-429B6B7066EE}"/>
              </a:ext>
            </a:extLst>
          </p:cNvPr>
          <p:cNvCxnSpPr>
            <a:cxnSpLocks/>
            <a:stCxn id="3" idx="2"/>
            <a:endCxn id="12" idx="3"/>
          </p:cNvCxnSpPr>
          <p:nvPr/>
        </p:nvCxnSpPr>
        <p:spPr>
          <a:xfrm rot="5400000">
            <a:off x="4780811" y="3749585"/>
            <a:ext cx="2224366" cy="2442840"/>
          </a:xfrm>
          <a:prstGeom prst="bentConnector2">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Соединитель: уступ 14">
            <a:extLst>
              <a:ext uri="{FF2B5EF4-FFF2-40B4-BE49-F238E27FC236}">
                <a16:creationId xmlns:a16="http://schemas.microsoft.com/office/drawing/2014/main" id="{BF7732F5-5DDC-49CC-BF91-1AE0DC1531B3}"/>
              </a:ext>
            </a:extLst>
          </p:cNvPr>
          <p:cNvCxnSpPr>
            <a:cxnSpLocks/>
            <a:stCxn id="3" idx="2"/>
            <a:endCxn id="4" idx="3"/>
          </p:cNvCxnSpPr>
          <p:nvPr/>
        </p:nvCxnSpPr>
        <p:spPr>
          <a:xfrm rot="5400000">
            <a:off x="5483114" y="3047282"/>
            <a:ext cx="819760" cy="2442840"/>
          </a:xfrm>
          <a:prstGeom prst="bentConnector2">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25" name="Рисунок 24">
            <a:extLst>
              <a:ext uri="{FF2B5EF4-FFF2-40B4-BE49-F238E27FC236}">
                <a16:creationId xmlns:a16="http://schemas.microsoft.com/office/drawing/2014/main" id="{AA220B2D-FAD5-410E-9F65-0E5837025945}"/>
              </a:ext>
            </a:extLst>
          </p:cNvPr>
          <p:cNvPicPr>
            <a:picLocks noChangeAspect="1"/>
          </p:cNvPicPr>
          <p:nvPr/>
        </p:nvPicPr>
        <p:blipFill rotWithShape="1">
          <a:blip r:embed="rId4"/>
          <a:srcRect l="6734" t="3316" r="5879" b="6636"/>
          <a:stretch/>
        </p:blipFill>
        <p:spPr bwMode="auto">
          <a:xfrm>
            <a:off x="11236860" y="2699252"/>
            <a:ext cx="11871589" cy="4138719"/>
          </a:xfrm>
          <a:prstGeom prst="rect">
            <a:avLst/>
          </a:prstGeom>
          <a:ln>
            <a:noFill/>
          </a:ln>
          <a:extLst>
            <a:ext uri="{53640926-AAD7-44D8-BBD7-CCE9431645EC}">
              <a14:shadowObscured xmlns:a14="http://schemas.microsoft.com/office/drawing/2010/main"/>
            </a:ext>
          </a:extLst>
        </p:spPr>
      </p:pic>
      <p:sp>
        <p:nvSpPr>
          <p:cNvPr id="26" name="TextBox 25">
            <a:extLst>
              <a:ext uri="{FF2B5EF4-FFF2-40B4-BE49-F238E27FC236}">
                <a16:creationId xmlns:a16="http://schemas.microsoft.com/office/drawing/2014/main" id="{D9FA55CA-D53C-4559-9528-0F85D6737699}"/>
              </a:ext>
            </a:extLst>
          </p:cNvPr>
          <p:cNvSpPr txBox="1"/>
          <p:nvPr/>
        </p:nvSpPr>
        <p:spPr>
          <a:xfrm>
            <a:off x="10524874" y="6923710"/>
            <a:ext cx="12700907"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000" b="1" dirty="0">
                <a:solidFill>
                  <a:schemeClr val="accent1">
                    <a:lumMod val="50000"/>
                  </a:schemeClr>
                </a:solidFill>
                <a:latin typeface="+mn-lt"/>
                <a:ea typeface="Times New Roman" panose="02020603050405020304" pitchFamily="18" charset="0"/>
              </a:rPr>
              <a:t>C</a:t>
            </a:r>
            <a:r>
              <a:rPr lang="en-US" sz="3000" b="1" dirty="0">
                <a:solidFill>
                  <a:schemeClr val="accent1">
                    <a:lumMod val="50000"/>
                  </a:schemeClr>
                </a:solidFill>
                <a:effectLst/>
                <a:latin typeface="+mn-lt"/>
                <a:ea typeface="Times New Roman" panose="02020603050405020304" pitchFamily="18" charset="0"/>
              </a:rPr>
              <a:t>onceptual framework of </a:t>
            </a:r>
            <a:r>
              <a:rPr lang="en-US" sz="3000" b="1">
                <a:solidFill>
                  <a:schemeClr val="accent1">
                    <a:lumMod val="50000"/>
                  </a:schemeClr>
                </a:solidFill>
                <a:effectLst/>
                <a:latin typeface="+mn-lt"/>
                <a:ea typeface="Times New Roman" panose="02020603050405020304" pitchFamily="18" charset="0"/>
              </a:rPr>
              <a:t>Rasid </a:t>
            </a:r>
            <a:r>
              <a:rPr lang="en-US" sz="3000" b="1" dirty="0">
                <a:solidFill>
                  <a:schemeClr val="accent1">
                    <a:lumMod val="50000"/>
                  </a:schemeClr>
                </a:solidFill>
                <a:effectLst/>
                <a:latin typeface="+mn-lt"/>
                <a:ea typeface="Times New Roman" panose="02020603050405020304" pitchFamily="18" charset="0"/>
              </a:rPr>
              <a:t>S., et al., 2017, research</a:t>
            </a:r>
            <a:endParaRPr lang="ru-RU" sz="3000" b="1" dirty="0">
              <a:solidFill>
                <a:schemeClr val="accent1">
                  <a:lumMod val="50000"/>
                </a:schemeClr>
              </a:solidFill>
              <a:latin typeface="+mn-lt"/>
            </a:endParaRPr>
          </a:p>
        </p:txBody>
      </p:sp>
      <p:sp>
        <p:nvSpPr>
          <p:cNvPr id="30" name="Прямоугольник: скругленные углы 29">
            <a:extLst>
              <a:ext uri="{FF2B5EF4-FFF2-40B4-BE49-F238E27FC236}">
                <a16:creationId xmlns:a16="http://schemas.microsoft.com/office/drawing/2014/main" id="{EB8EF278-FF3D-483F-9461-FC045E8E107D}"/>
              </a:ext>
            </a:extLst>
          </p:cNvPr>
          <p:cNvSpPr/>
          <p:nvPr/>
        </p:nvSpPr>
        <p:spPr>
          <a:xfrm>
            <a:off x="5213642" y="7448099"/>
            <a:ext cx="3964823" cy="704447"/>
          </a:xfrm>
          <a:prstGeom prst="round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b="1" dirty="0">
                <a:solidFill>
                  <a:srgbClr val="FFFFFF"/>
                </a:solidFill>
                <a:latin typeface="+mn-lt"/>
              </a:rPr>
              <a:t>Why?</a:t>
            </a:r>
            <a:endParaRPr kumimoji="0" lang="ru-RU" sz="3200" b="1" i="0" u="none" strike="noStrike" cap="none" spc="0" normalizeH="0" baseline="0" dirty="0">
              <a:ln>
                <a:noFill/>
              </a:ln>
              <a:solidFill>
                <a:srgbClr val="FFFFFF"/>
              </a:solidFill>
              <a:effectLst/>
              <a:uFillTx/>
              <a:latin typeface="+mn-lt"/>
              <a:ea typeface="+mj-ea"/>
              <a:cs typeface="+mj-cs"/>
              <a:sym typeface="Helvetica Light"/>
            </a:endParaRPr>
          </a:p>
        </p:txBody>
      </p:sp>
      <p:sp>
        <p:nvSpPr>
          <p:cNvPr id="31" name="Прямоугольник: скругленные углы 30">
            <a:extLst>
              <a:ext uri="{FF2B5EF4-FFF2-40B4-BE49-F238E27FC236}">
                <a16:creationId xmlns:a16="http://schemas.microsoft.com/office/drawing/2014/main" id="{452A1CE2-C8F0-430C-A075-9F7F518AEC27}"/>
              </a:ext>
            </a:extLst>
          </p:cNvPr>
          <p:cNvSpPr/>
          <p:nvPr/>
        </p:nvSpPr>
        <p:spPr>
          <a:xfrm>
            <a:off x="7672566" y="8832495"/>
            <a:ext cx="3564294" cy="3938694"/>
          </a:xfrm>
          <a:prstGeom prst="roundRect">
            <a:avLst/>
          </a:prstGeom>
          <a:solidFill>
            <a:schemeClr val="bg2"/>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Russian banking industry has experienced significant losses combined with the mismanagement of commercial banks</a:t>
            </a:r>
            <a:endParaRPr lang="ru-RU" sz="3200"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p:txBody>
      </p:sp>
      <p:sp>
        <p:nvSpPr>
          <p:cNvPr id="32" name="Прямоугольник: скругленные углы 31">
            <a:extLst>
              <a:ext uri="{FF2B5EF4-FFF2-40B4-BE49-F238E27FC236}">
                <a16:creationId xmlns:a16="http://schemas.microsoft.com/office/drawing/2014/main" id="{3BA6C032-DE62-48F3-BC65-6C6933A89719}"/>
              </a:ext>
            </a:extLst>
          </p:cNvPr>
          <p:cNvSpPr/>
          <p:nvPr/>
        </p:nvSpPr>
        <p:spPr>
          <a:xfrm>
            <a:off x="1211199" y="8797762"/>
            <a:ext cx="5758070" cy="3973427"/>
          </a:xfrm>
          <a:prstGeom prst="roundRect">
            <a:avLst/>
          </a:prstGeom>
          <a:solidFill>
            <a:schemeClr val="bg2"/>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Banks in today's unstable and unreliable cash-related environment face various specific risks: credit risks. liquidity risks, remote trading risks, demonstration risks and financing cost risks, and so on. </a:t>
            </a:r>
            <a:endParaRPr lang="ru-RU" sz="3200"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p:txBody>
      </p:sp>
      <p:cxnSp>
        <p:nvCxnSpPr>
          <p:cNvPr id="17" name="Соединитель: уступ 16">
            <a:extLst>
              <a:ext uri="{FF2B5EF4-FFF2-40B4-BE49-F238E27FC236}">
                <a16:creationId xmlns:a16="http://schemas.microsoft.com/office/drawing/2014/main" id="{628BDFC4-B078-4FA1-BF40-B0C04A393A58}"/>
              </a:ext>
            </a:extLst>
          </p:cNvPr>
          <p:cNvCxnSpPr>
            <a:stCxn id="30" idx="2"/>
            <a:endCxn id="32" idx="0"/>
          </p:cNvCxnSpPr>
          <p:nvPr/>
        </p:nvCxnSpPr>
        <p:spPr>
          <a:xfrm rot="5400000">
            <a:off x="5320536" y="6922244"/>
            <a:ext cx="645216" cy="3105820"/>
          </a:xfrm>
          <a:prstGeom prst="bentConnector3">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Соединитель: уступ 19">
            <a:extLst>
              <a:ext uri="{FF2B5EF4-FFF2-40B4-BE49-F238E27FC236}">
                <a16:creationId xmlns:a16="http://schemas.microsoft.com/office/drawing/2014/main" id="{6F63D771-DB85-40D4-8357-735CE883B44C}"/>
              </a:ext>
            </a:extLst>
          </p:cNvPr>
          <p:cNvCxnSpPr>
            <a:stCxn id="30" idx="2"/>
            <a:endCxn id="31" idx="0"/>
          </p:cNvCxnSpPr>
          <p:nvPr/>
        </p:nvCxnSpPr>
        <p:spPr>
          <a:xfrm rot="16200000" flipH="1">
            <a:off x="7985409" y="7363190"/>
            <a:ext cx="679949" cy="2258659"/>
          </a:xfrm>
          <a:prstGeom prst="bentConnector3">
            <a:avLst>
              <a:gd name="adj1" fmla="val 47198"/>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 name="Номер слайда 6">
            <a:extLst>
              <a:ext uri="{FF2B5EF4-FFF2-40B4-BE49-F238E27FC236}">
                <a16:creationId xmlns:a16="http://schemas.microsoft.com/office/drawing/2014/main" id="{E1339101-B6AA-48C2-AED0-2CB966372E8D}"/>
              </a:ext>
            </a:extLst>
          </p:cNvPr>
          <p:cNvSpPr>
            <a:spLocks noGrp="1"/>
          </p:cNvSpPr>
          <p:nvPr>
            <p:ph type="sldNum" sz="quarter" idx="2"/>
          </p:nvPr>
        </p:nvSpPr>
        <p:spPr/>
        <p:txBody>
          <a:bodyPr/>
          <a:lstStyle/>
          <a:p>
            <a:fld id="{86CB4B4D-7CA3-9044-876B-883B54F8677D}" type="slidenum">
              <a:rPr lang="ru-RU" smtClean="0"/>
              <a:t>3</a:t>
            </a:fld>
            <a:endParaRPr lang="ru-RU"/>
          </a:p>
        </p:txBody>
      </p:sp>
      <p:graphicFrame>
        <p:nvGraphicFramePr>
          <p:cNvPr id="5" name="Таблица 7">
            <a:extLst>
              <a:ext uri="{FF2B5EF4-FFF2-40B4-BE49-F238E27FC236}">
                <a16:creationId xmlns:a16="http://schemas.microsoft.com/office/drawing/2014/main" id="{8129B10E-3782-90DA-D374-D03B9E5518AE}"/>
              </a:ext>
            </a:extLst>
          </p:cNvPr>
          <p:cNvGraphicFramePr>
            <a:graphicFrameLocks noGrp="1"/>
          </p:cNvGraphicFramePr>
          <p:nvPr>
            <p:extLst>
              <p:ext uri="{D42A27DB-BD31-4B8C-83A1-F6EECF244321}">
                <p14:modId xmlns:p14="http://schemas.microsoft.com/office/powerpoint/2010/main" val="119777377"/>
              </p:ext>
            </p:extLst>
          </p:nvPr>
        </p:nvGraphicFramePr>
        <p:xfrm>
          <a:off x="12088525" y="7838746"/>
          <a:ext cx="10541897" cy="3688080"/>
        </p:xfrm>
        <a:graphic>
          <a:graphicData uri="http://schemas.openxmlformats.org/drawingml/2006/table">
            <a:tbl>
              <a:tblPr firstRow="1" bandRow="1">
                <a:tableStyleId>{5940675A-B579-460E-94D1-54222C63F5DA}</a:tableStyleId>
              </a:tblPr>
              <a:tblGrid>
                <a:gridCol w="10541897">
                  <a:extLst>
                    <a:ext uri="{9D8B030D-6E8A-4147-A177-3AD203B41FA5}">
                      <a16:colId xmlns:a16="http://schemas.microsoft.com/office/drawing/2014/main" val="595748635"/>
                    </a:ext>
                  </a:extLst>
                </a:gridCol>
              </a:tblGrid>
              <a:tr h="370840">
                <a:tc>
                  <a:txBody>
                    <a:bodyPr/>
                    <a:lstStyle/>
                    <a:p>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H1: ERM adoption positively influences organizational performance.</a:t>
                      </a:r>
                      <a:endParaRPr lang="ru-RU" sz="3200" b="1" i="0" u="none" strike="noStrike" cap="none" spc="0" baseline="0" dirty="0">
                        <a:ln>
                          <a:noFill/>
                        </a:ln>
                        <a:solidFill>
                          <a:schemeClr val="accent1">
                            <a:lumMod val="50000"/>
                          </a:schemeClr>
                        </a:solidFill>
                        <a:effectLst/>
                        <a:uFillTx/>
                        <a:latin typeface="+mn-lt"/>
                        <a:ea typeface="+mn-ea"/>
                        <a:cs typeface="+mn-cs"/>
                        <a:sym typeface="Helvetica Light"/>
                      </a:endParaRPr>
                    </a:p>
                  </a:txBody>
                  <a:tcPr/>
                </a:tc>
                <a:extLst>
                  <a:ext uri="{0D108BD9-81ED-4DB2-BD59-A6C34878D82A}">
                    <a16:rowId xmlns:a16="http://schemas.microsoft.com/office/drawing/2014/main" val="309829239"/>
                  </a:ext>
                </a:extLst>
              </a:tr>
              <a:tr h="370840">
                <a:tc>
                  <a:txBody>
                    <a:bodyPr/>
                    <a:lstStyle/>
                    <a:p>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H2: The use of PMS or BSC as a comprehensive PMS framework positively influences organizational performance.</a:t>
                      </a:r>
                      <a:endParaRPr lang="ru-RU" sz="3200" b="1" i="0" u="none" strike="noStrike" cap="none" spc="0" baseline="0" dirty="0">
                        <a:ln>
                          <a:noFill/>
                        </a:ln>
                        <a:solidFill>
                          <a:schemeClr val="accent1">
                            <a:lumMod val="50000"/>
                          </a:schemeClr>
                        </a:solidFill>
                        <a:effectLst/>
                        <a:uFillTx/>
                        <a:latin typeface="+mn-lt"/>
                        <a:ea typeface="+mn-ea"/>
                        <a:cs typeface="+mn-cs"/>
                        <a:sym typeface="Helvetica Light"/>
                      </a:endParaRPr>
                    </a:p>
                  </a:txBody>
                  <a:tcPr/>
                </a:tc>
                <a:extLst>
                  <a:ext uri="{0D108BD9-81ED-4DB2-BD59-A6C34878D82A}">
                    <a16:rowId xmlns:a16="http://schemas.microsoft.com/office/drawing/2014/main" val="3074144437"/>
                  </a:ext>
                </a:extLst>
              </a:tr>
              <a:tr h="3708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H3: Integrating the two management tools of ERM and PMS will enhance organizational performance to higher levels than practicing two frameworks in parallel without any linkage.</a:t>
                      </a:r>
                      <a:endParaRPr lang="ru-RU" sz="3200" b="1" i="0" u="none" strike="noStrike" cap="none" spc="0" baseline="0" dirty="0">
                        <a:ln>
                          <a:noFill/>
                        </a:ln>
                        <a:solidFill>
                          <a:schemeClr val="accent1">
                            <a:lumMod val="50000"/>
                          </a:schemeClr>
                        </a:solidFill>
                        <a:effectLst/>
                        <a:uFillTx/>
                        <a:latin typeface="+mn-lt"/>
                        <a:ea typeface="+mn-ea"/>
                        <a:cs typeface="+mn-cs"/>
                        <a:sym typeface="Helvetica Light"/>
                      </a:endParaRPr>
                    </a:p>
                  </a:txBody>
                  <a:tcPr/>
                </a:tc>
                <a:extLst>
                  <a:ext uri="{0D108BD9-81ED-4DB2-BD59-A6C34878D82A}">
                    <a16:rowId xmlns:a16="http://schemas.microsoft.com/office/drawing/2014/main" val="4141033211"/>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Introduction: Research Questions</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5" name="Таблица 6">
            <a:extLst>
              <a:ext uri="{FF2B5EF4-FFF2-40B4-BE49-F238E27FC236}">
                <a16:creationId xmlns:a16="http://schemas.microsoft.com/office/drawing/2014/main" id="{E71D3013-5729-4353-A63E-F7CC1F0E8581}"/>
              </a:ext>
            </a:extLst>
          </p:cNvPr>
          <p:cNvGraphicFramePr>
            <a:graphicFrameLocks noGrp="1"/>
          </p:cNvGraphicFramePr>
          <p:nvPr>
            <p:extLst>
              <p:ext uri="{D42A27DB-BD31-4B8C-83A1-F6EECF244321}">
                <p14:modId xmlns:p14="http://schemas.microsoft.com/office/powerpoint/2010/main" val="4040656059"/>
              </p:ext>
            </p:extLst>
          </p:nvPr>
        </p:nvGraphicFramePr>
        <p:xfrm>
          <a:off x="4305300" y="4217478"/>
          <a:ext cx="15773400" cy="4084320"/>
        </p:xfrm>
        <a:graphic>
          <a:graphicData uri="http://schemas.openxmlformats.org/drawingml/2006/table">
            <a:tbl>
              <a:tblPr firstRow="1" bandRow="1">
                <a:tableStyleId>{5940675A-B579-460E-94D1-54222C63F5DA}</a:tableStyleId>
              </a:tblPr>
              <a:tblGrid>
                <a:gridCol w="1426205">
                  <a:extLst>
                    <a:ext uri="{9D8B030D-6E8A-4147-A177-3AD203B41FA5}">
                      <a16:colId xmlns:a16="http://schemas.microsoft.com/office/drawing/2014/main" val="3423209390"/>
                    </a:ext>
                  </a:extLst>
                </a:gridCol>
                <a:gridCol w="14347195">
                  <a:extLst>
                    <a:ext uri="{9D8B030D-6E8A-4147-A177-3AD203B41FA5}">
                      <a16:colId xmlns:a16="http://schemas.microsoft.com/office/drawing/2014/main" val="381041004"/>
                    </a:ext>
                  </a:extLst>
                </a:gridCol>
              </a:tblGrid>
              <a:tr h="370840">
                <a:tc>
                  <a:txBody>
                    <a:bodyPr/>
                    <a:lstStyle/>
                    <a:p>
                      <a:r>
                        <a:rPr lang="ru-RU" sz="5000" b="1" dirty="0">
                          <a:solidFill>
                            <a:srgbClr val="002060"/>
                          </a:solidFill>
                          <a:latin typeface="+mn-lt"/>
                        </a:rPr>
                        <a:t>№</a:t>
                      </a:r>
                    </a:p>
                  </a:txBody>
                  <a:tcPr>
                    <a:solidFill>
                      <a:schemeClr val="bg2"/>
                    </a:solidFill>
                  </a:tcPr>
                </a:tc>
                <a:tc>
                  <a:txBody>
                    <a:bodyPr/>
                    <a:lstStyle/>
                    <a:p>
                      <a:r>
                        <a:rPr lang="en-US" sz="5000" b="1" dirty="0">
                          <a:solidFill>
                            <a:srgbClr val="002060"/>
                          </a:solidFill>
                          <a:latin typeface="+mn-lt"/>
                        </a:rPr>
                        <a:t>RQ</a:t>
                      </a:r>
                      <a:endParaRPr lang="ru-RU" sz="5000" b="1" dirty="0">
                        <a:solidFill>
                          <a:srgbClr val="002060"/>
                        </a:solidFill>
                        <a:latin typeface="+mn-lt"/>
                      </a:endParaRPr>
                    </a:p>
                  </a:txBody>
                  <a:tcPr>
                    <a:solidFill>
                      <a:schemeClr val="bg2"/>
                    </a:solidFill>
                  </a:tcPr>
                </a:tc>
                <a:extLst>
                  <a:ext uri="{0D108BD9-81ED-4DB2-BD59-A6C34878D82A}">
                    <a16:rowId xmlns:a16="http://schemas.microsoft.com/office/drawing/2014/main" val="254998641"/>
                  </a:ext>
                </a:extLst>
              </a:tr>
              <a:tr h="370840">
                <a:tc>
                  <a:txBody>
                    <a:bodyPr/>
                    <a:lstStyle/>
                    <a:p>
                      <a:r>
                        <a:rPr lang="en-US" sz="5000" b="1" dirty="0">
                          <a:solidFill>
                            <a:srgbClr val="002060"/>
                          </a:solidFill>
                          <a:latin typeface="+mn-lt"/>
                        </a:rPr>
                        <a:t>1</a:t>
                      </a:r>
                      <a:endParaRPr lang="ru-RU" sz="5000" b="1" dirty="0">
                        <a:solidFill>
                          <a:srgbClr val="002060"/>
                        </a:solidFill>
                        <a:latin typeface="+mn-lt"/>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mn-lt"/>
                        </a:rPr>
                        <a:t>How to measure Risk management performance for financial companies?</a:t>
                      </a:r>
                    </a:p>
                  </a:txBody>
                  <a:tcPr/>
                </a:tc>
                <a:extLst>
                  <a:ext uri="{0D108BD9-81ED-4DB2-BD59-A6C34878D82A}">
                    <a16:rowId xmlns:a16="http://schemas.microsoft.com/office/drawing/2014/main" val="10752884"/>
                  </a:ext>
                </a:extLst>
              </a:tr>
              <a:tr h="370840">
                <a:tc>
                  <a:txBody>
                    <a:bodyPr/>
                    <a:lstStyle/>
                    <a:p>
                      <a:r>
                        <a:rPr lang="en-US" sz="5000" b="1" dirty="0">
                          <a:solidFill>
                            <a:srgbClr val="002060"/>
                          </a:solidFill>
                          <a:latin typeface="+mn-lt"/>
                        </a:rPr>
                        <a:t>2</a:t>
                      </a:r>
                      <a:endParaRPr lang="ru-RU" sz="5000" b="1" dirty="0">
                        <a:solidFill>
                          <a:srgbClr val="002060"/>
                        </a:solidFill>
                        <a:latin typeface="+mn-lt"/>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mn-lt"/>
                        </a:rPr>
                        <a:t>How does Risk management performance changes due maturity of the company?</a:t>
                      </a:r>
                    </a:p>
                  </a:txBody>
                  <a:tcPr/>
                </a:tc>
                <a:extLst>
                  <a:ext uri="{0D108BD9-81ED-4DB2-BD59-A6C34878D82A}">
                    <a16:rowId xmlns:a16="http://schemas.microsoft.com/office/drawing/2014/main" val="3320958928"/>
                  </a:ext>
                </a:extLst>
              </a:tr>
            </a:tbl>
          </a:graphicData>
        </a:graphic>
      </p:graphicFrame>
      <p:sp>
        <p:nvSpPr>
          <p:cNvPr id="2" name="Номер слайда 1">
            <a:extLst>
              <a:ext uri="{FF2B5EF4-FFF2-40B4-BE49-F238E27FC236}">
                <a16:creationId xmlns:a16="http://schemas.microsoft.com/office/drawing/2014/main" id="{9F9436F2-41FC-4BC5-90FF-93A1AD4CEC8E}"/>
              </a:ext>
            </a:extLst>
          </p:cNvPr>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25264407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Risk management and maturity</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0" name="TextBox 9">
            <a:extLst>
              <a:ext uri="{FF2B5EF4-FFF2-40B4-BE49-F238E27FC236}">
                <a16:creationId xmlns:a16="http://schemas.microsoft.com/office/drawing/2014/main" id="{D01E835C-D531-4BE3-A23F-3AFAA5EC755C}"/>
              </a:ext>
            </a:extLst>
          </p:cNvPr>
          <p:cNvSpPr txBox="1"/>
          <p:nvPr/>
        </p:nvSpPr>
        <p:spPr>
          <a:xfrm>
            <a:off x="1211199" y="2446736"/>
            <a:ext cx="21982785" cy="1569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3200" b="1" dirty="0">
                <a:solidFill>
                  <a:srgbClr val="002060"/>
                </a:solidFill>
                <a:latin typeface="+mn-lt"/>
              </a:rPr>
              <a:t>Risk management - is identification, evaluation and prioritization of risks followed by coordinated and economical application of resources to minimize, monitor, and control the probability or impact of unfortunate events or to maximize the realization of opportunities.</a:t>
            </a:r>
            <a:endParaRPr lang="ru-RU" sz="3200" b="1" dirty="0">
              <a:solidFill>
                <a:srgbClr val="002060"/>
              </a:solidFill>
              <a:latin typeface="+mn-lt"/>
            </a:endParaRPr>
          </a:p>
        </p:txBody>
      </p:sp>
      <p:sp>
        <p:nvSpPr>
          <p:cNvPr id="3" name="Номер слайда 2">
            <a:extLst>
              <a:ext uri="{FF2B5EF4-FFF2-40B4-BE49-F238E27FC236}">
                <a16:creationId xmlns:a16="http://schemas.microsoft.com/office/drawing/2014/main" id="{0DB284F2-F93D-408A-B9DB-6DA82F1C3CA4}"/>
              </a:ext>
            </a:extLst>
          </p:cNvPr>
          <p:cNvSpPr>
            <a:spLocks noGrp="1"/>
          </p:cNvSpPr>
          <p:nvPr>
            <p:ph type="sldNum" sz="quarter" idx="2"/>
          </p:nvPr>
        </p:nvSpPr>
        <p:spPr>
          <a:xfrm>
            <a:off x="12025175" y="13010554"/>
            <a:ext cx="315791" cy="513601"/>
          </a:xfrm>
        </p:spPr>
        <p:txBody>
          <a:bodyPr/>
          <a:lstStyle/>
          <a:p>
            <a:r>
              <a:rPr lang="en-US" dirty="0"/>
              <a:t>5</a:t>
            </a:r>
            <a:endParaRPr lang="ru-RU" dirty="0"/>
          </a:p>
        </p:txBody>
      </p:sp>
      <p:sp>
        <p:nvSpPr>
          <p:cNvPr id="13" name="Прямоугольник 12">
            <a:extLst>
              <a:ext uri="{FF2B5EF4-FFF2-40B4-BE49-F238E27FC236}">
                <a16:creationId xmlns:a16="http://schemas.microsoft.com/office/drawing/2014/main" id="{3E71E84E-21E1-4D36-A264-3324DCCF3208}"/>
              </a:ext>
            </a:extLst>
          </p:cNvPr>
          <p:cNvSpPr/>
          <p:nvPr/>
        </p:nvSpPr>
        <p:spPr>
          <a:xfrm>
            <a:off x="14571703" y="6492402"/>
            <a:ext cx="3170200" cy="4686300"/>
          </a:xfrm>
          <a:prstGeom prst="rect">
            <a:avLst/>
          </a:prstGeom>
          <a:no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graphicFrame>
        <p:nvGraphicFramePr>
          <p:cNvPr id="11" name="Таблица 2">
            <a:extLst>
              <a:ext uri="{FF2B5EF4-FFF2-40B4-BE49-F238E27FC236}">
                <a16:creationId xmlns:a16="http://schemas.microsoft.com/office/drawing/2014/main" id="{1E3FE496-1E39-CFCE-91DC-88E209E2E5EC}"/>
              </a:ext>
            </a:extLst>
          </p:cNvPr>
          <p:cNvGraphicFramePr>
            <a:graphicFrameLocks noGrp="1"/>
          </p:cNvGraphicFramePr>
          <p:nvPr>
            <p:extLst>
              <p:ext uri="{D42A27DB-BD31-4B8C-83A1-F6EECF244321}">
                <p14:modId xmlns:p14="http://schemas.microsoft.com/office/powerpoint/2010/main" val="39719987"/>
              </p:ext>
            </p:extLst>
          </p:nvPr>
        </p:nvGraphicFramePr>
        <p:xfrm>
          <a:off x="1211199" y="5376509"/>
          <a:ext cx="10686135" cy="6477843"/>
        </p:xfrm>
        <a:graphic>
          <a:graphicData uri="http://schemas.openxmlformats.org/drawingml/2006/table">
            <a:tbl>
              <a:tblPr firstRow="1" bandRow="1">
                <a:tableStyleId>{5940675A-B579-460E-94D1-54222C63F5DA}</a:tableStyleId>
              </a:tblPr>
              <a:tblGrid>
                <a:gridCol w="3254203">
                  <a:extLst>
                    <a:ext uri="{9D8B030D-6E8A-4147-A177-3AD203B41FA5}">
                      <a16:colId xmlns:a16="http://schemas.microsoft.com/office/drawing/2014/main" val="3751920667"/>
                    </a:ext>
                  </a:extLst>
                </a:gridCol>
                <a:gridCol w="3657600">
                  <a:extLst>
                    <a:ext uri="{9D8B030D-6E8A-4147-A177-3AD203B41FA5}">
                      <a16:colId xmlns:a16="http://schemas.microsoft.com/office/drawing/2014/main" val="254167206"/>
                    </a:ext>
                  </a:extLst>
                </a:gridCol>
                <a:gridCol w="3774332">
                  <a:extLst>
                    <a:ext uri="{9D8B030D-6E8A-4147-A177-3AD203B41FA5}">
                      <a16:colId xmlns:a16="http://schemas.microsoft.com/office/drawing/2014/main" val="393956703"/>
                    </a:ext>
                  </a:extLst>
                </a:gridCol>
              </a:tblGrid>
              <a:tr h="1152087">
                <a:tc>
                  <a:txBody>
                    <a:bodyPr/>
                    <a:lstStyle/>
                    <a:p>
                      <a:pPr algn="ctr"/>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Article</a:t>
                      </a:r>
                      <a:endParaRPr lang="ru-RU" sz="32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General info</a:t>
                      </a:r>
                      <a:endParaRPr lang="ru-RU" sz="32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Common things</a:t>
                      </a:r>
                      <a:endParaRPr lang="ru-RU" sz="32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503499584"/>
                  </a:ext>
                </a:extLst>
              </a:tr>
              <a:tr h="1775252">
                <a:tc>
                  <a:txBody>
                    <a:bodyPr/>
                    <a:lstStyle/>
                    <a:p>
                      <a:pPr algn="ctr"/>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Liebenberg A., and Hoyt R., 2003</a:t>
                      </a:r>
                      <a:endParaRPr lang="ru-RU" sz="32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rowSpan="2">
                  <a:txBody>
                    <a:bodyPr/>
                    <a:lstStyle/>
                    <a:p>
                      <a:pPr algn="ctr"/>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Import of implement ERM in traditional company governance</a:t>
                      </a:r>
                      <a:endParaRPr lang="ru-RU" sz="32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rowSpan="3">
                  <a:txBody>
                    <a:bodyPr/>
                    <a:lstStyle/>
                    <a:p>
                      <a:pPr algn="ctr"/>
                      <a:r>
                        <a:rPr lang="en-US" sz="3200" b="1" dirty="0">
                          <a:solidFill>
                            <a:schemeClr val="accent1">
                              <a:lumMod val="50000"/>
                            </a:schemeClr>
                          </a:solidFill>
                          <a:effectLst/>
                          <a:latin typeface="+mn-lt"/>
                          <a:ea typeface="Times New Roman" panose="02020603050405020304" pitchFamily="18" charset="0"/>
                        </a:rPr>
                        <a:t>ERM is important for profitability, cost controlling and stability of the company</a:t>
                      </a:r>
                      <a:endParaRPr lang="ru-RU" sz="3200" b="1" dirty="0">
                        <a:solidFill>
                          <a:schemeClr val="accent1">
                            <a:lumMod val="50000"/>
                          </a:schemeClr>
                        </a:solidFill>
                        <a:latin typeface="+mn-lt"/>
                      </a:endParaRPr>
                    </a:p>
                  </a:txBody>
                  <a:tcPr/>
                </a:tc>
                <a:extLst>
                  <a:ext uri="{0D108BD9-81ED-4DB2-BD59-A6C34878D82A}">
                    <a16:rowId xmlns:a16="http://schemas.microsoft.com/office/drawing/2014/main" val="1099592047"/>
                  </a:ext>
                </a:extLst>
              </a:tr>
              <a:tr h="1775252">
                <a:tc>
                  <a:txBody>
                    <a:bodyPr/>
                    <a:lstStyle/>
                    <a:p>
                      <a:pPr algn="ctr"/>
                      <a:r>
                        <a:rPr lang="en-US" sz="3200" b="1" dirty="0" err="1">
                          <a:solidFill>
                            <a:schemeClr val="accent1">
                              <a:lumMod val="50000"/>
                            </a:schemeClr>
                          </a:solidFill>
                          <a:effectLst/>
                          <a:latin typeface="+mn-lt"/>
                          <a:ea typeface="Times New Roman" panose="02020603050405020304" pitchFamily="18" charset="0"/>
                          <a:cs typeface="Times New Roman" panose="02020603050405020304" pitchFamily="18" charset="0"/>
                        </a:rPr>
                        <a:t>Pagach</a:t>
                      </a:r>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 D., and Warr R., 2011</a:t>
                      </a:r>
                      <a:endParaRPr lang="ru-RU" sz="32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vMerge="1">
                  <a:txBody>
                    <a:bodyPr/>
                    <a:lstStyle/>
                    <a:p>
                      <a:endParaRPr lang="ru-RU"/>
                    </a:p>
                  </a:txBody>
                  <a:tcPr/>
                </a:tc>
                <a:tc vMerge="1">
                  <a:txBody>
                    <a:bodyPr/>
                    <a:lstStyle/>
                    <a:p>
                      <a:endParaRPr lang="ru-RU" dirty="0"/>
                    </a:p>
                  </a:txBody>
                  <a:tcPr/>
                </a:tc>
                <a:extLst>
                  <a:ext uri="{0D108BD9-81ED-4DB2-BD59-A6C34878D82A}">
                    <a16:rowId xmlns:a16="http://schemas.microsoft.com/office/drawing/2014/main" val="284310177"/>
                  </a:ext>
                </a:extLst>
              </a:tr>
              <a:tr h="1775252">
                <a:tc>
                  <a:txBody>
                    <a:bodyPr/>
                    <a:lstStyle/>
                    <a:p>
                      <a:pPr algn="ct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Lundqvist S., </a:t>
                      </a:r>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2015</a:t>
                      </a:r>
                      <a:endParaRPr lang="ru-RU" sz="32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Motives for governance ERM (control)</a:t>
                      </a:r>
                      <a:endParaRPr lang="ru-RU" sz="32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vMerge="1">
                  <a:txBody>
                    <a:bodyPr/>
                    <a:lstStyle/>
                    <a:p>
                      <a:endParaRPr lang="ru-RU" dirty="0"/>
                    </a:p>
                  </a:txBody>
                  <a:tcPr/>
                </a:tc>
                <a:extLst>
                  <a:ext uri="{0D108BD9-81ED-4DB2-BD59-A6C34878D82A}">
                    <a16:rowId xmlns:a16="http://schemas.microsoft.com/office/drawing/2014/main" val="458488688"/>
                  </a:ext>
                </a:extLst>
              </a:tr>
            </a:tbl>
          </a:graphicData>
        </a:graphic>
      </p:graphicFrame>
      <p:graphicFrame>
        <p:nvGraphicFramePr>
          <p:cNvPr id="4" name="Таблица 4">
            <a:extLst>
              <a:ext uri="{FF2B5EF4-FFF2-40B4-BE49-F238E27FC236}">
                <a16:creationId xmlns:a16="http://schemas.microsoft.com/office/drawing/2014/main" id="{752C38C5-39D5-376A-462A-D380BAD235F7}"/>
              </a:ext>
            </a:extLst>
          </p:cNvPr>
          <p:cNvGraphicFramePr>
            <a:graphicFrameLocks noGrp="1"/>
          </p:cNvGraphicFramePr>
          <p:nvPr>
            <p:extLst>
              <p:ext uri="{D42A27DB-BD31-4B8C-83A1-F6EECF244321}">
                <p14:modId xmlns:p14="http://schemas.microsoft.com/office/powerpoint/2010/main" val="2487520230"/>
              </p:ext>
            </p:extLst>
          </p:nvPr>
        </p:nvGraphicFramePr>
        <p:xfrm>
          <a:off x="13912100" y="4065869"/>
          <a:ext cx="8795339" cy="2621280"/>
        </p:xfrm>
        <a:graphic>
          <a:graphicData uri="http://schemas.openxmlformats.org/drawingml/2006/table">
            <a:tbl>
              <a:tblPr firstRow="1" bandRow="1">
                <a:tableStyleId>{5940675A-B579-460E-94D1-54222C63F5DA}</a:tableStyleId>
              </a:tblPr>
              <a:tblGrid>
                <a:gridCol w="8795339">
                  <a:extLst>
                    <a:ext uri="{9D8B030D-6E8A-4147-A177-3AD203B41FA5}">
                      <a16:colId xmlns:a16="http://schemas.microsoft.com/office/drawing/2014/main" val="3528961290"/>
                    </a:ext>
                  </a:extLst>
                </a:gridCol>
              </a:tblGrid>
              <a:tr h="3708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200" b="1" dirty="0">
                          <a:solidFill>
                            <a:schemeClr val="accent1">
                              <a:lumMod val="50000"/>
                            </a:schemeClr>
                          </a:solidFill>
                          <a:latin typeface="+mn-lt"/>
                        </a:rPr>
                        <a:t>Definition of maturity:</a:t>
                      </a:r>
                      <a:endParaRPr lang="ru-RU" sz="3200" b="1" dirty="0">
                        <a:solidFill>
                          <a:schemeClr val="accent1">
                            <a:lumMod val="50000"/>
                          </a:schemeClr>
                        </a:solidFill>
                        <a:latin typeface="+mn-lt"/>
                      </a:endParaRPr>
                    </a:p>
                  </a:txBody>
                  <a:tcPr>
                    <a:solidFill>
                      <a:schemeClr val="bg1">
                        <a:lumMod val="85000"/>
                      </a:schemeClr>
                    </a:solidFill>
                  </a:tcPr>
                </a:tc>
                <a:extLst>
                  <a:ext uri="{0D108BD9-81ED-4DB2-BD59-A6C34878D82A}">
                    <a16:rowId xmlns:a16="http://schemas.microsoft.com/office/drawing/2014/main" val="1597965202"/>
                  </a:ext>
                </a:extLst>
              </a:tr>
              <a:tr h="3708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200" b="1" dirty="0">
                          <a:solidFill>
                            <a:schemeClr val="accent1">
                              <a:lumMod val="50000"/>
                            </a:schemeClr>
                          </a:solidFill>
                          <a:latin typeface="+mn-lt"/>
                        </a:rPr>
                        <a:t>is the bank's readiness and ability for future achievements.</a:t>
                      </a:r>
                      <a:r>
                        <a:rPr lang="ru-RU" sz="3200" b="1" dirty="0">
                          <a:solidFill>
                            <a:schemeClr val="accent1">
                              <a:lumMod val="50000"/>
                            </a:schemeClr>
                          </a:solidFill>
                          <a:latin typeface="+mn-lt"/>
                        </a:rPr>
                        <a:t> </a:t>
                      </a:r>
                      <a:r>
                        <a:rPr lang="en-US" sz="3200" b="1" dirty="0">
                          <a:solidFill>
                            <a:schemeClr val="accent1">
                              <a:lumMod val="50000"/>
                            </a:schemeClr>
                          </a:solidFill>
                          <a:latin typeface="+mn-lt"/>
                        </a:rPr>
                        <a:t>All other things being equal, the most mature companies are capable of effective resource growth.</a:t>
                      </a:r>
                      <a:endParaRPr lang="ru-RU" sz="3200" b="1" dirty="0">
                        <a:solidFill>
                          <a:schemeClr val="accent1">
                            <a:lumMod val="50000"/>
                          </a:schemeClr>
                        </a:solidFill>
                        <a:latin typeface="+mn-lt"/>
                      </a:endParaRPr>
                    </a:p>
                  </a:txBody>
                  <a:tcPr/>
                </a:tc>
                <a:extLst>
                  <a:ext uri="{0D108BD9-81ED-4DB2-BD59-A6C34878D82A}">
                    <a16:rowId xmlns:a16="http://schemas.microsoft.com/office/drawing/2014/main" val="830146547"/>
                  </a:ext>
                </a:extLst>
              </a:tr>
            </a:tbl>
          </a:graphicData>
        </a:graphic>
      </p:graphicFrame>
      <p:graphicFrame>
        <p:nvGraphicFramePr>
          <p:cNvPr id="5" name="Таблица 5">
            <a:extLst>
              <a:ext uri="{FF2B5EF4-FFF2-40B4-BE49-F238E27FC236}">
                <a16:creationId xmlns:a16="http://schemas.microsoft.com/office/drawing/2014/main" id="{0407B684-D4EE-5922-F0A5-356F2CEAE5BD}"/>
              </a:ext>
            </a:extLst>
          </p:cNvPr>
          <p:cNvGraphicFramePr>
            <a:graphicFrameLocks noGrp="1"/>
          </p:cNvGraphicFramePr>
          <p:nvPr>
            <p:extLst>
              <p:ext uri="{D42A27DB-BD31-4B8C-83A1-F6EECF244321}">
                <p14:modId xmlns:p14="http://schemas.microsoft.com/office/powerpoint/2010/main" val="2772318134"/>
              </p:ext>
            </p:extLst>
          </p:nvPr>
        </p:nvGraphicFramePr>
        <p:xfrm>
          <a:off x="13126533" y="8041817"/>
          <a:ext cx="10366474" cy="4590588"/>
        </p:xfrm>
        <a:graphic>
          <a:graphicData uri="http://schemas.openxmlformats.org/drawingml/2006/table">
            <a:tbl>
              <a:tblPr firstRow="1" bandRow="1">
                <a:tableStyleId>{5940675A-B579-460E-94D1-54222C63F5DA}</a:tableStyleId>
              </a:tblPr>
              <a:tblGrid>
                <a:gridCol w="5183237">
                  <a:extLst>
                    <a:ext uri="{9D8B030D-6E8A-4147-A177-3AD203B41FA5}">
                      <a16:colId xmlns:a16="http://schemas.microsoft.com/office/drawing/2014/main" val="3999357383"/>
                    </a:ext>
                  </a:extLst>
                </a:gridCol>
                <a:gridCol w="5183237">
                  <a:extLst>
                    <a:ext uri="{9D8B030D-6E8A-4147-A177-3AD203B41FA5}">
                      <a16:colId xmlns:a16="http://schemas.microsoft.com/office/drawing/2014/main" val="1058190350"/>
                    </a:ext>
                  </a:extLst>
                </a:gridCol>
              </a:tblGrid>
              <a:tr h="695094">
                <a:tc>
                  <a:txBody>
                    <a:bodyPr/>
                    <a:lstStyle/>
                    <a:p>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Article</a:t>
                      </a:r>
                    </a:p>
                  </a:txBody>
                  <a:tcPr>
                    <a:solidFill>
                      <a:schemeClr val="bg1">
                        <a:lumMod val="85000"/>
                      </a:schemeClr>
                    </a:solidFill>
                  </a:tcPr>
                </a:tc>
                <a:tc>
                  <a:txBody>
                    <a:bodyPr/>
                    <a:lstStyle/>
                    <a:p>
                      <a:pPr marL="0" marR="0" lvl="0" indent="0" algn="ctr" defTabSz="821531"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1" dirty="0">
                          <a:solidFill>
                            <a:schemeClr val="accent1">
                              <a:lumMod val="50000"/>
                            </a:schemeClr>
                          </a:solidFill>
                          <a:effectLst/>
                          <a:latin typeface="+mn-lt"/>
                          <a:ea typeface="Times New Roman" panose="02020603050405020304" pitchFamily="18" charset="0"/>
                          <a:cs typeface="Times New Roman" panose="02020603050405020304" pitchFamily="18" charset="0"/>
                        </a:rPr>
                        <a:t>General info</a:t>
                      </a:r>
                      <a:endParaRPr lang="ru-RU" sz="32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845416624"/>
                  </a:ext>
                </a:extLst>
              </a:tr>
              <a:tr h="695094">
                <a:tc>
                  <a:txBody>
                    <a:bodyPr/>
                    <a:lstStyle/>
                    <a:p>
                      <a:pPr algn="ct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DeYoung at al., 1999</a:t>
                      </a:r>
                    </a:p>
                  </a:txBody>
                  <a:tcPr/>
                </a:tc>
                <a:tc rowSpan="2">
                  <a:txBody>
                    <a:bodyPr/>
                    <a:lstStyle/>
                    <a:p>
                      <a:pPr marL="0" lvl="0" indent="0" algn="ctr">
                        <a:buFont typeface="Arial" panose="020B0604020202020204" pitchFamily="34" charset="0"/>
                        <a:buNone/>
                      </a:pPr>
                      <a:r>
                        <a:rPr lang="en-US" sz="3200" b="1" dirty="0">
                          <a:solidFill>
                            <a:schemeClr val="accent1">
                              <a:lumMod val="50000"/>
                            </a:schemeClr>
                          </a:solidFill>
                        </a:rPr>
                        <a:t>Growth of assets leads to growth of maturity</a:t>
                      </a:r>
                      <a:endParaRPr lang="ru-RU" sz="3200" b="1" dirty="0">
                        <a:solidFill>
                          <a:schemeClr val="accent1">
                            <a:lumMod val="50000"/>
                          </a:schemeClr>
                        </a:solidFill>
                      </a:endParaRPr>
                    </a:p>
                  </a:txBody>
                  <a:tcPr/>
                </a:tc>
                <a:extLst>
                  <a:ext uri="{0D108BD9-81ED-4DB2-BD59-A6C34878D82A}">
                    <a16:rowId xmlns:a16="http://schemas.microsoft.com/office/drawing/2014/main" val="661132187"/>
                  </a:ext>
                </a:extLst>
              </a:tr>
              <a:tr h="102108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Peek J., and Rosengren E., 1998</a:t>
                      </a:r>
                      <a:endParaRPr lang="ru-RU" sz="3200" dirty="0"/>
                    </a:p>
                  </a:txBody>
                  <a:tcPr/>
                </a:tc>
                <a:tc vMerge="1">
                  <a:txBody>
                    <a:bodyPr/>
                    <a:lstStyle/>
                    <a:p>
                      <a:endParaRPr lang="ru-RU"/>
                    </a:p>
                  </a:txBody>
                  <a:tcPr/>
                </a:tc>
                <a:extLst>
                  <a:ext uri="{0D108BD9-81ED-4DB2-BD59-A6C34878D82A}">
                    <a16:rowId xmlns:a16="http://schemas.microsoft.com/office/drawing/2014/main" val="4004963239"/>
                  </a:ext>
                </a:extLst>
              </a:tr>
              <a:tr h="551816">
                <a:tc rowSpan="2">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DeYoung at al., 1999</a:t>
                      </a:r>
                    </a:p>
                    <a:p>
                      <a:pPr algn="ctr"/>
                      <a:endParaRPr lang="ru-RU" dirty="0"/>
                    </a:p>
                  </a:txBody>
                  <a:tcPr/>
                </a:tc>
                <a:tc>
                  <a:txBody>
                    <a:bodyPr/>
                    <a:lstStyle/>
                    <a:p>
                      <a:pPr marL="0" lvl="0" indent="0" algn="ctr">
                        <a:buFont typeface="Arial" panose="020B0604020202020204" pitchFamily="34" charset="0"/>
                        <a:buNone/>
                      </a:pP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Types:</a:t>
                      </a:r>
                    </a:p>
                  </a:txBody>
                  <a:tcPr>
                    <a:solidFill>
                      <a:schemeClr val="bg1">
                        <a:lumMod val="85000"/>
                      </a:schemeClr>
                    </a:solidFill>
                  </a:tcPr>
                </a:tc>
                <a:extLst>
                  <a:ext uri="{0D108BD9-81ED-4DB2-BD59-A6C34878D82A}">
                    <a16:rowId xmlns:a16="http://schemas.microsoft.com/office/drawing/2014/main" val="2634364201"/>
                  </a:ext>
                </a:extLst>
              </a:tr>
              <a:tr h="1021080">
                <a:tc vMerge="1">
                  <a:txBody>
                    <a:bodyPr/>
                    <a:lstStyle/>
                    <a:p>
                      <a:endParaRPr lang="ru-RU"/>
                    </a:p>
                  </a:txBody>
                  <a:tcPr/>
                </a:tc>
                <a:tc>
                  <a:txBody>
                    <a:bodyPr/>
                    <a:lstStyle/>
                    <a:p>
                      <a:pPr marL="342900" lvl="0" indent="-342900" algn="ctr">
                        <a:buFont typeface="Arial" panose="020B0604020202020204" pitchFamily="34" charset="0"/>
                        <a:buChar char="•"/>
                      </a:pP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Young</a:t>
                      </a:r>
                      <a:endParaRPr lang="ru-RU" sz="3200" b="1" i="0" u="none" strike="noStrike" cap="none" spc="0" baseline="0" dirty="0">
                        <a:ln>
                          <a:noFill/>
                        </a:ln>
                        <a:solidFill>
                          <a:schemeClr val="accent1">
                            <a:lumMod val="50000"/>
                          </a:schemeClr>
                        </a:solidFill>
                        <a:effectLst/>
                        <a:uFillTx/>
                        <a:latin typeface="+mn-lt"/>
                        <a:ea typeface="+mn-ea"/>
                        <a:cs typeface="+mn-cs"/>
                        <a:sym typeface="Helvetica Light"/>
                      </a:endParaRPr>
                    </a:p>
                    <a:p>
                      <a:pPr marL="342900" lvl="0" indent="-342900" algn="ctr">
                        <a:buFont typeface="Arial" panose="020B0604020202020204" pitchFamily="34" charset="0"/>
                        <a:buChar char="•"/>
                      </a:pP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Adolescence</a:t>
                      </a:r>
                      <a:endParaRPr lang="ru-RU" sz="3200" b="1" i="0" u="none" strike="noStrike" cap="none" spc="0" baseline="0" dirty="0">
                        <a:ln>
                          <a:noFill/>
                        </a:ln>
                        <a:solidFill>
                          <a:schemeClr val="accent1">
                            <a:lumMod val="50000"/>
                          </a:schemeClr>
                        </a:solidFill>
                        <a:effectLst/>
                        <a:uFillTx/>
                        <a:latin typeface="+mn-lt"/>
                        <a:ea typeface="+mn-ea"/>
                        <a:cs typeface="+mn-cs"/>
                        <a:sym typeface="Helvetica Light"/>
                      </a:endParaRPr>
                    </a:p>
                    <a:p>
                      <a:pPr marL="342900" indent="-342900" algn="ctr">
                        <a:buFont typeface="Arial" panose="020B0604020202020204" pitchFamily="34" charset="0"/>
                        <a:buChar char="•"/>
                      </a:pPr>
                      <a:r>
                        <a:rPr lang="en-US" sz="3200" b="1" i="0" u="none" strike="noStrike" cap="none" spc="0" baseline="0" dirty="0">
                          <a:ln>
                            <a:noFill/>
                          </a:ln>
                          <a:solidFill>
                            <a:schemeClr val="accent1">
                              <a:lumMod val="50000"/>
                            </a:schemeClr>
                          </a:solidFill>
                          <a:effectLst/>
                          <a:uFillTx/>
                          <a:latin typeface="+mn-lt"/>
                          <a:ea typeface="+mn-ea"/>
                          <a:cs typeface="+mn-cs"/>
                          <a:sym typeface="Helvetica Light"/>
                        </a:rPr>
                        <a:t>Mature</a:t>
                      </a:r>
                      <a:endParaRPr lang="ru-RU" sz="3200" b="1" dirty="0">
                        <a:solidFill>
                          <a:schemeClr val="accent1">
                            <a:lumMod val="50000"/>
                          </a:schemeClr>
                        </a:solidFill>
                      </a:endParaRPr>
                    </a:p>
                  </a:txBody>
                  <a:tcPr/>
                </a:tc>
                <a:extLst>
                  <a:ext uri="{0D108BD9-81ED-4DB2-BD59-A6C34878D82A}">
                    <a16:rowId xmlns:a16="http://schemas.microsoft.com/office/drawing/2014/main" val="2374158270"/>
                  </a:ext>
                </a:extLst>
              </a:tr>
            </a:tbl>
          </a:graphicData>
        </a:graphic>
      </p:graphicFrame>
      <p:sp>
        <p:nvSpPr>
          <p:cNvPr id="17" name="Стрелка: вниз 16">
            <a:extLst>
              <a:ext uri="{FF2B5EF4-FFF2-40B4-BE49-F238E27FC236}">
                <a16:creationId xmlns:a16="http://schemas.microsoft.com/office/drawing/2014/main" id="{83616438-4B54-B98B-7255-55026C4917A4}"/>
              </a:ext>
            </a:extLst>
          </p:cNvPr>
          <p:cNvSpPr/>
          <p:nvPr/>
        </p:nvSpPr>
        <p:spPr>
          <a:xfrm>
            <a:off x="17979968" y="6826182"/>
            <a:ext cx="659601" cy="996652"/>
          </a:xfrm>
          <a:prstGeom prst="downArrow">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Tree>
    <p:extLst>
      <p:ext uri="{BB962C8B-B14F-4D97-AF65-F5344CB8AC3E}">
        <p14:creationId xmlns:p14="http://schemas.microsoft.com/office/powerpoint/2010/main" val="20701725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Types of risks that bank can be faced</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2" name="Таблица 1">
            <a:extLst>
              <a:ext uri="{FF2B5EF4-FFF2-40B4-BE49-F238E27FC236}">
                <a16:creationId xmlns:a16="http://schemas.microsoft.com/office/drawing/2014/main" id="{A10798A0-22FE-4C8D-9DD1-807ED3B42A0C}"/>
              </a:ext>
            </a:extLst>
          </p:cNvPr>
          <p:cNvGraphicFramePr>
            <a:graphicFrameLocks noGrp="1"/>
          </p:cNvGraphicFramePr>
          <p:nvPr>
            <p:extLst>
              <p:ext uri="{D42A27DB-BD31-4B8C-83A1-F6EECF244321}">
                <p14:modId xmlns:p14="http://schemas.microsoft.com/office/powerpoint/2010/main" val="3613205128"/>
              </p:ext>
            </p:extLst>
          </p:nvPr>
        </p:nvGraphicFramePr>
        <p:xfrm>
          <a:off x="3684446" y="3420646"/>
          <a:ext cx="18475162" cy="8891462"/>
        </p:xfrm>
        <a:graphic>
          <a:graphicData uri="http://schemas.openxmlformats.org/drawingml/2006/table">
            <a:tbl>
              <a:tblPr firstRow="1" firstCol="1" bandRow="1">
                <a:tableStyleId>{5940675A-B579-460E-94D1-54222C63F5DA}</a:tableStyleId>
              </a:tblPr>
              <a:tblGrid>
                <a:gridCol w="5426752">
                  <a:extLst>
                    <a:ext uri="{9D8B030D-6E8A-4147-A177-3AD203B41FA5}">
                      <a16:colId xmlns:a16="http://schemas.microsoft.com/office/drawing/2014/main" val="2052596510"/>
                    </a:ext>
                  </a:extLst>
                </a:gridCol>
                <a:gridCol w="4260549">
                  <a:extLst>
                    <a:ext uri="{9D8B030D-6E8A-4147-A177-3AD203B41FA5}">
                      <a16:colId xmlns:a16="http://schemas.microsoft.com/office/drawing/2014/main" val="3338992041"/>
                    </a:ext>
                  </a:extLst>
                </a:gridCol>
                <a:gridCol w="8787861">
                  <a:extLst>
                    <a:ext uri="{9D8B030D-6E8A-4147-A177-3AD203B41FA5}">
                      <a16:colId xmlns:a16="http://schemas.microsoft.com/office/drawing/2014/main" val="3180183568"/>
                    </a:ext>
                  </a:extLst>
                </a:gridCol>
              </a:tblGrid>
              <a:tr h="661862">
                <a:tc>
                  <a:txBody>
                    <a:bodyPr/>
                    <a:lstStyle/>
                    <a:p>
                      <a:r>
                        <a:rPr lang="en-US" sz="3600" b="1" i="0" u="none" strike="noStrike" cap="none" spc="0" baseline="0" dirty="0">
                          <a:ln>
                            <a:noFill/>
                          </a:ln>
                          <a:solidFill>
                            <a:schemeClr val="accent1">
                              <a:lumMod val="50000"/>
                            </a:schemeClr>
                          </a:solidFill>
                          <a:effectLst/>
                          <a:uFillTx/>
                          <a:latin typeface="+mn-lt"/>
                          <a:ea typeface="+mn-ea"/>
                          <a:cs typeface="+mn-cs"/>
                          <a:sym typeface="Helvetica Light"/>
                        </a:rPr>
                        <a:t>Article</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3600" b="1" dirty="0">
                          <a:solidFill>
                            <a:schemeClr val="accent1">
                              <a:lumMod val="50000"/>
                            </a:schemeClr>
                          </a:solidFill>
                          <a:effectLst/>
                          <a:latin typeface="+mn-lt"/>
                          <a:ea typeface="Times New Roman" panose="02020603050405020304" pitchFamily="18" charset="0"/>
                          <a:cs typeface="Times New Roman" panose="02020603050405020304" pitchFamily="18" charset="0"/>
                        </a:rPr>
                        <a:t>General info</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3600" b="1" dirty="0">
                          <a:solidFill>
                            <a:schemeClr val="accent1">
                              <a:lumMod val="50000"/>
                            </a:schemeClr>
                          </a:solidFill>
                          <a:effectLst/>
                          <a:latin typeface="+mn-lt"/>
                          <a:ea typeface="Times New Roman" panose="02020603050405020304" pitchFamily="18" charset="0"/>
                          <a:cs typeface="Times New Roman" panose="02020603050405020304" pitchFamily="18" charset="0"/>
                        </a:rPr>
                        <a:t>Description</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955365926"/>
                  </a:ext>
                </a:extLst>
              </a:tr>
              <a:tr h="0">
                <a:tc rowSpan="4">
                  <a:txBody>
                    <a:bodyPr/>
                    <a:lstStyle/>
                    <a:p>
                      <a:pPr algn="ctr"/>
                      <a:r>
                        <a:rPr lang="en-US" sz="3600" b="1" dirty="0">
                          <a:solidFill>
                            <a:schemeClr val="accent1">
                              <a:lumMod val="50000"/>
                            </a:schemeClr>
                          </a:solidFill>
                          <a:effectLst/>
                          <a:latin typeface="+mn-lt"/>
                        </a:rPr>
                        <a:t>Omondi O. G., 2015</a:t>
                      </a:r>
                    </a:p>
                    <a:p>
                      <a:pPr algn="ctr"/>
                      <a:r>
                        <a:rPr lang="en-US" sz="3600" b="1" dirty="0">
                          <a:solidFill>
                            <a:schemeClr val="accent1">
                              <a:lumMod val="50000"/>
                            </a:schemeClr>
                          </a:solidFill>
                          <a:effectLst/>
                          <a:latin typeface="+mn-lt"/>
                        </a:rPr>
                        <a:t>Mutuku C., 2016</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pPr marL="0" lvl="0" indent="0" algn="ctr">
                        <a:buFont typeface="Times New Roman" panose="02020603050405020304" pitchFamily="18" charset="0"/>
                        <a:buNone/>
                      </a:pPr>
                      <a:r>
                        <a:rPr lang="en-US" sz="3600" b="1" dirty="0">
                          <a:solidFill>
                            <a:schemeClr val="accent1">
                              <a:lumMod val="50000"/>
                            </a:schemeClr>
                          </a:solidFill>
                          <a:effectLst/>
                          <a:latin typeface="+mn-lt"/>
                        </a:rPr>
                        <a:t>Market risk</a:t>
                      </a:r>
                      <a:endParaRPr lang="ru-RU" sz="3600" b="1" dirty="0">
                        <a:solidFill>
                          <a:schemeClr val="accent1">
                            <a:lumMod val="50000"/>
                          </a:schemeClr>
                        </a:solidFill>
                        <a:effectLst/>
                        <a:latin typeface="+mn-lt"/>
                      </a:endParaRPr>
                    </a:p>
                  </a:txBody>
                  <a:tcPr marL="68580" marR="68580" marT="0" marB="0"/>
                </a:tc>
                <a:tc>
                  <a:txBody>
                    <a:bodyPr/>
                    <a:lstStyle/>
                    <a:p>
                      <a:pPr algn="ctr"/>
                      <a:r>
                        <a:rPr lang="en-US" sz="3600" b="1" dirty="0">
                          <a:solidFill>
                            <a:schemeClr val="accent1">
                              <a:lumMod val="50000"/>
                            </a:schemeClr>
                          </a:solidFill>
                          <a:effectLst/>
                          <a:latin typeface="+mn-lt"/>
                        </a:rPr>
                        <a:t>Is the risk associated with the fact that the value of investments can decrease due to changes according to market factors. </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2345074"/>
                  </a:ext>
                </a:extLst>
              </a:tr>
              <a:tr h="0">
                <a:tc vMerge="1">
                  <a:txBody>
                    <a:bodyPr/>
                    <a:lstStyle/>
                    <a:p>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ctr">
                        <a:buFont typeface="Times New Roman" panose="02020603050405020304" pitchFamily="18" charset="0"/>
                        <a:buNone/>
                      </a:pPr>
                      <a:r>
                        <a:rPr lang="en-US" sz="3600" b="1" dirty="0">
                          <a:solidFill>
                            <a:schemeClr val="accent1">
                              <a:lumMod val="50000"/>
                            </a:schemeClr>
                          </a:solidFill>
                          <a:effectLst/>
                          <a:latin typeface="+mn-lt"/>
                        </a:rPr>
                        <a:t>Operational risk</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3600" b="1" dirty="0">
                          <a:solidFill>
                            <a:schemeClr val="accent1">
                              <a:lumMod val="50000"/>
                            </a:schemeClr>
                          </a:solidFill>
                          <a:effectLst/>
                          <a:latin typeface="+mn-lt"/>
                          <a:ea typeface="Times New Roman" panose="02020603050405020304" pitchFamily="18" charset="0"/>
                          <a:cs typeface="Times New Roman" panose="02020603050405020304" pitchFamily="18" charset="0"/>
                        </a:rPr>
                        <a:t>Is the risk that is not inherent in financial, systematic or market-wide risk. It is the risk remaining a determining financing and systematic risk and includes risks resulting from breakdowns in internal procedures, human behavior and/or systems.</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1361549"/>
                  </a:ext>
                </a:extLst>
              </a:tr>
              <a:tr h="0">
                <a:tc vMerge="1">
                  <a:txBody>
                    <a:bodyPr/>
                    <a:lstStyle/>
                    <a:p>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ctr">
                        <a:buFont typeface="Times New Roman" panose="02020603050405020304" pitchFamily="18" charset="0"/>
                        <a:buNone/>
                      </a:pPr>
                      <a:r>
                        <a:rPr lang="en-US" sz="3600" b="1" dirty="0">
                          <a:solidFill>
                            <a:schemeClr val="accent1">
                              <a:lumMod val="50000"/>
                            </a:schemeClr>
                          </a:solidFill>
                          <a:effectLst/>
                          <a:latin typeface="+mn-lt"/>
                        </a:rPr>
                        <a:t>Credit risk</a:t>
                      </a:r>
                      <a:endParaRPr lang="ru-RU" sz="3600" b="1" dirty="0">
                        <a:solidFill>
                          <a:schemeClr val="accent1">
                            <a:lumMod val="50000"/>
                          </a:schemeClr>
                        </a:solidFill>
                        <a:effectLst/>
                        <a:latin typeface="+mn-lt"/>
                      </a:endParaRPr>
                    </a:p>
                  </a:txBody>
                  <a:tcPr marL="68580" marR="68580" marT="0" marB="0"/>
                </a:tc>
                <a:tc>
                  <a:txBody>
                    <a:bodyPr/>
                    <a:lstStyle/>
                    <a:p>
                      <a:pPr algn="ctr"/>
                      <a:r>
                        <a:rPr lang="en-US" sz="3600" b="1" dirty="0">
                          <a:solidFill>
                            <a:schemeClr val="accent1">
                              <a:lumMod val="50000"/>
                            </a:schemeClr>
                          </a:solidFill>
                          <a:effectLst/>
                          <a:latin typeface="+mn-lt"/>
                          <a:ea typeface="Times New Roman" panose="02020603050405020304" pitchFamily="18" charset="0"/>
                          <a:cs typeface="Times New Roman" panose="02020603050405020304" pitchFamily="18" charset="0"/>
                        </a:rPr>
                        <a:t>This is the risk of default on the debt, which may arise due to the fact that the borrower will not make the necessary payments.</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1895114"/>
                  </a:ext>
                </a:extLst>
              </a:tr>
              <a:tr h="0">
                <a:tc vMerge="1">
                  <a:txBody>
                    <a:bodyPr/>
                    <a:lstStyle/>
                    <a:p>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ctr" defTabSz="821531" rtl="0" eaLnBrk="1" fontAlgn="auto" latinLnBrk="0" hangingPunct="1">
                        <a:lnSpc>
                          <a:spcPct val="100000"/>
                        </a:lnSpc>
                        <a:spcBef>
                          <a:spcPts val="0"/>
                        </a:spcBef>
                        <a:spcAft>
                          <a:spcPts val="0"/>
                        </a:spcAft>
                        <a:buClrTx/>
                        <a:buSzTx/>
                        <a:buFont typeface="Times New Roman" panose="02020603050405020304" pitchFamily="18" charset="0"/>
                        <a:buNone/>
                        <a:tabLst/>
                        <a:defRPr/>
                      </a:pPr>
                      <a:r>
                        <a:rPr lang="en-US" sz="3600" b="1" dirty="0">
                          <a:solidFill>
                            <a:schemeClr val="accent1">
                              <a:lumMod val="50000"/>
                            </a:schemeClr>
                          </a:solidFill>
                          <a:effectLst/>
                          <a:latin typeface="+mn-lt"/>
                        </a:rPr>
                        <a:t>Liquidity risk</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3600" b="1" dirty="0">
                          <a:solidFill>
                            <a:schemeClr val="accent1">
                              <a:lumMod val="50000"/>
                            </a:schemeClr>
                          </a:solidFill>
                          <a:effectLst/>
                          <a:latin typeface="+mn-lt"/>
                          <a:ea typeface="Times New Roman" panose="02020603050405020304" pitchFamily="18" charset="0"/>
                          <a:cs typeface="Times New Roman" panose="02020603050405020304" pitchFamily="18" charset="0"/>
                        </a:rPr>
                        <a:t>Is the ability of a firm, company, or even an individual to pay its debts without suffering catastrophic losses.</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340551"/>
                  </a:ext>
                </a:extLst>
              </a:tr>
            </a:tbl>
          </a:graphicData>
        </a:graphic>
      </p:graphicFrame>
      <p:sp>
        <p:nvSpPr>
          <p:cNvPr id="3" name="Номер слайда 2">
            <a:extLst>
              <a:ext uri="{FF2B5EF4-FFF2-40B4-BE49-F238E27FC236}">
                <a16:creationId xmlns:a16="http://schemas.microsoft.com/office/drawing/2014/main" id="{C72515DA-6E54-4A85-A8B6-A9BFB8E8B2F7}"/>
              </a:ext>
            </a:extLst>
          </p:cNvPr>
          <p:cNvSpPr>
            <a:spLocks noGrp="1"/>
          </p:cNvSpPr>
          <p:nvPr>
            <p:ph type="sldNum" sz="quarter" idx="2"/>
          </p:nvPr>
        </p:nvSpPr>
        <p:spPr/>
        <p:txBody>
          <a:bodyPr/>
          <a:lstStyle/>
          <a:p>
            <a:fld id="{86CB4B4D-7CA3-9044-876B-883B54F8677D}" type="slidenum">
              <a:rPr lang="ru-RU" smtClean="0"/>
              <a:t>6</a:t>
            </a:fld>
            <a:endParaRPr lang="ru-RU"/>
          </a:p>
        </p:txBody>
      </p:sp>
    </p:spTree>
    <p:extLst>
      <p:ext uri="{BB962C8B-B14F-4D97-AF65-F5344CB8AC3E}">
        <p14:creationId xmlns:p14="http://schemas.microsoft.com/office/powerpoint/2010/main" val="37588641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How to measure? Market risk.</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graphicFrame>
        <p:nvGraphicFramePr>
          <p:cNvPr id="2" name="Таблица 1">
            <a:extLst>
              <a:ext uri="{FF2B5EF4-FFF2-40B4-BE49-F238E27FC236}">
                <a16:creationId xmlns:a16="http://schemas.microsoft.com/office/drawing/2014/main" id="{A10798A0-22FE-4C8D-9DD1-807ED3B42A0C}"/>
              </a:ext>
            </a:extLst>
          </p:cNvPr>
          <p:cNvGraphicFramePr>
            <a:graphicFrameLocks noGrp="1"/>
          </p:cNvGraphicFramePr>
          <p:nvPr>
            <p:extLst>
              <p:ext uri="{D42A27DB-BD31-4B8C-83A1-F6EECF244321}">
                <p14:modId xmlns:p14="http://schemas.microsoft.com/office/powerpoint/2010/main" val="302353078"/>
              </p:ext>
            </p:extLst>
          </p:nvPr>
        </p:nvGraphicFramePr>
        <p:xfrm>
          <a:off x="3684446" y="3420646"/>
          <a:ext cx="18475162" cy="2856422"/>
        </p:xfrm>
        <a:graphic>
          <a:graphicData uri="http://schemas.openxmlformats.org/drawingml/2006/table">
            <a:tbl>
              <a:tblPr firstRow="1" firstCol="1" bandRow="1">
                <a:tableStyleId>{5940675A-B579-460E-94D1-54222C63F5DA}</a:tableStyleId>
              </a:tblPr>
              <a:tblGrid>
                <a:gridCol w="5426752">
                  <a:extLst>
                    <a:ext uri="{9D8B030D-6E8A-4147-A177-3AD203B41FA5}">
                      <a16:colId xmlns:a16="http://schemas.microsoft.com/office/drawing/2014/main" val="2052596510"/>
                    </a:ext>
                  </a:extLst>
                </a:gridCol>
                <a:gridCol w="13048410">
                  <a:extLst>
                    <a:ext uri="{9D8B030D-6E8A-4147-A177-3AD203B41FA5}">
                      <a16:colId xmlns:a16="http://schemas.microsoft.com/office/drawing/2014/main" val="3338992041"/>
                    </a:ext>
                  </a:extLst>
                </a:gridCol>
              </a:tblGrid>
              <a:tr h="661862">
                <a:tc>
                  <a:txBody>
                    <a:bodyPr/>
                    <a:lstStyle/>
                    <a:p>
                      <a:r>
                        <a:rPr lang="en-US" sz="3600" b="1" i="0" u="none" strike="noStrike" cap="none" spc="0" baseline="0" dirty="0">
                          <a:ln>
                            <a:noFill/>
                          </a:ln>
                          <a:solidFill>
                            <a:schemeClr val="accent1">
                              <a:lumMod val="50000"/>
                            </a:schemeClr>
                          </a:solidFill>
                          <a:effectLst/>
                          <a:uFillTx/>
                          <a:latin typeface="+mn-lt"/>
                          <a:ea typeface="+mn-ea"/>
                          <a:cs typeface="+mn-cs"/>
                          <a:sym typeface="Helvetica Light"/>
                        </a:rPr>
                        <a:t>Article</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3600" b="1" dirty="0">
                          <a:solidFill>
                            <a:schemeClr val="accent1">
                              <a:lumMod val="50000"/>
                            </a:schemeClr>
                          </a:solidFill>
                          <a:effectLst/>
                          <a:latin typeface="+mn-lt"/>
                          <a:ea typeface="Times New Roman" panose="02020603050405020304" pitchFamily="18" charset="0"/>
                          <a:cs typeface="Times New Roman" panose="02020603050405020304" pitchFamily="18" charset="0"/>
                        </a:rPr>
                        <a:t>General info</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955365926"/>
                  </a:ext>
                </a:extLst>
              </a:tr>
              <a:tr h="0">
                <a:tc>
                  <a:txBody>
                    <a:bodyPr/>
                    <a:lstStyle/>
                    <a:p>
                      <a:pPr algn="ctr"/>
                      <a:r>
                        <a:rPr lang="en-US" sz="3600" b="1" dirty="0">
                          <a:solidFill>
                            <a:schemeClr val="accent1">
                              <a:lumMod val="50000"/>
                            </a:schemeClr>
                          </a:solidFill>
                          <a:effectLst/>
                          <a:latin typeface="+mn-lt"/>
                          <a:cs typeface="Times New Roman" panose="02020603050405020304" pitchFamily="18" charset="0"/>
                        </a:rPr>
                        <a:t>Basel committee 2019</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pPr algn="ctr"/>
                      <a:r>
                        <a:rPr lang="en-US" sz="3600" b="1" i="0" u="none" strike="noStrike" cap="none" spc="0" baseline="0" dirty="0">
                          <a:ln>
                            <a:noFill/>
                          </a:ln>
                          <a:solidFill>
                            <a:srgbClr val="002060"/>
                          </a:solidFill>
                          <a:effectLst/>
                          <a:uFillTx/>
                          <a:latin typeface="+mn-lt"/>
                          <a:ea typeface="+mn-ea"/>
                          <a:cs typeface="+mn-cs"/>
                          <a:sym typeface="Helvetica Light"/>
                        </a:rPr>
                        <a:t>In redaction of Basel from 2019 they propose to evaluate market risk as </a:t>
                      </a:r>
                      <a:r>
                        <a:rPr lang="en-US" sz="3600" b="1" i="0" u="none" strike="noStrike" cap="none" spc="0" baseline="0" dirty="0" err="1">
                          <a:ln>
                            <a:noFill/>
                          </a:ln>
                          <a:solidFill>
                            <a:srgbClr val="002060"/>
                          </a:solidFill>
                          <a:effectLst/>
                          <a:uFillTx/>
                          <a:latin typeface="+mn-lt"/>
                          <a:ea typeface="+mn-ea"/>
                          <a:cs typeface="+mn-cs"/>
                          <a:sym typeface="Helvetica Light"/>
                        </a:rPr>
                        <a:t>SVaR</a:t>
                      </a:r>
                      <a:r>
                        <a:rPr lang="en-US" sz="3600" b="1" i="0" u="none" strike="noStrike" cap="none" spc="0" baseline="0" dirty="0">
                          <a:ln>
                            <a:noFill/>
                          </a:ln>
                          <a:solidFill>
                            <a:srgbClr val="002060"/>
                          </a:solidFill>
                          <a:effectLst/>
                          <a:uFillTx/>
                          <a:latin typeface="+mn-lt"/>
                          <a:ea typeface="+mn-ea"/>
                          <a:cs typeface="+mn-cs"/>
                          <a:sym typeface="Helvetica Light"/>
                        </a:rPr>
                        <a:t> (Stress-</a:t>
                      </a:r>
                      <a:r>
                        <a:rPr lang="en-US" sz="3600" b="1" i="0" u="none" strike="noStrike" cap="none" spc="0" baseline="0" dirty="0" err="1">
                          <a:ln>
                            <a:noFill/>
                          </a:ln>
                          <a:solidFill>
                            <a:srgbClr val="002060"/>
                          </a:solidFill>
                          <a:effectLst/>
                          <a:uFillTx/>
                          <a:latin typeface="+mn-lt"/>
                          <a:ea typeface="+mn-ea"/>
                          <a:cs typeface="+mn-cs"/>
                          <a:sym typeface="Helvetica Light"/>
                        </a:rPr>
                        <a:t>VaR</a:t>
                      </a:r>
                      <a:r>
                        <a:rPr lang="en-US" sz="3600" b="1" i="0" u="none" strike="noStrike" cap="none" spc="0" baseline="0" dirty="0">
                          <a:ln>
                            <a:noFill/>
                          </a:ln>
                          <a:solidFill>
                            <a:schemeClr val="tx1"/>
                          </a:solidFill>
                          <a:effectLst/>
                          <a:uFillTx/>
                          <a:latin typeface="+mn-lt"/>
                          <a:ea typeface="+mn-ea"/>
                          <a:cs typeface="+mn-cs"/>
                          <a:sym typeface="Helvetica Light"/>
                        </a:rPr>
                        <a:t>)</a:t>
                      </a:r>
                      <a:r>
                        <a:rPr lang="ru-RU" sz="3600" b="1" dirty="0">
                          <a:effectLst/>
                        </a:rPr>
                        <a:t> </a:t>
                      </a: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1922345074"/>
                  </a:ext>
                </a:extLst>
              </a:tr>
              <a:tr h="294157">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600" b="1" dirty="0">
                          <a:solidFill>
                            <a:schemeClr val="accent1">
                              <a:lumMod val="50000"/>
                            </a:schemeClr>
                          </a:solidFill>
                          <a:effectLst/>
                          <a:latin typeface="+mn-lt"/>
                          <a:cs typeface="Times New Roman" panose="02020603050405020304" pitchFamily="18" charset="0"/>
                        </a:rPr>
                        <a:t>Basel committee 2009-2010</a:t>
                      </a:r>
                      <a:endParaRPr lang="ru-RU" sz="3600" b="1" dirty="0">
                        <a:solidFill>
                          <a:schemeClr val="accent1">
                            <a:lumMod val="50000"/>
                          </a:schemeClr>
                        </a:solidFill>
                        <a:effectLst/>
                        <a:latin typeface="+mn-lt"/>
                        <a:cs typeface="Times New Roman" panose="02020603050405020304" pitchFamily="18" charset="0"/>
                      </a:endParaRPr>
                    </a:p>
                    <a:p>
                      <a:pPr algn="ct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pPr marL="0" marR="0" lvl="0" indent="0" algn="ctr" defTabSz="821531" rtl="0" eaLnBrk="1" fontAlgn="auto" latinLnBrk="0" hangingPunct="1">
                        <a:lnSpc>
                          <a:spcPct val="100000"/>
                        </a:lnSpc>
                        <a:spcBef>
                          <a:spcPts val="0"/>
                        </a:spcBef>
                        <a:spcAft>
                          <a:spcPts val="0"/>
                        </a:spcAft>
                        <a:buClrTx/>
                        <a:buSzTx/>
                        <a:buFont typeface="Times New Roman" panose="02020603050405020304" pitchFamily="18" charset="0"/>
                        <a:buNone/>
                        <a:tabLst/>
                        <a:defRPr/>
                      </a:pPr>
                      <a:r>
                        <a:rPr lang="en-US" sz="3600" b="1" i="0" u="none" strike="noStrike" cap="none" spc="0" baseline="0" dirty="0">
                          <a:ln>
                            <a:noFill/>
                          </a:ln>
                          <a:solidFill>
                            <a:srgbClr val="002060"/>
                          </a:solidFill>
                          <a:effectLst/>
                          <a:uFillTx/>
                          <a:latin typeface="+mn-lt"/>
                          <a:ea typeface="+mn-ea"/>
                          <a:cs typeface="+mn-cs"/>
                          <a:sym typeface="Helvetica Light"/>
                        </a:rPr>
                        <a:t>In redaction of Basel from 2009-2010 they propose to evaluate market risk as </a:t>
                      </a:r>
                      <a:r>
                        <a:rPr lang="en-US" sz="3600" b="1" i="0" u="none" strike="noStrike" cap="none" spc="0" baseline="0" dirty="0" err="1">
                          <a:ln>
                            <a:noFill/>
                          </a:ln>
                          <a:solidFill>
                            <a:srgbClr val="002060"/>
                          </a:solidFill>
                          <a:effectLst/>
                          <a:uFillTx/>
                          <a:latin typeface="+mn-lt"/>
                          <a:ea typeface="+mn-ea"/>
                          <a:cs typeface="+mn-cs"/>
                          <a:sym typeface="Helvetica Light"/>
                        </a:rPr>
                        <a:t>VaR</a:t>
                      </a:r>
                      <a:r>
                        <a:rPr lang="en-US" sz="3600" b="1" i="0" u="none" strike="noStrike" cap="none" spc="0" baseline="0" dirty="0">
                          <a:ln>
                            <a:noFill/>
                          </a:ln>
                          <a:solidFill>
                            <a:srgbClr val="002060"/>
                          </a:solidFill>
                          <a:effectLst/>
                          <a:uFillTx/>
                          <a:latin typeface="+mn-lt"/>
                          <a:ea typeface="+mn-ea"/>
                          <a:cs typeface="+mn-cs"/>
                          <a:sym typeface="Helvetica Light"/>
                        </a:rPr>
                        <a:t> (as the variation of market assets of the bank)</a:t>
                      </a: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1181895114"/>
                  </a:ext>
                </a:extLst>
              </a:tr>
            </a:tbl>
          </a:graphicData>
        </a:graphic>
      </p:graphicFrame>
      <p:sp>
        <p:nvSpPr>
          <p:cNvPr id="3" name="Стрелка: вниз 2">
            <a:extLst>
              <a:ext uri="{FF2B5EF4-FFF2-40B4-BE49-F238E27FC236}">
                <a16:creationId xmlns:a16="http://schemas.microsoft.com/office/drawing/2014/main" id="{8EAFD85F-C5A5-439C-BC56-52E5A88881F6}"/>
              </a:ext>
            </a:extLst>
          </p:cNvPr>
          <p:cNvSpPr/>
          <p:nvPr/>
        </p:nvSpPr>
        <p:spPr>
          <a:xfrm>
            <a:off x="10179172" y="6509890"/>
            <a:ext cx="4007796" cy="2655651"/>
          </a:xfrm>
          <a:prstGeom prst="downArrow">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mc:AlternateContent xmlns:mc="http://schemas.openxmlformats.org/markup-compatibility/2006" xmlns:a14="http://schemas.microsoft.com/office/drawing/2010/main">
        <mc:Choice Requires="a14">
          <p:graphicFrame>
            <p:nvGraphicFramePr>
              <p:cNvPr id="4" name="Таблица 4">
                <a:extLst>
                  <a:ext uri="{FF2B5EF4-FFF2-40B4-BE49-F238E27FC236}">
                    <a16:creationId xmlns:a16="http://schemas.microsoft.com/office/drawing/2014/main" id="{2C503944-7AF7-4FF9-9894-14D141992AFA}"/>
                  </a:ext>
                </a:extLst>
              </p:cNvPr>
              <p:cNvGraphicFramePr>
                <a:graphicFrameLocks noGrp="1"/>
              </p:cNvGraphicFramePr>
              <p:nvPr>
                <p:extLst>
                  <p:ext uri="{D42A27DB-BD31-4B8C-83A1-F6EECF244321}">
                    <p14:modId xmlns:p14="http://schemas.microsoft.com/office/powerpoint/2010/main" val="1394215465"/>
                  </p:ext>
                </p:extLst>
              </p:nvPr>
            </p:nvGraphicFramePr>
            <p:xfrm>
              <a:off x="1964987" y="9398363"/>
              <a:ext cx="21311733" cy="2403031"/>
            </p:xfrm>
            <a:graphic>
              <a:graphicData uri="http://schemas.openxmlformats.org/drawingml/2006/table">
                <a:tbl>
                  <a:tblPr firstRow="1" bandRow="1">
                    <a:tableStyleId>{5940675A-B579-460E-94D1-54222C63F5DA}</a:tableStyleId>
                  </a:tblPr>
                  <a:tblGrid>
                    <a:gridCol w="21311733">
                      <a:extLst>
                        <a:ext uri="{9D8B030D-6E8A-4147-A177-3AD203B41FA5}">
                          <a16:colId xmlns:a16="http://schemas.microsoft.com/office/drawing/2014/main" val="3700625797"/>
                        </a:ext>
                      </a:extLst>
                    </a:gridCol>
                  </a:tblGrid>
                  <a:tr h="741680">
                    <a:tc>
                      <a:txBody>
                        <a:bodyPr/>
                        <a:lstStyle/>
                        <a:p>
                          <a:r>
                            <a:rPr lang="en-US" sz="3600" b="1" dirty="0" err="1">
                              <a:solidFill>
                                <a:srgbClr val="002060"/>
                              </a:solidFill>
                            </a:rPr>
                            <a:t>VaR</a:t>
                          </a:r>
                          <a:r>
                            <a:rPr lang="en-US" sz="3600" b="1" dirty="0">
                              <a:solidFill>
                                <a:srgbClr val="002060"/>
                              </a:solidFill>
                            </a:rPr>
                            <a:t> (</a:t>
                          </a:r>
                          <a:r>
                            <a:rPr lang="en-US" sz="3600" b="1" i="0" u="none" strike="noStrike" cap="none" spc="0" baseline="0" dirty="0">
                              <a:ln>
                                <a:noFill/>
                              </a:ln>
                              <a:solidFill>
                                <a:srgbClr val="002060"/>
                              </a:solidFill>
                              <a:effectLst/>
                              <a:uFillTx/>
                              <a:latin typeface="+mn-lt"/>
                              <a:ea typeface="+mn-ea"/>
                              <a:cs typeface="+mn-cs"/>
                              <a:sym typeface="Helvetica Light"/>
                            </a:rPr>
                            <a:t>the variation of market assets of the bank</a:t>
                          </a:r>
                          <a:r>
                            <a:rPr lang="en-US" sz="3600" b="1" dirty="0">
                              <a:solidFill>
                                <a:srgbClr val="002060"/>
                              </a:solidFill>
                            </a:rPr>
                            <a:t>) as market risk</a:t>
                          </a:r>
                          <a:endParaRPr lang="ru-RU" sz="3600" b="1" dirty="0">
                            <a:solidFill>
                              <a:srgbClr val="002060"/>
                            </a:solidFill>
                          </a:endParaRPr>
                        </a:p>
                      </a:txBody>
                      <a:tcPr/>
                    </a:tc>
                    <a:extLst>
                      <a:ext uri="{0D108BD9-81ED-4DB2-BD59-A6C34878D82A}">
                        <a16:rowId xmlns:a16="http://schemas.microsoft.com/office/drawing/2014/main" val="654162999"/>
                      </a:ext>
                    </a:extLst>
                  </a:tr>
                  <a:tr h="74168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600" b="1" dirty="0">
                              <a:solidFill>
                                <a:srgbClr val="002060"/>
                              </a:solidFill>
                            </a:rPr>
                            <a:t>Formula:</a:t>
                          </a:r>
                        </a:p>
                      </a:txBody>
                      <a:tcPr>
                        <a:solidFill>
                          <a:schemeClr val="bg1">
                            <a:lumMod val="85000"/>
                          </a:schemeClr>
                        </a:solidFill>
                      </a:tcPr>
                    </a:tc>
                    <a:extLst>
                      <a:ext uri="{0D108BD9-81ED-4DB2-BD59-A6C34878D82A}">
                        <a16:rowId xmlns:a16="http://schemas.microsoft.com/office/drawing/2014/main" val="1331965530"/>
                      </a:ext>
                    </a:extLst>
                  </a:tr>
                  <a:tr h="741680">
                    <a:tc>
                      <a:txBody>
                        <a:bodyPr/>
                        <a:lstStyle/>
                        <a:p>
                          <a14:m>
                            <m:oMath xmlns:m="http://schemas.openxmlformats.org/officeDocument/2006/math">
                              <m:r>
                                <a:rPr lang="en-US" sz="3600" b="1" i="0" smtClean="0">
                                  <a:solidFill>
                                    <a:srgbClr val="002060"/>
                                  </a:solidFill>
                                  <a:latin typeface="Cambria Math" panose="02040503050406030204" pitchFamily="18" charset="0"/>
                                </a:rPr>
                                <m:t>𝐥𝐧</m:t>
                              </m:r>
                              <m:r>
                                <a:rPr lang="en-US" sz="3600" b="1" i="0" smtClean="0">
                                  <a:solidFill>
                                    <a:srgbClr val="002060"/>
                                  </a:solidFill>
                                  <a:latin typeface="Cambria Math" panose="02040503050406030204" pitchFamily="18" charset="0"/>
                                </a:rPr>
                                <m:t>(</m:t>
                              </m:r>
                              <m:r>
                                <a:rPr lang="en-US" sz="3600" b="1" i="0" smtClean="0">
                                  <a:solidFill>
                                    <a:srgbClr val="002060"/>
                                  </a:solidFill>
                                  <a:latin typeface="Cambria Math" panose="02040503050406030204" pitchFamily="18" charset="0"/>
                                </a:rPr>
                                <m:t>𝟏</m:t>
                              </m:r>
                              <m:r>
                                <a:rPr lang="en-US" sz="3600" b="1" i="0" smtClean="0">
                                  <a:solidFill>
                                    <a:srgbClr val="002060"/>
                                  </a:solidFill>
                                  <a:latin typeface="Cambria Math" panose="02040503050406030204" pitchFamily="18" charset="0"/>
                                </a:rPr>
                                <m:t>+</m:t>
                              </m:r>
                              <m:r>
                                <a:rPr lang="en-US" sz="3600" b="1" i="0" smtClean="0">
                                  <a:solidFill>
                                    <a:srgbClr val="002060"/>
                                  </a:solidFill>
                                  <a:latin typeface="Cambria Math" panose="02040503050406030204" pitchFamily="18" charset="0"/>
                                </a:rPr>
                                <m:t>𝐪𝐮𝐚𝐧𝐭𝐢𝐥𝐞</m:t>
                              </m:r>
                              <m:r>
                                <a:rPr lang="en-US" sz="3600" b="1" i="0" smtClean="0">
                                  <a:solidFill>
                                    <a:srgbClr val="002060"/>
                                  </a:solidFill>
                                  <a:latin typeface="Cambria Math" panose="02040503050406030204" pitchFamily="18" charset="0"/>
                                </a:rPr>
                                <m:t>(</m:t>
                              </m:r>
                              <m:r>
                                <a:rPr lang="en-US" sz="3600" b="1" i="0" smtClean="0">
                                  <a:solidFill>
                                    <a:srgbClr val="002060"/>
                                  </a:solidFill>
                                  <a:latin typeface="Cambria Math" panose="02040503050406030204" pitchFamily="18" charset="0"/>
                                </a:rPr>
                                <m:t>𝟏</m:t>
                              </m:r>
                              <m:r>
                                <a:rPr lang="en-US" sz="3600" b="1" i="0" smtClean="0">
                                  <a:solidFill>
                                    <a:srgbClr val="002060"/>
                                  </a:solidFill>
                                  <a:latin typeface="Cambria Math" panose="02040503050406030204" pitchFamily="18" charset="0"/>
                                </a:rPr>
                                <m:t>%;</m:t>
                              </m:r>
                              <m:d>
                                <m:dPr>
                                  <m:ctrlPr>
                                    <a:rPr lang="en-US" sz="3600" b="1" i="1" smtClean="0">
                                      <a:solidFill>
                                        <a:srgbClr val="002060"/>
                                      </a:solidFill>
                                      <a:latin typeface="Cambria Math" panose="02040503050406030204" pitchFamily="18" charset="0"/>
                                    </a:rPr>
                                  </m:ctrlPr>
                                </m:dPr>
                                <m:e>
                                  <m:f>
                                    <m:fPr>
                                      <m:ctrlPr>
                                        <a:rPr lang="en-US" sz="3600" b="1" i="1" smtClean="0">
                                          <a:solidFill>
                                            <a:srgbClr val="002060"/>
                                          </a:solidFill>
                                          <a:latin typeface="Cambria Math" panose="02040503050406030204" pitchFamily="18" charset="0"/>
                                        </a:rPr>
                                      </m:ctrlPr>
                                    </m:fPr>
                                    <m:num>
                                      <m:nary>
                                        <m:naryPr>
                                          <m:chr m:val="∑"/>
                                          <m:subHide m:val="on"/>
                                          <m:supHide m:val="on"/>
                                          <m:ctrlPr>
                                            <a:rPr lang="en-US" sz="3600" b="1" i="1" smtClean="0">
                                              <a:solidFill>
                                                <a:srgbClr val="002060"/>
                                              </a:solidFill>
                                              <a:latin typeface="Cambria Math" panose="02040503050406030204" pitchFamily="18" charset="0"/>
                                            </a:rPr>
                                          </m:ctrlPr>
                                        </m:naryPr>
                                        <m:sub/>
                                        <m:sup/>
                                        <m:e>
                                          <m:r>
                                            <a:rPr lang="en-US" sz="3600" b="1" i="0" smtClean="0">
                                              <a:solidFill>
                                                <a:srgbClr val="002060"/>
                                              </a:solidFill>
                                              <a:latin typeface="Cambria Math" panose="02040503050406030204" pitchFamily="18" charset="0"/>
                                            </a:rPr>
                                            <m:t>𝐒𝐞𝐜</m:t>
                                          </m:r>
                                        </m:e>
                                      </m:nary>
                                    </m:num>
                                    <m:den>
                                      <m:r>
                                        <a:rPr lang="en-US" sz="3600" b="1" i="0" smtClean="0">
                                          <a:solidFill>
                                            <a:srgbClr val="002060"/>
                                          </a:solidFill>
                                          <a:latin typeface="Cambria Math" panose="02040503050406030204" pitchFamily="18" charset="0"/>
                                        </a:rPr>
                                        <m:t>𝐧</m:t>
                                      </m:r>
                                    </m:den>
                                  </m:f>
                                </m:e>
                              </m:d>
                              <m:r>
                                <a:rPr lang="en-US" sz="3600" b="1" i="0" smtClean="0">
                                  <a:solidFill>
                                    <a:srgbClr val="002060"/>
                                  </a:solidFill>
                                  <a:latin typeface="Cambria Math" panose="02040503050406030204" pitchFamily="18" charset="0"/>
                                </a:rPr>
                                <m:t>;</m:t>
                              </m:r>
                              <m:r>
                                <a:rPr lang="en-US" sz="3600" b="1" i="0" smtClean="0">
                                  <a:solidFill>
                                    <a:srgbClr val="002060"/>
                                  </a:solidFill>
                                  <a:latin typeface="Cambria Math" panose="02040503050406030204" pitchFamily="18" charset="0"/>
                                </a:rPr>
                                <m:t>𝐬𝐭𝐝</m:t>
                              </m:r>
                              <m:r>
                                <a:rPr lang="en-US" sz="3600" b="1" i="0" smtClean="0">
                                  <a:solidFill>
                                    <a:srgbClr val="002060"/>
                                  </a:solidFill>
                                  <a:latin typeface="Cambria Math" panose="02040503050406030204" pitchFamily="18" charset="0"/>
                                </a:rPr>
                                <m:t>.</m:t>
                              </m:r>
                              <m:r>
                                <a:rPr lang="en-US" sz="3600" b="1" i="0" smtClean="0">
                                  <a:solidFill>
                                    <a:srgbClr val="002060"/>
                                  </a:solidFill>
                                  <a:latin typeface="Cambria Math" panose="02040503050406030204" pitchFamily="18" charset="0"/>
                                </a:rPr>
                                <m:t>𝐝𝐞𝐯</m:t>
                              </m:r>
                              <m:r>
                                <a:rPr lang="en-US" sz="3600" b="1" i="0" smtClean="0">
                                  <a:solidFill>
                                    <a:srgbClr val="002060"/>
                                  </a:solidFill>
                                  <a:latin typeface="Cambria Math" panose="02040503050406030204" pitchFamily="18" charset="0"/>
                                </a:rPr>
                                <m:t>(</m:t>
                              </m:r>
                              <m:sSub>
                                <m:sSubPr>
                                  <m:ctrlPr>
                                    <a:rPr lang="en-US" sz="3600" b="1" i="1" smtClean="0">
                                      <a:solidFill>
                                        <a:srgbClr val="002060"/>
                                      </a:solidFill>
                                      <a:latin typeface="Cambria Math" panose="02040503050406030204" pitchFamily="18" charset="0"/>
                                    </a:rPr>
                                  </m:ctrlPr>
                                </m:sSubPr>
                                <m:e>
                                  <m:r>
                                    <a:rPr lang="en-US" sz="3600" b="1" i="0" smtClean="0">
                                      <a:solidFill>
                                        <a:srgbClr val="002060"/>
                                      </a:solidFill>
                                      <a:latin typeface="Cambria Math" panose="02040503050406030204" pitchFamily="18" charset="0"/>
                                    </a:rPr>
                                    <m:t>𝐒𝐞𝐜</m:t>
                                  </m:r>
                                </m:e>
                                <m:sub>
                                  <m:r>
                                    <a:rPr lang="en-US" sz="3600" b="1" i="0" smtClean="0">
                                      <a:solidFill>
                                        <a:srgbClr val="002060"/>
                                      </a:solidFill>
                                      <a:latin typeface="Cambria Math" panose="02040503050406030204" pitchFamily="18" charset="0"/>
                                    </a:rPr>
                                    <m:t>𝟐𝟎𝟏𝟕</m:t>
                                  </m:r>
                                </m:sub>
                              </m:sSub>
                              <m:r>
                                <a:rPr lang="en-US" sz="3600" b="1" i="0" smtClean="0">
                                  <a:solidFill>
                                    <a:srgbClr val="002060"/>
                                  </a:solidFill>
                                  <a:latin typeface="Cambria Math" panose="02040503050406030204" pitchFamily="18" charset="0"/>
                                </a:rPr>
                                <m:t>;</m:t>
                              </m:r>
                              <m:sSub>
                                <m:sSubPr>
                                  <m:ctrlPr>
                                    <a:rPr lang="en-US" sz="3600" b="1" i="1" smtClean="0">
                                      <a:solidFill>
                                        <a:srgbClr val="002060"/>
                                      </a:solidFill>
                                      <a:latin typeface="Cambria Math" panose="02040503050406030204" pitchFamily="18" charset="0"/>
                                    </a:rPr>
                                  </m:ctrlPr>
                                </m:sSubPr>
                                <m:e>
                                  <m:r>
                                    <a:rPr lang="en-US" sz="3600" b="1" i="0" smtClean="0">
                                      <a:solidFill>
                                        <a:srgbClr val="002060"/>
                                      </a:solidFill>
                                      <a:latin typeface="Cambria Math" panose="02040503050406030204" pitchFamily="18" charset="0"/>
                                    </a:rPr>
                                    <m:t>𝐒𝐞𝐜</m:t>
                                  </m:r>
                                </m:e>
                                <m:sub>
                                  <m:r>
                                    <a:rPr lang="en-US" sz="3600" b="1" i="0" smtClean="0">
                                      <a:solidFill>
                                        <a:srgbClr val="002060"/>
                                      </a:solidFill>
                                      <a:latin typeface="Cambria Math" panose="02040503050406030204" pitchFamily="18" charset="0"/>
                                    </a:rPr>
                                    <m:t>𝟐𝟎𝟏𝟗</m:t>
                                  </m:r>
                                </m:sub>
                              </m:sSub>
                              <m:r>
                                <a:rPr lang="en-US" sz="3600" b="1" i="0" smtClean="0">
                                  <a:solidFill>
                                    <a:srgbClr val="002060"/>
                                  </a:solidFill>
                                  <a:latin typeface="Cambria Math" panose="02040503050406030204" pitchFamily="18" charset="0"/>
                                </a:rPr>
                                <m:t>))</m:t>
                              </m:r>
                            </m:oMath>
                          </a14:m>
                          <a:r>
                            <a:rPr lang="en-US" sz="3600" b="1" i="0" dirty="0">
                              <a:solidFill>
                                <a:srgbClr val="002060"/>
                              </a:solidFill>
                              <a:latin typeface="+mn-lt"/>
                            </a:rPr>
                            <a:t>)</a:t>
                          </a:r>
                          <a:endParaRPr lang="ru-RU" sz="3600" b="1" i="0" dirty="0">
                            <a:solidFill>
                              <a:srgbClr val="002060"/>
                            </a:solidFill>
                            <a:latin typeface="+mn-lt"/>
                          </a:endParaRPr>
                        </a:p>
                      </a:txBody>
                      <a:tcPr/>
                    </a:tc>
                    <a:extLst>
                      <a:ext uri="{0D108BD9-81ED-4DB2-BD59-A6C34878D82A}">
                        <a16:rowId xmlns:a16="http://schemas.microsoft.com/office/drawing/2014/main" val="212865232"/>
                      </a:ext>
                    </a:extLst>
                  </a:tr>
                </a:tbl>
              </a:graphicData>
            </a:graphic>
          </p:graphicFrame>
        </mc:Choice>
        <mc:Fallback xmlns="">
          <p:graphicFrame>
            <p:nvGraphicFramePr>
              <p:cNvPr id="4" name="Таблица 4">
                <a:extLst>
                  <a:ext uri="{FF2B5EF4-FFF2-40B4-BE49-F238E27FC236}">
                    <a16:creationId xmlns:a16="http://schemas.microsoft.com/office/drawing/2014/main" id="{2C503944-7AF7-4FF9-9894-14D141992AFA}"/>
                  </a:ext>
                </a:extLst>
              </p:cNvPr>
              <p:cNvGraphicFramePr>
                <a:graphicFrameLocks noGrp="1"/>
              </p:cNvGraphicFramePr>
              <p:nvPr>
                <p:extLst>
                  <p:ext uri="{D42A27DB-BD31-4B8C-83A1-F6EECF244321}">
                    <p14:modId xmlns:p14="http://schemas.microsoft.com/office/powerpoint/2010/main" val="1394215465"/>
                  </p:ext>
                </p:extLst>
              </p:nvPr>
            </p:nvGraphicFramePr>
            <p:xfrm>
              <a:off x="1964987" y="9398363"/>
              <a:ext cx="21311733" cy="2403031"/>
            </p:xfrm>
            <a:graphic>
              <a:graphicData uri="http://schemas.openxmlformats.org/drawingml/2006/table">
                <a:tbl>
                  <a:tblPr firstRow="1" bandRow="1">
                    <a:tableStyleId>{5940675A-B579-460E-94D1-54222C63F5DA}</a:tableStyleId>
                  </a:tblPr>
                  <a:tblGrid>
                    <a:gridCol w="21311733">
                      <a:extLst>
                        <a:ext uri="{9D8B030D-6E8A-4147-A177-3AD203B41FA5}">
                          <a16:colId xmlns:a16="http://schemas.microsoft.com/office/drawing/2014/main" val="3700625797"/>
                        </a:ext>
                      </a:extLst>
                    </a:gridCol>
                  </a:tblGrid>
                  <a:tr h="741680">
                    <a:tc>
                      <a:txBody>
                        <a:bodyPr/>
                        <a:lstStyle/>
                        <a:p>
                          <a:r>
                            <a:rPr lang="en-US" sz="3600" b="1" dirty="0" err="1">
                              <a:solidFill>
                                <a:srgbClr val="002060"/>
                              </a:solidFill>
                            </a:rPr>
                            <a:t>VaR</a:t>
                          </a:r>
                          <a:r>
                            <a:rPr lang="en-US" sz="3600" b="1" dirty="0">
                              <a:solidFill>
                                <a:srgbClr val="002060"/>
                              </a:solidFill>
                            </a:rPr>
                            <a:t> (</a:t>
                          </a:r>
                          <a:r>
                            <a:rPr lang="en-US" sz="3600" b="1" i="0" u="none" strike="noStrike" cap="none" spc="0" baseline="0" dirty="0">
                              <a:ln>
                                <a:noFill/>
                              </a:ln>
                              <a:solidFill>
                                <a:srgbClr val="002060"/>
                              </a:solidFill>
                              <a:effectLst/>
                              <a:uFillTx/>
                              <a:latin typeface="+mn-lt"/>
                              <a:ea typeface="+mn-ea"/>
                              <a:cs typeface="+mn-cs"/>
                              <a:sym typeface="Helvetica Light"/>
                            </a:rPr>
                            <a:t>the variation of market assets of the bank</a:t>
                          </a:r>
                          <a:r>
                            <a:rPr lang="en-US" sz="3600" b="1" dirty="0">
                              <a:solidFill>
                                <a:srgbClr val="002060"/>
                              </a:solidFill>
                            </a:rPr>
                            <a:t>) as market risk</a:t>
                          </a:r>
                          <a:endParaRPr lang="ru-RU" sz="3600" b="1" dirty="0">
                            <a:solidFill>
                              <a:srgbClr val="002060"/>
                            </a:solidFill>
                          </a:endParaRPr>
                        </a:p>
                      </a:txBody>
                      <a:tcPr/>
                    </a:tc>
                    <a:extLst>
                      <a:ext uri="{0D108BD9-81ED-4DB2-BD59-A6C34878D82A}">
                        <a16:rowId xmlns:a16="http://schemas.microsoft.com/office/drawing/2014/main" val="654162999"/>
                      </a:ext>
                    </a:extLst>
                  </a:tr>
                  <a:tr h="74168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600" b="1" dirty="0">
                              <a:solidFill>
                                <a:srgbClr val="002060"/>
                              </a:solidFill>
                            </a:rPr>
                            <a:t>Formula:</a:t>
                          </a:r>
                        </a:p>
                      </a:txBody>
                      <a:tcPr>
                        <a:solidFill>
                          <a:schemeClr val="bg1">
                            <a:lumMod val="85000"/>
                          </a:schemeClr>
                        </a:solidFill>
                      </a:tcPr>
                    </a:tc>
                    <a:extLst>
                      <a:ext uri="{0D108BD9-81ED-4DB2-BD59-A6C34878D82A}">
                        <a16:rowId xmlns:a16="http://schemas.microsoft.com/office/drawing/2014/main" val="1331965530"/>
                      </a:ext>
                    </a:extLst>
                  </a:tr>
                  <a:tr h="919671">
                    <a:tc>
                      <a:txBody>
                        <a:bodyPr/>
                        <a:lstStyle/>
                        <a:p>
                          <a:endParaRPr lang="ru-RU"/>
                        </a:p>
                      </a:txBody>
                      <a:tcPr>
                        <a:blipFill>
                          <a:blip r:embed="rId4"/>
                          <a:stretch>
                            <a:fillRect l="-29" t="-171523" r="-57" b="-9272"/>
                          </a:stretch>
                        </a:blipFill>
                      </a:tcPr>
                    </a:tc>
                    <a:extLst>
                      <a:ext uri="{0D108BD9-81ED-4DB2-BD59-A6C34878D82A}">
                        <a16:rowId xmlns:a16="http://schemas.microsoft.com/office/drawing/2014/main" val="212865232"/>
                      </a:ext>
                    </a:extLst>
                  </a:tr>
                </a:tbl>
              </a:graphicData>
            </a:graphic>
          </p:graphicFrame>
        </mc:Fallback>
      </mc:AlternateContent>
      <p:sp>
        <p:nvSpPr>
          <p:cNvPr id="5" name="Номер слайда 4">
            <a:extLst>
              <a:ext uri="{FF2B5EF4-FFF2-40B4-BE49-F238E27FC236}">
                <a16:creationId xmlns:a16="http://schemas.microsoft.com/office/drawing/2014/main" id="{EB279451-4619-4C78-8EF1-2D5A8E61A255}"/>
              </a:ext>
            </a:extLst>
          </p:cNvPr>
          <p:cNvSpPr>
            <a:spLocks noGrp="1"/>
          </p:cNvSpPr>
          <p:nvPr>
            <p:ph type="sldNum" sz="quarter" idx="2"/>
          </p:nvPr>
        </p:nvSpPr>
        <p:spPr/>
        <p:txBody>
          <a:bodyPr/>
          <a:lstStyle/>
          <a:p>
            <a:fld id="{86CB4B4D-7CA3-9044-876B-883B54F8677D}" type="slidenum">
              <a:rPr lang="ru-RU" smtClean="0"/>
              <a:t>7</a:t>
            </a:fld>
            <a:endParaRPr lang="ru-RU"/>
          </a:p>
        </p:txBody>
      </p:sp>
    </p:spTree>
    <p:extLst>
      <p:ext uri="{BB962C8B-B14F-4D97-AF65-F5344CB8AC3E}">
        <p14:creationId xmlns:p14="http://schemas.microsoft.com/office/powerpoint/2010/main" val="421374812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How to measure? Operational risk</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mc:AlternateContent xmlns:mc="http://schemas.openxmlformats.org/markup-compatibility/2006" xmlns:a14="http://schemas.microsoft.com/office/drawing/2010/main">
        <mc:Choice Requires="a14">
          <p:graphicFrame>
            <p:nvGraphicFramePr>
              <p:cNvPr id="2" name="Таблица 1">
                <a:extLst>
                  <a:ext uri="{FF2B5EF4-FFF2-40B4-BE49-F238E27FC236}">
                    <a16:creationId xmlns:a16="http://schemas.microsoft.com/office/drawing/2014/main" id="{A10798A0-22FE-4C8D-9DD1-807ED3B42A0C}"/>
                  </a:ext>
                </a:extLst>
              </p:cNvPr>
              <p:cNvGraphicFramePr>
                <a:graphicFrameLocks noGrp="1"/>
              </p:cNvGraphicFramePr>
              <p:nvPr>
                <p:extLst>
                  <p:ext uri="{D42A27DB-BD31-4B8C-83A1-F6EECF244321}">
                    <p14:modId xmlns:p14="http://schemas.microsoft.com/office/powerpoint/2010/main" val="1727497182"/>
                  </p:ext>
                </p:extLst>
              </p:nvPr>
            </p:nvGraphicFramePr>
            <p:xfrm>
              <a:off x="3684446" y="3420646"/>
              <a:ext cx="18475162" cy="3334895"/>
            </p:xfrm>
            <a:graphic>
              <a:graphicData uri="http://schemas.openxmlformats.org/drawingml/2006/table">
                <a:tbl>
                  <a:tblPr firstRow="1" firstCol="1" bandRow="1">
                    <a:tableStyleId>{5940675A-B579-460E-94D1-54222C63F5DA}</a:tableStyleId>
                  </a:tblPr>
                  <a:tblGrid>
                    <a:gridCol w="5426752">
                      <a:extLst>
                        <a:ext uri="{9D8B030D-6E8A-4147-A177-3AD203B41FA5}">
                          <a16:colId xmlns:a16="http://schemas.microsoft.com/office/drawing/2014/main" val="2052596510"/>
                        </a:ext>
                      </a:extLst>
                    </a:gridCol>
                    <a:gridCol w="13048410">
                      <a:extLst>
                        <a:ext uri="{9D8B030D-6E8A-4147-A177-3AD203B41FA5}">
                          <a16:colId xmlns:a16="http://schemas.microsoft.com/office/drawing/2014/main" val="3338992041"/>
                        </a:ext>
                      </a:extLst>
                    </a:gridCol>
                  </a:tblGrid>
                  <a:tr h="661862">
                    <a:tc>
                      <a:txBody>
                        <a:bodyPr/>
                        <a:lstStyle/>
                        <a:p>
                          <a:r>
                            <a:rPr lang="en-US" sz="3600" b="1" i="0" u="none" strike="noStrike" cap="none" spc="0" baseline="0" dirty="0">
                              <a:ln>
                                <a:noFill/>
                              </a:ln>
                              <a:solidFill>
                                <a:schemeClr val="accent1">
                                  <a:lumMod val="50000"/>
                                </a:schemeClr>
                              </a:solidFill>
                              <a:effectLst/>
                              <a:uFillTx/>
                              <a:latin typeface="+mn-lt"/>
                              <a:ea typeface="+mn-ea"/>
                              <a:cs typeface="+mn-cs"/>
                              <a:sym typeface="Helvetica Light"/>
                            </a:rPr>
                            <a:t>Article</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3600" b="1" dirty="0">
                              <a:solidFill>
                                <a:schemeClr val="accent1">
                                  <a:lumMod val="50000"/>
                                </a:schemeClr>
                              </a:solidFill>
                              <a:effectLst/>
                              <a:latin typeface="+mn-lt"/>
                              <a:ea typeface="Times New Roman" panose="02020603050405020304" pitchFamily="18" charset="0"/>
                              <a:cs typeface="Times New Roman" panose="02020603050405020304" pitchFamily="18" charset="0"/>
                            </a:rPr>
                            <a:t>Formula</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955365926"/>
                      </a:ext>
                    </a:extLst>
                  </a:tr>
                  <a:tr h="345523">
                    <a:tc rowSpan="2">
                      <a:txBody>
                        <a:bodyPr/>
                        <a:lstStyle/>
                        <a:p>
                          <a:r>
                            <a:rPr lang="en-US" sz="3600" b="1" dirty="0">
                              <a:solidFill>
                                <a:schemeClr val="accent1">
                                  <a:lumMod val="50000"/>
                                </a:schemeClr>
                              </a:solidFill>
                              <a:effectLst/>
                              <a:latin typeface="+mn-lt"/>
                              <a:cs typeface="Times New Roman" panose="02020603050405020304" pitchFamily="18" charset="0"/>
                            </a:rPr>
                            <a:t>Basel committee III</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pPr/>
                          <a14:m>
                            <m:oMathPara xmlns:m="http://schemas.openxmlformats.org/officeDocument/2006/math">
                              <m:oMathParaPr>
                                <m:jc m:val="centerGroup"/>
                              </m:oMathParaPr>
                              <m:oMath xmlns:m="http://schemas.openxmlformats.org/officeDocument/2006/math">
                                <m:r>
                                  <a:rPr lang="en-US" sz="3600" b="1" i="0" u="none" strike="noStrike" cap="none" spc="0" baseline="0" smtClean="0">
                                    <a:ln>
                                      <a:noFill/>
                                    </a:ln>
                                    <a:solidFill>
                                      <a:srgbClr val="002060"/>
                                    </a:solidFill>
                                    <a:effectLst/>
                                    <a:uFillTx/>
                                    <a:latin typeface="Cambria Math" panose="02040503050406030204" pitchFamily="18" charset="0"/>
                                    <a:ea typeface="+mn-ea"/>
                                    <a:cs typeface="+mn-cs"/>
                                    <a:sym typeface="Helvetica Light"/>
                                  </a:rPr>
                                  <m:t>𝐎𝐑</m:t>
                                </m:r>
                                <m:r>
                                  <a:rPr lang="en-US" sz="3600" b="1" i="0" u="none" strike="noStrike" cap="none" spc="0" baseline="0" smtClean="0">
                                    <a:ln>
                                      <a:noFill/>
                                    </a:ln>
                                    <a:solidFill>
                                      <a:srgbClr val="002060"/>
                                    </a:solidFill>
                                    <a:effectLst/>
                                    <a:uFillTx/>
                                    <a:latin typeface="Cambria Math" panose="02040503050406030204" pitchFamily="18" charset="0"/>
                                    <a:ea typeface="+mn-ea"/>
                                    <a:cs typeface="+mn-cs"/>
                                    <a:sym typeface="Helvetica Light"/>
                                  </a:rPr>
                                  <m:t>=</m:t>
                                </m:r>
                                <m:f>
                                  <m:fPr>
                                    <m:ctrlPr>
                                      <a:rPr lang="ru-RU" sz="3600" b="1" i="1" u="none" strike="noStrike" cap="none" spc="0" baseline="0">
                                        <a:ln>
                                          <a:noFill/>
                                        </a:ln>
                                        <a:solidFill>
                                          <a:srgbClr val="002060"/>
                                        </a:solidFill>
                                        <a:effectLst/>
                                        <a:uFillTx/>
                                        <a:latin typeface="Cambria Math" panose="02040503050406030204" pitchFamily="18" charset="0"/>
                                        <a:ea typeface="+mn-ea"/>
                                        <a:cs typeface="+mn-cs"/>
                                        <a:sym typeface="Helvetica Light"/>
                                      </a:rPr>
                                    </m:ctrlPr>
                                  </m:fPr>
                                  <m:num>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𝟏</m:t>
                                    </m:r>
                                  </m:num>
                                  <m:den>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𝐤</m:t>
                                    </m:r>
                                  </m:den>
                                </m:f>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𝐎𝐑𝐂</m:t>
                                </m:r>
                              </m:oMath>
                            </m:oMathPara>
                          </a14:m>
                          <a:endParaRPr lang="ru-RU" sz="3600" b="1" i="0" u="none" strike="noStrike" cap="none" spc="0" baseline="0" dirty="0">
                            <a:ln>
                              <a:noFill/>
                            </a:ln>
                            <a:solidFill>
                              <a:srgbClr val="002060"/>
                            </a:solidFill>
                            <a:effectLst/>
                            <a:uFillTx/>
                            <a:latin typeface="+mn-lt"/>
                            <a:ea typeface="+mn-ea"/>
                            <a:cs typeface="+mn-cs"/>
                            <a:sym typeface="Helvetica Light"/>
                          </a:endParaRPr>
                        </a:p>
                        <a:p>
                          <a14:m>
                            <m:oMath xmlns:m="http://schemas.openxmlformats.org/officeDocument/2006/math">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𝐤</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𝟎</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𝟎𝟖</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 </m:t>
                              </m:r>
                            </m:oMath>
                          </a14:m>
                          <a:r>
                            <a:rPr lang="en-US" sz="3600" b="1" i="0" u="none" strike="noStrike" cap="none" spc="0" baseline="0" dirty="0">
                              <a:ln>
                                <a:noFill/>
                              </a:ln>
                              <a:solidFill>
                                <a:srgbClr val="002060"/>
                              </a:solidFill>
                              <a:effectLst/>
                              <a:uFillTx/>
                              <a:latin typeface="+mn-lt"/>
                              <a:ea typeface="+mn-ea"/>
                              <a:cs typeface="+mn-cs"/>
                              <a:sym typeface="Helvetica Light"/>
                            </a:rPr>
                            <a:t>- coefficient. pointed by the regulator</a:t>
                          </a:r>
                          <a:endParaRPr lang="ru-RU" sz="3600" b="1" i="0" dirty="0">
                            <a:solidFill>
                              <a:srgbClr val="002060"/>
                            </a:solidFill>
                            <a:effectLst/>
                            <a:latin typeface="+mn-lt"/>
                          </a:endParaRPr>
                        </a:p>
                      </a:txBody>
                      <a:tcPr marL="68580" marR="68580" marT="0" marB="0"/>
                    </a:tc>
                    <a:extLst>
                      <a:ext uri="{0D108BD9-81ED-4DB2-BD59-A6C34878D82A}">
                        <a16:rowId xmlns:a16="http://schemas.microsoft.com/office/drawing/2014/main" val="1922345074"/>
                      </a:ext>
                    </a:extLst>
                  </a:tr>
                  <a:tr h="294157">
                    <a:tc v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600" b="1" dirty="0">
                              <a:solidFill>
                                <a:schemeClr val="accent1">
                                  <a:lumMod val="50000"/>
                                </a:schemeClr>
                              </a:solidFill>
                              <a:effectLst/>
                              <a:latin typeface="+mn-lt"/>
                              <a:cs typeface="Times New Roman" panose="02020603050405020304" pitchFamily="18" charset="0"/>
                            </a:rPr>
                            <a:t>Basel committee 2009-2010</a:t>
                          </a:r>
                          <a:endParaRPr lang="ru-RU" sz="3600" b="1" dirty="0">
                            <a:solidFill>
                              <a:schemeClr val="accent1">
                                <a:lumMod val="50000"/>
                              </a:schemeClr>
                            </a:solidFill>
                            <a:effectLst/>
                            <a:latin typeface="+mn-lt"/>
                            <a:cs typeface="Times New Roman" panose="02020603050405020304" pitchFamily="18" charset="0"/>
                          </a:endParaRPr>
                        </a:p>
                        <a:p>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pPr/>
                          <a14:m>
                            <m:oMathPara xmlns:m="http://schemas.openxmlformats.org/officeDocument/2006/math">
                              <m:oMathParaPr>
                                <m:jc m:val="centerGroup"/>
                              </m:oMathParaPr>
                              <m:oMath xmlns:m="http://schemas.openxmlformats.org/officeDocument/2006/math">
                                <m:r>
                                  <a:rPr lang="en-US" sz="3600" b="1" i="0" u="none" strike="noStrike" cap="none" spc="0" baseline="0" smtClean="0">
                                    <a:ln>
                                      <a:noFill/>
                                    </a:ln>
                                    <a:solidFill>
                                      <a:srgbClr val="002060"/>
                                    </a:solidFill>
                                    <a:effectLst/>
                                    <a:uFillTx/>
                                    <a:latin typeface="Cambria Math" panose="02040503050406030204" pitchFamily="18" charset="0"/>
                                    <a:ea typeface="+mn-ea"/>
                                    <a:cs typeface="+mn-cs"/>
                                    <a:sym typeface="Helvetica Light"/>
                                  </a:rPr>
                                  <m:t>𝐎𝐑𝐂</m:t>
                                </m:r>
                                <m:r>
                                  <a:rPr lang="en-US" sz="3600" b="1" i="0" u="none" strike="noStrike" cap="none" spc="0" baseline="0" smtClean="0">
                                    <a:ln>
                                      <a:noFill/>
                                    </a:ln>
                                    <a:solidFill>
                                      <a:srgbClr val="002060"/>
                                    </a:solidFill>
                                    <a:effectLst/>
                                    <a:uFillTx/>
                                    <a:latin typeface="Cambria Math" panose="02040503050406030204" pitchFamily="18" charset="0"/>
                                    <a:ea typeface="+mn-ea"/>
                                    <a:cs typeface="+mn-cs"/>
                                    <a:sym typeface="Helvetica Light"/>
                                  </a:rPr>
                                  <m:t>=</m:t>
                                </m:r>
                                <m:r>
                                  <a:rPr lang="en-US" sz="3600" b="1" i="0" u="none" strike="noStrike" cap="none" spc="0" baseline="0" smtClean="0">
                                    <a:ln>
                                      <a:noFill/>
                                    </a:ln>
                                    <a:solidFill>
                                      <a:srgbClr val="002060"/>
                                    </a:solidFill>
                                    <a:effectLst/>
                                    <a:uFillTx/>
                                    <a:latin typeface="Cambria Math" panose="02040503050406030204" pitchFamily="18" charset="0"/>
                                    <a:ea typeface="+mn-ea"/>
                                    <a:cs typeface="+mn-cs"/>
                                    <a:sym typeface="Helvetica Light"/>
                                  </a:rPr>
                                  <m:t>𝐚</m:t>
                                </m:r>
                                <m:r>
                                  <a:rPr lang="en-US" sz="3600" b="1" i="0" u="none" strike="noStrike" cap="none" spc="0" baseline="0" smtClean="0">
                                    <a:ln>
                                      <a:noFill/>
                                    </a:ln>
                                    <a:solidFill>
                                      <a:srgbClr val="002060"/>
                                    </a:solidFill>
                                    <a:effectLst/>
                                    <a:uFillTx/>
                                    <a:latin typeface="Cambria Math" panose="02040503050406030204" pitchFamily="18" charset="0"/>
                                    <a:ea typeface="+mn-ea"/>
                                    <a:cs typeface="+mn-cs"/>
                                    <a:sym typeface="Helvetica Light"/>
                                  </a:rPr>
                                  <m:t>∗</m:t>
                                </m:r>
                                <m:r>
                                  <a:rPr lang="en-US" sz="3600" b="1" i="0" u="none" strike="noStrike" cap="none" spc="0" baseline="0" smtClean="0">
                                    <a:ln>
                                      <a:noFill/>
                                    </a:ln>
                                    <a:solidFill>
                                      <a:srgbClr val="002060"/>
                                    </a:solidFill>
                                    <a:effectLst/>
                                    <a:uFillTx/>
                                    <a:latin typeface="Cambria Math" panose="02040503050406030204" pitchFamily="18" charset="0"/>
                                    <a:ea typeface="+mn-ea"/>
                                    <a:cs typeface="+mn-cs"/>
                                    <a:sym typeface="Helvetica Light"/>
                                  </a:rPr>
                                  <m:t>𝐆𝐢</m:t>
                                </m:r>
                              </m:oMath>
                            </m:oMathPara>
                          </a14:m>
                          <a:endParaRPr lang="ru-RU" sz="3600" b="1" i="0" u="none" strike="noStrike" cap="none" spc="0" baseline="0" dirty="0">
                            <a:ln>
                              <a:noFill/>
                            </a:ln>
                            <a:solidFill>
                              <a:srgbClr val="002060"/>
                            </a:solidFill>
                            <a:effectLst/>
                            <a:uFillTx/>
                            <a:latin typeface="+mn-lt"/>
                            <a:ea typeface="+mn-ea"/>
                            <a:cs typeface="+mn-cs"/>
                            <a:sym typeface="Helvetica Light"/>
                          </a:endParaRPr>
                        </a:p>
                        <a:p>
                          <a14:m>
                            <m:oMath xmlns:m="http://schemas.openxmlformats.org/officeDocument/2006/math">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𝐚</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𝟏𝟓</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m:t>
                              </m:r>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𝐆𝐢</m:t>
                              </m:r>
                            </m:oMath>
                          </a14:m>
                          <a:r>
                            <a:rPr lang="en-US" sz="3600" b="1" i="0" u="none" strike="noStrike" cap="none" spc="0" baseline="0" dirty="0">
                              <a:ln>
                                <a:noFill/>
                              </a:ln>
                              <a:solidFill>
                                <a:srgbClr val="002060"/>
                              </a:solidFill>
                              <a:effectLst/>
                              <a:uFillTx/>
                              <a:latin typeface="+mn-lt"/>
                              <a:ea typeface="+mn-ea"/>
                              <a:cs typeface="+mn-cs"/>
                              <a:sym typeface="Helvetica Light"/>
                            </a:rPr>
                            <a:t> - average annual gross income for 3 years</a:t>
                          </a:r>
                          <a:endParaRPr lang="ru-RU" sz="3600" b="1" i="0"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1181895114"/>
                      </a:ext>
                    </a:extLst>
                  </a:tr>
                </a:tbl>
              </a:graphicData>
            </a:graphic>
          </p:graphicFrame>
        </mc:Choice>
        <mc:Fallback xmlns="">
          <p:graphicFrame>
            <p:nvGraphicFramePr>
              <p:cNvPr id="2" name="Таблица 1">
                <a:extLst>
                  <a:ext uri="{FF2B5EF4-FFF2-40B4-BE49-F238E27FC236}">
                    <a16:creationId xmlns:a16="http://schemas.microsoft.com/office/drawing/2014/main" id="{A10798A0-22FE-4C8D-9DD1-807ED3B42A0C}"/>
                  </a:ext>
                </a:extLst>
              </p:cNvPr>
              <p:cNvGraphicFramePr>
                <a:graphicFrameLocks noGrp="1"/>
              </p:cNvGraphicFramePr>
              <p:nvPr>
                <p:extLst>
                  <p:ext uri="{D42A27DB-BD31-4B8C-83A1-F6EECF244321}">
                    <p14:modId xmlns:p14="http://schemas.microsoft.com/office/powerpoint/2010/main" val="1727497182"/>
                  </p:ext>
                </p:extLst>
              </p:nvPr>
            </p:nvGraphicFramePr>
            <p:xfrm>
              <a:off x="3684446" y="3420646"/>
              <a:ext cx="18475162" cy="3334895"/>
            </p:xfrm>
            <a:graphic>
              <a:graphicData uri="http://schemas.openxmlformats.org/drawingml/2006/table">
                <a:tbl>
                  <a:tblPr firstRow="1" firstCol="1" bandRow="1">
                    <a:tableStyleId>{5940675A-B579-460E-94D1-54222C63F5DA}</a:tableStyleId>
                  </a:tblPr>
                  <a:tblGrid>
                    <a:gridCol w="5426752">
                      <a:extLst>
                        <a:ext uri="{9D8B030D-6E8A-4147-A177-3AD203B41FA5}">
                          <a16:colId xmlns:a16="http://schemas.microsoft.com/office/drawing/2014/main" val="2052596510"/>
                        </a:ext>
                      </a:extLst>
                    </a:gridCol>
                    <a:gridCol w="13048410">
                      <a:extLst>
                        <a:ext uri="{9D8B030D-6E8A-4147-A177-3AD203B41FA5}">
                          <a16:colId xmlns:a16="http://schemas.microsoft.com/office/drawing/2014/main" val="3338992041"/>
                        </a:ext>
                      </a:extLst>
                    </a:gridCol>
                  </a:tblGrid>
                  <a:tr h="661862">
                    <a:tc>
                      <a:txBody>
                        <a:bodyPr/>
                        <a:lstStyle/>
                        <a:p>
                          <a:r>
                            <a:rPr lang="en-US" sz="3600" b="1" i="0" u="none" strike="noStrike" cap="none" spc="0" baseline="0" dirty="0">
                              <a:ln>
                                <a:noFill/>
                              </a:ln>
                              <a:solidFill>
                                <a:schemeClr val="accent1">
                                  <a:lumMod val="50000"/>
                                </a:schemeClr>
                              </a:solidFill>
                              <a:effectLst/>
                              <a:uFillTx/>
                              <a:latin typeface="+mn-lt"/>
                              <a:ea typeface="+mn-ea"/>
                              <a:cs typeface="+mn-cs"/>
                              <a:sym typeface="Helvetica Light"/>
                            </a:rPr>
                            <a:t>Article</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3600" b="1" dirty="0">
                              <a:solidFill>
                                <a:schemeClr val="accent1">
                                  <a:lumMod val="50000"/>
                                </a:schemeClr>
                              </a:solidFill>
                              <a:effectLst/>
                              <a:latin typeface="+mn-lt"/>
                              <a:ea typeface="Times New Roman" panose="02020603050405020304" pitchFamily="18" charset="0"/>
                              <a:cs typeface="Times New Roman" panose="02020603050405020304" pitchFamily="18" charset="0"/>
                            </a:rPr>
                            <a:t>Formula</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955365926"/>
                      </a:ext>
                    </a:extLst>
                  </a:tr>
                  <a:tr h="1575753">
                    <a:tc rowSpan="2">
                      <a:txBody>
                        <a:bodyPr/>
                        <a:lstStyle/>
                        <a:p>
                          <a:r>
                            <a:rPr lang="en-US" sz="3600" b="1" dirty="0">
                              <a:solidFill>
                                <a:schemeClr val="accent1">
                                  <a:lumMod val="50000"/>
                                </a:schemeClr>
                              </a:solidFill>
                              <a:effectLst/>
                              <a:latin typeface="+mn-lt"/>
                              <a:cs typeface="Times New Roman" panose="02020603050405020304" pitchFamily="18" charset="0"/>
                            </a:rPr>
                            <a:t>Basel committee III</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endParaRPr lang="ru-RU"/>
                        </a:p>
                      </a:txBody>
                      <a:tcPr marL="68580" marR="68580" marT="0" marB="0">
                        <a:blipFill>
                          <a:blip r:embed="rId3"/>
                          <a:stretch>
                            <a:fillRect l="-41663" t="-50965" r="-93" b="-86873"/>
                          </a:stretch>
                        </a:blipFill>
                      </a:tcPr>
                    </a:tc>
                    <a:extLst>
                      <a:ext uri="{0D108BD9-81ED-4DB2-BD59-A6C34878D82A}">
                        <a16:rowId xmlns:a16="http://schemas.microsoft.com/office/drawing/2014/main" val="1922345074"/>
                      </a:ext>
                    </a:extLst>
                  </a:tr>
                  <a:tr h="1097280">
                    <a:tc v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600" b="1" dirty="0">
                              <a:solidFill>
                                <a:schemeClr val="accent1">
                                  <a:lumMod val="50000"/>
                                </a:schemeClr>
                              </a:solidFill>
                              <a:effectLst/>
                              <a:latin typeface="+mn-lt"/>
                              <a:cs typeface="Times New Roman" panose="02020603050405020304" pitchFamily="18" charset="0"/>
                            </a:rPr>
                            <a:t>Basel committee 2009-2010</a:t>
                          </a:r>
                          <a:endParaRPr lang="ru-RU" sz="3600" b="1" dirty="0">
                            <a:solidFill>
                              <a:schemeClr val="accent1">
                                <a:lumMod val="50000"/>
                              </a:schemeClr>
                            </a:solidFill>
                            <a:effectLst/>
                            <a:latin typeface="+mn-lt"/>
                            <a:cs typeface="Times New Roman" panose="02020603050405020304" pitchFamily="18" charset="0"/>
                          </a:endParaRPr>
                        </a:p>
                        <a:p>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endParaRPr lang="ru-RU"/>
                        </a:p>
                      </a:txBody>
                      <a:tcPr marL="68580" marR="68580" marT="0" marB="0">
                        <a:blipFill>
                          <a:blip r:embed="rId3"/>
                          <a:stretch>
                            <a:fillRect l="-41663" t="-217222" r="-93" b="-25000"/>
                          </a:stretch>
                        </a:blipFill>
                      </a:tcPr>
                    </a:tc>
                    <a:extLst>
                      <a:ext uri="{0D108BD9-81ED-4DB2-BD59-A6C34878D82A}">
                        <a16:rowId xmlns:a16="http://schemas.microsoft.com/office/drawing/2014/main" val="1181895114"/>
                      </a:ext>
                    </a:extLst>
                  </a:tr>
                </a:tbl>
              </a:graphicData>
            </a:graphic>
          </p:graphicFrame>
        </mc:Fallback>
      </mc:AlternateContent>
      <p:sp>
        <p:nvSpPr>
          <p:cNvPr id="3" name="Стрелка: вниз 2">
            <a:extLst>
              <a:ext uri="{FF2B5EF4-FFF2-40B4-BE49-F238E27FC236}">
                <a16:creationId xmlns:a16="http://schemas.microsoft.com/office/drawing/2014/main" id="{8EAFD85F-C5A5-439C-BC56-52E5A88881F6}"/>
              </a:ext>
            </a:extLst>
          </p:cNvPr>
          <p:cNvSpPr/>
          <p:nvPr/>
        </p:nvSpPr>
        <p:spPr>
          <a:xfrm>
            <a:off x="10188102" y="7338250"/>
            <a:ext cx="4007796" cy="2655651"/>
          </a:xfrm>
          <a:prstGeom prst="downArrow">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graphicFrame>
        <p:nvGraphicFramePr>
          <p:cNvPr id="4" name="Таблица 4">
            <a:extLst>
              <a:ext uri="{FF2B5EF4-FFF2-40B4-BE49-F238E27FC236}">
                <a16:creationId xmlns:a16="http://schemas.microsoft.com/office/drawing/2014/main" id="{2C503944-7AF7-4FF9-9894-14D141992AFA}"/>
              </a:ext>
            </a:extLst>
          </p:cNvPr>
          <p:cNvGraphicFramePr>
            <a:graphicFrameLocks noGrp="1"/>
          </p:cNvGraphicFramePr>
          <p:nvPr>
            <p:extLst>
              <p:ext uri="{D42A27DB-BD31-4B8C-83A1-F6EECF244321}">
                <p14:modId xmlns:p14="http://schemas.microsoft.com/office/powerpoint/2010/main" val="695950725"/>
              </p:ext>
            </p:extLst>
          </p:nvPr>
        </p:nvGraphicFramePr>
        <p:xfrm>
          <a:off x="10737972" y="10480855"/>
          <a:ext cx="2890196" cy="741680"/>
        </p:xfrm>
        <a:graphic>
          <a:graphicData uri="http://schemas.openxmlformats.org/drawingml/2006/table">
            <a:tbl>
              <a:tblPr firstRow="1" bandRow="1">
                <a:tableStyleId>{5940675A-B579-460E-94D1-54222C63F5DA}</a:tableStyleId>
              </a:tblPr>
              <a:tblGrid>
                <a:gridCol w="2890196">
                  <a:extLst>
                    <a:ext uri="{9D8B030D-6E8A-4147-A177-3AD203B41FA5}">
                      <a16:colId xmlns:a16="http://schemas.microsoft.com/office/drawing/2014/main" val="3700625797"/>
                    </a:ext>
                  </a:extLst>
                </a:gridCol>
              </a:tblGrid>
              <a:tr h="741680">
                <a:tc>
                  <a:txBody>
                    <a:bodyPr/>
                    <a:lstStyle/>
                    <a:p>
                      <a:r>
                        <a:rPr lang="en-US" sz="3600" b="1" dirty="0">
                          <a:solidFill>
                            <a:srgbClr val="002060"/>
                          </a:solidFill>
                        </a:rPr>
                        <a:t>ORC</a:t>
                      </a:r>
                      <a:endParaRPr lang="ru-RU" sz="3600" b="1" dirty="0">
                        <a:solidFill>
                          <a:srgbClr val="002060"/>
                        </a:solidFill>
                      </a:endParaRPr>
                    </a:p>
                  </a:txBody>
                  <a:tcPr/>
                </a:tc>
                <a:extLst>
                  <a:ext uri="{0D108BD9-81ED-4DB2-BD59-A6C34878D82A}">
                    <a16:rowId xmlns:a16="http://schemas.microsoft.com/office/drawing/2014/main" val="654162999"/>
                  </a:ext>
                </a:extLst>
              </a:tr>
            </a:tbl>
          </a:graphicData>
        </a:graphic>
      </p:graphicFrame>
      <p:sp>
        <p:nvSpPr>
          <p:cNvPr id="5" name="Номер слайда 4">
            <a:extLst>
              <a:ext uri="{FF2B5EF4-FFF2-40B4-BE49-F238E27FC236}">
                <a16:creationId xmlns:a16="http://schemas.microsoft.com/office/drawing/2014/main" id="{64CA53D8-BB7B-4B2E-BD4C-8AB9020ABF19}"/>
              </a:ext>
            </a:extLst>
          </p:cNvPr>
          <p:cNvSpPr>
            <a:spLocks noGrp="1"/>
          </p:cNvSpPr>
          <p:nvPr>
            <p:ph type="sldNum" sz="quarter" idx="2"/>
          </p:nvPr>
        </p:nvSpPr>
        <p:spPr/>
        <p:txBody>
          <a:bodyPr/>
          <a:lstStyle/>
          <a:p>
            <a:fld id="{86CB4B4D-7CA3-9044-876B-883B54F8677D}" type="slidenum">
              <a:rPr lang="ru-RU" smtClean="0"/>
              <a:t>8</a:t>
            </a:fld>
            <a:endParaRPr lang="ru-RU"/>
          </a:p>
        </p:txBody>
      </p:sp>
    </p:spTree>
    <p:extLst>
      <p:ext uri="{BB962C8B-B14F-4D97-AF65-F5344CB8AC3E}">
        <p14:creationId xmlns:p14="http://schemas.microsoft.com/office/powerpoint/2010/main" val="73674861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2877626" y="620465"/>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How to measure? Credit risk.</a:t>
            </a:r>
          </a:p>
        </p:txBody>
      </p:sp>
      <p:sp>
        <p:nvSpPr>
          <p:cNvPr id="67" name="Заголовок основного текста"/>
          <p:cNvSpPr txBox="1"/>
          <p:nvPr/>
        </p:nvSpPr>
        <p:spPr>
          <a:xfrm>
            <a:off x="15669553" y="7837716"/>
            <a:ext cx="19280453" cy="5680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indent="449580">
              <a:lnSpc>
                <a:spcPct val="200000"/>
              </a:lnSpc>
              <a:spcAft>
                <a:spcPts val="800"/>
              </a:spcAft>
            </a:pPr>
            <a:endParaRPr lang="ru-RU" sz="4500" dirty="0">
              <a:effectLst/>
              <a:ea typeface="Calibri" panose="020F0502020204030204" pitchFamily="34" charset="0"/>
              <a:cs typeface="Times New Roman" panose="02020603050405020304" pitchFamily="18" charset="0"/>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mc:AlternateContent xmlns:mc="http://schemas.openxmlformats.org/markup-compatibility/2006">
        <mc:Choice xmlns:a14="http://schemas.microsoft.com/office/drawing/2010/main" Requires="a14">
          <p:graphicFrame>
            <p:nvGraphicFramePr>
              <p:cNvPr id="2" name="Таблица 1">
                <a:extLst>
                  <a:ext uri="{FF2B5EF4-FFF2-40B4-BE49-F238E27FC236}">
                    <a16:creationId xmlns:a16="http://schemas.microsoft.com/office/drawing/2014/main" id="{A10798A0-22FE-4C8D-9DD1-807ED3B42A0C}"/>
                  </a:ext>
                </a:extLst>
              </p:cNvPr>
              <p:cNvGraphicFramePr>
                <a:graphicFrameLocks noGrp="1"/>
              </p:cNvGraphicFramePr>
              <p:nvPr>
                <p:extLst>
                  <p:ext uri="{D42A27DB-BD31-4B8C-83A1-F6EECF244321}">
                    <p14:modId xmlns:p14="http://schemas.microsoft.com/office/powerpoint/2010/main" val="2904056851"/>
                  </p:ext>
                </p:extLst>
              </p:nvPr>
            </p:nvGraphicFramePr>
            <p:xfrm>
              <a:off x="3664991" y="3032991"/>
              <a:ext cx="18475162" cy="4502342"/>
            </p:xfrm>
            <a:graphic>
              <a:graphicData uri="http://schemas.openxmlformats.org/drawingml/2006/table">
                <a:tbl>
                  <a:tblPr firstRow="1" firstCol="1" bandRow="1">
                    <a:tableStyleId>{5940675A-B579-460E-94D1-54222C63F5DA}</a:tableStyleId>
                  </a:tblPr>
                  <a:tblGrid>
                    <a:gridCol w="5426752">
                      <a:extLst>
                        <a:ext uri="{9D8B030D-6E8A-4147-A177-3AD203B41FA5}">
                          <a16:colId xmlns:a16="http://schemas.microsoft.com/office/drawing/2014/main" val="2052596510"/>
                        </a:ext>
                      </a:extLst>
                    </a:gridCol>
                    <a:gridCol w="13048410">
                      <a:extLst>
                        <a:ext uri="{9D8B030D-6E8A-4147-A177-3AD203B41FA5}">
                          <a16:colId xmlns:a16="http://schemas.microsoft.com/office/drawing/2014/main" val="3338992041"/>
                        </a:ext>
                      </a:extLst>
                    </a:gridCol>
                  </a:tblGrid>
                  <a:tr h="661862">
                    <a:tc>
                      <a:txBody>
                        <a:bodyPr/>
                        <a:lstStyle/>
                        <a:p>
                          <a:r>
                            <a:rPr lang="en-US" sz="3600" b="1" i="0" u="none" strike="noStrike" cap="none" spc="0" baseline="0" dirty="0">
                              <a:ln>
                                <a:noFill/>
                              </a:ln>
                              <a:solidFill>
                                <a:schemeClr val="accent1">
                                  <a:lumMod val="50000"/>
                                </a:schemeClr>
                              </a:solidFill>
                              <a:effectLst/>
                              <a:uFillTx/>
                              <a:latin typeface="+mn-lt"/>
                              <a:ea typeface="+mn-ea"/>
                              <a:cs typeface="+mn-cs"/>
                              <a:sym typeface="Helvetica Light"/>
                            </a:rPr>
                            <a:t>Article</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3600" b="1" dirty="0">
                              <a:solidFill>
                                <a:schemeClr val="accent1">
                                  <a:lumMod val="50000"/>
                                </a:schemeClr>
                              </a:solidFill>
                              <a:effectLst/>
                              <a:latin typeface="+mn-lt"/>
                              <a:ea typeface="Times New Roman" panose="02020603050405020304" pitchFamily="18" charset="0"/>
                              <a:cs typeface="Times New Roman" panose="02020603050405020304" pitchFamily="18" charset="0"/>
                            </a:rPr>
                            <a:t>General info</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955365926"/>
                      </a:ext>
                    </a:extLst>
                  </a:tr>
                  <a:tr h="0">
                    <a:tc>
                      <a:txBody>
                        <a:bodyPr/>
                        <a:lstStyle/>
                        <a:p>
                          <a:r>
                            <a:rPr lang="en-US" sz="3600" b="1" dirty="0" err="1">
                              <a:solidFill>
                                <a:schemeClr val="accent1">
                                  <a:lumMod val="50000"/>
                                </a:schemeClr>
                              </a:solidFill>
                              <a:effectLst/>
                              <a:latin typeface="+mn-lt"/>
                              <a:cs typeface="Times New Roman" panose="02020603050405020304" pitchFamily="18" charset="0"/>
                            </a:rPr>
                            <a:t>Gieseche</a:t>
                          </a:r>
                          <a:r>
                            <a:rPr lang="en-US" sz="3600" b="1" dirty="0">
                              <a:solidFill>
                                <a:schemeClr val="accent1">
                                  <a:lumMod val="50000"/>
                                </a:schemeClr>
                              </a:solidFill>
                              <a:effectLst/>
                              <a:latin typeface="+mn-lt"/>
                              <a:cs typeface="Times New Roman" panose="02020603050405020304" pitchFamily="18" charset="0"/>
                            </a:rPr>
                            <a:t>., 2004</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r>
                            <a:rPr lang="en-US" sz="3600" b="1" i="0" u="none" strike="noStrike" cap="none" spc="0" baseline="0" dirty="0">
                              <a:ln>
                                <a:noFill/>
                              </a:ln>
                              <a:solidFill>
                                <a:srgbClr val="002060"/>
                              </a:solidFill>
                              <a:effectLst/>
                              <a:uFillTx/>
                              <a:latin typeface="+mn-lt"/>
                              <a:ea typeface="+mn-ea"/>
                              <a:cs typeface="+mn-cs"/>
                              <a:sym typeface="Helvetica Light"/>
                            </a:rPr>
                            <a:t>Loan Loss Reserves to Total Loans (LOSRES) as credit quality and loan losses in the form of a share of net interest income (LOSRENI)</a:t>
                          </a: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1922345074"/>
                      </a:ext>
                    </a:extLst>
                  </a:tr>
                  <a:tr h="294157">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600" b="1" dirty="0">
                              <a:solidFill>
                                <a:schemeClr val="accent1">
                                  <a:lumMod val="50000"/>
                                </a:schemeClr>
                              </a:solidFill>
                              <a:effectLst/>
                              <a:latin typeface="+mn-lt"/>
                              <a:cs typeface="Times New Roman" panose="02020603050405020304" pitchFamily="18" charset="0"/>
                            </a:rPr>
                            <a:t>Bourke., 1999</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pPr marL="0" marR="0" lvl="0" indent="0" algn="ctr" defTabSz="821531" rtl="0" eaLnBrk="1" fontAlgn="auto" latinLnBrk="0" hangingPunct="1">
                            <a:lnSpc>
                              <a:spcPct val="100000"/>
                            </a:lnSpc>
                            <a:spcBef>
                              <a:spcPts val="0"/>
                            </a:spcBef>
                            <a:spcAft>
                              <a:spcPts val="0"/>
                            </a:spcAft>
                            <a:buClrTx/>
                            <a:buSzTx/>
                            <a:buFont typeface="Times New Roman" panose="02020603050405020304" pitchFamily="18" charset="0"/>
                            <a:buNone/>
                            <a:tabLst/>
                            <a:defRPr/>
                          </a:pPr>
                          <a:r>
                            <a:rPr lang="en-US" sz="3600" b="1" i="0" u="none" strike="noStrike" cap="none" spc="0" baseline="0" dirty="0">
                              <a:ln>
                                <a:noFill/>
                              </a:ln>
                              <a:solidFill>
                                <a:srgbClr val="002060"/>
                              </a:solidFill>
                              <a:effectLst/>
                              <a:uFillTx/>
                              <a:latin typeface="+mn-lt"/>
                              <a:ea typeface="+mn-ea"/>
                              <a:cs typeface="+mn-cs"/>
                              <a:sym typeface="Helvetica Light"/>
                            </a:rPr>
                            <a:t>Ratio of bank loans to assets (LTA)</a:t>
                          </a: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1181895114"/>
                      </a:ext>
                    </a:extLst>
                  </a:tr>
                  <a:tr h="294157">
                    <a:tc>
                      <a:txBody>
                        <a:bodyPr/>
                        <a:lstStyle/>
                        <a:p>
                          <a:r>
                            <a:rPr lang="en-US" sz="3600" b="1" dirty="0">
                              <a:solidFill>
                                <a:schemeClr val="accent1">
                                  <a:lumMod val="50000"/>
                                </a:schemeClr>
                              </a:solidFill>
                              <a:effectLst/>
                              <a:latin typeface="+mn-lt"/>
                              <a:cs typeface="Times New Roman" panose="02020603050405020304" pitchFamily="18" charset="0"/>
                            </a:rPr>
                            <a:t>Miller S., and </a:t>
                          </a:r>
                          <a:r>
                            <a:rPr lang="en-US" sz="3600" b="1" dirty="0" err="1">
                              <a:solidFill>
                                <a:schemeClr val="accent1">
                                  <a:lumMod val="50000"/>
                                </a:schemeClr>
                              </a:solidFill>
                              <a:effectLst/>
                              <a:latin typeface="+mn-lt"/>
                              <a:cs typeface="Times New Roman" panose="02020603050405020304" pitchFamily="18" charset="0"/>
                            </a:rPr>
                            <a:t>Noulas</a:t>
                          </a:r>
                          <a:r>
                            <a:rPr lang="en-US" sz="3600" b="1" dirty="0">
                              <a:solidFill>
                                <a:schemeClr val="accent1">
                                  <a:lumMod val="50000"/>
                                </a:schemeClr>
                              </a:solidFill>
                              <a:effectLst/>
                              <a:latin typeface="+mn-lt"/>
                              <a:cs typeface="Times New Roman" panose="02020603050405020304" pitchFamily="18" charset="0"/>
                            </a:rPr>
                            <a:t> A., 1997 </a:t>
                          </a:r>
                        </a:p>
                      </a:txBody>
                      <a:tcPr marL="68580" marR="68580" marT="0" marB="0"/>
                    </a:tc>
                    <a:tc rowSpan="3">
                      <a:txBody>
                        <a:bodyPr/>
                        <a:lstStyle/>
                        <a:p>
                          <a:pPr marL="0" marR="0" lvl="0" indent="0" algn="ctr" defTabSz="821531" rtl="0" eaLnBrk="1" fontAlgn="auto" latinLnBrk="0" hangingPunct="1">
                            <a:lnSpc>
                              <a:spcPct val="100000"/>
                            </a:lnSpc>
                            <a:spcBef>
                              <a:spcPts val="0"/>
                            </a:spcBef>
                            <a:spcAft>
                              <a:spcPts val="0"/>
                            </a:spcAft>
                            <a:buClrTx/>
                            <a:buSzTx/>
                            <a:buFont typeface="Times New Roman" panose="02020603050405020304" pitchFamily="18" charset="0"/>
                            <a:buNone/>
                            <a:tabLst/>
                            <a:defRPr/>
                          </a:pPr>
                          <a:endParaRPr lang="en-US" sz="3600" b="1" i="1" u="none" strike="noStrike" cap="none" spc="0" baseline="0" dirty="0">
                            <a:ln>
                              <a:noFill/>
                            </a:ln>
                            <a:solidFill>
                              <a:srgbClr val="002060"/>
                            </a:solidFill>
                            <a:effectLst/>
                            <a:uFillTx/>
                            <a:latin typeface="Cambria Math" panose="02040503050406030204" pitchFamily="18" charset="0"/>
                            <a:ea typeface="+mn-ea"/>
                            <a:cs typeface="+mn-cs"/>
                            <a:sym typeface="Helvetica Light"/>
                          </a:endParaRPr>
                        </a:p>
                        <a:p>
                          <a:pPr marL="0" marR="0" lvl="0" indent="0" algn="ctr" defTabSz="821531" rtl="0" eaLnBrk="1" fontAlgn="auto" latinLnBrk="0" hangingPunct="1">
                            <a:lnSpc>
                              <a:spcPct val="100000"/>
                            </a:lnSpc>
                            <a:spcBef>
                              <a:spcPts val="0"/>
                            </a:spcBef>
                            <a:spcAft>
                              <a:spcPts val="0"/>
                            </a:spcAft>
                            <a:buClrTx/>
                            <a:buSzTx/>
                            <a:buFont typeface="Times New Roman" panose="02020603050405020304" pitchFamily="18" charset="0"/>
                            <a:buNone/>
                            <a:tabLst/>
                            <a:defRPr/>
                          </a:pPr>
                          <a14:m>
                            <m:oMathPara xmlns:m="http://schemas.openxmlformats.org/officeDocument/2006/math">
                              <m:oMathParaPr>
                                <m:jc m:val="centerGroup"/>
                              </m:oMathParaPr>
                              <m:oMath xmlns:m="http://schemas.openxmlformats.org/officeDocument/2006/math">
                                <m:f>
                                  <m:fPr>
                                    <m:ctrlPr>
                                      <a:rPr lang="ru-RU" sz="3600" b="1" i="1" u="none" strike="noStrike" cap="none" spc="0" baseline="0" smtClean="0">
                                        <a:ln>
                                          <a:noFill/>
                                        </a:ln>
                                        <a:solidFill>
                                          <a:srgbClr val="002060"/>
                                        </a:solidFill>
                                        <a:effectLst/>
                                        <a:uFillTx/>
                                        <a:latin typeface="Cambria Math" panose="02040503050406030204" pitchFamily="18" charset="0"/>
                                        <a:ea typeface="+mn-ea"/>
                                        <a:cs typeface="+mn-cs"/>
                                        <a:sym typeface="Helvetica Light"/>
                                      </a:rPr>
                                    </m:ctrlPr>
                                  </m:fPr>
                                  <m:num>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𝐍𝐏𝐋</m:t>
                                    </m:r>
                                  </m:num>
                                  <m:den>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𝐓𝐋</m:t>
                                    </m:r>
                                  </m:den>
                                </m:f>
                              </m:oMath>
                            </m:oMathPara>
                          </a14:m>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1842964129"/>
                      </a:ext>
                    </a:extLst>
                  </a:tr>
                  <a:tr h="294157">
                    <a:tc>
                      <a:txBody>
                        <a:bodyPr/>
                        <a:lstStyle/>
                        <a:p>
                          <a:r>
                            <a:rPr lang="en-US" sz="3600" b="1" dirty="0" err="1">
                              <a:solidFill>
                                <a:schemeClr val="accent1">
                                  <a:lumMod val="50000"/>
                                </a:schemeClr>
                              </a:solidFill>
                              <a:effectLst/>
                              <a:latin typeface="+mn-lt"/>
                              <a:cs typeface="Times New Roman" panose="02020603050405020304" pitchFamily="18" charset="0"/>
                            </a:rPr>
                            <a:t>Kolapo</a:t>
                          </a:r>
                          <a:r>
                            <a:rPr lang="en-US" sz="3600" b="1" dirty="0">
                              <a:solidFill>
                                <a:schemeClr val="accent1">
                                  <a:lumMod val="50000"/>
                                </a:schemeClr>
                              </a:solidFill>
                              <a:effectLst/>
                              <a:latin typeface="+mn-lt"/>
                              <a:cs typeface="Times New Roman" panose="02020603050405020304" pitchFamily="18" charset="0"/>
                            </a:rPr>
                            <a:t> et al., 2012</a:t>
                          </a:r>
                        </a:p>
                      </a:txBody>
                      <a:tcPr marL="68580" marR="68580" marT="0" marB="0"/>
                    </a:tc>
                    <a:tc vMerge="1">
                      <a:txBody>
                        <a:bodyPr/>
                        <a:lstStyle/>
                        <a:p>
                          <a:pPr marL="0" marR="0" lvl="0" indent="0" algn="ctr" defTabSz="821531" rtl="0" eaLnBrk="1" fontAlgn="auto" latinLnBrk="0" hangingPunct="1">
                            <a:lnSpc>
                              <a:spcPct val="100000"/>
                            </a:lnSpc>
                            <a:spcBef>
                              <a:spcPts val="0"/>
                            </a:spcBef>
                            <a:spcAft>
                              <a:spcPts val="0"/>
                            </a:spcAft>
                            <a:buClrTx/>
                            <a:buSzTx/>
                            <a:buFont typeface="Times New Roman" panose="02020603050405020304" pitchFamily="18" charset="0"/>
                            <a:buNone/>
                            <a:tabLst/>
                            <a:defRPr/>
                          </a:pP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1539187478"/>
                      </a:ext>
                    </a:extLst>
                  </a:tr>
                  <a:tr h="294157">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600" b="1" dirty="0">
                              <a:solidFill>
                                <a:schemeClr val="accent1">
                                  <a:lumMod val="50000"/>
                                </a:schemeClr>
                              </a:solidFill>
                              <a:effectLst/>
                              <a:latin typeface="+mn-lt"/>
                              <a:cs typeface="Times New Roman" panose="02020603050405020304" pitchFamily="18" charset="0"/>
                            </a:rPr>
                            <a:t>Felix A., and Claudine T., 2008</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vMerge="1">
                      <a:txBody>
                        <a:bodyPr/>
                        <a:lstStyle/>
                        <a:p>
                          <a:pPr marL="0" marR="0" lvl="0" indent="0" algn="ctr" defTabSz="821531" rtl="0" eaLnBrk="1" fontAlgn="auto" latinLnBrk="0" hangingPunct="1">
                            <a:lnSpc>
                              <a:spcPct val="100000"/>
                            </a:lnSpc>
                            <a:spcBef>
                              <a:spcPts val="0"/>
                            </a:spcBef>
                            <a:spcAft>
                              <a:spcPts val="0"/>
                            </a:spcAft>
                            <a:buClrTx/>
                            <a:buSzTx/>
                            <a:buFont typeface="Times New Roman" panose="02020603050405020304" pitchFamily="18" charset="0"/>
                            <a:buNone/>
                            <a:tabLst/>
                            <a:defRPr/>
                          </a:pP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3735135224"/>
                      </a:ext>
                    </a:extLst>
                  </a:tr>
                </a:tbl>
              </a:graphicData>
            </a:graphic>
          </p:graphicFrame>
        </mc:Choice>
        <mc:Fallback>
          <p:graphicFrame>
            <p:nvGraphicFramePr>
              <p:cNvPr id="2" name="Таблица 1">
                <a:extLst>
                  <a:ext uri="{FF2B5EF4-FFF2-40B4-BE49-F238E27FC236}">
                    <a16:creationId xmlns:a16="http://schemas.microsoft.com/office/drawing/2014/main" id="{A10798A0-22FE-4C8D-9DD1-807ED3B42A0C}"/>
                  </a:ext>
                </a:extLst>
              </p:cNvPr>
              <p:cNvGraphicFramePr>
                <a:graphicFrameLocks noGrp="1"/>
              </p:cNvGraphicFramePr>
              <p:nvPr>
                <p:extLst>
                  <p:ext uri="{D42A27DB-BD31-4B8C-83A1-F6EECF244321}">
                    <p14:modId xmlns:p14="http://schemas.microsoft.com/office/powerpoint/2010/main" val="2904056851"/>
                  </p:ext>
                </p:extLst>
              </p:nvPr>
            </p:nvGraphicFramePr>
            <p:xfrm>
              <a:off x="3664991" y="3032991"/>
              <a:ext cx="18475162" cy="4502342"/>
            </p:xfrm>
            <a:graphic>
              <a:graphicData uri="http://schemas.openxmlformats.org/drawingml/2006/table">
                <a:tbl>
                  <a:tblPr firstRow="1" firstCol="1" bandRow="1">
                    <a:tableStyleId>{5940675A-B579-460E-94D1-54222C63F5DA}</a:tableStyleId>
                  </a:tblPr>
                  <a:tblGrid>
                    <a:gridCol w="5426752">
                      <a:extLst>
                        <a:ext uri="{9D8B030D-6E8A-4147-A177-3AD203B41FA5}">
                          <a16:colId xmlns:a16="http://schemas.microsoft.com/office/drawing/2014/main" val="2052596510"/>
                        </a:ext>
                      </a:extLst>
                    </a:gridCol>
                    <a:gridCol w="13048410">
                      <a:extLst>
                        <a:ext uri="{9D8B030D-6E8A-4147-A177-3AD203B41FA5}">
                          <a16:colId xmlns:a16="http://schemas.microsoft.com/office/drawing/2014/main" val="3338992041"/>
                        </a:ext>
                      </a:extLst>
                    </a:gridCol>
                  </a:tblGrid>
                  <a:tr h="661862">
                    <a:tc>
                      <a:txBody>
                        <a:bodyPr/>
                        <a:lstStyle/>
                        <a:p>
                          <a:r>
                            <a:rPr lang="en-US" sz="3600" b="1" i="0" u="none" strike="noStrike" cap="none" spc="0" baseline="0" dirty="0">
                              <a:ln>
                                <a:noFill/>
                              </a:ln>
                              <a:solidFill>
                                <a:schemeClr val="accent1">
                                  <a:lumMod val="50000"/>
                                </a:schemeClr>
                              </a:solidFill>
                              <a:effectLst/>
                              <a:uFillTx/>
                              <a:latin typeface="+mn-lt"/>
                              <a:ea typeface="+mn-ea"/>
                              <a:cs typeface="+mn-cs"/>
                              <a:sym typeface="Helvetica Light"/>
                            </a:rPr>
                            <a:t>Article</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r>
                            <a:rPr lang="en-US" sz="3600" b="1" dirty="0">
                              <a:solidFill>
                                <a:schemeClr val="accent1">
                                  <a:lumMod val="50000"/>
                                </a:schemeClr>
                              </a:solidFill>
                              <a:effectLst/>
                              <a:latin typeface="+mn-lt"/>
                              <a:ea typeface="Times New Roman" panose="02020603050405020304" pitchFamily="18" charset="0"/>
                              <a:cs typeface="Times New Roman" panose="02020603050405020304" pitchFamily="18" charset="0"/>
                            </a:rPr>
                            <a:t>General info</a:t>
                          </a:r>
                          <a:endParaRPr lang="ru-RU" sz="3600" b="1" dirty="0">
                            <a:solidFill>
                              <a:schemeClr val="accent1">
                                <a:lumMod val="50000"/>
                              </a:schemeClr>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955365926"/>
                      </a:ext>
                    </a:extLst>
                  </a:tr>
                  <a:tr h="1097280">
                    <a:tc>
                      <a:txBody>
                        <a:bodyPr/>
                        <a:lstStyle/>
                        <a:p>
                          <a:r>
                            <a:rPr lang="en-US" sz="3600" b="1" dirty="0" err="1">
                              <a:solidFill>
                                <a:schemeClr val="accent1">
                                  <a:lumMod val="50000"/>
                                </a:schemeClr>
                              </a:solidFill>
                              <a:effectLst/>
                              <a:latin typeface="+mn-lt"/>
                              <a:cs typeface="Times New Roman" panose="02020603050405020304" pitchFamily="18" charset="0"/>
                            </a:rPr>
                            <a:t>Gieseche</a:t>
                          </a:r>
                          <a:r>
                            <a:rPr lang="en-US" sz="3600" b="1" dirty="0">
                              <a:solidFill>
                                <a:schemeClr val="accent1">
                                  <a:lumMod val="50000"/>
                                </a:schemeClr>
                              </a:solidFill>
                              <a:effectLst/>
                              <a:latin typeface="+mn-lt"/>
                              <a:cs typeface="Times New Roman" panose="02020603050405020304" pitchFamily="18" charset="0"/>
                            </a:rPr>
                            <a:t>., 2004</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r>
                            <a:rPr lang="en-US" sz="3600" b="1" i="0" u="none" strike="noStrike" cap="none" spc="0" baseline="0" dirty="0">
                              <a:ln>
                                <a:noFill/>
                              </a:ln>
                              <a:solidFill>
                                <a:srgbClr val="002060"/>
                              </a:solidFill>
                              <a:effectLst/>
                              <a:uFillTx/>
                              <a:latin typeface="+mn-lt"/>
                              <a:ea typeface="+mn-ea"/>
                              <a:cs typeface="+mn-cs"/>
                              <a:sym typeface="Helvetica Light"/>
                            </a:rPr>
                            <a:t>Loan Loss Reserves to Total Loans (LOSRES) as credit quality and loan losses in the form of a share of net interest income (LOSRENI)</a:t>
                          </a: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1922345074"/>
                      </a:ext>
                    </a:extLst>
                  </a:tr>
                  <a:tr h="548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600" b="1" dirty="0">
                              <a:solidFill>
                                <a:schemeClr val="accent1">
                                  <a:lumMod val="50000"/>
                                </a:schemeClr>
                              </a:solidFill>
                              <a:effectLst/>
                              <a:latin typeface="+mn-lt"/>
                              <a:cs typeface="Times New Roman" panose="02020603050405020304" pitchFamily="18" charset="0"/>
                            </a:rPr>
                            <a:t>Bourke., 1999</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a:txBody>
                        <a:bodyPr/>
                        <a:lstStyle/>
                        <a:p>
                          <a:pPr marL="0" marR="0" lvl="0" indent="0" algn="ctr" defTabSz="821531" rtl="0" eaLnBrk="1" fontAlgn="auto" latinLnBrk="0" hangingPunct="1">
                            <a:lnSpc>
                              <a:spcPct val="100000"/>
                            </a:lnSpc>
                            <a:spcBef>
                              <a:spcPts val="0"/>
                            </a:spcBef>
                            <a:spcAft>
                              <a:spcPts val="0"/>
                            </a:spcAft>
                            <a:buClrTx/>
                            <a:buSzTx/>
                            <a:buFont typeface="Times New Roman" panose="02020603050405020304" pitchFamily="18" charset="0"/>
                            <a:buNone/>
                            <a:tabLst/>
                            <a:defRPr/>
                          </a:pPr>
                          <a:r>
                            <a:rPr lang="en-US" sz="3600" b="1" i="0" u="none" strike="noStrike" cap="none" spc="0" baseline="0" dirty="0">
                              <a:ln>
                                <a:noFill/>
                              </a:ln>
                              <a:solidFill>
                                <a:srgbClr val="002060"/>
                              </a:solidFill>
                              <a:effectLst/>
                              <a:uFillTx/>
                              <a:latin typeface="+mn-lt"/>
                              <a:ea typeface="+mn-ea"/>
                              <a:cs typeface="+mn-cs"/>
                              <a:sym typeface="Helvetica Light"/>
                            </a:rPr>
                            <a:t>Ratio of bank loans to assets (LTA)</a:t>
                          </a: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1181895114"/>
                      </a:ext>
                    </a:extLst>
                  </a:tr>
                  <a:tr h="548640">
                    <a:tc>
                      <a:txBody>
                        <a:bodyPr/>
                        <a:lstStyle/>
                        <a:p>
                          <a:r>
                            <a:rPr lang="en-US" sz="3600" b="1" dirty="0">
                              <a:solidFill>
                                <a:schemeClr val="accent1">
                                  <a:lumMod val="50000"/>
                                </a:schemeClr>
                              </a:solidFill>
                              <a:effectLst/>
                              <a:latin typeface="+mn-lt"/>
                              <a:cs typeface="Times New Roman" panose="02020603050405020304" pitchFamily="18" charset="0"/>
                            </a:rPr>
                            <a:t>Miller S., and </a:t>
                          </a:r>
                          <a:r>
                            <a:rPr lang="en-US" sz="3600" b="1" dirty="0" err="1">
                              <a:solidFill>
                                <a:schemeClr val="accent1">
                                  <a:lumMod val="50000"/>
                                </a:schemeClr>
                              </a:solidFill>
                              <a:effectLst/>
                              <a:latin typeface="+mn-lt"/>
                              <a:cs typeface="Times New Roman" panose="02020603050405020304" pitchFamily="18" charset="0"/>
                            </a:rPr>
                            <a:t>Noulas</a:t>
                          </a:r>
                          <a:r>
                            <a:rPr lang="en-US" sz="3600" b="1" dirty="0">
                              <a:solidFill>
                                <a:schemeClr val="accent1">
                                  <a:lumMod val="50000"/>
                                </a:schemeClr>
                              </a:solidFill>
                              <a:effectLst/>
                              <a:latin typeface="+mn-lt"/>
                              <a:cs typeface="Times New Roman" panose="02020603050405020304" pitchFamily="18" charset="0"/>
                            </a:rPr>
                            <a:t> A., 1997 </a:t>
                          </a:r>
                        </a:p>
                      </a:txBody>
                      <a:tcPr marL="68580" marR="68580" marT="0" marB="0"/>
                    </a:tc>
                    <a:tc rowSpan="3">
                      <a:txBody>
                        <a:bodyPr/>
                        <a:lstStyle/>
                        <a:p>
                          <a:endParaRPr lang="ru-RU"/>
                        </a:p>
                      </a:txBody>
                      <a:tcPr marL="68580" marR="68580" marT="0" marB="0">
                        <a:blipFill>
                          <a:blip r:embed="rId3"/>
                          <a:stretch>
                            <a:fillRect l="-41616" t="-111080" r="-93" b="-12465"/>
                          </a:stretch>
                        </a:blipFill>
                      </a:tcPr>
                    </a:tc>
                    <a:extLst>
                      <a:ext uri="{0D108BD9-81ED-4DB2-BD59-A6C34878D82A}">
                        <a16:rowId xmlns:a16="http://schemas.microsoft.com/office/drawing/2014/main" val="1842964129"/>
                      </a:ext>
                    </a:extLst>
                  </a:tr>
                  <a:tr h="548640">
                    <a:tc>
                      <a:txBody>
                        <a:bodyPr/>
                        <a:lstStyle/>
                        <a:p>
                          <a:r>
                            <a:rPr lang="en-US" sz="3600" b="1" dirty="0" err="1">
                              <a:solidFill>
                                <a:schemeClr val="accent1">
                                  <a:lumMod val="50000"/>
                                </a:schemeClr>
                              </a:solidFill>
                              <a:effectLst/>
                              <a:latin typeface="+mn-lt"/>
                              <a:cs typeface="Times New Roman" panose="02020603050405020304" pitchFamily="18" charset="0"/>
                            </a:rPr>
                            <a:t>Kolapo</a:t>
                          </a:r>
                          <a:r>
                            <a:rPr lang="en-US" sz="3600" b="1" dirty="0">
                              <a:solidFill>
                                <a:schemeClr val="accent1">
                                  <a:lumMod val="50000"/>
                                </a:schemeClr>
                              </a:solidFill>
                              <a:effectLst/>
                              <a:latin typeface="+mn-lt"/>
                              <a:cs typeface="Times New Roman" panose="02020603050405020304" pitchFamily="18" charset="0"/>
                            </a:rPr>
                            <a:t> et al., 2012</a:t>
                          </a:r>
                        </a:p>
                      </a:txBody>
                      <a:tcPr marL="68580" marR="68580" marT="0" marB="0"/>
                    </a:tc>
                    <a:tc vMerge="1">
                      <a:txBody>
                        <a:bodyPr/>
                        <a:lstStyle/>
                        <a:p>
                          <a:pPr marL="0" marR="0" lvl="0" indent="0" algn="ctr" defTabSz="821531" rtl="0" eaLnBrk="1" fontAlgn="auto" latinLnBrk="0" hangingPunct="1">
                            <a:lnSpc>
                              <a:spcPct val="100000"/>
                            </a:lnSpc>
                            <a:spcBef>
                              <a:spcPts val="0"/>
                            </a:spcBef>
                            <a:spcAft>
                              <a:spcPts val="0"/>
                            </a:spcAft>
                            <a:buClrTx/>
                            <a:buSzTx/>
                            <a:buFont typeface="Times New Roman" panose="02020603050405020304" pitchFamily="18" charset="0"/>
                            <a:buNone/>
                            <a:tabLst/>
                            <a:defRPr/>
                          </a:pP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1539187478"/>
                      </a:ext>
                    </a:extLst>
                  </a:tr>
                  <a:tr h="109728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3600" b="1" dirty="0">
                              <a:solidFill>
                                <a:schemeClr val="accent1">
                                  <a:lumMod val="50000"/>
                                </a:schemeClr>
                              </a:solidFill>
                              <a:effectLst/>
                              <a:latin typeface="+mn-lt"/>
                              <a:cs typeface="Times New Roman" panose="02020603050405020304" pitchFamily="18" charset="0"/>
                            </a:rPr>
                            <a:t>Felix A., and Claudine T., 2008</a:t>
                          </a:r>
                          <a:endParaRPr lang="ru-RU" sz="3600" b="1" dirty="0">
                            <a:solidFill>
                              <a:schemeClr val="accent1">
                                <a:lumMod val="50000"/>
                              </a:schemeClr>
                            </a:solidFill>
                            <a:effectLst/>
                            <a:latin typeface="+mn-lt"/>
                            <a:cs typeface="Times New Roman" panose="02020603050405020304" pitchFamily="18" charset="0"/>
                          </a:endParaRPr>
                        </a:p>
                      </a:txBody>
                      <a:tcPr marL="68580" marR="68580" marT="0" marB="0"/>
                    </a:tc>
                    <a:tc vMerge="1">
                      <a:txBody>
                        <a:bodyPr/>
                        <a:lstStyle/>
                        <a:p>
                          <a:pPr marL="0" marR="0" lvl="0" indent="0" algn="ctr" defTabSz="821531" rtl="0" eaLnBrk="1" fontAlgn="auto" latinLnBrk="0" hangingPunct="1">
                            <a:lnSpc>
                              <a:spcPct val="100000"/>
                            </a:lnSpc>
                            <a:spcBef>
                              <a:spcPts val="0"/>
                            </a:spcBef>
                            <a:spcAft>
                              <a:spcPts val="0"/>
                            </a:spcAft>
                            <a:buClrTx/>
                            <a:buSzTx/>
                            <a:buFont typeface="Times New Roman" panose="02020603050405020304" pitchFamily="18" charset="0"/>
                            <a:buNone/>
                            <a:tabLst/>
                            <a:defRPr/>
                          </a:pPr>
                          <a:endParaRPr lang="ru-RU" sz="3600" b="1" dirty="0">
                            <a:solidFill>
                              <a:schemeClr val="accent1">
                                <a:lumMod val="50000"/>
                              </a:schemeClr>
                            </a:solidFill>
                            <a:effectLst/>
                            <a:latin typeface="+mn-lt"/>
                          </a:endParaRPr>
                        </a:p>
                      </a:txBody>
                      <a:tcPr marL="68580" marR="68580" marT="0" marB="0"/>
                    </a:tc>
                    <a:extLst>
                      <a:ext uri="{0D108BD9-81ED-4DB2-BD59-A6C34878D82A}">
                        <a16:rowId xmlns:a16="http://schemas.microsoft.com/office/drawing/2014/main" val="3735135224"/>
                      </a:ext>
                    </a:extLst>
                  </a:tr>
                </a:tbl>
              </a:graphicData>
            </a:graphic>
          </p:graphicFrame>
        </mc:Fallback>
      </mc:AlternateContent>
      <p:sp>
        <p:nvSpPr>
          <p:cNvPr id="3" name="Стрелка: вниз 2">
            <a:extLst>
              <a:ext uri="{FF2B5EF4-FFF2-40B4-BE49-F238E27FC236}">
                <a16:creationId xmlns:a16="http://schemas.microsoft.com/office/drawing/2014/main" id="{8EAFD85F-C5A5-439C-BC56-52E5A88881F6}"/>
              </a:ext>
            </a:extLst>
          </p:cNvPr>
          <p:cNvSpPr/>
          <p:nvPr/>
        </p:nvSpPr>
        <p:spPr>
          <a:xfrm>
            <a:off x="10188102" y="8022287"/>
            <a:ext cx="4007796" cy="2655651"/>
          </a:xfrm>
          <a:prstGeom prst="downArrow">
            <a:avLst>
              <a:gd name="adj1" fmla="val 42233"/>
              <a:gd name="adj2" fmla="val 50000"/>
            </a:avLst>
          </a:prstGeom>
          <a:blipFill rotWithShape="1">
            <a:blip r:embed="rId4"/>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mc:AlternateContent xmlns:mc="http://schemas.openxmlformats.org/markup-compatibility/2006" xmlns:a14="http://schemas.microsoft.com/office/drawing/2010/main">
        <mc:Choice Requires="a14">
          <p:graphicFrame>
            <p:nvGraphicFramePr>
              <p:cNvPr id="4" name="Таблица 4">
                <a:extLst>
                  <a:ext uri="{FF2B5EF4-FFF2-40B4-BE49-F238E27FC236}">
                    <a16:creationId xmlns:a16="http://schemas.microsoft.com/office/drawing/2014/main" id="{2C503944-7AF7-4FF9-9894-14D141992AFA}"/>
                  </a:ext>
                </a:extLst>
              </p:cNvPr>
              <p:cNvGraphicFramePr>
                <a:graphicFrameLocks noGrp="1"/>
              </p:cNvGraphicFramePr>
              <p:nvPr>
                <p:extLst>
                  <p:ext uri="{D42A27DB-BD31-4B8C-83A1-F6EECF244321}">
                    <p14:modId xmlns:p14="http://schemas.microsoft.com/office/powerpoint/2010/main" val="2677893666"/>
                  </p:ext>
                </p:extLst>
              </p:nvPr>
            </p:nvGraphicFramePr>
            <p:xfrm>
              <a:off x="9759898" y="11164892"/>
              <a:ext cx="4864204" cy="1114997"/>
            </p:xfrm>
            <a:graphic>
              <a:graphicData uri="http://schemas.openxmlformats.org/drawingml/2006/table">
                <a:tbl>
                  <a:tblPr firstRow="1" bandRow="1">
                    <a:tableStyleId>{5940675A-B579-460E-94D1-54222C63F5DA}</a:tableStyleId>
                  </a:tblPr>
                  <a:tblGrid>
                    <a:gridCol w="4864204">
                      <a:extLst>
                        <a:ext uri="{9D8B030D-6E8A-4147-A177-3AD203B41FA5}">
                          <a16:colId xmlns:a16="http://schemas.microsoft.com/office/drawing/2014/main" val="3700625797"/>
                        </a:ext>
                      </a:extLst>
                    </a:gridCol>
                  </a:tblGrid>
                  <a:tr h="741680">
                    <a:tc>
                      <a:txBody>
                        <a:bodyPr/>
                        <a:lstStyle/>
                        <a:p>
                          <a:pPr/>
                          <a14:m>
                            <m:oMathPara xmlns:m="http://schemas.openxmlformats.org/officeDocument/2006/math">
                              <m:oMathParaPr>
                                <m:jc m:val="centerGroup"/>
                              </m:oMathParaPr>
                              <m:oMath xmlns:m="http://schemas.openxmlformats.org/officeDocument/2006/math">
                                <m:f>
                                  <m:fPr>
                                    <m:ctrlPr>
                                      <a:rPr lang="ru-RU" sz="3600" b="1" i="1" u="none" strike="noStrike" cap="none" spc="0" baseline="0" smtClean="0">
                                        <a:ln>
                                          <a:noFill/>
                                        </a:ln>
                                        <a:solidFill>
                                          <a:srgbClr val="002060"/>
                                        </a:solidFill>
                                        <a:effectLst/>
                                        <a:uFillTx/>
                                        <a:latin typeface="Cambria Math" panose="02040503050406030204" pitchFamily="18" charset="0"/>
                                        <a:ea typeface="+mn-ea"/>
                                        <a:cs typeface="+mn-cs"/>
                                        <a:sym typeface="Helvetica Light"/>
                                      </a:rPr>
                                    </m:ctrlPr>
                                  </m:fPr>
                                  <m:num>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𝐍𝐏𝐋</m:t>
                                    </m:r>
                                  </m:num>
                                  <m:den>
                                    <m:r>
                                      <a:rPr lang="en-US" sz="3600" b="1" i="0" u="none" strike="noStrike" cap="none" spc="0" baseline="0">
                                        <a:ln>
                                          <a:noFill/>
                                        </a:ln>
                                        <a:solidFill>
                                          <a:srgbClr val="002060"/>
                                        </a:solidFill>
                                        <a:effectLst/>
                                        <a:uFillTx/>
                                        <a:latin typeface="Cambria Math" panose="02040503050406030204" pitchFamily="18" charset="0"/>
                                        <a:ea typeface="+mn-ea"/>
                                        <a:cs typeface="+mn-cs"/>
                                        <a:sym typeface="Helvetica Light"/>
                                      </a:rPr>
                                      <m:t>𝐓𝐋</m:t>
                                    </m:r>
                                  </m:den>
                                </m:f>
                              </m:oMath>
                            </m:oMathPara>
                          </a14:m>
                          <a:endParaRPr lang="ru-RU" sz="3600" b="1" dirty="0">
                            <a:solidFill>
                              <a:srgbClr val="002060"/>
                            </a:solidFill>
                          </a:endParaRPr>
                        </a:p>
                      </a:txBody>
                      <a:tcPr/>
                    </a:tc>
                    <a:extLst>
                      <a:ext uri="{0D108BD9-81ED-4DB2-BD59-A6C34878D82A}">
                        <a16:rowId xmlns:a16="http://schemas.microsoft.com/office/drawing/2014/main" val="654162999"/>
                      </a:ext>
                    </a:extLst>
                  </a:tr>
                </a:tbl>
              </a:graphicData>
            </a:graphic>
          </p:graphicFrame>
        </mc:Choice>
        <mc:Fallback xmlns="">
          <p:graphicFrame>
            <p:nvGraphicFramePr>
              <p:cNvPr id="4" name="Таблица 4">
                <a:extLst>
                  <a:ext uri="{FF2B5EF4-FFF2-40B4-BE49-F238E27FC236}">
                    <a16:creationId xmlns:a16="http://schemas.microsoft.com/office/drawing/2014/main" id="{2C503944-7AF7-4FF9-9894-14D141992AFA}"/>
                  </a:ext>
                </a:extLst>
              </p:cNvPr>
              <p:cNvGraphicFramePr>
                <a:graphicFrameLocks noGrp="1"/>
              </p:cNvGraphicFramePr>
              <p:nvPr>
                <p:extLst>
                  <p:ext uri="{D42A27DB-BD31-4B8C-83A1-F6EECF244321}">
                    <p14:modId xmlns:p14="http://schemas.microsoft.com/office/powerpoint/2010/main" val="2677893666"/>
                  </p:ext>
                </p:extLst>
              </p:nvPr>
            </p:nvGraphicFramePr>
            <p:xfrm>
              <a:off x="9759898" y="11164892"/>
              <a:ext cx="4864204" cy="1114997"/>
            </p:xfrm>
            <a:graphic>
              <a:graphicData uri="http://schemas.openxmlformats.org/drawingml/2006/table">
                <a:tbl>
                  <a:tblPr firstRow="1" bandRow="1">
                    <a:tableStyleId>{5940675A-B579-460E-94D1-54222C63F5DA}</a:tableStyleId>
                  </a:tblPr>
                  <a:tblGrid>
                    <a:gridCol w="4864204">
                      <a:extLst>
                        <a:ext uri="{9D8B030D-6E8A-4147-A177-3AD203B41FA5}">
                          <a16:colId xmlns:a16="http://schemas.microsoft.com/office/drawing/2014/main" val="3700625797"/>
                        </a:ext>
                      </a:extLst>
                    </a:gridCol>
                  </a:tblGrid>
                  <a:tr h="1114997">
                    <a:tc>
                      <a:txBody>
                        <a:bodyPr/>
                        <a:lstStyle/>
                        <a:p>
                          <a:endParaRPr lang="ru-RU"/>
                        </a:p>
                      </a:txBody>
                      <a:tcPr>
                        <a:blipFill>
                          <a:blip r:embed="rId5"/>
                          <a:stretch>
                            <a:fillRect l="-251" t="-543" r="-376" b="-1087"/>
                          </a:stretch>
                        </a:blipFill>
                      </a:tcPr>
                    </a:tc>
                    <a:extLst>
                      <a:ext uri="{0D108BD9-81ED-4DB2-BD59-A6C34878D82A}">
                        <a16:rowId xmlns:a16="http://schemas.microsoft.com/office/drawing/2014/main" val="654162999"/>
                      </a:ext>
                    </a:extLst>
                  </a:tr>
                </a:tbl>
              </a:graphicData>
            </a:graphic>
          </p:graphicFrame>
        </mc:Fallback>
      </mc:AlternateContent>
      <p:sp>
        <p:nvSpPr>
          <p:cNvPr id="5" name="Номер слайда 4">
            <a:extLst>
              <a:ext uri="{FF2B5EF4-FFF2-40B4-BE49-F238E27FC236}">
                <a16:creationId xmlns:a16="http://schemas.microsoft.com/office/drawing/2014/main" id="{338906D0-C5F4-405B-8E60-BA4A5D1F7767}"/>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108586167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15858</TotalTime>
  <Words>3417</Words>
  <Application>Microsoft Office PowerPoint</Application>
  <PresentationFormat>Произвольный</PresentationFormat>
  <Paragraphs>488</Paragraphs>
  <Slides>23</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23</vt:i4>
      </vt:variant>
    </vt:vector>
  </HeadingPairs>
  <TitlesOfParts>
    <vt:vector size="32" baseType="lpstr">
      <vt:lpstr>Arial</vt:lpstr>
      <vt:lpstr>Arial Narrow</vt:lpstr>
      <vt:lpstr>Calibri</vt:lpstr>
      <vt:lpstr>Cambria Math</vt:lpstr>
      <vt:lpstr>Helvetica</vt:lpstr>
      <vt:lpstr>Helvetica Light</vt:lpstr>
      <vt:lpstr>Helvetica Neue</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dima krutogolov</cp:lastModifiedBy>
  <cp:revision>112</cp:revision>
  <dcterms:modified xsi:type="dcterms:W3CDTF">2022-06-07T16:19:01Z</dcterms:modified>
</cp:coreProperties>
</file>