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8.jpeg" ContentType="image/jpeg"/>
  <Override PartName="/ppt/media/image5.png" ContentType="image/png"/>
  <Override PartName="/ppt/media/image6.png" ContentType="image/png"/>
  <Override PartName="/ppt/media/image2.png" ContentType="image/png"/>
  <Override PartName="/ppt/media/image7.jpeg" ContentType="image/jpeg"/>
  <Override PartName="/ppt/media/image10.png" ContentType="image/png"/>
  <Override PartName="/ppt/media/image9.png" ContentType="image/png"/>
  <Override PartName="/ppt/charts/chart16.xml" ContentType="application/vnd.openxmlformats-officedocument.drawingml.chart+xml"/>
  <Override PartName="/ppt/charts/chart15.xml" ContentType="application/vnd.openxmlformats-officedocument.drawingml.chart+xml"/>
  <Override PartName="/ppt/charts/chart14.xml" ContentType="application/vnd.openxmlformats-officedocument.drawingml.chart+xml"/>
  <Override PartName="/ppt/charts/chart13.xml" ContentType="application/vnd.openxmlformats-officedocument.drawingml.char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  <a:r>
              <a:rPr b="0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Operações/s</a:t>
            </a:r>
          </a:p>
        </c:rich>
      </c:tx>
      <c:overlay val="0"/>
    </c:title>
    <c:autoTitleDeleted val="0"/>
    <c:plotArea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RECURSIVO</c:v>
                </c:pt>
              </c:strCache>
            </c:strRef>
          </c:tx>
          <c:spPr>
            <a:solidFill>
              <a:srgbClr val="5b9bd5"/>
            </a:solidFill>
            <a:ln w="63360">
              <a:solidFill>
                <a:srgbClr val="5b9bd5"/>
              </a:solidFill>
              <a:round/>
            </a:ln>
          </c:spPr>
          <c:marker>
            <c:symbol val="circle"/>
            <c:size val="10"/>
            <c:spPr>
              <a:solidFill>
                <a:srgbClr val="5b9bd5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1"/>
                <c:pt idx="0">
                  <c:v>ASSOC_1</c:v>
                </c:pt>
                <c:pt idx="1">
                  <c:v>ASSOC_4</c:v>
                </c:pt>
                <c:pt idx="2">
                  <c:v>ASSOC_8</c:v>
                </c:pt>
                <c:pt idx="3">
                  <c:v>HIT_4</c:v>
                </c:pt>
                <c:pt idx="4">
                  <c:v>HIT_8</c:v>
                </c:pt>
                <c:pt idx="5">
                  <c:v>HIT_16</c:v>
                </c:pt>
                <c:pt idx="6">
                  <c:v>HIT_D_4</c:v>
                </c:pt>
                <c:pt idx="7">
                  <c:v>HIT_D_8</c:v>
                </c:pt>
                <c:pt idx="8">
                  <c:v>HIT_D_16</c:v>
                </c:pt>
                <c:pt idx="9">
                  <c:v>SPACE_16K</c:v>
                </c:pt>
                <c:pt idx="10">
                  <c:v>PADRAO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1"/>
                <c:pt idx="0">
                  <c:v>263675</c:v>
                </c:pt>
                <c:pt idx="1">
                  <c:v>264543</c:v>
                </c:pt>
                <c:pt idx="2">
                  <c:v>264048</c:v>
                </c:pt>
                <c:pt idx="3">
                  <c:v>245480</c:v>
                </c:pt>
                <c:pt idx="4">
                  <c:v>227013</c:v>
                </c:pt>
                <c:pt idx="5">
                  <c:v>200001</c:v>
                </c:pt>
                <c:pt idx="6">
                  <c:v>265761</c:v>
                </c:pt>
                <c:pt idx="7">
                  <c:v>222340</c:v>
                </c:pt>
                <c:pt idx="8">
                  <c:v>181872</c:v>
                </c:pt>
                <c:pt idx="9">
                  <c:v>264343</c:v>
                </c:pt>
                <c:pt idx="10">
                  <c:v>265507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ESPACIAL</c:v>
                </c:pt>
              </c:strCache>
            </c:strRef>
          </c:tx>
          <c:spPr>
            <a:solidFill>
              <a:srgbClr val="ed7d31"/>
            </a:solidFill>
            <a:ln w="63360">
              <a:solidFill>
                <a:srgbClr val="ed7d31"/>
              </a:solidFill>
              <a:round/>
            </a:ln>
          </c:spPr>
          <c:marker>
            <c:symbol val="circle"/>
            <c:size val="10"/>
            <c:spPr>
              <a:solidFill>
                <a:srgbClr val="ed7d31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1"/>
                <c:pt idx="0">
                  <c:v>ASSOC_1</c:v>
                </c:pt>
                <c:pt idx="1">
                  <c:v>ASSOC_4</c:v>
                </c:pt>
                <c:pt idx="2">
                  <c:v>ASSOC_8</c:v>
                </c:pt>
                <c:pt idx="3">
                  <c:v>HIT_4</c:v>
                </c:pt>
                <c:pt idx="4">
                  <c:v>HIT_8</c:v>
                </c:pt>
                <c:pt idx="5">
                  <c:v>HIT_16</c:v>
                </c:pt>
                <c:pt idx="6">
                  <c:v>HIT_D_4</c:v>
                </c:pt>
                <c:pt idx="7">
                  <c:v>HIT_D_8</c:v>
                </c:pt>
                <c:pt idx="8">
                  <c:v>HIT_D_16</c:v>
                </c:pt>
                <c:pt idx="9">
                  <c:v>SPACE_16K</c:v>
                </c:pt>
                <c:pt idx="10">
                  <c:v>PADRAO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1"/>
                <c:pt idx="0">
                  <c:v>62530</c:v>
                </c:pt>
                <c:pt idx="1">
                  <c:v>61676</c:v>
                </c:pt>
                <c:pt idx="2">
                  <c:v>60979</c:v>
                </c:pt>
                <c:pt idx="3">
                  <c:v>60544</c:v>
                </c:pt>
                <c:pt idx="4">
                  <c:v>64520</c:v>
                </c:pt>
                <c:pt idx="5">
                  <c:v>62772</c:v>
                </c:pt>
                <c:pt idx="6">
                  <c:v>56084</c:v>
                </c:pt>
                <c:pt idx="7">
                  <c:v>64037</c:v>
                </c:pt>
                <c:pt idx="8">
                  <c:v>54223</c:v>
                </c:pt>
                <c:pt idx="9">
                  <c:v>56060</c:v>
                </c:pt>
                <c:pt idx="10">
                  <c:v>60971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GERADORA</c:v>
                </c:pt>
              </c:strCache>
            </c:strRef>
          </c:tx>
          <c:spPr>
            <a:solidFill>
              <a:srgbClr val="a5a5a5"/>
            </a:solidFill>
            <a:ln w="63360">
              <a:solidFill>
                <a:srgbClr val="a5a5a5"/>
              </a:solidFill>
              <a:round/>
            </a:ln>
          </c:spPr>
          <c:marker>
            <c:symbol val="circle"/>
            <c:size val="10"/>
            <c:spPr>
              <a:solidFill>
                <a:srgbClr val="a5a5a5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1"/>
                <c:pt idx="0">
                  <c:v>ASSOC_1</c:v>
                </c:pt>
                <c:pt idx="1">
                  <c:v>ASSOC_4</c:v>
                </c:pt>
                <c:pt idx="2">
                  <c:v>ASSOC_8</c:v>
                </c:pt>
                <c:pt idx="3">
                  <c:v>HIT_4</c:v>
                </c:pt>
                <c:pt idx="4">
                  <c:v>HIT_8</c:v>
                </c:pt>
                <c:pt idx="5">
                  <c:v>HIT_16</c:v>
                </c:pt>
                <c:pt idx="6">
                  <c:v>HIT_D_4</c:v>
                </c:pt>
                <c:pt idx="7">
                  <c:v>HIT_D_8</c:v>
                </c:pt>
                <c:pt idx="8">
                  <c:v>HIT_D_16</c:v>
                </c:pt>
                <c:pt idx="9">
                  <c:v>SPACE_16K</c:v>
                </c:pt>
                <c:pt idx="10">
                  <c:v>PADRAO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1"/>
                <c:pt idx="0">
                  <c:v>62130</c:v>
                </c:pt>
                <c:pt idx="1">
                  <c:v>61065</c:v>
                </c:pt>
                <c:pt idx="2">
                  <c:v>59526</c:v>
                </c:pt>
                <c:pt idx="3">
                  <c:v>64436</c:v>
                </c:pt>
                <c:pt idx="4">
                  <c:v>68179</c:v>
                </c:pt>
                <c:pt idx="5">
                  <c:v>63723</c:v>
                </c:pt>
                <c:pt idx="6">
                  <c:v>65040</c:v>
                </c:pt>
                <c:pt idx="7">
                  <c:v>57876</c:v>
                </c:pt>
                <c:pt idx="8">
                  <c:v>52954</c:v>
                </c:pt>
                <c:pt idx="9">
                  <c:v>63255</c:v>
                </c:pt>
                <c:pt idx="10">
                  <c:v>62162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1"/>
        <c:axId val="66295431"/>
        <c:axId val="90851216"/>
      </c:lineChart>
      <c:catAx>
        <c:axId val="66295431"/>
        <c:scaling>
          <c:orientation val="minMax"/>
        </c:scaling>
        <c:delete val="0"/>
        <c:axPos val="b"/>
        <c:numFmt formatCode="DD/MM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p>
            <a:pPr>
              <a:defRPr b="0" sz="9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90851216"/>
        <c:crosses val="autoZero"/>
        <c:auto val="1"/>
        <c:lblAlgn val="ctr"/>
        <c:lblOffset val="100"/>
      </c:catAx>
      <c:valAx>
        <c:axId val="90851216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p>
            <a:pPr>
              <a:defRPr b="0" sz="9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66295431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  <a:r>
              <a:rPr b="0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Intruções/s</a:t>
            </a:r>
          </a:p>
        </c:rich>
      </c:tx>
      <c:overlay val="0"/>
    </c:title>
    <c:autoTitleDeleted val="0"/>
    <c:plotArea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RECURSIVO</c:v>
                </c:pt>
              </c:strCache>
            </c:strRef>
          </c:tx>
          <c:spPr>
            <a:solidFill>
              <a:srgbClr val="5b9bd5"/>
            </a:solidFill>
            <a:ln w="60480">
              <a:solidFill>
                <a:srgbClr val="5b9bd5"/>
              </a:solidFill>
              <a:round/>
            </a:ln>
          </c:spPr>
          <c:marker>
            <c:symbol val="circle"/>
            <c:size val="5"/>
            <c:spPr>
              <a:solidFill>
                <a:srgbClr val="5b9bd5"/>
              </a:solidFill>
            </c:spPr>
          </c:marker>
          <c:dLbls>
            <c:dLbl>
              <c:idx val="9"/>
              <c:dLblPos val="r"/>
              <c:showLegendKey val="0"/>
              <c:showVal val="0"/>
              <c:showCatName val="0"/>
              <c:showSerName val="0"/>
              <c:showPercent val="0"/>
            </c:dLbl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1"/>
                <c:pt idx="0">
                  <c:v>ASSOC_1</c:v>
                </c:pt>
                <c:pt idx="1">
                  <c:v>ASSOC_4</c:v>
                </c:pt>
                <c:pt idx="2">
                  <c:v>ASSOC_8</c:v>
                </c:pt>
                <c:pt idx="3">
                  <c:v>HIT_4</c:v>
                </c:pt>
                <c:pt idx="4">
                  <c:v>HIT_8</c:v>
                </c:pt>
                <c:pt idx="5">
                  <c:v>HIT_16</c:v>
                </c:pt>
                <c:pt idx="6">
                  <c:v>HIT_D_4</c:v>
                </c:pt>
                <c:pt idx="7">
                  <c:v>HIT_D_8</c:v>
                </c:pt>
                <c:pt idx="8">
                  <c:v>HIT_D_16</c:v>
                </c:pt>
                <c:pt idx="9">
                  <c:v>SPACE_16K</c:v>
                </c:pt>
                <c:pt idx="10">
                  <c:v>PADRAO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1"/>
                <c:pt idx="0">
                  <c:v>117306</c:v>
                </c:pt>
                <c:pt idx="1">
                  <c:v>117693</c:v>
                </c:pt>
                <c:pt idx="2">
                  <c:v>117472</c:v>
                </c:pt>
                <c:pt idx="3">
                  <c:v>109211</c:v>
                </c:pt>
                <c:pt idx="4">
                  <c:v>100996</c:v>
                </c:pt>
                <c:pt idx="5">
                  <c:v>88978</c:v>
                </c:pt>
                <c:pt idx="6">
                  <c:v>118234</c:v>
                </c:pt>
                <c:pt idx="7">
                  <c:v>98917</c:v>
                </c:pt>
                <c:pt idx="8">
                  <c:v>80913</c:v>
                </c:pt>
                <c:pt idx="9">
                  <c:v>117604</c:v>
                </c:pt>
                <c:pt idx="10">
                  <c:v>118121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ESPACIAL</c:v>
                </c:pt>
              </c:strCache>
            </c:strRef>
          </c:tx>
          <c:spPr>
            <a:solidFill>
              <a:srgbClr val="ed7d31"/>
            </a:solidFill>
            <a:ln w="63360">
              <a:solidFill>
                <a:srgbClr val="ed7d31"/>
              </a:solidFill>
              <a:round/>
            </a:ln>
          </c:spPr>
          <c:marker>
            <c:symbol val="circle"/>
            <c:size val="5"/>
            <c:spPr>
              <a:solidFill>
                <a:srgbClr val="ed7d31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1"/>
                <c:pt idx="0">
                  <c:v>ASSOC_1</c:v>
                </c:pt>
                <c:pt idx="1">
                  <c:v>ASSOC_4</c:v>
                </c:pt>
                <c:pt idx="2">
                  <c:v>ASSOC_8</c:v>
                </c:pt>
                <c:pt idx="3">
                  <c:v>HIT_4</c:v>
                </c:pt>
                <c:pt idx="4">
                  <c:v>HIT_8</c:v>
                </c:pt>
                <c:pt idx="5">
                  <c:v>HIT_16</c:v>
                </c:pt>
                <c:pt idx="6">
                  <c:v>HIT_D_4</c:v>
                </c:pt>
                <c:pt idx="7">
                  <c:v>HIT_D_8</c:v>
                </c:pt>
                <c:pt idx="8">
                  <c:v>HIT_D_16</c:v>
                </c:pt>
                <c:pt idx="9">
                  <c:v>SPACE_16K</c:v>
                </c:pt>
                <c:pt idx="10">
                  <c:v>PADRAO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1"/>
                <c:pt idx="0">
                  <c:v>32028</c:v>
                </c:pt>
                <c:pt idx="1">
                  <c:v>31590</c:v>
                </c:pt>
                <c:pt idx="2">
                  <c:v>31233</c:v>
                </c:pt>
                <c:pt idx="3">
                  <c:v>31010</c:v>
                </c:pt>
                <c:pt idx="4">
                  <c:v>33047</c:v>
                </c:pt>
                <c:pt idx="5">
                  <c:v>32151</c:v>
                </c:pt>
                <c:pt idx="6">
                  <c:v>28726</c:v>
                </c:pt>
                <c:pt idx="7">
                  <c:v>32799</c:v>
                </c:pt>
                <c:pt idx="8">
                  <c:v>27772</c:v>
                </c:pt>
                <c:pt idx="9">
                  <c:v>28714</c:v>
                </c:pt>
                <c:pt idx="10">
                  <c:v>31229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GERADORA</c:v>
                </c:pt>
              </c:strCache>
            </c:strRef>
          </c:tx>
          <c:spPr>
            <a:solidFill>
              <a:srgbClr val="a5a5a5"/>
            </a:solidFill>
            <a:ln w="63360">
              <a:solidFill>
                <a:srgbClr val="a5a5a5"/>
              </a:solidFill>
              <a:round/>
            </a:ln>
          </c:spPr>
          <c:marker>
            <c:symbol val="circle"/>
            <c:size val="5"/>
            <c:spPr>
              <a:solidFill>
                <a:srgbClr val="a5a5a5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1"/>
                <c:pt idx="0">
                  <c:v>ASSOC_1</c:v>
                </c:pt>
                <c:pt idx="1">
                  <c:v>ASSOC_4</c:v>
                </c:pt>
                <c:pt idx="2">
                  <c:v>ASSOC_8</c:v>
                </c:pt>
                <c:pt idx="3">
                  <c:v>HIT_4</c:v>
                </c:pt>
                <c:pt idx="4">
                  <c:v>HIT_8</c:v>
                </c:pt>
                <c:pt idx="5">
                  <c:v>HIT_16</c:v>
                </c:pt>
                <c:pt idx="6">
                  <c:v>HIT_D_4</c:v>
                </c:pt>
                <c:pt idx="7">
                  <c:v>HIT_D_8</c:v>
                </c:pt>
                <c:pt idx="8">
                  <c:v>HIT_D_16</c:v>
                </c:pt>
                <c:pt idx="9">
                  <c:v>SPACE_16K</c:v>
                </c:pt>
                <c:pt idx="10">
                  <c:v>PADRAO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1"/>
                <c:pt idx="0">
                  <c:v>31980</c:v>
                </c:pt>
                <c:pt idx="1">
                  <c:v>31430</c:v>
                </c:pt>
                <c:pt idx="2">
                  <c:v>30638</c:v>
                </c:pt>
                <c:pt idx="3">
                  <c:v>33165</c:v>
                </c:pt>
                <c:pt idx="4">
                  <c:v>35092</c:v>
                </c:pt>
                <c:pt idx="5">
                  <c:v>32798</c:v>
                </c:pt>
                <c:pt idx="6">
                  <c:v>33476</c:v>
                </c:pt>
                <c:pt idx="7">
                  <c:v>29788</c:v>
                </c:pt>
                <c:pt idx="8">
                  <c:v>27255</c:v>
                </c:pt>
                <c:pt idx="9">
                  <c:v>32557</c:v>
                </c:pt>
                <c:pt idx="10">
                  <c:v>31996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1"/>
        <c:axId val="6978876"/>
        <c:axId val="77956925"/>
      </c:lineChart>
      <c:catAx>
        <c:axId val="6978876"/>
        <c:scaling>
          <c:orientation val="minMax"/>
        </c:scaling>
        <c:delete val="0"/>
        <c:axPos val="b"/>
        <c:numFmt formatCode="DD/MM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p>
            <a:pPr>
              <a:defRPr b="0" sz="9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77956925"/>
        <c:crosses val="autoZero"/>
        <c:auto val="1"/>
        <c:lblAlgn val="ctr"/>
        <c:lblOffset val="100"/>
      </c:catAx>
      <c:valAx>
        <c:axId val="77956925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p>
            <a:pPr>
              <a:defRPr b="0" sz="9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6978876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  <a:r>
              <a:rPr b="0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Clocks/s</a:t>
            </a:r>
          </a:p>
        </c:rich>
      </c:tx>
      <c:overlay val="0"/>
    </c:title>
    <c:autoTitleDeleted val="0"/>
    <c:plotArea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RECURSIVO</c:v>
                </c:pt>
              </c:strCache>
            </c:strRef>
          </c:tx>
          <c:spPr>
            <a:solidFill>
              <a:srgbClr val="5b9bd5"/>
            </a:solidFill>
            <a:ln w="63360">
              <a:solidFill>
                <a:srgbClr val="5b9bd5"/>
              </a:solidFill>
              <a:round/>
            </a:ln>
          </c:spPr>
          <c:marker>
            <c:symbol val="circle"/>
            <c:size val="10"/>
            <c:spPr>
              <a:solidFill>
                <a:srgbClr val="5b9bd5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ASSOC_1</c:v>
                </c:pt>
                <c:pt idx="1">
                  <c:v>ASSOC_4</c:v>
                </c:pt>
                <c:pt idx="2">
                  <c:v>ASSOC_8</c:v>
                </c:pt>
                <c:pt idx="3">
                  <c:v>HIT_4</c:v>
                </c:pt>
                <c:pt idx="4">
                  <c:v>HIT_8</c:v>
                </c:pt>
                <c:pt idx="5">
                  <c:v>HIT_16</c:v>
                </c:pt>
                <c:pt idx="6">
                  <c:v>HIT_D_4</c:v>
                </c:pt>
                <c:pt idx="7">
                  <c:v>HIT_D_8</c:v>
                </c:pt>
                <c:pt idx="8">
                  <c:v>HIT_D_16</c:v>
                </c:pt>
                <c:pt idx="9">
                  <c:v>SPACE_16K</c:v>
                </c:pt>
                <c:pt idx="10">
                  <c:v>PADRAO</c:v>
                </c:pt>
                <c:pt idx="11">
                  <c:v>Clocks/s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57145370</c:v>
                </c:pt>
                <c:pt idx="1">
                  <c:v>57333610</c:v>
                </c:pt>
                <c:pt idx="2">
                  <c:v>57226375</c:v>
                </c:pt>
                <c:pt idx="3">
                  <c:v>73380293</c:v>
                </c:pt>
                <c:pt idx="4">
                  <c:v>105014552</c:v>
                </c:pt>
                <c:pt idx="5">
                  <c:v>157713511</c:v>
                </c:pt>
                <c:pt idx="6">
                  <c:v>57595418</c:v>
                </c:pt>
                <c:pt idx="7">
                  <c:v>85726911</c:v>
                </c:pt>
                <c:pt idx="8">
                  <c:v>139517869</c:v>
                </c:pt>
                <c:pt idx="9">
                  <c:v>57290281</c:v>
                </c:pt>
                <c:pt idx="10">
                  <c:v>57542468</c:v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ESPACIAL</c:v>
                </c:pt>
              </c:strCache>
            </c:strRef>
          </c:tx>
          <c:spPr>
            <a:solidFill>
              <a:srgbClr val="ed7d31"/>
            </a:solidFill>
            <a:ln w="63360">
              <a:solidFill>
                <a:srgbClr val="ed7d31"/>
              </a:solidFill>
              <a:round/>
            </a:ln>
          </c:spPr>
          <c:marker>
            <c:symbol val="circle"/>
            <c:size val="10"/>
            <c:spPr>
              <a:solidFill>
                <a:srgbClr val="ed7d31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ASSOC_1</c:v>
                </c:pt>
                <c:pt idx="1">
                  <c:v>ASSOC_4</c:v>
                </c:pt>
                <c:pt idx="2">
                  <c:v>ASSOC_8</c:v>
                </c:pt>
                <c:pt idx="3">
                  <c:v>HIT_4</c:v>
                </c:pt>
                <c:pt idx="4">
                  <c:v>HIT_8</c:v>
                </c:pt>
                <c:pt idx="5">
                  <c:v>HIT_16</c:v>
                </c:pt>
                <c:pt idx="6">
                  <c:v>HIT_D_4</c:v>
                </c:pt>
                <c:pt idx="7">
                  <c:v>HIT_D_8</c:v>
                </c:pt>
                <c:pt idx="8">
                  <c:v>HIT_D_16</c:v>
                </c:pt>
                <c:pt idx="9">
                  <c:v>SPACE_16K</c:v>
                </c:pt>
                <c:pt idx="10">
                  <c:v>PADRAO</c:v>
                </c:pt>
                <c:pt idx="11">
                  <c:v>Clocks/s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174812172</c:v>
                </c:pt>
                <c:pt idx="1">
                  <c:v>172303048</c:v>
                </c:pt>
                <c:pt idx="2">
                  <c:v>170356527</c:v>
                </c:pt>
                <c:pt idx="3">
                  <c:v>178263057</c:v>
                </c:pt>
                <c:pt idx="4">
                  <c:v>206940296</c:v>
                </c:pt>
                <c:pt idx="5">
                  <c:v>226261212</c:v>
                </c:pt>
                <c:pt idx="6">
                  <c:v>156913992</c:v>
                </c:pt>
                <c:pt idx="7">
                  <c:v>186018530</c:v>
                </c:pt>
                <c:pt idx="8">
                  <c:v>167889037</c:v>
                </c:pt>
                <c:pt idx="9">
                  <c:v>156616017</c:v>
                </c:pt>
                <c:pt idx="10">
                  <c:v>170333536</c:v>
                </c:pt>
                <c:pt idx="11">
                  <c:v/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GERADORA</c:v>
                </c:pt>
              </c:strCache>
            </c:strRef>
          </c:tx>
          <c:spPr>
            <a:solidFill>
              <a:srgbClr val="a5a5a5"/>
            </a:solidFill>
            <a:ln w="63360">
              <a:solidFill>
                <a:srgbClr val="a5a5a5"/>
              </a:solidFill>
              <a:round/>
            </a:ln>
          </c:spPr>
          <c:marker>
            <c:symbol val="circle"/>
            <c:size val="10"/>
            <c:spPr>
              <a:solidFill>
                <a:srgbClr val="a5a5a5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2"/>
                <c:pt idx="0">
                  <c:v>ASSOC_1</c:v>
                </c:pt>
                <c:pt idx="1">
                  <c:v>ASSOC_4</c:v>
                </c:pt>
                <c:pt idx="2">
                  <c:v>ASSOC_8</c:v>
                </c:pt>
                <c:pt idx="3">
                  <c:v>HIT_4</c:v>
                </c:pt>
                <c:pt idx="4">
                  <c:v>HIT_8</c:v>
                </c:pt>
                <c:pt idx="5">
                  <c:v>HIT_16</c:v>
                </c:pt>
                <c:pt idx="6">
                  <c:v>HIT_D_4</c:v>
                </c:pt>
                <c:pt idx="7">
                  <c:v>HIT_D_8</c:v>
                </c:pt>
                <c:pt idx="8">
                  <c:v>HIT_D_16</c:v>
                </c:pt>
                <c:pt idx="9">
                  <c:v>SPACE_16K</c:v>
                </c:pt>
                <c:pt idx="10">
                  <c:v>PADRAO</c:v>
                </c:pt>
                <c:pt idx="11">
                  <c:v>Clocks/s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2"/>
                <c:pt idx="0">
                  <c:v>173795617</c:v>
                </c:pt>
                <c:pt idx="1">
                  <c:v>170616075</c:v>
                </c:pt>
                <c:pt idx="2">
                  <c:v>166315095</c:v>
                </c:pt>
                <c:pt idx="3">
                  <c:v>186985580</c:v>
                </c:pt>
                <c:pt idx="4">
                  <c:v>219125259</c:v>
                </c:pt>
                <c:pt idx="5">
                  <c:v>233588019</c:v>
                </c:pt>
                <c:pt idx="6">
                  <c:v>181897723</c:v>
                </c:pt>
                <c:pt idx="7">
                  <c:v>166896058</c:v>
                </c:pt>
                <c:pt idx="8">
                  <c:v>163805720</c:v>
                </c:pt>
                <c:pt idx="9">
                  <c:v>176733549</c:v>
                </c:pt>
                <c:pt idx="10">
                  <c:v>173672195</c:v>
                </c:pt>
                <c:pt idx="11">
                  <c:v/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1"/>
        <c:axId val="63569956"/>
        <c:axId val="57597327"/>
      </c:lineChart>
      <c:catAx>
        <c:axId val="63569956"/>
        <c:scaling>
          <c:orientation val="minMax"/>
        </c:scaling>
        <c:delete val="0"/>
        <c:axPos val="b"/>
        <c:numFmt formatCode="DD/MM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p>
            <a:pPr>
              <a:defRPr b="0" sz="9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57597327"/>
        <c:crosses val="autoZero"/>
        <c:auto val="1"/>
        <c:lblAlgn val="ctr"/>
        <c:lblOffset val="100"/>
      </c:catAx>
      <c:valAx>
        <c:axId val="57597327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p>
            <a:pPr>
              <a:defRPr b="0" sz="9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63569956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  <a:r>
              <a:rPr b="0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CPI</a:t>
            </a:r>
          </a:p>
        </c:rich>
      </c:tx>
      <c:overlay val="0"/>
    </c:title>
    <c:autoTitleDeleted val="0"/>
    <c:plotArea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RECURSIVO</c:v>
                </c:pt>
              </c:strCache>
            </c:strRef>
          </c:tx>
          <c:spPr>
            <a:solidFill>
              <a:srgbClr val="5b9bd5"/>
            </a:solidFill>
            <a:ln w="63360">
              <a:solidFill>
                <a:srgbClr val="5b9bd5"/>
              </a:solidFill>
              <a:round/>
            </a:ln>
          </c:spPr>
          <c:marker>
            <c:symbol val="circle"/>
            <c:size val="10"/>
            <c:spPr>
              <a:solidFill>
                <a:srgbClr val="5b9bd5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1"/>
                <c:pt idx="0">
                  <c:v>ASSOC_1</c:v>
                </c:pt>
                <c:pt idx="1">
                  <c:v>ASSOC_4</c:v>
                </c:pt>
                <c:pt idx="2">
                  <c:v>ASSOC_8</c:v>
                </c:pt>
                <c:pt idx="3">
                  <c:v>HIT_4</c:v>
                </c:pt>
                <c:pt idx="4">
                  <c:v>HIT_8</c:v>
                </c:pt>
                <c:pt idx="5">
                  <c:v>HIT_16</c:v>
                </c:pt>
                <c:pt idx="6">
                  <c:v>HIT_D_4</c:v>
                </c:pt>
                <c:pt idx="7">
                  <c:v>HIT_D_8</c:v>
                </c:pt>
                <c:pt idx="8">
                  <c:v>HIT_D_16</c:v>
                </c:pt>
                <c:pt idx="9">
                  <c:v>SPACE_16K</c:v>
                </c:pt>
                <c:pt idx="10">
                  <c:v>PADRAO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1"/>
                <c:pt idx="0">
                  <c:v>487.147886723612</c:v>
                </c:pt>
                <c:pt idx="1">
                  <c:v>487.14545469994</c:v>
                </c:pt>
                <c:pt idx="2">
                  <c:v>487.14906530918</c:v>
                </c:pt>
                <c:pt idx="3">
                  <c:v>671.913021582075</c:v>
                </c:pt>
                <c:pt idx="4">
                  <c:v>1039.78921937502</c:v>
                </c:pt>
                <c:pt idx="5">
                  <c:v>1772.5000674324</c:v>
                </c:pt>
                <c:pt idx="6">
                  <c:v>487.130757650084</c:v>
                </c:pt>
                <c:pt idx="7">
                  <c:v>866.654983470991</c:v>
                </c:pt>
                <c:pt idx="8">
                  <c:v>1724.29484755231</c:v>
                </c:pt>
                <c:pt idx="9">
                  <c:v>487.145683820278</c:v>
                </c:pt>
                <c:pt idx="10">
                  <c:v>487.148500266676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ESPACIAL</c:v>
                </c:pt>
              </c:strCache>
            </c:strRef>
          </c:tx>
          <c:spPr>
            <a:solidFill>
              <a:srgbClr val="ed7d31"/>
            </a:solidFill>
            <a:ln w="63360">
              <a:solidFill>
                <a:srgbClr val="ed7d31"/>
              </a:solidFill>
              <a:round/>
            </a:ln>
          </c:spPr>
          <c:marker>
            <c:symbol val="circle"/>
            <c:size val="10"/>
            <c:spPr>
              <a:solidFill>
                <a:srgbClr val="ed7d31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1"/>
                <c:pt idx="0">
                  <c:v>ASSOC_1</c:v>
                </c:pt>
                <c:pt idx="1">
                  <c:v>ASSOC_4</c:v>
                </c:pt>
                <c:pt idx="2">
                  <c:v>ASSOC_8</c:v>
                </c:pt>
                <c:pt idx="3">
                  <c:v>HIT_4</c:v>
                </c:pt>
                <c:pt idx="4">
                  <c:v>HIT_8</c:v>
                </c:pt>
                <c:pt idx="5">
                  <c:v>HIT_16</c:v>
                </c:pt>
                <c:pt idx="6">
                  <c:v>HIT_D_4</c:v>
                </c:pt>
                <c:pt idx="7">
                  <c:v>HIT_D_8</c:v>
                </c:pt>
                <c:pt idx="8">
                  <c:v>HIT_D_16</c:v>
                </c:pt>
                <c:pt idx="9">
                  <c:v>SPACE_16K</c:v>
                </c:pt>
                <c:pt idx="10">
                  <c:v>PADRAO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1"/>
                <c:pt idx="0">
                  <c:v>5458.10453353316</c:v>
                </c:pt>
                <c:pt idx="1">
                  <c:v>5454.35416270972</c:v>
                </c:pt>
                <c:pt idx="2">
                  <c:v>5454.37604456825</c:v>
                </c:pt>
                <c:pt idx="3">
                  <c:v>5748.56681715576</c:v>
                </c:pt>
                <c:pt idx="4">
                  <c:v>6261.99945532121</c:v>
                </c:pt>
                <c:pt idx="5">
                  <c:v>7037.45488476253</c:v>
                </c:pt>
                <c:pt idx="6">
                  <c:v>5462.4379307944</c:v>
                </c:pt>
                <c:pt idx="7">
                  <c:v>5671.46955699869</c:v>
                </c:pt>
                <c:pt idx="8">
                  <c:v>6045.2627466513</c:v>
                </c:pt>
                <c:pt idx="9">
                  <c:v>5454.34342132758</c:v>
                </c:pt>
                <c:pt idx="10">
                  <c:v>5454.33846745013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GERADORA</c:v>
                </c:pt>
              </c:strCache>
            </c:strRef>
          </c:tx>
          <c:spPr>
            <a:solidFill>
              <a:srgbClr val="a5a5a5"/>
            </a:solidFill>
            <a:ln w="63360">
              <a:solidFill>
                <a:srgbClr val="a5a5a5"/>
              </a:solidFill>
              <a:round/>
            </a:ln>
          </c:spPr>
          <c:marker>
            <c:symbol val="circle"/>
            <c:size val="10"/>
            <c:spPr>
              <a:solidFill>
                <a:srgbClr val="a5a5a5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1"/>
                <c:pt idx="0">
                  <c:v>ASSOC_1</c:v>
                </c:pt>
                <c:pt idx="1">
                  <c:v>ASSOC_4</c:v>
                </c:pt>
                <c:pt idx="2">
                  <c:v>ASSOC_8</c:v>
                </c:pt>
                <c:pt idx="3">
                  <c:v>HIT_4</c:v>
                </c:pt>
                <c:pt idx="4">
                  <c:v>HIT_8</c:v>
                </c:pt>
                <c:pt idx="5">
                  <c:v>HIT_16</c:v>
                </c:pt>
                <c:pt idx="6">
                  <c:v>HIT_D_4</c:v>
                </c:pt>
                <c:pt idx="7">
                  <c:v>HIT_D_8</c:v>
                </c:pt>
                <c:pt idx="8">
                  <c:v>HIT_D_16</c:v>
                </c:pt>
                <c:pt idx="9">
                  <c:v>SPACE_16K</c:v>
                </c:pt>
                <c:pt idx="10">
                  <c:v>PADRAO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1"/>
                <c:pt idx="0">
                  <c:v>5434.50959974984</c:v>
                </c:pt>
                <c:pt idx="1">
                  <c:v>5428.44654788419</c:v>
                </c:pt>
                <c:pt idx="2">
                  <c:v>5428.39268228997</c:v>
                </c:pt>
                <c:pt idx="3">
                  <c:v>5638.03949947234</c:v>
                </c:pt>
                <c:pt idx="4">
                  <c:v>6244.30807591474</c:v>
                </c:pt>
                <c:pt idx="5">
                  <c:v>7122.02021464724</c:v>
                </c:pt>
                <c:pt idx="6">
                  <c:v>5433.67555860915</c:v>
                </c:pt>
                <c:pt idx="7">
                  <c:v>5602.79501812811</c:v>
                </c:pt>
                <c:pt idx="8">
                  <c:v>6010.11630893414</c:v>
                </c:pt>
                <c:pt idx="9">
                  <c:v>5428.43471450072</c:v>
                </c:pt>
                <c:pt idx="10">
                  <c:v>5427.9345855732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1"/>
        <c:axId val="93634783"/>
        <c:axId val="83702703"/>
      </c:lineChart>
      <c:catAx>
        <c:axId val="93634783"/>
        <c:scaling>
          <c:orientation val="minMax"/>
        </c:scaling>
        <c:delete val="0"/>
        <c:axPos val="b"/>
        <c:numFmt formatCode="DD/MM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p>
            <a:pPr>
              <a:defRPr b="0" sz="9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83702703"/>
        <c:crosses val="autoZero"/>
        <c:auto val="1"/>
        <c:lblAlgn val="ctr"/>
        <c:lblOffset val="100"/>
      </c:catAx>
      <c:valAx>
        <c:axId val="83702703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p>
            <a:pPr>
              <a:defRPr b="0" sz="9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93634783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Clique para editar o </a:t>
            </a: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título mestre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29/06/16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CD3397E-5BCC-483D-8379-C035497C0953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chart" Target="../charts/chart13.xml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chart" Target="../charts/chart14.xml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chart" Target="../charts/chart15.xml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chart" Target="../charts/chart16.xml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9960" y="2096640"/>
            <a:ext cx="8977680" cy="5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pt-BR" sz="4000" spc="-1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Organização de Computadores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672000" y="648000"/>
            <a:ext cx="5999400" cy="26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pt-BR" sz="18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Universidade Federal do Rio Grande do Sul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4824000" y="888120"/>
            <a:ext cx="3220920" cy="26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pt-BR" sz="18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Instituto de Informática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4464000" y="3024000"/>
            <a:ext cx="25048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pt-BR" sz="32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Grupo   12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3239640" y="3888000"/>
            <a:ext cx="6696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pt-BR" sz="32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Apresentação do Trabalho 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9552600" y="5774400"/>
            <a:ext cx="1841400" cy="97056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213840" y="5911200"/>
            <a:ext cx="1756800" cy="833760"/>
          </a:xfrm>
          <a:prstGeom prst="rect">
            <a:avLst/>
          </a:prstGeom>
          <a:ln>
            <a:noFill/>
          </a:ln>
        </p:spPr>
      </p:pic>
      <p:sp>
        <p:nvSpPr>
          <p:cNvPr id="118" name="CustomShape 6"/>
          <p:cNvSpPr/>
          <p:nvPr/>
        </p:nvSpPr>
        <p:spPr>
          <a:xfrm>
            <a:off x="9840960" y="114840"/>
            <a:ext cx="225000" cy="20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NewRomanPS"/>
              </a:rPr>
              <a:t>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7"/>
          <p:cNvSpPr/>
          <p:nvPr/>
        </p:nvSpPr>
        <p:spPr>
          <a:xfrm>
            <a:off x="5722200" y="128160"/>
            <a:ext cx="255960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NewRoman"/>
              </a:rPr>
              <a:t>Organização de Computadores B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722560" y="128160"/>
            <a:ext cx="255960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NewRoman"/>
              </a:rPr>
              <a:t>Organização de Computadores B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9840960" y="114840"/>
            <a:ext cx="225000" cy="20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NewRomanPS"/>
              </a:rPr>
              <a:t>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1800000" y="720000"/>
            <a:ext cx="8977680" cy="5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pt-BR" sz="4000" spc="-1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6624000" y="864000"/>
            <a:ext cx="2908080" cy="98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Fibonacci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0" y="1807560"/>
            <a:ext cx="7409880" cy="215208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7731360" y="3528000"/>
            <a:ext cx="4004280" cy="70092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3"/>
          <a:stretch/>
        </p:blipFill>
        <p:spPr>
          <a:xfrm>
            <a:off x="2375640" y="4475160"/>
            <a:ext cx="2952000" cy="208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736000" y="739800"/>
            <a:ext cx="8977680" cy="5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pt-BR" sz="4000" spc="-1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Códigos em linguagem 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6264000" y="1512000"/>
            <a:ext cx="3449160" cy="447624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36360" y="1512000"/>
            <a:ext cx="3275640" cy="1990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164520" y="3825360"/>
            <a:ext cx="4875480" cy="229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Gráfico 3"/>
          <p:cNvGraphicFramePr/>
          <p:nvPr/>
        </p:nvGraphicFramePr>
        <p:xfrm>
          <a:off x="0" y="0"/>
          <a:ext cx="12191760" cy="6857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Gráfico 2"/>
          <p:cNvGraphicFramePr/>
          <p:nvPr/>
        </p:nvGraphicFramePr>
        <p:xfrm>
          <a:off x="0" y="0"/>
          <a:ext cx="12191760" cy="6857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Gráfico 2"/>
          <p:cNvGraphicFramePr/>
          <p:nvPr/>
        </p:nvGraphicFramePr>
        <p:xfrm>
          <a:off x="0" y="0"/>
          <a:ext cx="12191760" cy="6857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" name="Gráfico 3"/>
          <p:cNvGraphicFramePr/>
          <p:nvPr/>
        </p:nvGraphicFramePr>
        <p:xfrm>
          <a:off x="0" y="0"/>
          <a:ext cx="12191760" cy="6857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Application>LibreOffice/5.1.3.2$Linux_X86_64 LibreOffice_project/10m0$Build-2</Application>
  <Words>4</Words>
  <Paragraphs>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2016-06-27T23:31:39Z</dcterms:created>
  <dc:creator>Guilherme Tassinari</dc:creator>
  <dc:description/>
  <dc:language>pt-BR</dc:language>
  <cp:lastModifiedBy/>
  <dcterms:modified xsi:type="dcterms:W3CDTF">2016-06-29T00:08:31Z</dcterms:modified>
  <cp:revision>7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