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sz="1400" spc="-1">
                <a:solidFill>
                  <a:srgbClr val="595959"/>
                </a:solidFill>
                <a:latin typeface="Calibri"/>
              </a:defRPr>
            </a:pPr>
            <a:r>
              <a:rPr sz="1400" spc="-1">
                <a:solidFill>
                  <a:srgbClr val="595959"/>
                </a:solidFill>
                <a:latin typeface="Calibri"/>
              </a:rPr>
              <a:t>Operações/s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263675</c:v>
                </c:pt>
                <c:pt idx="1">
                  <c:v>264543</c:v>
                </c:pt>
                <c:pt idx="2">
                  <c:v>264048</c:v>
                </c:pt>
                <c:pt idx="3">
                  <c:v>245480</c:v>
                </c:pt>
                <c:pt idx="4">
                  <c:v>227013</c:v>
                </c:pt>
                <c:pt idx="5">
                  <c:v>200001</c:v>
                </c:pt>
                <c:pt idx="6">
                  <c:v>265761</c:v>
                </c:pt>
                <c:pt idx="7">
                  <c:v>222340</c:v>
                </c:pt>
                <c:pt idx="8">
                  <c:v>181872</c:v>
                </c:pt>
                <c:pt idx="9">
                  <c:v>264343</c:v>
                </c:pt>
                <c:pt idx="10">
                  <c:v>265507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62530</c:v>
                </c:pt>
                <c:pt idx="1">
                  <c:v>61676</c:v>
                </c:pt>
                <c:pt idx="2">
                  <c:v>60979</c:v>
                </c:pt>
                <c:pt idx="3">
                  <c:v>60544</c:v>
                </c:pt>
                <c:pt idx="4">
                  <c:v>64520</c:v>
                </c:pt>
                <c:pt idx="5">
                  <c:v>62772</c:v>
                </c:pt>
                <c:pt idx="6">
                  <c:v>56084</c:v>
                </c:pt>
                <c:pt idx="7">
                  <c:v>64037</c:v>
                </c:pt>
                <c:pt idx="8">
                  <c:v>54223</c:v>
                </c:pt>
                <c:pt idx="9">
                  <c:v>56060</c:v>
                </c:pt>
                <c:pt idx="10">
                  <c:v>60971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62130</c:v>
                </c:pt>
                <c:pt idx="1">
                  <c:v>61065</c:v>
                </c:pt>
                <c:pt idx="2">
                  <c:v>59526</c:v>
                </c:pt>
                <c:pt idx="3">
                  <c:v>64436</c:v>
                </c:pt>
                <c:pt idx="4">
                  <c:v>68179</c:v>
                </c:pt>
                <c:pt idx="5">
                  <c:v>63723</c:v>
                </c:pt>
                <c:pt idx="6">
                  <c:v>65040</c:v>
                </c:pt>
                <c:pt idx="7">
                  <c:v>57876</c:v>
                </c:pt>
                <c:pt idx="8">
                  <c:v>52954</c:v>
                </c:pt>
                <c:pt idx="9">
                  <c:v>63255</c:v>
                </c:pt>
                <c:pt idx="10">
                  <c:v>62162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9026409"/>
        <c:axId val="65866269"/>
      </c:lineChart>
      <c:catAx>
        <c:axId val="9026409"/>
        <c:scaling>
          <c:orientation val="minMax"/>
        </c:scaling>
        <c:delete val="0"/>
        <c:axPos val="b"/>
        <c:numFmt formatCode="DD/MM/AAAA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65866269"/>
        <c:crosses val="autoZero"/>
        <c:auto val="1"/>
        <c:lblAlgn val="ctr"/>
        <c:lblOffset val="100"/>
      </c:catAx>
      <c:valAx>
        <c:axId val="6586626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9026409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sz="1400" spc="-1">
                <a:solidFill>
                  <a:srgbClr val="595959"/>
                </a:solidFill>
                <a:latin typeface="Calibri"/>
              </a:defRPr>
            </a:pPr>
            <a:r>
              <a:rPr sz="1400" spc="-1">
                <a:solidFill>
                  <a:srgbClr val="595959"/>
                </a:solidFill>
                <a:latin typeface="Calibri"/>
              </a:rPr>
              <a:t>Intruções/s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048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>
              <c:idx val="9"/>
              <c:dLblPos val="r"/>
              <c:showLegendKey val="0"/>
              <c:showVal val="0"/>
              <c:showCatName val="0"/>
              <c:showSerName val="0"/>
              <c:showPercent val="0"/>
            </c:dLbl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117306</c:v>
                </c:pt>
                <c:pt idx="1">
                  <c:v>117693</c:v>
                </c:pt>
                <c:pt idx="2">
                  <c:v>117472</c:v>
                </c:pt>
                <c:pt idx="3">
                  <c:v>109211</c:v>
                </c:pt>
                <c:pt idx="4">
                  <c:v>100996</c:v>
                </c:pt>
                <c:pt idx="5">
                  <c:v>88978</c:v>
                </c:pt>
                <c:pt idx="6">
                  <c:v>118234</c:v>
                </c:pt>
                <c:pt idx="7">
                  <c:v>98917</c:v>
                </c:pt>
                <c:pt idx="8">
                  <c:v>80913</c:v>
                </c:pt>
                <c:pt idx="9">
                  <c:v>117604</c:v>
                </c:pt>
                <c:pt idx="10">
                  <c:v>118121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32028</c:v>
                </c:pt>
                <c:pt idx="1">
                  <c:v>31590</c:v>
                </c:pt>
                <c:pt idx="2">
                  <c:v>31233</c:v>
                </c:pt>
                <c:pt idx="3">
                  <c:v>31010</c:v>
                </c:pt>
                <c:pt idx="4">
                  <c:v>33047</c:v>
                </c:pt>
                <c:pt idx="5">
                  <c:v>32151</c:v>
                </c:pt>
                <c:pt idx="6">
                  <c:v>28726</c:v>
                </c:pt>
                <c:pt idx="7">
                  <c:v>32799</c:v>
                </c:pt>
                <c:pt idx="8">
                  <c:v>27772</c:v>
                </c:pt>
                <c:pt idx="9">
                  <c:v>28714</c:v>
                </c:pt>
                <c:pt idx="10">
                  <c:v>31229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31980</c:v>
                </c:pt>
                <c:pt idx="1">
                  <c:v>31430</c:v>
                </c:pt>
                <c:pt idx="2">
                  <c:v>30638</c:v>
                </c:pt>
                <c:pt idx="3">
                  <c:v>33165</c:v>
                </c:pt>
                <c:pt idx="4">
                  <c:v>35092</c:v>
                </c:pt>
                <c:pt idx="5">
                  <c:v>32798</c:v>
                </c:pt>
                <c:pt idx="6">
                  <c:v>33476</c:v>
                </c:pt>
                <c:pt idx="7">
                  <c:v>29788</c:v>
                </c:pt>
                <c:pt idx="8">
                  <c:v>27255</c:v>
                </c:pt>
                <c:pt idx="9">
                  <c:v>32557</c:v>
                </c:pt>
                <c:pt idx="10">
                  <c:v>31996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12525857"/>
        <c:axId val="83758005"/>
      </c:lineChart>
      <c:catAx>
        <c:axId val="12525857"/>
        <c:scaling>
          <c:orientation val="minMax"/>
        </c:scaling>
        <c:delete val="0"/>
        <c:axPos val="b"/>
        <c:numFmt formatCode="DD/MM/AAAA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83758005"/>
        <c:crosses val="autoZero"/>
        <c:auto val="1"/>
        <c:lblAlgn val="ctr"/>
        <c:lblOffset val="100"/>
      </c:catAx>
      <c:valAx>
        <c:axId val="8375800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12525857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sz="1400" spc="-1">
                <a:solidFill>
                  <a:srgbClr val="595959"/>
                </a:solidFill>
                <a:latin typeface="Calibri"/>
              </a:defRPr>
            </a:pPr>
            <a:r>
              <a:rPr sz="1400" spc="-1">
                <a:solidFill>
                  <a:srgbClr val="595959"/>
                </a:solidFill>
                <a:latin typeface="Calibri"/>
              </a:rPr>
              <a:t>Clocks/s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57145370</c:v>
                </c:pt>
                <c:pt idx="1">
                  <c:v>57333610</c:v>
                </c:pt>
                <c:pt idx="2">
                  <c:v>57226375</c:v>
                </c:pt>
                <c:pt idx="3">
                  <c:v>73380293</c:v>
                </c:pt>
                <c:pt idx="4">
                  <c:v>105014552</c:v>
                </c:pt>
                <c:pt idx="5">
                  <c:v>157713511</c:v>
                </c:pt>
                <c:pt idx="6">
                  <c:v>57595418</c:v>
                </c:pt>
                <c:pt idx="7">
                  <c:v>85726911</c:v>
                </c:pt>
                <c:pt idx="8">
                  <c:v>139517869</c:v>
                </c:pt>
                <c:pt idx="9">
                  <c:v>57290281</c:v>
                </c:pt>
                <c:pt idx="10">
                  <c:v>57542468</c:v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174812172</c:v>
                </c:pt>
                <c:pt idx="1">
                  <c:v>172303048</c:v>
                </c:pt>
                <c:pt idx="2">
                  <c:v>170356527</c:v>
                </c:pt>
                <c:pt idx="3">
                  <c:v>178263057</c:v>
                </c:pt>
                <c:pt idx="4">
                  <c:v>206940296</c:v>
                </c:pt>
                <c:pt idx="5">
                  <c:v>226261212</c:v>
                </c:pt>
                <c:pt idx="6">
                  <c:v>156913992</c:v>
                </c:pt>
                <c:pt idx="7">
                  <c:v>186018530</c:v>
                </c:pt>
                <c:pt idx="8">
                  <c:v>167889037</c:v>
                </c:pt>
                <c:pt idx="9">
                  <c:v>156616017</c:v>
                </c:pt>
                <c:pt idx="10">
                  <c:v>170333536</c:v>
                </c:pt>
                <c:pt idx="11">
                  <c:v/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173795617</c:v>
                </c:pt>
                <c:pt idx="1">
                  <c:v>170616075</c:v>
                </c:pt>
                <c:pt idx="2">
                  <c:v>166315095</c:v>
                </c:pt>
                <c:pt idx="3">
                  <c:v>186985580</c:v>
                </c:pt>
                <c:pt idx="4">
                  <c:v>219125259</c:v>
                </c:pt>
                <c:pt idx="5">
                  <c:v>233588019</c:v>
                </c:pt>
                <c:pt idx="6">
                  <c:v>181897723</c:v>
                </c:pt>
                <c:pt idx="7">
                  <c:v>166896058</c:v>
                </c:pt>
                <c:pt idx="8">
                  <c:v>163805720</c:v>
                </c:pt>
                <c:pt idx="9">
                  <c:v>176733549</c:v>
                </c:pt>
                <c:pt idx="10">
                  <c:v>173672195</c:v>
                </c:pt>
                <c:pt idx="11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8210996"/>
        <c:axId val="58045477"/>
      </c:lineChart>
      <c:catAx>
        <c:axId val="58210996"/>
        <c:scaling>
          <c:orientation val="minMax"/>
        </c:scaling>
        <c:delete val="0"/>
        <c:axPos val="b"/>
        <c:numFmt formatCode="DD/MM/AAAA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58045477"/>
        <c:crosses val="autoZero"/>
        <c:auto val="1"/>
        <c:lblAlgn val="ctr"/>
        <c:lblOffset val="100"/>
      </c:catAx>
      <c:valAx>
        <c:axId val="580454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58210996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sz="1400" spc="-1">
                <a:solidFill>
                  <a:srgbClr val="595959"/>
                </a:solidFill>
                <a:latin typeface="Calibri"/>
              </a:defRPr>
            </a:pPr>
            <a:r>
              <a:rPr sz="1400" spc="-1">
                <a:solidFill>
                  <a:srgbClr val="595959"/>
                </a:solidFill>
                <a:latin typeface="Calibri"/>
              </a:rPr>
              <a:t>CPI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487.147886723612</c:v>
                </c:pt>
                <c:pt idx="1">
                  <c:v>487.14545469994</c:v>
                </c:pt>
                <c:pt idx="2">
                  <c:v>487.14906530918</c:v>
                </c:pt>
                <c:pt idx="3">
                  <c:v>671.913021582075</c:v>
                </c:pt>
                <c:pt idx="4">
                  <c:v>1039.78921937502</c:v>
                </c:pt>
                <c:pt idx="5">
                  <c:v>1772.5000674324</c:v>
                </c:pt>
                <c:pt idx="6">
                  <c:v>487.130757650084</c:v>
                </c:pt>
                <c:pt idx="7">
                  <c:v>866.654983470991</c:v>
                </c:pt>
                <c:pt idx="8">
                  <c:v>1724.29484755231</c:v>
                </c:pt>
                <c:pt idx="9">
                  <c:v>487.145683820278</c:v>
                </c:pt>
                <c:pt idx="10">
                  <c:v>487.148500266676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5458.10453353316</c:v>
                </c:pt>
                <c:pt idx="1">
                  <c:v>5454.35416270972</c:v>
                </c:pt>
                <c:pt idx="2">
                  <c:v>5454.37604456825</c:v>
                </c:pt>
                <c:pt idx="3">
                  <c:v>5748.56681715576</c:v>
                </c:pt>
                <c:pt idx="4">
                  <c:v>6261.99945532121</c:v>
                </c:pt>
                <c:pt idx="5">
                  <c:v>7037.45488476253</c:v>
                </c:pt>
                <c:pt idx="6">
                  <c:v>5462.4379307944</c:v>
                </c:pt>
                <c:pt idx="7">
                  <c:v>5671.46955699869</c:v>
                </c:pt>
                <c:pt idx="8">
                  <c:v>6045.2627466513</c:v>
                </c:pt>
                <c:pt idx="9">
                  <c:v>5454.34342132758</c:v>
                </c:pt>
                <c:pt idx="10">
                  <c:v>5454.33846745013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5434.50959974984</c:v>
                </c:pt>
                <c:pt idx="1">
                  <c:v>5428.44654788419</c:v>
                </c:pt>
                <c:pt idx="2">
                  <c:v>5428.39268228997</c:v>
                </c:pt>
                <c:pt idx="3">
                  <c:v>5638.03949947234</c:v>
                </c:pt>
                <c:pt idx="4">
                  <c:v>6244.30807591474</c:v>
                </c:pt>
                <c:pt idx="5">
                  <c:v>7122.02021464724</c:v>
                </c:pt>
                <c:pt idx="6">
                  <c:v>5433.67555860915</c:v>
                </c:pt>
                <c:pt idx="7">
                  <c:v>5602.79501812811</c:v>
                </c:pt>
                <c:pt idx="8">
                  <c:v>6010.11630893414</c:v>
                </c:pt>
                <c:pt idx="9">
                  <c:v>5428.43471450072</c:v>
                </c:pt>
                <c:pt idx="10">
                  <c:v>5427.9345855732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4905487"/>
        <c:axId val="75182210"/>
      </c:lineChart>
      <c:catAx>
        <c:axId val="54905487"/>
        <c:scaling>
          <c:orientation val="minMax"/>
        </c:scaling>
        <c:delete val="0"/>
        <c:axPos val="b"/>
        <c:numFmt formatCode="DD/MM/AAAA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75182210"/>
        <c:crosses val="autoZero"/>
        <c:auto val="1"/>
        <c:lblAlgn val="ctr"/>
        <c:lblOffset val="100"/>
      </c:catAx>
      <c:valAx>
        <c:axId val="7518221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sz="900" spc="-1">
                <a:solidFill>
                  <a:srgbClr val="595959"/>
                </a:solidFill>
                <a:latin typeface="Calibri"/>
              </a:defRPr>
            </a:pPr>
          </a:p>
        </c:txPr>
        <c:crossAx val="54905487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subtítulo Mestre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27/06/16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9F2DC0-ABE5-49BE-99E0-AC1939D18E8F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469960" y="2096640"/>
            <a:ext cx="8978040" cy="56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4000" spc="-1">
                <a:solidFill>
                  <a:srgbClr val="d2533c"/>
                </a:solidFill>
                <a:latin typeface="Arial"/>
              </a:rPr>
              <a:t>Organização de Computadores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3672000" y="648000"/>
            <a:ext cx="5999760" cy="26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1800" spc="-1">
                <a:solidFill>
                  <a:srgbClr val="292934"/>
                </a:solidFill>
                <a:latin typeface="Arial"/>
              </a:rPr>
              <a:t>Universidade Federal do Rio Grande do Sul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4824000" y="888120"/>
            <a:ext cx="3221280" cy="26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1800" spc="-1">
                <a:solidFill>
                  <a:srgbClr val="292934"/>
                </a:solidFill>
                <a:latin typeface="Arial"/>
              </a:rPr>
              <a:t>Instituto de Informática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5184000" y="3024000"/>
            <a:ext cx="178524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3200" spc="-1">
                <a:solidFill>
                  <a:srgbClr val="292934"/>
                </a:solidFill>
                <a:latin typeface="Arial"/>
              </a:rPr>
              <a:t>Grupo 12</a:t>
            </a:r>
            <a:endParaRPr/>
          </a:p>
        </p:txBody>
      </p:sp>
      <p:sp>
        <p:nvSpPr>
          <p:cNvPr id="80" name="TextShape 5"/>
          <p:cNvSpPr txBox="1"/>
          <p:nvPr/>
        </p:nvSpPr>
        <p:spPr>
          <a:xfrm>
            <a:off x="3239640" y="3888000"/>
            <a:ext cx="669636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3200" spc="-1">
                <a:solidFill>
                  <a:srgbClr val="292934"/>
                </a:solidFill>
                <a:latin typeface="Arial"/>
              </a:rPr>
              <a:t>Apresentação do Trabalho 2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552600" y="5774400"/>
            <a:ext cx="1841760" cy="9709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13840" y="5911200"/>
            <a:ext cx="1757160" cy="834120"/>
          </a:xfrm>
          <a:prstGeom prst="rect">
            <a:avLst/>
          </a:prstGeom>
          <a:ln>
            <a:noFill/>
          </a:ln>
        </p:spPr>
      </p:pic>
      <p:sp>
        <p:nvSpPr>
          <p:cNvPr id="83" name="TextShape 6"/>
          <p:cNvSpPr txBox="1"/>
          <p:nvPr/>
        </p:nvSpPr>
        <p:spPr>
          <a:xfrm>
            <a:off x="9840960" y="114840"/>
            <a:ext cx="225360" cy="20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1400" spc="-1">
                <a:solidFill>
                  <a:srgbClr val="ffffff"/>
                </a:solidFill>
                <a:latin typeface="TimesNewRomanPS"/>
              </a:rPr>
              <a:t>1</a:t>
            </a:r>
            <a:endParaRPr/>
          </a:p>
        </p:txBody>
      </p:sp>
      <p:sp>
        <p:nvSpPr>
          <p:cNvPr id="84" name="TextShape 7"/>
          <p:cNvSpPr txBox="1"/>
          <p:nvPr/>
        </p:nvSpPr>
        <p:spPr>
          <a:xfrm>
            <a:off x="5722200" y="128160"/>
            <a:ext cx="2559960" cy="17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200" spc="-1">
                <a:solidFill>
                  <a:srgbClr val="ffffff"/>
                </a:solidFill>
                <a:latin typeface="TimesNewRoman"/>
              </a:rPr>
              <a:t>Organização de Computadores B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722560" y="128160"/>
            <a:ext cx="2559960" cy="17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200" spc="-1">
                <a:solidFill>
                  <a:srgbClr val="ffffff"/>
                </a:solidFill>
                <a:latin typeface="TimesNewRoman"/>
              </a:rPr>
              <a:t>Organização de Computadores B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9840960" y="114840"/>
            <a:ext cx="225360" cy="20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1400" spc="-1">
                <a:solidFill>
                  <a:srgbClr val="ffffff"/>
                </a:solidFill>
                <a:latin typeface="TimesNewRomanPS"/>
              </a:rPr>
              <a:t>2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1800000" y="720000"/>
            <a:ext cx="8978040" cy="56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4000" spc="-1">
                <a:solidFill>
                  <a:srgbClr val="d2533c"/>
                </a:solidFill>
                <a:latin typeface="Arial"/>
              </a:rPr>
              <a:t>Introdução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624000" y="864000"/>
            <a:ext cx="29084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3200" spc="-1">
                <a:latin typeface="Arial"/>
              </a:rPr>
              <a:t>Fibonacci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1807560"/>
            <a:ext cx="7410240" cy="2152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731360" y="3528000"/>
            <a:ext cx="4004640" cy="7012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375640" y="4475160"/>
            <a:ext cx="2952360" cy="20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ráfico 3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ráfico 2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ráfico 2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ráfico 3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Application>LibreOffice/5.0.3.2$Windows_x86 LibreOffice_project/e5f16313668ac592c1bfb310f4390624e3dbfb75</Application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2016-06-27T23:31:39Z</dcterms:created>
  <dc:creator>Guilherme Tassinari</dc:creator>
  <dc:language>pt-BR</dc:language>
  <dcterms:modified xsi:type="dcterms:W3CDTF">2016-06-27T23:24:51Z</dcterms:modified>
  <cp:revision>5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