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496" r:id="rId2"/>
    <p:sldId id="485" r:id="rId3"/>
    <p:sldId id="486" r:id="rId4"/>
    <p:sldId id="487" r:id="rId5"/>
    <p:sldId id="488" r:id="rId6"/>
    <p:sldId id="489" r:id="rId7"/>
    <p:sldId id="478" r:id="rId8"/>
    <p:sldId id="494" r:id="rId9"/>
    <p:sldId id="492" r:id="rId10"/>
    <p:sldId id="491" r:id="rId11"/>
    <p:sldId id="490" r:id="rId12"/>
    <p:sldId id="493" r:id="rId13"/>
    <p:sldId id="495" r:id="rId14"/>
    <p:sldId id="479" r:id="rId15"/>
    <p:sldId id="481" r:id="rId16"/>
    <p:sldId id="480" r:id="rId17"/>
    <p:sldId id="482" r:id="rId18"/>
  </p:sldIdLst>
  <p:sldSz cx="9906000" cy="6858000" type="A4"/>
  <p:notesSz cx="6799263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0436" autoAdjust="0"/>
  </p:normalViewPr>
  <p:slideViewPr>
    <p:cSldViewPr snapToGrid="0">
      <p:cViewPr varScale="1">
        <p:scale>
          <a:sx n="104" d="100"/>
          <a:sy n="104" d="100"/>
        </p:scale>
        <p:origin x="178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0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58825"/>
            <a:ext cx="500538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1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錯誤：此時不需化簡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已修正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4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34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135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656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57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60400" y="123825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46300" y="398145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7027069" y="4698206"/>
            <a:ext cx="396875" cy="376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3" y="6092825"/>
            <a:ext cx="8270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038"/>
            <a:ext cx="8112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217863" y="-2289175"/>
            <a:ext cx="715962" cy="538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43050"/>
            <a:ext cx="8258175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81450"/>
            <a:ext cx="70993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01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8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08863" y="277813"/>
            <a:ext cx="2303462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761163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8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0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6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532313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0013" y="1484313"/>
            <a:ext cx="4532312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3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4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66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2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87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931CC5A-5D22-4D0E-8EBA-A29ED05063E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數位系統實驗</a:t>
            </a:r>
            <a:endParaRPr lang="en-US" altLang="zh-TW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zh-TW" sz="2800" i="0" kern="0" dirty="0" smtClean="0">
              <a:latin typeface="+mn-lt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TW" sz="2800" kern="0" dirty="0" smtClean="0">
                <a:latin typeface="+mn-lt"/>
                <a:cs typeface="Arial" panose="020B0604020202020204" pitchFamily="34" charset="0"/>
              </a:rPr>
              <a:t>Thu 9:00 pm – 12:00 pm</a:t>
            </a:r>
            <a:endParaRPr lang="zh-TW" altLang="en-US" kern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4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6" y="2001548"/>
            <a:ext cx="4072524" cy="42699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5289998" y="4752683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16660" y="4743447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16660" y="3743972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334471" y="372549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332801" y="283418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333075" y="2827263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8049489" y="281709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7038905" y="3716264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033074" y="4734211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13705" y="1474354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/>
              <a:t>Correct</a:t>
            </a:r>
            <a:endParaRPr lang="zh-TW" altLang="en-US" sz="2800" dirty="0"/>
          </a:p>
        </p:txBody>
      </p:sp>
      <p:sp>
        <p:nvSpPr>
          <p:cNvPr id="30" name="套索 29"/>
          <p:cNvSpPr>
            <a:spLocks noChangeAspect="1"/>
          </p:cNvSpPr>
          <p:nvPr/>
        </p:nvSpPr>
        <p:spPr bwMode="auto">
          <a:xfrm rot="17530315">
            <a:off x="6126938" y="4709529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1" name="套索 30"/>
          <p:cNvSpPr>
            <a:spLocks noChangeAspect="1"/>
          </p:cNvSpPr>
          <p:nvPr/>
        </p:nvSpPr>
        <p:spPr bwMode="auto">
          <a:xfrm rot="17530315">
            <a:off x="7129080" y="3679676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2" name="套索 31"/>
          <p:cNvSpPr>
            <a:spLocks noChangeAspect="1"/>
          </p:cNvSpPr>
          <p:nvPr/>
        </p:nvSpPr>
        <p:spPr bwMode="auto">
          <a:xfrm rot="17530315">
            <a:off x="8145084" y="2792977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44611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VCC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 bwMode="auto">
          <a:xfrm>
            <a:off x="6619044" y="1610237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68051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GND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 bwMode="auto">
          <a:xfrm>
            <a:off x="8517118" y="160562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336150" y="4726271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5925133" y="547903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7342907" y="3710269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6931890" y="4463028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8354283" y="2809721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7943266" y="356248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28855" r="46532" b="10269"/>
          <a:stretch/>
        </p:blipFill>
        <p:spPr>
          <a:xfrm rot="5400000">
            <a:off x="731655" y="2121161"/>
            <a:ext cx="4228355" cy="40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8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16" y="2056963"/>
            <a:ext cx="4072524" cy="426994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6442820" y="2872505"/>
            <a:ext cx="792000" cy="9037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469482" y="2876332"/>
            <a:ext cx="792000" cy="8953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469482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442820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69482" y="4927597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449170" y="4923766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7176660" y="2909449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7176660" y="3912173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7183010" y="4909125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2038494"/>
            <a:ext cx="4257248" cy="4272507"/>
          </a:xfrm>
          <a:prstGeom prst="rect">
            <a:avLst/>
          </a:prstGeom>
        </p:spPr>
      </p:pic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246408" y="1362699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/>
              <a:t>Correct</a:t>
            </a:r>
            <a:endParaRPr lang="zh-TW" altLang="en-US" sz="2800" dirty="0"/>
          </a:p>
        </p:txBody>
      </p:sp>
      <p:sp>
        <p:nvSpPr>
          <p:cNvPr id="32" name="套索 31"/>
          <p:cNvSpPr>
            <a:spLocks noChangeAspect="1"/>
          </p:cNvSpPr>
          <p:nvPr/>
        </p:nvSpPr>
        <p:spPr bwMode="auto">
          <a:xfrm rot="4069685" flipV="1">
            <a:off x="7279864" y="3648040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3" name="套索 32"/>
          <p:cNvSpPr>
            <a:spLocks noChangeAspect="1"/>
          </p:cNvSpPr>
          <p:nvPr/>
        </p:nvSpPr>
        <p:spPr bwMode="auto">
          <a:xfrm rot="4069685" flipV="1">
            <a:off x="7284484" y="4650182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4" name="套索 33"/>
          <p:cNvSpPr>
            <a:spLocks noChangeAspect="1"/>
          </p:cNvSpPr>
          <p:nvPr/>
        </p:nvSpPr>
        <p:spPr bwMode="auto">
          <a:xfrm rot="4069685" flipV="1">
            <a:off x="7289102" y="5652320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86628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VCC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 bwMode="auto">
          <a:xfrm>
            <a:off x="6840715" y="1610237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68972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GND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 bwMode="auto">
          <a:xfrm>
            <a:off x="8738789" y="160562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7103947" y="3637615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7468792" y="2875618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7099331" y="4658232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7464176" y="3896235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7094713" y="5651138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9558" y="4889141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45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4" y="1334082"/>
            <a:ext cx="3884180" cy="39462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8551062" y="2997605"/>
            <a:ext cx="149587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67" y="5562163"/>
            <a:ext cx="4602353" cy="99446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" y="1223245"/>
            <a:ext cx="3866700" cy="5333379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 bwMode="auto">
          <a:xfrm>
            <a:off x="8625855" y="3629889"/>
            <a:ext cx="471963" cy="2105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7964494" y="2998201"/>
            <a:ext cx="149587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8044872" y="3648361"/>
            <a:ext cx="515426" cy="2105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8188324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40774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72075" y="2915515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690863" y="298222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6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46" y="1191491"/>
            <a:ext cx="3960795" cy="4152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67" y="5562163"/>
            <a:ext cx="4602353" cy="99446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04836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40774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65015" y="4633095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2" y="1044574"/>
            <a:ext cx="3127485" cy="5661026"/>
          </a:xfrm>
          <a:prstGeom prst="rect">
            <a:avLst/>
          </a:prstGeom>
        </p:spPr>
      </p:pic>
      <p:sp>
        <p:nvSpPr>
          <p:cNvPr id="27" name="圓角矩形 26"/>
          <p:cNvSpPr/>
          <p:nvPr/>
        </p:nvSpPr>
        <p:spPr bwMode="auto">
          <a:xfrm>
            <a:off x="6058538" y="4462952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8" name="套索 27"/>
          <p:cNvSpPr>
            <a:spLocks noChangeAspect="1"/>
          </p:cNvSpPr>
          <p:nvPr/>
        </p:nvSpPr>
        <p:spPr bwMode="auto">
          <a:xfrm rot="4069685" flipV="1">
            <a:off x="6164630" y="5206147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7051193" y="357912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4" name="套索 33"/>
          <p:cNvSpPr>
            <a:spLocks noChangeAspect="1"/>
          </p:cNvSpPr>
          <p:nvPr/>
        </p:nvSpPr>
        <p:spPr bwMode="auto">
          <a:xfrm rot="4069685" flipV="1">
            <a:off x="7166521" y="4322315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 rot="16200000">
            <a:off x="6669343" y="4871869"/>
            <a:ext cx="149587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 rot="16200000">
            <a:off x="7658867" y="3896311"/>
            <a:ext cx="120612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 rot="16200000">
            <a:off x="7663487" y="4030239"/>
            <a:ext cx="120612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 flipH="1">
            <a:off x="6790178" y="4255843"/>
            <a:ext cx="721252" cy="9797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6563099" y="5236737"/>
            <a:ext cx="1496001" cy="5267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>
            <a:off x="7663830" y="4408243"/>
            <a:ext cx="1421932" cy="13552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25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424270" y="1631864"/>
            <a:ext cx="8973043" cy="4024313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marL="278606" lvl="1" indent="-278606" algn="just">
              <a:spcBef>
                <a:spcPts val="0"/>
              </a:spcBef>
              <a:buClr>
                <a:schemeClr val="accent1"/>
              </a:buClr>
              <a:buSzPct val="65000"/>
              <a:buFont typeface="Times New Roman"/>
              <a:buChar char="■"/>
            </a:pPr>
            <a:r>
              <a:rPr lang="en-US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half adder (HA) consists of two inputs (A and B) and two outputs (Sum and Carry). “A” denotes the </a:t>
            </a:r>
            <a:r>
              <a:rPr lang="en-US" altLang="zh-TW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summand</a:t>
            </a:r>
            <a:r>
              <a:rPr lang="en-US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“B” is the </a:t>
            </a:r>
            <a:r>
              <a:rPr lang="en-US" altLang="zh-TW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addend</a:t>
            </a:r>
            <a:r>
              <a:rPr lang="en-US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Sum and Carry mean the output sum and carry for input “A” and “B”. The truth table and Boolean</a:t>
            </a:r>
            <a:r>
              <a:rPr lang="en-US" altLang="zh-TW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algebra for the half adder are as follows.</a:t>
            </a:r>
            <a:endParaRPr sz="19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24727"/>
          <a:stretch/>
        </p:blipFill>
        <p:spPr>
          <a:xfrm>
            <a:off x="5608116" y="3868969"/>
            <a:ext cx="3657997" cy="11835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2091"/>
              </p:ext>
            </p:extLst>
          </p:nvPr>
        </p:nvGraphicFramePr>
        <p:xfrm>
          <a:off x="758871" y="3111555"/>
          <a:ext cx="4409280" cy="2591845"/>
        </p:xfrm>
        <a:graphic>
          <a:graphicData uri="http://schemas.openxmlformats.org/drawingml/2006/table">
            <a:tbl>
              <a:tblPr firstRow="1" bandRow="1"/>
              <a:tblGrid>
                <a:gridCol w="110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030128" y="5531920"/>
            <a:ext cx="432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F(A</a:t>
            </a:r>
            <a:r>
              <a:rPr lang="en-US" altLang="zh-TW" dirty="0">
                <a:solidFill>
                  <a:srgbClr val="FF0000"/>
                </a:solidFill>
              </a:rPr>
              <a:t>, B) = </a:t>
            </a:r>
            <a:r>
              <a:rPr lang="en-US" altLang="zh-TW" dirty="0" smtClean="0">
                <a:solidFill>
                  <a:srgbClr val="FF0000"/>
                </a:solidFill>
              </a:rPr>
              <a:t>A’B’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+ A’B + AB’ + AB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V="1">
            <a:off x="7639050" y="5099999"/>
            <a:ext cx="1" cy="4319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8401050" y="5076249"/>
            <a:ext cx="238125" cy="5156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Lab 02_2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- Half Adder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(1/2)</a:t>
            </a:r>
            <a:endParaRPr lang="en-US" altLang="zh-TW" kern="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4055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3"/>
          <p:cNvSpPr txBox="1">
            <a:spLocks/>
          </p:cNvSpPr>
          <p:nvPr/>
        </p:nvSpPr>
        <p:spPr>
          <a:xfrm>
            <a:off x="522179" y="1311318"/>
            <a:ext cx="918523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draw the circuit diagram of the half adder according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the truth table shown in previous page.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implement the circuit on the breadboard.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kern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Lab 02_2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- Half Adder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 smtClean="0">
                <a:ea typeface="Times New Roman"/>
                <a:cs typeface="Times New Roman"/>
                <a:sym typeface="Times New Roman"/>
              </a:rPr>
              <a:t>(2/2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)</a:t>
            </a:r>
            <a:endParaRPr lang="en-US" altLang="zh-TW" kern="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00538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24270" y="1654837"/>
            <a:ext cx="8979737" cy="371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inputs denoted as A and B. Both A and B are 1-bit value. A comparator is designed to determine whether A is equal to B or not.  The output results are represented with  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/>
              </p:cNvSpPr>
              <p:nvPr/>
            </p:nvSpPr>
            <p:spPr>
              <a:xfrm>
                <a:off x="2934889" y="4251751"/>
                <a:ext cx="4641765" cy="114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4283" tIns="37131" rIns="74283" bIns="37131" anchor="t" anchorCtr="0"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indent="-22733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L="669925" marR="0" indent="-243205" algn="l" rtl="0">
                  <a:lnSpc>
                    <a:spcPct val="100000"/>
                  </a:lnSpc>
                  <a:spcBef>
                    <a:spcPts val="44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L="1022350" marR="0" indent="-2794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L="1339850" marR="0" indent="-2349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L="16811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L="21383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L="25955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L="30527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L="3509963" marR="0" indent="-252412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265708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275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E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275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75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𝐴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𝑒𝑞𝑢𝑎𝑙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𝑡𝑜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275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65708" lvl="1" indent="0" algn="just">
                  <a:spcBef>
                    <a:spcPts val="0"/>
                  </a:spcBef>
                  <a:buSzPct val="65000"/>
                  <a:buNone/>
                </a:pPr>
                <a:endParaRPr lang="en-US" altLang="zh-TW" sz="2275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89" y="4251751"/>
                <a:ext cx="4641765" cy="1142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02_3 – Comparator(1/2)</a:t>
            </a:r>
          </a:p>
          <a:p>
            <a:pPr eaLnBrk="1" hangingPunct="1"/>
            <a:endParaRPr lang="en-US" altLang="zh-TW" kern="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490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3"/>
          <p:cNvSpPr txBox="1">
            <a:spLocks/>
          </p:cNvSpPr>
          <p:nvPr/>
        </p:nvSpPr>
        <p:spPr bwMode="auto">
          <a:xfrm>
            <a:off x="522179" y="1171616"/>
            <a:ext cx="10878989" cy="456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draw the truth table of the comparator.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draw the circuit diagram of the comparator.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implement the circuit on the breadboard.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kern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5360"/>
              </p:ext>
            </p:extLst>
          </p:nvPr>
        </p:nvGraphicFramePr>
        <p:xfrm>
          <a:off x="1948872" y="4058205"/>
          <a:ext cx="2504700" cy="2219820"/>
        </p:xfrm>
        <a:graphic>
          <a:graphicData uri="http://schemas.openxmlformats.org/drawingml/2006/table">
            <a:tbl>
              <a:tblPr firstRow="1" bandRow="1"/>
              <a:tblGrid>
                <a:gridCol w="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249268" y="4431734"/>
            <a:ext cx="3362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lang="en-US" altLang="zh-TW" dirty="0" smtClean="0"/>
              <a:t>F(A</a:t>
            </a:r>
            <a:r>
              <a:rPr lang="en-US" altLang="zh-TW" dirty="0"/>
              <a:t>, B) = </a:t>
            </a:r>
            <a:r>
              <a:rPr lang="en-US" altLang="zh-TW" dirty="0" smtClean="0"/>
              <a:t>(A’B’) + (AB)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904508" y="5215709"/>
            <a:ext cx="432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F(A</a:t>
            </a:r>
            <a:r>
              <a:rPr lang="en-US" altLang="zh-TW" dirty="0">
                <a:solidFill>
                  <a:srgbClr val="FF0000"/>
                </a:solidFill>
              </a:rPr>
              <a:t>, B) = </a:t>
            </a:r>
            <a:r>
              <a:rPr lang="en-US" altLang="zh-TW" dirty="0" smtClean="0">
                <a:solidFill>
                  <a:srgbClr val="FF0000"/>
                </a:solidFill>
              </a:rPr>
              <a:t>A’B’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+ A’B + AB’ + AB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6930305" y="4831844"/>
            <a:ext cx="226807" cy="3838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 flipV="1">
            <a:off x="8465930" y="4831844"/>
            <a:ext cx="367147" cy="3838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02_3 – </a:t>
            </a:r>
            <a:r>
              <a:rPr lang="en-US" altLang="zh-TW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Comparator(2/2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</a:p>
          <a:p>
            <a:pPr eaLnBrk="1" hangingPunct="1"/>
            <a:endParaRPr lang="en-US" altLang="zh-TW" kern="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6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r>
              <a:rPr lang="en-US" altLang="zh-TW" smtClean="0"/>
              <a:t>(9/30)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zh-TW" b="0" dirty="0"/>
              <a:t>Boolean Algebra Part </a:t>
            </a:r>
            <a:r>
              <a:rPr lang="en-US" altLang="zh-TW" b="0" dirty="0" smtClean="0"/>
              <a:t>1 (</a:t>
            </a:r>
            <a:r>
              <a:rPr lang="zh-TW" altLang="en-US" b="0" dirty="0" smtClean="0"/>
              <a:t>影片 </a:t>
            </a:r>
            <a:r>
              <a:rPr lang="en-US" altLang="zh-TW" b="0" dirty="0" smtClean="0"/>
              <a:t>13:34)</a:t>
            </a:r>
            <a:endParaRPr lang="en-US" altLang="zh-TW" b="0" dirty="0"/>
          </a:p>
          <a:p>
            <a:pPr>
              <a:lnSpc>
                <a:spcPts val="3600"/>
              </a:lnSpc>
            </a:pPr>
            <a:r>
              <a:rPr lang="en-US" altLang="zh-TW" b="0" dirty="0"/>
              <a:t>Boolean Algebra Part </a:t>
            </a:r>
            <a:r>
              <a:rPr lang="en-US" altLang="zh-TW" b="0" dirty="0" smtClean="0"/>
              <a:t>2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影片 </a:t>
            </a:r>
            <a:r>
              <a:rPr lang="en-US" altLang="zh-TW" b="0" dirty="0" smtClean="0"/>
              <a:t>9:34)</a:t>
            </a:r>
            <a:endParaRPr lang="en-US" altLang="zh-TW" b="0" dirty="0"/>
          </a:p>
          <a:p>
            <a:pPr>
              <a:lnSpc>
                <a:spcPts val="3600"/>
              </a:lnSpc>
            </a:pPr>
            <a:r>
              <a:rPr lang="en-US" altLang="zh-TW" b="0" dirty="0" smtClean="0"/>
              <a:t>Lab2_1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線上</a:t>
            </a:r>
            <a:r>
              <a:rPr lang="en-US" altLang="zh-TW" b="0" dirty="0" smtClean="0"/>
              <a:t>)</a:t>
            </a:r>
            <a:endParaRPr lang="en-US" altLang="zh-TW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ts val="3600"/>
              </a:lnSpc>
            </a:pPr>
            <a:r>
              <a:rPr lang="en-US" altLang="zh-TW" b="0" dirty="0" smtClean="0"/>
              <a:t>Lab2_1_1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影片</a:t>
            </a:r>
            <a:r>
              <a:rPr lang="en-US" altLang="zh-TW" b="0" dirty="0" smtClean="0"/>
              <a:t>2:35)</a:t>
            </a:r>
          </a:p>
          <a:p>
            <a:pPr lvl="1">
              <a:lnSpc>
                <a:spcPts val="3600"/>
              </a:lnSpc>
            </a:pPr>
            <a:r>
              <a:rPr lang="en-US" altLang="zh-TW" b="0" dirty="0" smtClean="0"/>
              <a:t>Lab2_1_2 (</a:t>
            </a:r>
            <a:r>
              <a:rPr lang="zh-TW" altLang="en-US" b="0" dirty="0" smtClean="0"/>
              <a:t>影片</a:t>
            </a:r>
            <a:r>
              <a:rPr lang="en-US" altLang="zh-TW" b="0" dirty="0" smtClean="0"/>
              <a:t>0:49)</a:t>
            </a:r>
          </a:p>
          <a:p>
            <a:pPr>
              <a:lnSpc>
                <a:spcPts val="3600"/>
              </a:lnSpc>
            </a:pPr>
            <a:r>
              <a:rPr lang="en-US" altLang="zh-TW" b="0" dirty="0" smtClean="0"/>
              <a:t>Lab2_2 &amp;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Lab2_3 (</a:t>
            </a:r>
            <a:r>
              <a:rPr lang="zh-TW" altLang="en-US" b="0" dirty="0" smtClean="0"/>
              <a:t>線上</a:t>
            </a:r>
            <a:r>
              <a:rPr lang="en-US" altLang="zh-TW" b="0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altLang="zh-TW" b="0" dirty="0" smtClean="0"/>
              <a:t>Lab2_2 (</a:t>
            </a:r>
            <a:r>
              <a:rPr lang="zh-TW" altLang="en-US" b="0" dirty="0" smtClean="0"/>
              <a:t>影片</a:t>
            </a:r>
            <a:r>
              <a:rPr lang="en-US" altLang="zh-TW" b="0" dirty="0" smtClean="0"/>
              <a:t>2:44)</a:t>
            </a:r>
          </a:p>
          <a:p>
            <a:pPr lvl="1">
              <a:lnSpc>
                <a:spcPts val="3600"/>
              </a:lnSpc>
            </a:pPr>
            <a:r>
              <a:rPr lang="en-US" altLang="zh-TW" b="0" dirty="0" smtClean="0"/>
              <a:t>Lab2_3 (</a:t>
            </a:r>
            <a:r>
              <a:rPr lang="zh-TW" altLang="en-US" b="0" dirty="0" smtClean="0"/>
              <a:t>影片</a:t>
            </a:r>
            <a:r>
              <a:rPr lang="en-US" altLang="zh-TW" b="0" dirty="0" smtClean="0"/>
              <a:t>1:55)</a:t>
            </a:r>
          </a:p>
          <a:p>
            <a:pPr marL="0" indent="0">
              <a:buNone/>
            </a:pPr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98" y="846734"/>
            <a:ext cx="4969768" cy="661690"/>
          </a:xfrm>
          <a:extLst/>
        </p:spPr>
        <p:txBody>
          <a:bodyPr>
            <a:normAutofit fontScale="90000"/>
          </a:bodyPr>
          <a:lstStyle/>
          <a:p>
            <a:pPr marL="297180" indent="-208026" eaLnBrk="1" hangingPunct="1">
              <a:buClr>
                <a:schemeClr val="accent3"/>
              </a:buClr>
              <a:defRPr/>
            </a:pPr>
            <a:r>
              <a:rPr lang="en-US" altLang="zh-TW" sz="2763" dirty="0">
                <a:ea typeface="新細明體" panose="02020500000000000000" pitchFamily="18" charset="-120"/>
              </a:rPr>
              <a:t>Three representations for a circuit</a:t>
            </a:r>
          </a:p>
        </p:txBody>
      </p:sp>
      <p:graphicFrame>
        <p:nvGraphicFramePr>
          <p:cNvPr id="20483" name="Object 8">
            <a:hlinkClick r:id="" action="ppaction://ole?verb=0"/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00638" y="2943225"/>
          <a:ext cx="3462337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4258428" imgH="3882654" progId="Word.Document.8">
                  <p:embed/>
                </p:oleObj>
              </mc:Choice>
              <mc:Fallback>
                <p:oleObj name="Document" r:id="rId3" imgW="4258428" imgH="3882654" progId="Word.Document.8">
                  <p:embed/>
                  <p:pic>
                    <p:nvPicPr>
                      <p:cNvPr id="20483" name="Object 8">
                        <a:hlinkClick r:id="" action="ppaction://ole?verb=0"/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 b="11307"/>
                      <a:stretch>
                        <a:fillRect/>
                      </a:stretch>
                    </p:blipFill>
                    <p:spPr bwMode="auto">
                      <a:xfrm>
                        <a:off x="5100638" y="2943225"/>
                        <a:ext cx="3462337" cy="315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3" descr="AACFLMO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31" y="4508601"/>
            <a:ext cx="3317478" cy="1431727"/>
          </a:xfrm>
          <a:prstGeom prst="rect">
            <a:avLst/>
          </a:prstGeom>
          <a:solidFill>
            <a:srgbClr val="E1F4FF"/>
          </a:solidFill>
          <a:ln w="57150">
            <a:solidFill>
              <a:srgbClr val="E1F4FF"/>
            </a:solidFill>
            <a:miter lim="800000"/>
            <a:headEnd/>
            <a:tailEnd/>
          </a:ln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164359" y="2577704"/>
            <a:ext cx="1225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</a:t>
            </a:r>
            <a:r>
              <a:rPr lang="en-US" altLang="zh-TW" sz="2400" baseline="-25000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</a:t>
            </a:r>
            <a:r>
              <a:rPr lang="en-US" altLang="zh-TW" sz="24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</a:t>
            </a:r>
            <a:r>
              <a:rPr lang="en-US" altLang="zh-TW" sz="2400" i="1" dirty="0" err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x+y’z</a:t>
            </a:r>
            <a:endParaRPr lang="en-US" altLang="zh-TW" sz="2400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466554" y="1939232"/>
            <a:ext cx="2470613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>
                <a:latin typeface="Calibri" panose="020F0502020204030204" pitchFamily="34" charset="0"/>
                <a:ea typeface="微軟正黑體" panose="020B0604030504040204" pitchFamily="34" charset="-120"/>
              </a:rPr>
              <a:t>1. Boolean Algebra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467842" y="3841751"/>
            <a:ext cx="2338204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>
                <a:latin typeface="Calibri" panose="020F0502020204030204" pitchFamily="34" charset="0"/>
                <a:ea typeface="微軟正黑體" panose="020B0604030504040204" pitchFamily="34" charset="-120"/>
              </a:rPr>
              <a:t>3. Circuit Diagram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522192" y="1940521"/>
            <a:ext cx="1834028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>
                <a:latin typeface="Calibri" panose="020F0502020204030204" pitchFamily="34" charset="0"/>
                <a:ea typeface="微軟正黑體" panose="020B0604030504040204" pitchFamily="34" charset="-120"/>
              </a:rPr>
              <a:t>2. Truth Table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014912" y="3271639"/>
            <a:ext cx="3240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25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480175" y="3039467"/>
            <a:ext cx="0" cy="321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25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45720" y="2652514"/>
            <a:ext cx="129073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25">
                <a:latin typeface="Calibri" panose="020F0502020204030204" pitchFamily="34" charset="0"/>
                <a:ea typeface="微軟正黑體" panose="020B0604030504040204" pitchFamily="34" charset="-120"/>
              </a:rPr>
              <a:t>Inputs            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702772" y="2330054"/>
            <a:ext cx="4140398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950" i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n</a:t>
            </a:r>
            <a:r>
              <a:rPr lang="en-US" altLang="zh-TW" sz="195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input variables </a:t>
            </a:r>
            <a:r>
              <a:rPr lang="en-US" altLang="zh-TW" sz="195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 2</a:t>
            </a:r>
            <a:r>
              <a:rPr lang="en-US" altLang="zh-TW" sz="1950" i="1" baseline="300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n</a:t>
            </a:r>
            <a:r>
              <a:rPr lang="en-US" altLang="zh-TW" sz="195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 combinations</a:t>
            </a:r>
            <a:endParaRPr lang="en-US" altLang="zh-TW" sz="195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683970" y="1886348"/>
            <a:ext cx="105990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75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真值表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014372" y="5653056"/>
            <a:ext cx="2233365" cy="287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625"/>
          </a:p>
        </p:txBody>
      </p:sp>
    </p:spTree>
    <p:extLst>
      <p:ext uri="{BB962C8B-B14F-4D97-AF65-F5344CB8AC3E}">
        <p14:creationId xmlns:p14="http://schemas.microsoft.com/office/powerpoint/2010/main" val="17401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Equipment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299" y="1334684"/>
            <a:ext cx="9217025" cy="45672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solidFill>
                  <a:srgbClr val="4D4D4D"/>
                </a:solidFill>
                <a:latin typeface="+mj-lt"/>
              </a:rPr>
              <a:t>    </a:t>
            </a:r>
            <a:endParaRPr lang="en-US" altLang="zh-TW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71600" y="2236759"/>
          <a:ext cx="6201410" cy="2381250"/>
        </p:xfrm>
        <a:graphic>
          <a:graphicData uri="http://schemas.openxmlformats.org/drawingml/2006/table">
            <a:tbl>
              <a:tblPr firstRow="1" firstCol="1" bandRow="1"/>
              <a:tblGrid>
                <a:gridCol w="299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Solerless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Breadboard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74LS00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74LS04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74LS08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74LS32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887558"/>
            <a:ext cx="9217025" cy="4567237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0" y="1509627"/>
            <a:ext cx="7441482" cy="16079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93" y="3297380"/>
            <a:ext cx="3252223" cy="34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Lab 02_1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 dirty="0" smtClean="0"/>
              <a:t>Please draw </a:t>
            </a:r>
            <a:r>
              <a:rPr lang="en-US" altLang="zh-TW" sz="2400" dirty="0"/>
              <a:t>their Truth </a:t>
            </a:r>
            <a:r>
              <a:rPr lang="en-US" altLang="zh-TW" sz="2400" dirty="0" smtClean="0"/>
              <a:t>Tables and implement the circuits with breadboard.</a:t>
            </a:r>
            <a:endParaRPr lang="zh-TW" altLang="en-US" sz="2400" dirty="0" smtClean="0"/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/>
          </a:p>
          <a:p>
            <a:pPr lvl="1" eaLnBrk="1" hangingPunct="1">
              <a:defRPr/>
            </a:pPr>
            <a:r>
              <a:rPr lang="en-US" altLang="zh-TW" sz="2000" dirty="0" smtClean="0"/>
              <a:t>F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(A, B) = (A + B)’(A’ + B’)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F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(A, B) = A’+ AB</a:t>
            </a:r>
          </a:p>
          <a:p>
            <a:pPr lvl="1" eaLnBrk="1" hangingPunct="1">
              <a:defRPr/>
            </a:pPr>
            <a:endParaRPr lang="en-US" altLang="zh-TW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63893"/>
              </p:ext>
            </p:extLst>
          </p:nvPr>
        </p:nvGraphicFramePr>
        <p:xfrm>
          <a:off x="1477817" y="3831730"/>
          <a:ext cx="2504700" cy="2219820"/>
        </p:xfrm>
        <a:graphic>
          <a:graphicData uri="http://schemas.openxmlformats.org/drawingml/2006/table">
            <a:tbl>
              <a:tblPr firstRow="1" bandRow="1"/>
              <a:tblGrid>
                <a:gridCol w="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</a:t>
                      </a:r>
                      <a:r>
                        <a:rPr lang="en-US" altLang="zh-TW" sz="2000" baseline="-25000" dirty="0" smtClean="0"/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36730"/>
              </p:ext>
            </p:extLst>
          </p:nvPr>
        </p:nvGraphicFramePr>
        <p:xfrm>
          <a:off x="5666508" y="3831730"/>
          <a:ext cx="2504700" cy="2219820"/>
        </p:xfrm>
        <a:graphic>
          <a:graphicData uri="http://schemas.openxmlformats.org/drawingml/2006/table">
            <a:tbl>
              <a:tblPr firstRow="1" bandRow="1"/>
              <a:tblGrid>
                <a:gridCol w="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</a:t>
                      </a:r>
                      <a:r>
                        <a:rPr lang="en-US" altLang="zh-TW" sz="2000" baseline="-25000" dirty="0" smtClean="0"/>
                        <a:t>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</a:t>
            </a:r>
            <a:r>
              <a:rPr lang="en-US" altLang="zh-TW" dirty="0" smtClean="0"/>
              <a:t>otice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16" y="2056963"/>
            <a:ext cx="4072524" cy="426994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5414120" y="2872505"/>
            <a:ext cx="792000" cy="9037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440782" y="2876332"/>
            <a:ext cx="792000" cy="8953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450307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23645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67812" y="2900502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47500" y="2896671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6147960" y="2909449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6157485" y="3912173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8181340" y="288203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250017" y="1455855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/>
              <a:t>Correct</a:t>
            </a:r>
            <a:endParaRPr lang="zh-TW" altLang="en-US" sz="2800" dirty="0"/>
          </a:p>
        </p:txBody>
      </p:sp>
      <p:sp>
        <p:nvSpPr>
          <p:cNvPr id="4" name="套索 3"/>
          <p:cNvSpPr>
            <a:spLocks noChangeAspect="1"/>
          </p:cNvSpPr>
          <p:nvPr/>
        </p:nvSpPr>
        <p:spPr bwMode="auto">
          <a:xfrm rot="17530315">
            <a:off x="6247006" y="2871493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套索 19"/>
          <p:cNvSpPr>
            <a:spLocks noChangeAspect="1"/>
          </p:cNvSpPr>
          <p:nvPr/>
        </p:nvSpPr>
        <p:spPr bwMode="auto">
          <a:xfrm rot="17530315">
            <a:off x="6254626" y="3869713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套索 20"/>
          <p:cNvSpPr>
            <a:spLocks noChangeAspect="1"/>
          </p:cNvSpPr>
          <p:nvPr/>
        </p:nvSpPr>
        <p:spPr bwMode="auto">
          <a:xfrm rot="17530315">
            <a:off x="8281546" y="2841013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465454" y="2888238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6054437" y="3640997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8492834" y="2874386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8081817" y="3627145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6474690" y="3922714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6063673" y="4675473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6628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VCC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 bwMode="auto">
          <a:xfrm>
            <a:off x="6840715" y="1610237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8972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GND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 bwMode="auto">
          <a:xfrm>
            <a:off x="8738789" y="160562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8080" r="46565" b="17240"/>
          <a:stretch/>
        </p:blipFill>
        <p:spPr>
          <a:xfrm rot="5400000">
            <a:off x="767532" y="2313271"/>
            <a:ext cx="4262582" cy="37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37" y="1877725"/>
            <a:ext cx="4072524" cy="42699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5396219" y="3622105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22881" y="361286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22881" y="362014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440692" y="3601676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139295" y="3603633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09818" y="1198516"/>
            <a:ext cx="11300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Wrong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25648" y="3601676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443459" y="3583203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8166321" y="359244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7145126" y="3592441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6808754" y="1620185"/>
            <a:ext cx="321328" cy="22594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7536930" y="1618835"/>
            <a:ext cx="332124" cy="22523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6658147" y="1123507"/>
            <a:ext cx="1338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Overlap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4" y="1874566"/>
            <a:ext cx="3867291" cy="42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6555</TotalTime>
  <Pages>13</Pages>
  <Words>528</Words>
  <Application>Microsoft Office PowerPoint</Application>
  <PresentationFormat>A4 紙張 (210x297 公釐)</PresentationFormat>
  <Paragraphs>163</Paragraphs>
  <Slides>17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Edge</vt:lpstr>
      <vt:lpstr>Document</vt:lpstr>
      <vt:lpstr>PowerPoint 簡報</vt:lpstr>
      <vt:lpstr>PowerPoint 簡報</vt:lpstr>
      <vt:lpstr>Outline (9/30)</vt:lpstr>
      <vt:lpstr>Three representations for a circuit</vt:lpstr>
      <vt:lpstr>Equipment</vt:lpstr>
      <vt:lpstr>Lab notice</vt:lpstr>
      <vt:lpstr>Lab 02_1</vt:lpstr>
      <vt:lpstr>Lab notice</vt:lpstr>
      <vt:lpstr>Lab notice</vt:lpstr>
      <vt:lpstr>Lab notice</vt:lpstr>
      <vt:lpstr>Lab notice</vt:lpstr>
      <vt:lpstr>Lab notice</vt:lpstr>
      <vt:lpstr>Lab notice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1: digital circuits</dc:title>
  <dc:creator>實驗室</dc:creator>
  <cp:lastModifiedBy>冠渝 黃</cp:lastModifiedBy>
  <cp:revision>394</cp:revision>
  <cp:lastPrinted>2015-06-16T08:51:35Z</cp:lastPrinted>
  <dcterms:created xsi:type="dcterms:W3CDTF">1995-09-19T12:53:44Z</dcterms:created>
  <dcterms:modified xsi:type="dcterms:W3CDTF">2021-09-30T00:56:23Z</dcterms:modified>
</cp:coreProperties>
</file>