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1" r:id="rId3"/>
    <p:sldId id="409" r:id="rId4"/>
    <p:sldId id="426" r:id="rId5"/>
    <p:sldId id="423" r:id="rId6"/>
    <p:sldId id="369" r:id="rId7"/>
    <p:sldId id="416" r:id="rId8"/>
    <p:sldId id="422" r:id="rId9"/>
    <p:sldId id="368" r:id="rId10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45" autoAdjust="0"/>
  </p:normalViewPr>
  <p:slideViewPr>
    <p:cSldViewPr>
      <p:cViewPr varScale="1">
        <p:scale>
          <a:sx n="108" d="100"/>
          <a:sy n="108" d="100"/>
        </p:scale>
        <p:origin x="81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476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937ECF2-6F69-4B74-90A9-AE5DB838B60E}" type="datetimeFigureOut">
              <a:rPr lang="zh-TW" altLang="en-US"/>
              <a:pPr>
                <a:defRPr/>
              </a:pPr>
              <a:t>2021/11/22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7549500A-842F-42AD-8BFD-E7176D4983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55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90416337-EE6C-4C7B-BC13-6CB64BBEDCF3}" type="datetimeFigureOut">
              <a:rPr lang="zh-TW" altLang="en-US"/>
              <a:pPr>
                <a:defRPr/>
              </a:pPr>
              <a:t>2021/11/22</a:t>
            </a:fld>
            <a:endParaRPr lang="en-US" altLang="zh-TW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fld id="{BD6E46F1-C31D-4FEC-926D-BDB49D2ABF8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9304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02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461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65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45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38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1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3121" y="4263497"/>
            <a:ext cx="400110" cy="463338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 dirty="0">
                <a:latin typeface="Times New Roman" pitchFamily="18" charset="0"/>
              </a:rPr>
              <a:t>Integrated Circuit </a:t>
            </a: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8915" y="-2909623"/>
            <a:ext cx="723275" cy="66209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 dirty="0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394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05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1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1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6895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1" y="1484313"/>
            <a:ext cx="5571067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9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5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0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89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4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6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20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9678" y="4535797"/>
            <a:ext cx="6553200" cy="131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29791" y="2073804"/>
            <a:ext cx="762293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- 7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33400" y="239446"/>
            <a:ext cx="6912769" cy="90487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8382001" cy="342542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晶片實現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+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(Part7)</a:t>
            </a:r>
            <a:endParaRPr lang="en-US" dirty="0">
              <a:solidFill>
                <a:schemeClr val="dk1"/>
              </a:solidFill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I--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</a:t>
            </a: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(sequential circuit)</a:t>
            </a:r>
          </a:p>
          <a:p>
            <a:pPr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Font typeface="Times New Roman"/>
              <a:buChar char="■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470189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5791200" cy="50292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400" dirty="0"/>
              <a:t>Moore machine:</a:t>
            </a:r>
            <a:r>
              <a:rPr lang="zh-TW" altLang="en-US" sz="2400" dirty="0"/>
              <a:t>輸出由當前的</a:t>
            </a:r>
            <a:r>
              <a:rPr lang="en-US" altLang="zh-TW" sz="2400" dirty="0"/>
              <a:t>state</a:t>
            </a:r>
            <a:r>
              <a:rPr lang="zh-TW" altLang="en-US" sz="2400" dirty="0"/>
              <a:t>決定</a:t>
            </a:r>
            <a:endParaRPr lang="en-US" altLang="zh-TW" sz="2400" dirty="0"/>
          </a:p>
          <a:p>
            <a:pPr eaLnBrk="1" hangingPunct="1">
              <a:lnSpc>
                <a:spcPct val="200000"/>
              </a:lnSpc>
            </a:pPr>
            <a:r>
              <a:rPr lang="en-US" altLang="zh-TW" sz="2400" dirty="0"/>
              <a:t>Mealy machine: </a:t>
            </a:r>
            <a:r>
              <a:rPr lang="zh-TW" altLang="en-US" sz="2400" dirty="0"/>
              <a:t>輸出由當前的</a:t>
            </a:r>
            <a:r>
              <a:rPr lang="en-US" altLang="zh-TW" sz="2400" dirty="0"/>
              <a:t>state</a:t>
            </a:r>
            <a:r>
              <a:rPr lang="zh-TW" altLang="en-US" sz="2400" dirty="0"/>
              <a:t>和</a:t>
            </a:r>
            <a:r>
              <a:rPr lang="en-US" altLang="zh-TW" sz="2400" dirty="0"/>
              <a:t>input</a:t>
            </a:r>
            <a:r>
              <a:rPr lang="zh-TW" altLang="en-US" sz="2400" dirty="0"/>
              <a:t>訊號決定</a:t>
            </a:r>
            <a:endParaRPr lang="en-US" altLang="zh-TW" sz="2400" dirty="0"/>
          </a:p>
          <a:p>
            <a:pPr eaLnBrk="1" hangingPunct="1">
              <a:lnSpc>
                <a:spcPct val="200000"/>
              </a:lnSpc>
            </a:pPr>
            <a:r>
              <a:rPr lang="zh-TW" altLang="en-US" sz="2400" dirty="0"/>
              <a:t>完成一個</a:t>
            </a:r>
            <a:r>
              <a:rPr lang="en-US" altLang="zh-TW" sz="2400" dirty="0"/>
              <a:t>Moore</a:t>
            </a:r>
            <a:r>
              <a:rPr lang="zh-TW" altLang="en-US" sz="2400" dirty="0"/>
              <a:t> </a:t>
            </a:r>
            <a:r>
              <a:rPr lang="en-US" altLang="zh-TW" sz="2400" dirty="0"/>
              <a:t>machine</a:t>
            </a:r>
          </a:p>
          <a:p>
            <a:pPr lvl="1" eaLnBrk="1" hangingPunct="1">
              <a:lnSpc>
                <a:spcPct val="200000"/>
              </a:lnSpc>
            </a:pPr>
            <a:r>
              <a:rPr lang="zh-TW" altLang="en-US" sz="2000" dirty="0"/>
              <a:t>其 </a:t>
            </a:r>
            <a:r>
              <a:rPr lang="en-US" altLang="zh-TW" sz="2000" dirty="0"/>
              <a:t>I/O </a:t>
            </a:r>
            <a:r>
              <a:rPr lang="zh-TW" altLang="en-US" sz="2000" dirty="0"/>
              <a:t>與 </a:t>
            </a:r>
            <a:r>
              <a:rPr lang="en-US" altLang="zh-TW" sz="2000" dirty="0"/>
              <a:t>state </a:t>
            </a:r>
            <a:r>
              <a:rPr lang="zh-TW" altLang="en-US" sz="2000" dirty="0"/>
              <a:t>變化如右表</a:t>
            </a:r>
            <a:endParaRPr lang="en-US" altLang="zh-TW" sz="2000" dirty="0"/>
          </a:p>
          <a:p>
            <a:pPr lvl="1" eaLnBrk="1" hangingPunct="1">
              <a:lnSpc>
                <a:spcPct val="200000"/>
              </a:lnSpc>
            </a:pPr>
            <a:r>
              <a:rPr lang="zh-TW" altLang="en-US" sz="2000" dirty="0"/>
              <a:t>變動頻率為</a:t>
            </a:r>
            <a:r>
              <a:rPr lang="en-US" altLang="zh-TW" sz="2000" dirty="0"/>
              <a:t>1Hz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TW" sz="2000" dirty="0"/>
              <a:t>Reset</a:t>
            </a:r>
            <a:r>
              <a:rPr lang="zh-TW" altLang="en-US" sz="2000" dirty="0"/>
              <a:t>為</a:t>
            </a:r>
            <a:r>
              <a:rPr lang="en-US" altLang="zh-TW" sz="2000" dirty="0"/>
              <a:t>0</a:t>
            </a:r>
            <a:r>
              <a:rPr lang="zh-TW" altLang="en-US" sz="2000" dirty="0"/>
              <a:t>時，</a:t>
            </a:r>
            <a:r>
              <a:rPr lang="en-US" altLang="zh-TW" sz="2000" dirty="0"/>
              <a:t>State</a:t>
            </a:r>
            <a:r>
              <a:rPr lang="zh-TW" altLang="en-US" sz="2000" dirty="0"/>
              <a:t>初始化為</a:t>
            </a:r>
            <a:r>
              <a:rPr lang="en-US" altLang="zh-TW" sz="2000" dirty="0"/>
              <a:t>S0 (</a:t>
            </a:r>
            <a:r>
              <a:rPr lang="zh-TW" altLang="en-US" sz="2000" dirty="0"/>
              <a:t>非同步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200000"/>
              </a:lnSpc>
            </a:pPr>
            <a:endParaRPr lang="en-US" altLang="zh-TW" sz="1400" dirty="0"/>
          </a:p>
          <a:p>
            <a:pPr eaLnBrk="1" hangingPunct="1">
              <a:lnSpc>
                <a:spcPct val="200000"/>
              </a:lnSpc>
            </a:pPr>
            <a:endParaRPr lang="zh-TW" altLang="en-US" sz="2000" dirty="0"/>
          </a:p>
          <a:p>
            <a:pPr eaLnBrk="1" hangingPunct="1">
              <a:lnSpc>
                <a:spcPct val="200000"/>
              </a:lnSpc>
            </a:pPr>
            <a:endParaRPr lang="en-US" altLang="zh-TW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228600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Lab I -- </a:t>
            </a:r>
            <a:r>
              <a:rPr lang="en-US" altLang="zh-TW" sz="3600" dirty="0">
                <a:latin typeface="+mn-lt"/>
              </a:rPr>
              <a:t>Moore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machine (1/2)</a:t>
            </a:r>
            <a:endParaRPr lang="en-US" altLang="zh-TW" sz="36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Group 96">
            <a:extLst>
              <a:ext uri="{FF2B5EF4-FFF2-40B4-BE49-F238E27FC236}">
                <a16:creationId xmlns:a16="http://schemas.microsoft.com/office/drawing/2014/main" id="{A49020A2-E7EF-4482-BE5D-6A35105C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88696"/>
              </p:ext>
            </p:extLst>
          </p:nvPr>
        </p:nvGraphicFramePr>
        <p:xfrm>
          <a:off x="6477000" y="1922514"/>
          <a:ext cx="5437473" cy="3900498"/>
        </p:xfrm>
        <a:graphic>
          <a:graphicData uri="http://schemas.openxmlformats.org/drawingml/2006/table">
            <a:tbl>
              <a:tblPr/>
              <a:tblGrid>
                <a:gridCol w="177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7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目前狀態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(current-state)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下一個狀態 </a:t>
                      </a: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(next-state)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七段顯示器輸出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(output)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I -- 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(2/2)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000"/>
            <a:ext cx="11343217" cy="4567237"/>
          </a:xfrm>
        </p:spPr>
        <p:txBody>
          <a:bodyPr/>
          <a:lstStyle/>
          <a:p>
            <a:pPr eaLnBrk="1" hangingPunct="1"/>
            <a:r>
              <a:rPr lang="zh-TW" altLang="en-US" sz="2400" dirty="0"/>
              <a:t>請將輸出的數值顯示於七段顯示器</a:t>
            </a:r>
            <a:endParaRPr lang="en-US" altLang="zh-TW" sz="2400" dirty="0"/>
          </a:p>
          <a:p>
            <a:pPr eaLnBrk="1" hangingPunct="1"/>
            <a:r>
              <a:rPr lang="zh-TW" altLang="en-US" sz="2400" dirty="0"/>
              <a:t>系統架構圖請參考下方</a:t>
            </a:r>
            <a:endParaRPr lang="en-US" altLang="zh-TW" sz="2400" dirty="0"/>
          </a:p>
          <a:p>
            <a:pPr lvl="1" eaLnBrk="1" hangingPunct="1"/>
            <a:r>
              <a:rPr lang="en-US" altLang="zh-TW" sz="2000" dirty="0"/>
              <a:t>Input: clock(CLOCK_50)</a:t>
            </a:r>
            <a:r>
              <a:rPr lang="zh-TW" altLang="en-US" sz="2000" dirty="0"/>
              <a:t>、</a:t>
            </a:r>
            <a:r>
              <a:rPr lang="en-US" altLang="zh-TW" sz="2000" dirty="0"/>
              <a:t>reset(SW0)</a:t>
            </a:r>
            <a:r>
              <a:rPr lang="zh-TW" altLang="en-US" sz="2000" dirty="0"/>
              <a:t>、</a:t>
            </a:r>
            <a:r>
              <a:rPr lang="en-US" altLang="zh-TW" sz="2000" dirty="0"/>
              <a:t>In(SW1)</a:t>
            </a:r>
          </a:p>
          <a:p>
            <a:pPr lvl="1" eaLnBrk="1" hangingPunct="1"/>
            <a:r>
              <a:rPr lang="en-US" altLang="zh-TW" sz="2000" dirty="0"/>
              <a:t>Output: out(7 bits</a:t>
            </a:r>
            <a:r>
              <a:rPr lang="zh-TW" altLang="en-US" sz="2000" dirty="0"/>
              <a:t>，</a:t>
            </a:r>
            <a:r>
              <a:rPr lang="en-US" altLang="zh-TW" sz="2000" dirty="0"/>
              <a:t>HEX06~HEX00)</a:t>
            </a:r>
          </a:p>
          <a:p>
            <a:pPr eaLnBrk="1" hangingPunct="1"/>
            <a:r>
              <a:rPr lang="zh-TW" altLang="en-US" sz="2400" dirty="0"/>
              <a:t>請畫出</a:t>
            </a:r>
            <a:r>
              <a:rPr lang="en-US" altLang="zh-TW" sz="2400" dirty="0"/>
              <a:t>Finite State Machine</a:t>
            </a:r>
            <a:r>
              <a:rPr lang="zh-TW" altLang="en-US" sz="2400" dirty="0"/>
              <a:t>並說明其運作過程</a:t>
            </a:r>
            <a:endParaRPr lang="en-US" altLang="zh-TW" sz="2400" dirty="0"/>
          </a:p>
          <a:p>
            <a:pPr lvl="1" eaLnBrk="1" hangingPunct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4F3CEE-1CE1-4023-B80C-EBA9F17F0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2" y="3792981"/>
            <a:ext cx="10823135" cy="17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FPGA</a:t>
            </a:r>
            <a:r>
              <a:rPr lang="zh-TW" altLang="en-US" sz="2400" dirty="0"/>
              <a:t>的</a:t>
            </a:r>
            <a:r>
              <a:rPr lang="zh-TW" altLang="en-US" sz="2000" dirty="0"/>
              <a:t>時脈頻率</a:t>
            </a:r>
            <a:r>
              <a:rPr lang="zh-TW" altLang="en-US" sz="2400" dirty="0"/>
              <a:t>為 </a:t>
            </a:r>
            <a:r>
              <a:rPr lang="en-US" altLang="zh-TW" sz="2400" dirty="0"/>
              <a:t>50</a:t>
            </a:r>
            <a:r>
              <a:rPr lang="zh-TW" altLang="en-US" sz="2400" dirty="0"/>
              <a:t> </a:t>
            </a:r>
            <a:r>
              <a:rPr lang="en-US" altLang="zh-TW" sz="2400" dirty="0"/>
              <a:t>MHz</a:t>
            </a:r>
          </a:p>
          <a:p>
            <a:pPr lvl="1"/>
            <a:r>
              <a:rPr lang="zh-TW" altLang="en-US" sz="2000" dirty="0"/>
              <a:t>表示每秒會執行</a:t>
            </a:r>
            <a:r>
              <a:rPr lang="en-US" altLang="zh-TW" sz="2000" dirty="0"/>
              <a:t>50</a:t>
            </a:r>
            <a:r>
              <a:rPr lang="zh-TW" altLang="en-US" sz="20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sz="2000" dirty="0"/>
              <a:t> </a:t>
            </a:r>
            <a:r>
              <a:rPr lang="en-US" altLang="zh-TW" sz="2000" dirty="0"/>
              <a:t>10</a:t>
            </a:r>
            <a:r>
              <a:rPr lang="en-US" altLang="zh-TW" sz="2000" baseline="30000" dirty="0"/>
              <a:t>6</a:t>
            </a:r>
            <a:r>
              <a:rPr lang="zh-TW" altLang="en-US" sz="2000" dirty="0"/>
              <a:t> 次</a:t>
            </a:r>
            <a:r>
              <a:rPr lang="en-US" altLang="zh-TW" sz="2000" dirty="0"/>
              <a:t>always block</a:t>
            </a:r>
          </a:p>
          <a:p>
            <a:r>
              <a:rPr lang="zh-TW" altLang="en-US" sz="2400" dirty="0"/>
              <a:t>現假設要求變換頻率為 </a:t>
            </a:r>
            <a:r>
              <a:rPr lang="en-US" altLang="zh-TW" sz="2400" dirty="0"/>
              <a:t>1 Hz</a:t>
            </a:r>
          </a:p>
          <a:p>
            <a:pPr lvl="1"/>
            <a:r>
              <a:rPr lang="zh-TW" altLang="en-US" sz="2000" dirty="0"/>
              <a:t>表示</a:t>
            </a:r>
            <a:r>
              <a:rPr lang="en-US" altLang="zh-TW" sz="2000" dirty="0"/>
              <a:t>state</a:t>
            </a:r>
            <a:r>
              <a:rPr lang="zh-TW" altLang="en-US" sz="2000" dirty="0"/>
              <a:t>每秒變換</a:t>
            </a:r>
            <a:r>
              <a:rPr lang="en-US" altLang="zh-TW" sz="2000" dirty="0"/>
              <a:t>1</a:t>
            </a:r>
            <a:r>
              <a:rPr lang="zh-TW" altLang="en-US" sz="2000" dirty="0"/>
              <a:t>次</a:t>
            </a:r>
            <a:endParaRPr lang="en-US" altLang="zh-TW" sz="2000" dirty="0"/>
          </a:p>
          <a:p>
            <a:r>
              <a:rPr lang="zh-TW" altLang="en-US" sz="2400" dirty="0"/>
              <a:t>因為時脈頻率無法改變，所以需要透過除頻器將</a:t>
            </a:r>
            <a:r>
              <a:rPr lang="en-US" altLang="zh-TW" sz="2400" dirty="0"/>
              <a:t>50MHz</a:t>
            </a:r>
            <a:r>
              <a:rPr lang="zh-TW" altLang="en-US" sz="2400" dirty="0"/>
              <a:t>降為</a:t>
            </a:r>
            <a:r>
              <a:rPr lang="en-US" altLang="zh-TW" sz="2400" dirty="0"/>
              <a:t>1Hz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除頻器實現方式是透過一個計數器，計算經過幾個時脈正</a:t>
            </a:r>
            <a:r>
              <a:rPr lang="en-US" altLang="zh-TW" sz="2400" dirty="0"/>
              <a:t>(</a:t>
            </a:r>
            <a:r>
              <a:rPr lang="zh-TW" altLang="en-US" sz="2400" dirty="0"/>
              <a:t>負</a:t>
            </a:r>
            <a:r>
              <a:rPr lang="en-US" altLang="zh-TW" sz="2400" dirty="0"/>
              <a:t>)</a:t>
            </a:r>
            <a:r>
              <a:rPr lang="zh-TW" altLang="en-US" sz="2400" dirty="0"/>
              <a:t>緣，當計數到</a:t>
            </a:r>
            <a:r>
              <a:rPr lang="en-US" altLang="zh-TW" sz="2400" dirty="0"/>
              <a:t>50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sz="2400" dirty="0"/>
              <a:t> </a:t>
            </a:r>
            <a:r>
              <a:rPr lang="en-US" altLang="zh-TW" sz="2400" dirty="0"/>
              <a:t>10</a:t>
            </a:r>
            <a:r>
              <a:rPr lang="en-US" altLang="zh-TW" sz="2400" baseline="30000" dirty="0"/>
              <a:t>6</a:t>
            </a:r>
            <a:r>
              <a:rPr lang="zh-TW" altLang="en-US" sz="2400" dirty="0"/>
              <a:t> 即代表經過一秒</a:t>
            </a:r>
            <a:endParaRPr lang="en-US" altLang="zh-TW" sz="2400" dirty="0"/>
          </a:p>
          <a:p>
            <a:r>
              <a:rPr lang="zh-TW" altLang="en-US" sz="2400" dirty="0"/>
              <a:t>可在計數到</a:t>
            </a:r>
            <a:r>
              <a:rPr lang="en-US" altLang="zh-TW" sz="2400" dirty="0"/>
              <a:t>25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10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時改變除頻器輸出的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電位，即可輸出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1Hz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en-US" altLang="zh-TW" sz="2400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878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"/>
            <a:ext cx="3657600" cy="57285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508928" y="3708028"/>
            <a:ext cx="1979910" cy="203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43000"/>
            <a:ext cx="5392119" cy="4567237"/>
          </a:xfrm>
        </p:spPr>
        <p:txBody>
          <a:bodyPr/>
          <a:lstStyle/>
          <a:p>
            <a:pPr algn="just"/>
            <a:r>
              <a:rPr lang="zh-TW" altLang="en-US" sz="2000" dirty="0"/>
              <a:t>利用</a:t>
            </a:r>
            <a:r>
              <a:rPr lang="en-US" altLang="zh-TW" sz="2000" dirty="0"/>
              <a:t>counter</a:t>
            </a:r>
            <a:r>
              <a:rPr lang="zh-TW" altLang="en-US" sz="2000" dirty="0"/>
              <a:t>在輸入的</a:t>
            </a:r>
            <a:r>
              <a:rPr lang="en-US" altLang="zh-TW" sz="2000" dirty="0"/>
              <a:t>clock</a:t>
            </a:r>
            <a:r>
              <a:rPr lang="zh-TW" altLang="en-US" sz="2000" dirty="0"/>
              <a:t>正緣進行計數，當經過</a:t>
            </a:r>
            <a:r>
              <a:rPr lang="en-US" altLang="zh-TW" sz="2000" dirty="0"/>
              <a:t>`</a:t>
            </a:r>
            <a:r>
              <a:rPr lang="en-US" altLang="zh-TW" sz="2000" dirty="0" err="1"/>
              <a:t>TimeExpire</a:t>
            </a:r>
            <a:r>
              <a:rPr lang="zh-TW" altLang="en-US" sz="2000" dirty="0"/>
              <a:t>個正緣後更改輸出</a:t>
            </a:r>
            <a:r>
              <a:rPr lang="en-US" altLang="zh-TW" sz="2000" dirty="0"/>
              <a:t>clock</a:t>
            </a:r>
            <a:r>
              <a:rPr lang="zh-TW" altLang="en-US" sz="2000" dirty="0"/>
              <a:t>的正負，即可達到除頻的效果</a:t>
            </a:r>
            <a:endParaRPr lang="en-US" altLang="zh-TW" sz="2000" dirty="0"/>
          </a:p>
          <a:p>
            <a:pPr algn="just"/>
            <a:r>
              <a:rPr lang="en-US" altLang="zh-TW" sz="2000" dirty="0"/>
              <a:t>FPGA</a:t>
            </a:r>
            <a:r>
              <a:rPr lang="zh-TW" altLang="en-US" sz="2000" dirty="0"/>
              <a:t>版所使用的</a:t>
            </a:r>
            <a:r>
              <a:rPr lang="en-US" altLang="zh-TW" sz="2000" dirty="0"/>
              <a:t>clock</a:t>
            </a:r>
            <a:r>
              <a:rPr lang="zh-TW" altLang="en-US" sz="2000" dirty="0"/>
              <a:t>頻率為</a:t>
            </a:r>
            <a:r>
              <a:rPr lang="en-US" altLang="zh-TW" sz="2000" dirty="0"/>
              <a:t>50MHz</a:t>
            </a:r>
            <a:r>
              <a:rPr lang="zh-TW" altLang="en-US" sz="2000" dirty="0"/>
              <a:t>，假設欲產生</a:t>
            </a:r>
            <a:r>
              <a:rPr lang="en-US" altLang="zh-TW" sz="2000" dirty="0"/>
              <a:t>1Hz</a:t>
            </a:r>
            <a:r>
              <a:rPr lang="zh-TW" altLang="en-US" sz="2000" dirty="0"/>
              <a:t>的</a:t>
            </a:r>
            <a:r>
              <a:rPr lang="en-US" altLang="zh-TW" sz="2000" dirty="0"/>
              <a:t>clock</a:t>
            </a:r>
            <a:r>
              <a:rPr lang="zh-TW" altLang="en-US" sz="2000" dirty="0"/>
              <a:t>，則需每</a:t>
            </a:r>
            <a:r>
              <a:rPr lang="en-US" altLang="zh-TW" sz="2000" dirty="0"/>
              <a:t>0.5</a:t>
            </a:r>
            <a:r>
              <a:rPr lang="zh-TW" altLang="en-US" sz="2000" dirty="0"/>
              <a:t>秒更改輸出</a:t>
            </a:r>
            <a:r>
              <a:rPr lang="en-US" altLang="zh-TW" sz="2000" dirty="0"/>
              <a:t>clock</a:t>
            </a:r>
            <a:r>
              <a:rPr lang="zh-TW" altLang="en-US" sz="2000" dirty="0"/>
              <a:t>的正負</a:t>
            </a:r>
            <a:endParaRPr lang="en-US" altLang="zh-TW" sz="2000" dirty="0"/>
          </a:p>
          <a:p>
            <a:pPr algn="just"/>
            <a:r>
              <a:rPr lang="zh-TW" altLang="en-US" sz="2000" dirty="0"/>
              <a:t>兩個正緣間隔為</a:t>
            </a:r>
            <a:r>
              <a:rPr lang="en-US" altLang="zh-TW" sz="2000" dirty="0"/>
              <a:t>1/50*10</a:t>
            </a:r>
            <a:r>
              <a:rPr lang="en-US" altLang="zh-TW" sz="2000" baseline="30000" dirty="0"/>
              <a:t>6</a:t>
            </a:r>
            <a:r>
              <a:rPr lang="zh-TW" altLang="en-US" sz="2000" dirty="0"/>
              <a:t>秒，</a:t>
            </a:r>
            <a:r>
              <a:rPr lang="en-US" altLang="zh-TW" sz="2000" dirty="0"/>
              <a:t>0.5</a:t>
            </a:r>
            <a:r>
              <a:rPr lang="zh-TW" altLang="en-US" sz="2000" dirty="0"/>
              <a:t>秒共會經過</a:t>
            </a:r>
            <a:r>
              <a:rPr lang="en-US" altLang="zh-TW" sz="2000" dirty="0"/>
              <a:t>25*10</a:t>
            </a:r>
            <a:r>
              <a:rPr lang="en-US" altLang="zh-TW" sz="2000" baseline="30000" dirty="0"/>
              <a:t>6</a:t>
            </a:r>
            <a:r>
              <a:rPr lang="zh-TW" altLang="en-US" sz="2000" dirty="0"/>
              <a:t>個正緣，故</a:t>
            </a:r>
            <a:r>
              <a:rPr lang="en-US" altLang="zh-TW" sz="2000" dirty="0"/>
              <a:t>`</a:t>
            </a:r>
            <a:r>
              <a:rPr lang="en-US" altLang="zh-TW" sz="2000" dirty="0" err="1"/>
              <a:t>TimeExpire</a:t>
            </a:r>
            <a:r>
              <a:rPr lang="zh-TW" altLang="en-US" sz="2000" dirty="0"/>
              <a:t>設為</a:t>
            </a:r>
            <a:r>
              <a:rPr lang="en-US" altLang="zh-TW" sz="2000" dirty="0"/>
              <a:t>25000000</a:t>
            </a:r>
            <a:endParaRPr lang="zh-TW" altLang="en-US" sz="2000" baseline="30000" dirty="0"/>
          </a:p>
        </p:txBody>
      </p:sp>
      <p:sp>
        <p:nvSpPr>
          <p:cNvPr id="4" name="矩形 3"/>
          <p:cNvSpPr/>
          <p:nvPr/>
        </p:nvSpPr>
        <p:spPr>
          <a:xfrm>
            <a:off x="6857999" y="2389949"/>
            <a:ext cx="91440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7772400" y="232408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低位準同步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  <a:ea typeface="+mn-ea"/>
              </a:rPr>
              <a:t>reset</a:t>
            </a:r>
            <a:endParaRPr lang="zh-TW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239000" y="1980407"/>
            <a:ext cx="12192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627748" y="4988370"/>
            <a:ext cx="2125851" cy="203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FFF8B9-8B1E-4BC8-8EC1-290272A0D1D0}"/>
              </a:ext>
            </a:extLst>
          </p:cNvPr>
          <p:cNvSpPr txBox="1"/>
          <p:nvPr/>
        </p:nvSpPr>
        <p:spPr>
          <a:xfrm>
            <a:off x="9753599" y="4920874"/>
            <a:ext cx="138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計數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FFF8B9-8B1E-4BC8-8EC1-290272A0D1D0}"/>
              </a:ext>
            </a:extLst>
          </p:cNvPr>
          <p:cNvSpPr txBox="1"/>
          <p:nvPr/>
        </p:nvSpPr>
        <p:spPr>
          <a:xfrm>
            <a:off x="9488838" y="3465621"/>
            <a:ext cx="2390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判斷是否經過</a:t>
            </a:r>
            <a:r>
              <a:rPr lang="en-US" altLang="zh-TW" sz="1600" b="1" dirty="0">
                <a:solidFill>
                  <a:srgbClr val="FF0000"/>
                </a:solidFill>
              </a:rPr>
              <a:t>`</a:t>
            </a:r>
            <a:r>
              <a:rPr lang="en-US" altLang="zh-TW" sz="1600" b="1" dirty="0" err="1">
                <a:solidFill>
                  <a:srgbClr val="FF0000"/>
                </a:solidFill>
              </a:rPr>
              <a:t>TimeExpire</a:t>
            </a:r>
            <a:r>
              <a:rPr lang="zh-TW" altLang="en-US" sz="1600" b="1" dirty="0">
                <a:solidFill>
                  <a:srgbClr val="FF0000"/>
                </a:solidFill>
              </a:rPr>
              <a:t>個正緣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627668" y="4070762"/>
            <a:ext cx="1868282" cy="377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FFF8B9-8B1E-4BC8-8EC1-290272A0D1D0}"/>
              </a:ext>
            </a:extLst>
          </p:cNvPr>
          <p:cNvSpPr txBox="1"/>
          <p:nvPr/>
        </p:nvSpPr>
        <p:spPr>
          <a:xfrm>
            <a:off x="9495948" y="4129826"/>
            <a:ext cx="213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更改輸出</a:t>
            </a:r>
            <a:r>
              <a:rPr lang="en-US" altLang="zh-TW" sz="1600" b="1" dirty="0">
                <a:solidFill>
                  <a:srgbClr val="FF0000"/>
                </a:solidFill>
              </a:rPr>
              <a:t>clock</a:t>
            </a:r>
            <a:r>
              <a:rPr lang="zh-TW" altLang="en-US" sz="1600" b="1" dirty="0">
                <a:solidFill>
                  <a:srgbClr val="FF0000"/>
                </a:solidFill>
              </a:rPr>
              <a:t>的正負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zh-TW" altLang="en-US" sz="1600" b="1" dirty="0">
                <a:solidFill>
                  <a:srgbClr val="FF0000"/>
                </a:solidFill>
              </a:rPr>
              <a:t>並歸零計數器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8458200" y="1969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正緣同步電路</a:t>
            </a:r>
          </a:p>
        </p:txBody>
      </p:sp>
      <p:cxnSp>
        <p:nvCxnSpPr>
          <p:cNvPr id="17" name="直線接點 16"/>
          <p:cNvCxnSpPr/>
          <p:nvPr/>
        </p:nvCxnSpPr>
        <p:spPr bwMode="auto">
          <a:xfrm flipV="1">
            <a:off x="2055441" y="5028300"/>
            <a:ext cx="693549" cy="38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 flipV="1">
            <a:off x="2745496" y="4506857"/>
            <a:ext cx="3494" cy="5214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 flipV="1">
            <a:off x="2745496" y="4502981"/>
            <a:ext cx="693549" cy="38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 flipV="1">
            <a:off x="3433804" y="4506857"/>
            <a:ext cx="3494" cy="5214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接點 43"/>
          <p:cNvCxnSpPr/>
          <p:nvPr/>
        </p:nvCxnSpPr>
        <p:spPr bwMode="auto">
          <a:xfrm flipV="1">
            <a:off x="3433804" y="5026363"/>
            <a:ext cx="693549" cy="38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/>
          <p:nvPr/>
        </p:nvCxnSpPr>
        <p:spPr bwMode="auto">
          <a:xfrm flipV="1">
            <a:off x="4118618" y="4506857"/>
            <a:ext cx="3494" cy="5214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 flipV="1">
            <a:off x="4118618" y="4502981"/>
            <a:ext cx="693549" cy="38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/>
          <p:nvPr/>
        </p:nvCxnSpPr>
        <p:spPr bwMode="auto">
          <a:xfrm flipV="1">
            <a:off x="4806926" y="4506857"/>
            <a:ext cx="3494" cy="5214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/>
          <p:nvPr/>
        </p:nvCxnSpPr>
        <p:spPr bwMode="auto">
          <a:xfrm flipV="1">
            <a:off x="4801685" y="5026363"/>
            <a:ext cx="693549" cy="38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963168" y="483729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+mn-ea"/>
                <a:ea typeface="+mn-ea"/>
              </a:rPr>
              <a:t>輸出</a:t>
            </a:r>
            <a:r>
              <a:rPr lang="en-US" altLang="zh-TW" sz="1600" b="1" dirty="0">
                <a:latin typeface="+mn-ea"/>
              </a:rPr>
              <a:t>clock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2574418" y="53140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1s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>
            <a:off x="2055441" y="5310153"/>
            <a:ext cx="14278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單箭頭接點 54"/>
          <p:cNvCxnSpPr/>
          <p:nvPr/>
        </p:nvCxnSpPr>
        <p:spPr bwMode="auto">
          <a:xfrm flipV="1">
            <a:off x="2055441" y="4368923"/>
            <a:ext cx="690055" cy="2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 flipV="1">
            <a:off x="2745496" y="4368923"/>
            <a:ext cx="690055" cy="2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2102951" y="40735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0.5s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2793005" y="40735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0.5s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62" name="直線單箭頭接點 61"/>
          <p:cNvCxnSpPr/>
          <p:nvPr/>
        </p:nvCxnSpPr>
        <p:spPr bwMode="auto">
          <a:xfrm flipV="1">
            <a:off x="3448610" y="4366149"/>
            <a:ext cx="690055" cy="2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V="1">
            <a:off x="4138665" y="4366149"/>
            <a:ext cx="690055" cy="2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3496120" y="40707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0.5s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4186174" y="40707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0.5s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3984495" y="53140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+mn-ea"/>
                <a:ea typeface="+mn-ea"/>
              </a:rPr>
              <a:t>1s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67" name="直線單箭頭接點 66"/>
          <p:cNvCxnSpPr/>
          <p:nvPr/>
        </p:nvCxnSpPr>
        <p:spPr bwMode="auto">
          <a:xfrm>
            <a:off x="3465518" y="5310153"/>
            <a:ext cx="142780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589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DF940578-D50B-4369-B1D3-10EC1DBF4B34}" type="slidenum">
              <a:rPr kumimoji="0" lang="en-US" altLang="zh-TW" smtClean="0">
                <a:solidFill>
                  <a:srgbClr val="000000"/>
                </a:solidFill>
              </a:rPr>
              <a:pPr eaLnBrk="1" hangingPunct="1">
                <a:defRPr/>
              </a:pPr>
              <a:t>7</a:t>
            </a:fld>
            <a:endParaRPr kumimoji="0"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8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9352" y="1458647"/>
            <a:ext cx="8507412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0</a:t>
            </a:r>
            <a:r>
              <a:rPr lang="zh-TW" altLang="en-US" b="0" kern="0" dirty="0"/>
              <a:t> </a:t>
            </a:r>
            <a:r>
              <a:rPr lang="en-US" altLang="zh-TW" b="0" kern="0" dirty="0"/>
              <a:t>is on, 1</a:t>
            </a:r>
            <a:r>
              <a:rPr lang="zh-TW" altLang="en-US" b="0" kern="0" dirty="0"/>
              <a:t> </a:t>
            </a:r>
            <a:r>
              <a:rPr lang="en-US" altLang="zh-TW" b="0" kern="0" dirty="0"/>
              <a:t>is off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 err="1"/>
              <a:t>dp</a:t>
            </a:r>
            <a:r>
              <a:rPr lang="en-US" altLang="zh-TW" b="0" kern="0" dirty="0"/>
              <a:t> is useless in DE0-CV board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Ex:		   </a:t>
            </a:r>
            <a:r>
              <a:rPr lang="en-US" altLang="en-US" b="0" kern="0" dirty="0"/>
              <a:t>out=7'b</a:t>
            </a:r>
            <a:r>
              <a:rPr lang="en-US" altLang="en-US" b="0" kern="0" dirty="0">
                <a:solidFill>
                  <a:srgbClr val="FF0000"/>
                </a:solidFill>
              </a:rPr>
              <a:t>1</a:t>
            </a:r>
            <a:r>
              <a:rPr lang="en-US" altLang="en-US" b="0" kern="0" dirty="0"/>
              <a:t>000000;</a:t>
            </a: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b="0" kern="0" dirty="0"/>
          </a:p>
          <a:p>
            <a:pPr eaLnBrk="1" hangingPunct="1">
              <a:buClr>
                <a:schemeClr val="accent1"/>
              </a:buClr>
              <a:defRPr/>
            </a:pPr>
            <a:endParaRPr lang="zh-TW" altLang="en-US" b="0" kern="0" dirty="0"/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b="0" kern="0" dirty="0"/>
              <a:t>Ex:	            out=7'b0010010;</a:t>
            </a: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zh-TW" altLang="en-US" kern="0" dirty="0"/>
          </a:p>
        </p:txBody>
      </p:sp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Seven-segment display (2/2)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3074656"/>
            <a:ext cx="973303" cy="11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14688" y="3733795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g=1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4688" y="5524034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000" b="0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b=1, e=1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7463</TotalTime>
  <Words>540</Words>
  <Application>Microsoft Office PowerPoint</Application>
  <PresentationFormat>寬螢幕</PresentationFormat>
  <Paragraphs>104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Wingdings</vt:lpstr>
      <vt:lpstr>1_Edge</vt:lpstr>
      <vt:lpstr>PowerPoint 簡報</vt:lpstr>
      <vt:lpstr>Outline</vt:lpstr>
      <vt:lpstr>PowerPoint 簡報</vt:lpstr>
      <vt:lpstr>Lab I -- Moore machine (2/2)</vt:lpstr>
      <vt:lpstr>Lab – Hint(1/2)</vt:lpstr>
      <vt:lpstr>Lab – Hint(2/2)</vt:lpstr>
      <vt:lpstr>Seven-segment display</vt:lpstr>
      <vt:lpstr>Seven-segment display (2/2)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stanley_ch</dc:creator>
  <cp:lastModifiedBy>user</cp:lastModifiedBy>
  <cp:revision>600</cp:revision>
  <cp:lastPrinted>2013-12-17T08:23:42Z</cp:lastPrinted>
  <dcterms:created xsi:type="dcterms:W3CDTF">2006-08-16T00:00:00Z</dcterms:created>
  <dcterms:modified xsi:type="dcterms:W3CDTF">2021-11-22T12:36:23Z</dcterms:modified>
</cp:coreProperties>
</file>