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2" r:id="rId2"/>
    <p:sldId id="338" r:id="rId3"/>
    <p:sldId id="348" r:id="rId4"/>
    <p:sldId id="345" r:id="rId5"/>
    <p:sldId id="339" r:id="rId6"/>
    <p:sldId id="384" r:id="rId7"/>
    <p:sldId id="340" r:id="rId8"/>
    <p:sldId id="341" r:id="rId9"/>
    <p:sldId id="342" r:id="rId10"/>
    <p:sldId id="346" r:id="rId11"/>
    <p:sldId id="347" r:id="rId12"/>
    <p:sldId id="265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52E"/>
    <a:srgbClr val="B5B6B6"/>
    <a:srgbClr val="9E7D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32" autoAdjust="0"/>
    <p:restoredTop sz="87070" autoAdjust="0"/>
  </p:normalViewPr>
  <p:slideViewPr>
    <p:cSldViewPr snapToGrid="0">
      <p:cViewPr varScale="1">
        <p:scale>
          <a:sx n="79" d="100"/>
          <a:sy n="79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3411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1614D7-D5B5-4027-8146-6BECB459C073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0F1CC-AB6D-4D64-AA3E-C94C75CFCB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1555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0F1CC-AB6D-4D64-AA3E-C94C75CFCB18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286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40F1CC-AB6D-4D64-AA3E-C94C75CFCB18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9724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0F1CC-AB6D-4D64-AA3E-C94C75CFCB18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2944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封面(無圖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0F2D448D-38D8-4DDC-99DF-EBFA95767F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" y="0"/>
            <a:ext cx="12184015" cy="6858000"/>
          </a:xfrm>
          <a:prstGeom prst="rect">
            <a:avLst/>
          </a:prstGeom>
        </p:spPr>
      </p:pic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15389" y="1961813"/>
            <a:ext cx="5220393" cy="1830806"/>
          </a:xfrm>
        </p:spPr>
        <p:txBody>
          <a:bodyPr>
            <a:normAutofit/>
          </a:bodyPr>
          <a:lstStyle>
            <a:lvl1pPr>
              <a:defRPr lang="zh-TW" altLang="en-US" sz="6400" b="1" kern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4" name="內容版面配置區 10"/>
          <p:cNvSpPr>
            <a:spLocks noGrp="1"/>
          </p:cNvSpPr>
          <p:nvPr>
            <p:ph sz="quarter" idx="10"/>
          </p:nvPr>
        </p:nvSpPr>
        <p:spPr>
          <a:xfrm>
            <a:off x="515389" y="3875750"/>
            <a:ext cx="4949587" cy="299933"/>
          </a:xfrm>
        </p:spPr>
        <p:txBody>
          <a:bodyPr>
            <a:noAutofit/>
          </a:bodyPr>
          <a:lstStyle>
            <a:lvl1pPr>
              <a:defRPr lang="zh-TW" altLang="en-US" sz="1600" b="0" kern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dirty="0"/>
              <a:t>編輯母片文字樣式</a:t>
            </a: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3906E19D-04F3-498D-A0CB-1026E367FD96}"/>
              </a:ext>
            </a:extLst>
          </p:cNvPr>
          <p:cNvCxnSpPr/>
          <p:nvPr userDrawn="1"/>
        </p:nvCxnSpPr>
        <p:spPr>
          <a:xfrm>
            <a:off x="457200" y="3834185"/>
            <a:ext cx="54780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84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內文(只有圖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4468F352-D25A-45A5-8113-89BA097CBF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23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sz="quarter" idx="13"/>
          </p:nvPr>
        </p:nvSpPr>
        <p:spPr>
          <a:xfrm>
            <a:off x="444244" y="800313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8" name="內容版面配置區 2"/>
          <p:cNvSpPr>
            <a:spLocks noGrp="1"/>
          </p:cNvSpPr>
          <p:nvPr>
            <p:ph sz="quarter" idx="14"/>
          </p:nvPr>
        </p:nvSpPr>
        <p:spPr>
          <a:xfrm>
            <a:off x="444243" y="1469199"/>
            <a:ext cx="9171333" cy="4327209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689123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內文(只有圖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CC0D8C54-0A5A-4EC2-87EC-41D277E270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23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sz="quarter" idx="13"/>
          </p:nvPr>
        </p:nvSpPr>
        <p:spPr>
          <a:xfrm>
            <a:off x="444244" y="800313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sz="quarter" idx="15"/>
          </p:nvPr>
        </p:nvSpPr>
        <p:spPr>
          <a:xfrm>
            <a:off x="444242" y="1469199"/>
            <a:ext cx="9171333" cy="4327209"/>
          </a:xfrm>
        </p:spPr>
        <p:txBody>
          <a:bodyPr>
            <a:noAutofit/>
          </a:bodyPr>
          <a:lstStyle>
            <a:lvl1pPr marL="285750" marR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zh-TW" altLang="en-US" sz="20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8074939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內文(圖片為主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D2003FB4-3D62-47FA-905A-E60F6FF9D02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16" name="內容版面配置區 2"/>
          <p:cNvSpPr>
            <a:spLocks noGrp="1"/>
          </p:cNvSpPr>
          <p:nvPr>
            <p:ph sz="quarter" idx="13"/>
          </p:nvPr>
        </p:nvSpPr>
        <p:spPr>
          <a:xfrm>
            <a:off x="4784834" y="5674962"/>
            <a:ext cx="3817316" cy="23153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9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sz="quarter" idx="16"/>
          </p:nvPr>
        </p:nvSpPr>
        <p:spPr>
          <a:xfrm>
            <a:off x="444244" y="800313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5" name="圖片版面配置區 10"/>
          <p:cNvSpPr>
            <a:spLocks noGrp="1"/>
          </p:cNvSpPr>
          <p:nvPr>
            <p:ph type="pic" sz="quarter" idx="10"/>
          </p:nvPr>
        </p:nvSpPr>
        <p:spPr>
          <a:xfrm>
            <a:off x="4784834" y="379562"/>
            <a:ext cx="7038866" cy="5295751"/>
          </a:xfrm>
        </p:spPr>
        <p:txBody>
          <a:bodyPr>
            <a:normAutofit/>
          </a:bodyPr>
          <a:lstStyle>
            <a:lvl1pPr>
              <a:defRPr lang="zh-TW" altLang="en-US" sz="1400" kern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zh-TW" altLang="en-US" dirty="0"/>
          </a:p>
        </p:txBody>
      </p:sp>
      <p:sp>
        <p:nvSpPr>
          <p:cNvPr id="18" name="內容版面配置區 2"/>
          <p:cNvSpPr>
            <a:spLocks noGrp="1"/>
          </p:cNvSpPr>
          <p:nvPr>
            <p:ph sz="quarter" idx="17"/>
          </p:nvPr>
        </p:nvSpPr>
        <p:spPr>
          <a:xfrm>
            <a:off x="444243" y="1469199"/>
            <a:ext cx="4139259" cy="4659753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90174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內文(圖片為主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6228167F-A773-4EDA-97A7-5D9CB27E827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16" name="內容版面配置區 2"/>
          <p:cNvSpPr>
            <a:spLocks noGrp="1"/>
          </p:cNvSpPr>
          <p:nvPr>
            <p:ph sz="quarter" idx="13"/>
          </p:nvPr>
        </p:nvSpPr>
        <p:spPr>
          <a:xfrm>
            <a:off x="4784834" y="5674962"/>
            <a:ext cx="3817316" cy="23153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9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sz="quarter" idx="16"/>
          </p:nvPr>
        </p:nvSpPr>
        <p:spPr>
          <a:xfrm>
            <a:off x="444244" y="800313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5" name="圖片版面配置區 10"/>
          <p:cNvSpPr>
            <a:spLocks noGrp="1"/>
          </p:cNvSpPr>
          <p:nvPr>
            <p:ph type="pic" sz="quarter" idx="10"/>
          </p:nvPr>
        </p:nvSpPr>
        <p:spPr>
          <a:xfrm>
            <a:off x="4784834" y="379562"/>
            <a:ext cx="7038866" cy="5295751"/>
          </a:xfrm>
        </p:spPr>
        <p:txBody>
          <a:bodyPr>
            <a:normAutofit/>
          </a:bodyPr>
          <a:lstStyle>
            <a:lvl1pPr>
              <a:defRPr lang="zh-TW" altLang="en-US" sz="1400" kern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zh-TW" altLang="en-US" dirty="0"/>
          </a:p>
        </p:txBody>
      </p:sp>
      <p:sp>
        <p:nvSpPr>
          <p:cNvPr id="11" name="內容版面配置區 2"/>
          <p:cNvSpPr>
            <a:spLocks noGrp="1"/>
          </p:cNvSpPr>
          <p:nvPr>
            <p:ph sz="quarter" idx="15"/>
          </p:nvPr>
        </p:nvSpPr>
        <p:spPr>
          <a:xfrm>
            <a:off x="444243" y="1469199"/>
            <a:ext cx="4139260" cy="4659753"/>
          </a:xfrm>
        </p:spPr>
        <p:txBody>
          <a:bodyPr>
            <a:noAutofit/>
          </a:bodyPr>
          <a:lstStyle>
            <a:lvl1pPr marL="285750" marR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zh-TW" altLang="en-US" sz="20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198016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內文(文字+圖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8549BA87-D4B1-4813-A266-8C96BC5237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23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7" name="圖片版面配置區 10"/>
          <p:cNvSpPr>
            <a:spLocks noGrp="1"/>
          </p:cNvSpPr>
          <p:nvPr>
            <p:ph type="pic" sz="quarter" idx="15"/>
          </p:nvPr>
        </p:nvSpPr>
        <p:spPr>
          <a:xfrm>
            <a:off x="6983167" y="379563"/>
            <a:ext cx="4840533" cy="5295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1" name="內容版面配置區 2"/>
          <p:cNvSpPr>
            <a:spLocks noGrp="1"/>
          </p:cNvSpPr>
          <p:nvPr>
            <p:ph sz="quarter" idx="16"/>
          </p:nvPr>
        </p:nvSpPr>
        <p:spPr>
          <a:xfrm>
            <a:off x="6983167" y="5674962"/>
            <a:ext cx="3817316" cy="23153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9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7" name="內容版面配置區 2"/>
          <p:cNvSpPr>
            <a:spLocks noGrp="1"/>
          </p:cNvSpPr>
          <p:nvPr>
            <p:ph sz="quarter" idx="13"/>
          </p:nvPr>
        </p:nvSpPr>
        <p:spPr>
          <a:xfrm>
            <a:off x="444244" y="800313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8" name="內容版面配置區 2"/>
          <p:cNvSpPr>
            <a:spLocks noGrp="1"/>
          </p:cNvSpPr>
          <p:nvPr>
            <p:ph sz="quarter" idx="17"/>
          </p:nvPr>
        </p:nvSpPr>
        <p:spPr>
          <a:xfrm>
            <a:off x="444243" y="1469199"/>
            <a:ext cx="6255607" cy="4437297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21668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內文(兩列文字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23656D89-2F55-4DE1-A1F7-755FAC06F3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23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sz="quarter" idx="13"/>
          </p:nvPr>
        </p:nvSpPr>
        <p:spPr>
          <a:xfrm>
            <a:off x="444244" y="800313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sz="quarter" idx="15"/>
          </p:nvPr>
        </p:nvSpPr>
        <p:spPr>
          <a:xfrm>
            <a:off x="5424560" y="1630225"/>
            <a:ext cx="4674097" cy="4327209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1" name="內容版面配置區 2"/>
          <p:cNvSpPr>
            <a:spLocks noGrp="1"/>
          </p:cNvSpPr>
          <p:nvPr>
            <p:ph sz="quarter" idx="16"/>
          </p:nvPr>
        </p:nvSpPr>
        <p:spPr>
          <a:xfrm>
            <a:off x="444243" y="1630225"/>
            <a:ext cx="4674097" cy="4327209"/>
          </a:xfrm>
        </p:spPr>
        <p:txBody>
          <a:bodyPr>
            <a:noAutofit/>
          </a:bodyPr>
          <a:lstStyle>
            <a:lvl1pPr marL="285750" marR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04690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內文(兩列文字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A38B812-4C38-450B-B0B8-A8E6AB1A07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23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sz="quarter" idx="13"/>
          </p:nvPr>
        </p:nvSpPr>
        <p:spPr>
          <a:xfrm>
            <a:off x="444244" y="800313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sz="quarter" idx="15"/>
          </p:nvPr>
        </p:nvSpPr>
        <p:spPr>
          <a:xfrm>
            <a:off x="5424560" y="1630225"/>
            <a:ext cx="4674097" cy="4327209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0" name="內容版面配置區 2"/>
          <p:cNvSpPr>
            <a:spLocks noGrp="1"/>
          </p:cNvSpPr>
          <p:nvPr>
            <p:ph sz="quarter" idx="17"/>
          </p:nvPr>
        </p:nvSpPr>
        <p:spPr>
          <a:xfrm>
            <a:off x="444242" y="1630225"/>
            <a:ext cx="4674097" cy="4327209"/>
          </a:xfrm>
        </p:spPr>
        <p:txBody>
          <a:bodyPr>
            <a:noAutofit/>
          </a:bodyPr>
          <a:lstStyle>
            <a:lvl1pPr marL="285750" marR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zh-TW" altLang="en-US" sz="20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3592446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空白背景(紅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solidFill>
                  <a:srgbClr val="9E7D5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64" r="753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9225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空白背景(白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B7A9E770-10BF-447F-B93D-28BBB90329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7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13453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空白背景(白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595E1272-40AD-4EFC-A1EF-8B20617B89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576"/>
          <a:stretch/>
        </p:blipFill>
        <p:spPr>
          <a:xfrm>
            <a:off x="3047" y="5868784"/>
            <a:ext cx="12185906" cy="989215"/>
          </a:xfrm>
          <a:prstGeom prst="rect">
            <a:avLst/>
          </a:prstGeom>
        </p:spPr>
      </p:pic>
      <p:sp>
        <p:nvSpPr>
          <p:cNvPr id="11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3416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封面(有圖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3EF1540B-7778-409F-83D3-A984E3CBD8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622738" y="770237"/>
            <a:ext cx="3022505" cy="2422859"/>
          </a:xfrm>
        </p:spPr>
        <p:txBody>
          <a:bodyPr anchor="b">
            <a:normAutofit/>
          </a:bodyPr>
          <a:lstStyle>
            <a:lvl1pPr>
              <a:defRPr lang="zh-TW" altLang="en-US" sz="5400" b="1" kern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8" name="內容版面配置區 10"/>
          <p:cNvSpPr>
            <a:spLocks noGrp="1"/>
          </p:cNvSpPr>
          <p:nvPr>
            <p:ph sz="quarter" idx="10"/>
          </p:nvPr>
        </p:nvSpPr>
        <p:spPr>
          <a:xfrm>
            <a:off x="677701" y="3279033"/>
            <a:ext cx="3573023" cy="299933"/>
          </a:xfrm>
        </p:spPr>
        <p:txBody>
          <a:bodyPr>
            <a:noAutofit/>
          </a:bodyPr>
          <a:lstStyle>
            <a:lvl1pPr>
              <a:defRPr lang="zh-TW" altLang="en-US" sz="1600" b="0" kern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dirty="0"/>
              <a:t>編輯母片文字樣式</a:t>
            </a:r>
          </a:p>
        </p:txBody>
      </p:sp>
      <p:sp>
        <p:nvSpPr>
          <p:cNvPr id="10" name="圖片版面配置區 10"/>
          <p:cNvSpPr>
            <a:spLocks noGrp="1"/>
          </p:cNvSpPr>
          <p:nvPr>
            <p:ph type="pic" sz="quarter" idx="11"/>
          </p:nvPr>
        </p:nvSpPr>
        <p:spPr>
          <a:xfrm>
            <a:off x="4319897" y="245327"/>
            <a:ext cx="7869056" cy="6612673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4930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大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1263FE1-C5BF-4B4A-9504-76874BFB36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1219571" y="2530020"/>
            <a:ext cx="3904363" cy="1492397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defRPr lang="zh-TW" altLang="en-US" sz="4800" b="1" kern="1200" dirty="0">
                <a:solidFill>
                  <a:srgbClr val="9425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solidFill>
                  <a:srgbClr val="9E7D5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3735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大標(有圖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016ADF6B-4482-4B61-ACE2-ED38E3BE9AF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9" name="圖片版面配置區 10"/>
          <p:cNvSpPr>
            <a:spLocks noGrp="1"/>
          </p:cNvSpPr>
          <p:nvPr>
            <p:ph type="pic" sz="quarter" idx="10"/>
          </p:nvPr>
        </p:nvSpPr>
        <p:spPr>
          <a:xfrm>
            <a:off x="4609172" y="490654"/>
            <a:ext cx="7136780" cy="5184659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758252" y="1516399"/>
            <a:ext cx="2710999" cy="2134312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defRPr lang="zh-TW" altLang="en-US" sz="4800" b="1" kern="1200" dirty="0">
                <a:solidFill>
                  <a:srgbClr val="9425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959950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內文(項次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44244" y="800313"/>
            <a:ext cx="7709887" cy="868517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defRPr lang="zh-TW" altLang="en-US" sz="4800" b="1" kern="1200" dirty="0">
                <a:solidFill>
                  <a:srgbClr val="9425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圖片版面配置區 10"/>
          <p:cNvSpPr>
            <a:spLocks noGrp="1"/>
          </p:cNvSpPr>
          <p:nvPr>
            <p:ph type="pic" sz="quarter" idx="10"/>
          </p:nvPr>
        </p:nvSpPr>
        <p:spPr>
          <a:xfrm>
            <a:off x="444244" y="1801744"/>
            <a:ext cx="3332302" cy="432720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24" name="內容版面配置區 2"/>
          <p:cNvSpPr>
            <a:spLocks noGrp="1"/>
          </p:cNvSpPr>
          <p:nvPr>
            <p:ph sz="quarter" idx="13"/>
          </p:nvPr>
        </p:nvSpPr>
        <p:spPr>
          <a:xfrm>
            <a:off x="4473145" y="1017839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5" name="內容版面配置區 2"/>
          <p:cNvSpPr>
            <a:spLocks noGrp="1"/>
          </p:cNvSpPr>
          <p:nvPr>
            <p:ph sz="quarter" idx="14"/>
          </p:nvPr>
        </p:nvSpPr>
        <p:spPr>
          <a:xfrm>
            <a:off x="4473145" y="1692822"/>
            <a:ext cx="6952042" cy="4436129"/>
          </a:xfrm>
        </p:spPr>
        <p:txBody>
          <a:bodyPr>
            <a:noAutofit/>
          </a:bodyPr>
          <a:lstStyle>
            <a:lvl1pPr marL="285750" marR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zh-TW" altLang="en-US" sz="18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6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577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內文(文字為主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內容版面配置區 2"/>
          <p:cNvSpPr>
            <a:spLocks noGrp="1"/>
          </p:cNvSpPr>
          <p:nvPr>
            <p:ph sz="quarter" idx="14"/>
          </p:nvPr>
        </p:nvSpPr>
        <p:spPr>
          <a:xfrm>
            <a:off x="4473145" y="1801743"/>
            <a:ext cx="6952042" cy="4327209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3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sz="quarter" idx="13"/>
          </p:nvPr>
        </p:nvSpPr>
        <p:spPr>
          <a:xfrm>
            <a:off x="4473145" y="1017839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5" name="標題 1"/>
          <p:cNvSpPr>
            <a:spLocks noGrp="1"/>
          </p:cNvSpPr>
          <p:nvPr>
            <p:ph type="title"/>
          </p:nvPr>
        </p:nvSpPr>
        <p:spPr>
          <a:xfrm>
            <a:off x="444244" y="800313"/>
            <a:ext cx="7709887" cy="868517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defRPr lang="zh-TW" altLang="en-US" sz="4800" b="1" kern="1200" dirty="0">
                <a:solidFill>
                  <a:srgbClr val="9425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6" name="圖片版面配置區 10"/>
          <p:cNvSpPr>
            <a:spLocks noGrp="1"/>
          </p:cNvSpPr>
          <p:nvPr>
            <p:ph type="pic" sz="quarter" idx="10"/>
          </p:nvPr>
        </p:nvSpPr>
        <p:spPr>
          <a:xfrm>
            <a:off x="444244" y="1801744"/>
            <a:ext cx="3332302" cy="4327208"/>
          </a:xfrm>
        </p:spPr>
        <p:txBody>
          <a:bodyPr/>
          <a:lstStyle/>
          <a:p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030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內文(文字為主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sz="quarter" idx="14"/>
          </p:nvPr>
        </p:nvSpPr>
        <p:spPr>
          <a:xfrm>
            <a:off x="444243" y="2406378"/>
            <a:ext cx="11563825" cy="336757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0" name="內容版面配置區 2"/>
          <p:cNvSpPr>
            <a:spLocks noGrp="1"/>
          </p:cNvSpPr>
          <p:nvPr>
            <p:ph sz="quarter" idx="13"/>
          </p:nvPr>
        </p:nvSpPr>
        <p:spPr>
          <a:xfrm>
            <a:off x="444244" y="1801744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44244" y="800313"/>
            <a:ext cx="7709887" cy="868517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defRPr lang="zh-TW" altLang="en-US" sz="4800" b="1" kern="1200" dirty="0">
                <a:solidFill>
                  <a:srgbClr val="9425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022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內文(圖片為主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AB635D18-A619-4C3D-9102-7E4D46D665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12" name="圖片版面配置區 10"/>
          <p:cNvSpPr>
            <a:spLocks noGrp="1"/>
          </p:cNvSpPr>
          <p:nvPr>
            <p:ph type="pic" sz="quarter" idx="10"/>
          </p:nvPr>
        </p:nvSpPr>
        <p:spPr>
          <a:xfrm>
            <a:off x="4784834" y="874986"/>
            <a:ext cx="7038866" cy="4800327"/>
          </a:xfrm>
        </p:spPr>
        <p:txBody>
          <a:bodyPr>
            <a:normAutofit/>
          </a:bodyPr>
          <a:lstStyle>
            <a:lvl1pPr>
              <a:defRPr lang="zh-TW" altLang="en-US" sz="1400" kern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zh-TW" altLang="en-US" dirty="0"/>
          </a:p>
        </p:txBody>
      </p:sp>
      <p:sp>
        <p:nvSpPr>
          <p:cNvPr id="16" name="內容版面配置區 2"/>
          <p:cNvSpPr>
            <a:spLocks noGrp="1"/>
          </p:cNvSpPr>
          <p:nvPr>
            <p:ph sz="quarter" idx="13"/>
          </p:nvPr>
        </p:nvSpPr>
        <p:spPr>
          <a:xfrm>
            <a:off x="4784834" y="5674962"/>
            <a:ext cx="3817316" cy="23153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9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3" name="標題 1"/>
          <p:cNvSpPr>
            <a:spLocks noGrp="1"/>
          </p:cNvSpPr>
          <p:nvPr>
            <p:ph type="title"/>
          </p:nvPr>
        </p:nvSpPr>
        <p:spPr>
          <a:xfrm>
            <a:off x="444244" y="800313"/>
            <a:ext cx="7709887" cy="868517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defRPr lang="zh-TW" altLang="en-US" sz="4800" b="1" kern="1200" dirty="0">
                <a:solidFill>
                  <a:srgbClr val="9425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21" name="內容版面配置區 2"/>
          <p:cNvSpPr>
            <a:spLocks noGrp="1"/>
          </p:cNvSpPr>
          <p:nvPr>
            <p:ph sz="quarter" idx="15"/>
          </p:nvPr>
        </p:nvSpPr>
        <p:spPr>
          <a:xfrm>
            <a:off x="444243" y="1801744"/>
            <a:ext cx="4139259" cy="4327208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7596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內文(文字為主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27597BD9-F960-49A1-AB12-8B7259B985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23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0" name="內容版面配置區 2"/>
          <p:cNvSpPr>
            <a:spLocks noGrp="1"/>
          </p:cNvSpPr>
          <p:nvPr>
            <p:ph sz="quarter" idx="13"/>
          </p:nvPr>
        </p:nvSpPr>
        <p:spPr>
          <a:xfrm>
            <a:off x="444244" y="1801744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44244" y="800313"/>
            <a:ext cx="7709887" cy="868517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defRPr lang="zh-TW" altLang="en-US" sz="4800" b="1" kern="1200" dirty="0">
                <a:solidFill>
                  <a:srgbClr val="9425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9" name="內容版面配置區 2"/>
          <p:cNvSpPr>
            <a:spLocks noGrp="1"/>
          </p:cNvSpPr>
          <p:nvPr>
            <p:ph sz="quarter" idx="15"/>
          </p:nvPr>
        </p:nvSpPr>
        <p:spPr>
          <a:xfrm>
            <a:off x="444243" y="2414878"/>
            <a:ext cx="9171333" cy="338153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11517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572406" y="6356350"/>
            <a:ext cx="4796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321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55" r:id="rId3"/>
    <p:sldLayoutId id="2147483661" r:id="rId4"/>
    <p:sldLayoutId id="2147483664" r:id="rId5"/>
    <p:sldLayoutId id="2147483662" r:id="rId6"/>
    <p:sldLayoutId id="2147483672" r:id="rId7"/>
    <p:sldLayoutId id="2147483660" r:id="rId8"/>
    <p:sldLayoutId id="2147483673" r:id="rId9"/>
    <p:sldLayoutId id="2147483676" r:id="rId10"/>
    <p:sldLayoutId id="2147483679" r:id="rId11"/>
    <p:sldLayoutId id="2147483677" r:id="rId12"/>
    <p:sldLayoutId id="2147483680" r:id="rId13"/>
    <p:sldLayoutId id="2147483675" r:id="rId14"/>
    <p:sldLayoutId id="2147483674" r:id="rId15"/>
    <p:sldLayoutId id="2147483681" r:id="rId16"/>
    <p:sldLayoutId id="2147483666" r:id="rId17"/>
    <p:sldLayoutId id="2147483667" r:id="rId18"/>
    <p:sldLayoutId id="2147483665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89572" y="2413890"/>
            <a:ext cx="5496449" cy="1325563"/>
          </a:xfrm>
        </p:spPr>
        <p:txBody>
          <a:bodyPr>
            <a:noAutofit/>
          </a:bodyPr>
          <a:lstStyle/>
          <a:p>
            <a:r>
              <a:rPr lang="en-US" altLang="zh-TW" sz="2400" dirty="0"/>
              <a:t>Chapter 1</a:t>
            </a:r>
            <a:br>
              <a:rPr lang="en-US" altLang="zh-TW" sz="2400" dirty="0"/>
            </a:br>
            <a:r>
              <a:rPr lang="en-US" altLang="zh-TW" sz="2400" dirty="0"/>
              <a:t>The Role of the Algorithms </a:t>
            </a:r>
            <a:br>
              <a:rPr lang="en-US" altLang="zh-TW" sz="2400" dirty="0"/>
            </a:br>
            <a:r>
              <a:rPr lang="en-US" altLang="zh-TW" sz="2400" dirty="0"/>
              <a:t>in Computing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89573" y="3950563"/>
            <a:ext cx="4975403" cy="1049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Chi-Yeh Chen</a:t>
            </a:r>
          </a:p>
          <a:p>
            <a:pPr marL="0" indent="0">
              <a:buNone/>
            </a:pPr>
            <a:r>
              <a:rPr lang="zh-TW" altLang="en-US" dirty="0"/>
              <a:t>陳奇業</a:t>
            </a:r>
          </a:p>
          <a:p>
            <a:pPr marL="0" indent="0">
              <a:buNone/>
            </a:pPr>
            <a:r>
              <a:rPr lang="zh-TW" altLang="en-US" dirty="0"/>
              <a:t>成功大學資訊工程學系</a:t>
            </a:r>
          </a:p>
        </p:txBody>
      </p:sp>
    </p:spTree>
    <p:extLst>
      <p:ext uri="{BB962C8B-B14F-4D97-AF65-F5344CB8AC3E}">
        <p14:creationId xmlns:p14="http://schemas.microsoft.com/office/powerpoint/2010/main" val="2127073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6B1F3B-533C-4DCF-BA35-AFDD8E93F7F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4243" y="1801744"/>
            <a:ext cx="11563825" cy="3972204"/>
          </a:xfr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Efficiency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Algorithms devised to solve the same problem often differ dramatically in their efficiency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These difference can be significant than differences due to hardware and software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E.g.,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Sorting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n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items</a:t>
            </a:r>
          </a:p>
          <a:p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A8F807-244C-42D2-B9E0-F4B7CB3B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10</a:t>
            </a:fld>
            <a:endParaRPr lang="zh-TW" altLang="en-US" dirty="0"/>
          </a:p>
        </p:txBody>
      </p:sp>
      <p:sp>
        <p:nvSpPr>
          <p:cNvPr id="6" name="標題 4">
            <a:extLst>
              <a:ext uri="{FF2B5EF4-FFF2-40B4-BE49-F238E27FC236}">
                <a16:creationId xmlns:a16="http://schemas.microsoft.com/office/drawing/2014/main" id="{7694008B-D659-4126-8F76-ACD942E3E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800100"/>
            <a:ext cx="11461750" cy="868363"/>
          </a:xfrm>
        </p:spPr>
        <p:txBody>
          <a:bodyPr>
            <a:noAutofit/>
          </a:bodyPr>
          <a:lstStyle/>
          <a:p>
            <a:r>
              <a:rPr lang="en-US" altLang="zh-TW" sz="3600" dirty="0"/>
              <a:t>What kind of problem can be solved by algorithm?</a:t>
            </a:r>
            <a:endParaRPr lang="zh-TW" altLang="en-US" sz="3600" dirty="0"/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A768EEA4-A790-42DE-A74B-22C822BB2988}"/>
              </a:ext>
            </a:extLst>
          </p:cNvPr>
          <p:cNvGrpSpPr/>
          <p:nvPr/>
        </p:nvGrpSpPr>
        <p:grpSpPr>
          <a:xfrm>
            <a:off x="1981200" y="4225696"/>
            <a:ext cx="8388350" cy="1439863"/>
            <a:chOff x="1992313" y="4508501"/>
            <a:chExt cx="8388350" cy="1439863"/>
          </a:xfrm>
        </p:grpSpPr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7D540AC2-DF13-4AB5-8C8E-62F837AA1E28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2033545" y="4978004"/>
              <a:ext cx="1535998" cy="646331"/>
            </a:xfrm>
            <a:prstGeom prst="rect">
              <a:avLst/>
            </a:prstGeom>
            <a:blipFill rotWithShape="1">
              <a:blip r:embed="rId2"/>
              <a:stretch>
                <a:fillRect l="-3571" t="-5660" r="-2778" b="-1887"/>
              </a:stretch>
            </a:blipFill>
          </p:spPr>
          <p:txBody>
            <a:bodyPr/>
            <a:lstStyle/>
            <a:p>
              <a:pPr eaLnBrk="1" hangingPunct="1">
                <a:defRPr/>
              </a:pPr>
              <a:r>
                <a:rPr lang="zh-TW" altLang="en-US">
                  <a:noFill/>
                  <a:latin typeface="Arial" charset="0"/>
                  <a:ea typeface="新細明體" charset="-120"/>
                </a:rPr>
                <a:t> </a:t>
              </a:r>
            </a:p>
          </p:txBody>
        </p:sp>
        <p:sp>
          <p:nvSpPr>
            <p:cNvPr id="30" name="圓角矩形 2">
              <a:extLst>
                <a:ext uri="{FF2B5EF4-FFF2-40B4-BE49-F238E27FC236}">
                  <a16:creationId xmlns:a16="http://schemas.microsoft.com/office/drawing/2014/main" id="{A9F3BD10-9864-4AA7-9387-DA9B032D3DCA}"/>
                </a:ext>
              </a:extLst>
            </p:cNvPr>
            <p:cNvSpPr/>
            <p:nvPr/>
          </p:nvSpPr>
          <p:spPr>
            <a:xfrm>
              <a:off x="1992313" y="4941889"/>
              <a:ext cx="1619250" cy="719137"/>
            </a:xfrm>
            <a:prstGeom prst="roundRect">
              <a:avLst/>
            </a:prstGeom>
            <a:noFill/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TW" altLang="en-US"/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0F1120ED-744B-45F2-989A-ACD6D80D0CA9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3928984" y="4978004"/>
              <a:ext cx="1309141" cy="646331"/>
            </a:xfrm>
            <a:prstGeom prst="rect">
              <a:avLst/>
            </a:prstGeom>
            <a:blipFill rotWithShape="1">
              <a:blip r:embed="rId3"/>
              <a:stretch>
                <a:fillRect l="-4206" t="-5660" b="-8491"/>
              </a:stretch>
            </a:blipFill>
          </p:spPr>
          <p:txBody>
            <a:bodyPr/>
            <a:lstStyle/>
            <a:p>
              <a:pPr eaLnBrk="1" hangingPunct="1">
                <a:defRPr/>
              </a:pPr>
              <a:r>
                <a:rPr lang="zh-TW" altLang="en-US">
                  <a:noFill/>
                  <a:latin typeface="Arial" charset="0"/>
                  <a:ea typeface="新細明體" charset="-120"/>
                </a:rPr>
                <a:t> </a:t>
              </a:r>
            </a:p>
          </p:txBody>
        </p:sp>
        <p:sp>
          <p:nvSpPr>
            <p:cNvPr id="32" name="圓角矩形 10">
              <a:extLst>
                <a:ext uri="{FF2B5EF4-FFF2-40B4-BE49-F238E27FC236}">
                  <a16:creationId xmlns:a16="http://schemas.microsoft.com/office/drawing/2014/main" id="{65A77C88-EF86-4759-843B-42060BB84D81}"/>
                </a:ext>
              </a:extLst>
            </p:cNvPr>
            <p:cNvSpPr/>
            <p:nvPr/>
          </p:nvSpPr>
          <p:spPr>
            <a:xfrm>
              <a:off x="3756025" y="4941889"/>
              <a:ext cx="1619250" cy="719137"/>
            </a:xfrm>
            <a:prstGeom prst="roundRect">
              <a:avLst/>
            </a:prstGeom>
            <a:noFill/>
            <a:ln>
              <a:solidFill>
                <a:srgbClr val="00B050"/>
              </a:solidFill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TW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8C0E18CB-131F-43D3-85ED-4C8755FC1D91}"/>
                </a:ext>
              </a:extLst>
            </p:cNvPr>
            <p:cNvSpPr/>
            <p:nvPr/>
          </p:nvSpPr>
          <p:spPr>
            <a:xfrm>
              <a:off x="8399463" y="4508501"/>
              <a:ext cx="1981200" cy="1439863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hangingPunct="1">
                <a:defRPr/>
              </a:pPr>
              <a:r>
                <a:rPr lang="en-US" altLang="zh-TW" sz="1600" b="1" dirty="0">
                  <a:solidFill>
                    <a:srgbClr val="00B050"/>
                  </a:solidFill>
                </a:rPr>
                <a:t>Slower Computer</a:t>
              </a:r>
              <a:endParaRPr lang="zh-TW" altLang="en-US" sz="1600" b="1" dirty="0">
                <a:solidFill>
                  <a:srgbClr val="00B050"/>
                </a:solidFill>
              </a:endParaRP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27CC1F99-E219-492B-8502-7EDA0646D07E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8753320" y="5050092"/>
              <a:ext cx="1333185" cy="646331"/>
            </a:xfrm>
            <a:prstGeom prst="rect">
              <a:avLst/>
            </a:prstGeom>
            <a:blipFill rotWithShape="1">
              <a:blip r:embed="rId4"/>
              <a:stretch>
                <a:fillRect l="-4110" t="-5660" b="-8491"/>
              </a:stretch>
            </a:blipFill>
          </p:spPr>
          <p:txBody>
            <a:bodyPr/>
            <a:lstStyle/>
            <a:p>
              <a:pPr eaLnBrk="1" hangingPunct="1">
                <a:defRPr/>
              </a:pPr>
              <a:r>
                <a:rPr lang="zh-TW" altLang="en-US">
                  <a:noFill/>
                  <a:latin typeface="Arial" charset="0"/>
                  <a:ea typeface="新細明體" charset="-120"/>
                </a:rPr>
                <a:t> </a:t>
              </a:r>
            </a:p>
          </p:txBody>
        </p:sp>
        <p:sp>
          <p:nvSpPr>
            <p:cNvPr id="35" name="圓角矩形 17">
              <a:extLst>
                <a:ext uri="{FF2B5EF4-FFF2-40B4-BE49-F238E27FC236}">
                  <a16:creationId xmlns:a16="http://schemas.microsoft.com/office/drawing/2014/main" id="{34B2E2C0-D1E0-4BB8-A886-A56861AF22EB}"/>
                </a:ext>
              </a:extLst>
            </p:cNvPr>
            <p:cNvSpPr/>
            <p:nvPr/>
          </p:nvSpPr>
          <p:spPr>
            <a:xfrm>
              <a:off x="8580438" y="5013325"/>
              <a:ext cx="1619250" cy="719138"/>
            </a:xfrm>
            <a:prstGeom prst="roundRect">
              <a:avLst/>
            </a:prstGeom>
            <a:noFill/>
            <a:ln>
              <a:solidFill>
                <a:srgbClr val="00B050"/>
              </a:solidFill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TW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43718571-D078-41B4-9BB7-52AD95E6DCCF}"/>
                </a:ext>
              </a:extLst>
            </p:cNvPr>
            <p:cNvSpPr/>
            <p:nvPr/>
          </p:nvSpPr>
          <p:spPr>
            <a:xfrm>
              <a:off x="6240463" y="4508501"/>
              <a:ext cx="1979612" cy="1439863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hangingPunct="1">
                <a:defRPr/>
              </a:pPr>
              <a:r>
                <a:rPr lang="en-US" altLang="zh-TW" sz="1600" b="1" dirty="0">
                  <a:solidFill>
                    <a:srgbClr val="0070C0"/>
                  </a:solidFill>
                </a:rPr>
                <a:t>Faster Computer</a:t>
              </a:r>
              <a:endParaRPr lang="zh-TW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86C13FD0-B190-4039-AF6A-D5D30E2C5494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462217" y="5050092"/>
              <a:ext cx="1535998" cy="646331"/>
            </a:xfrm>
            <a:prstGeom prst="rect">
              <a:avLst/>
            </a:prstGeom>
            <a:blipFill rotWithShape="1">
              <a:blip r:embed="rId5"/>
              <a:stretch>
                <a:fillRect l="-3175" t="-5660" r="-3175"/>
              </a:stretch>
            </a:blipFill>
          </p:spPr>
          <p:txBody>
            <a:bodyPr/>
            <a:lstStyle/>
            <a:p>
              <a:pPr eaLnBrk="1" hangingPunct="1">
                <a:defRPr/>
              </a:pPr>
              <a:r>
                <a:rPr lang="zh-TW" altLang="en-US">
                  <a:noFill/>
                  <a:latin typeface="Arial" charset="0"/>
                  <a:ea typeface="新細明體" charset="-120"/>
                </a:rPr>
                <a:t> </a:t>
              </a:r>
            </a:p>
          </p:txBody>
        </p:sp>
        <p:sp>
          <p:nvSpPr>
            <p:cNvPr id="38" name="圓角矩形 21">
              <a:extLst>
                <a:ext uri="{FF2B5EF4-FFF2-40B4-BE49-F238E27FC236}">
                  <a16:creationId xmlns:a16="http://schemas.microsoft.com/office/drawing/2014/main" id="{776B0024-E250-4B91-ACBD-314BEB575984}"/>
                </a:ext>
              </a:extLst>
            </p:cNvPr>
            <p:cNvSpPr/>
            <p:nvPr/>
          </p:nvSpPr>
          <p:spPr>
            <a:xfrm>
              <a:off x="6419850" y="5013325"/>
              <a:ext cx="1620838" cy="719138"/>
            </a:xfrm>
            <a:prstGeom prst="roundRect">
              <a:avLst/>
            </a:prstGeom>
            <a:noFill/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TW" altLang="en-US"/>
            </a:p>
          </p:txBody>
        </p:sp>
        <p:sp>
          <p:nvSpPr>
            <p:cNvPr id="39" name="向右箭號 11">
              <a:extLst>
                <a:ext uri="{FF2B5EF4-FFF2-40B4-BE49-F238E27FC236}">
                  <a16:creationId xmlns:a16="http://schemas.microsoft.com/office/drawing/2014/main" id="{321906B0-5889-4C29-8A8D-6CD249BEDCB1}"/>
                </a:ext>
              </a:extLst>
            </p:cNvPr>
            <p:cNvSpPr/>
            <p:nvPr/>
          </p:nvSpPr>
          <p:spPr>
            <a:xfrm>
              <a:off x="5556250" y="5030788"/>
              <a:ext cx="539750" cy="53975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7461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6B1F3B-533C-4DCF-BA35-AFDD8E93F7F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4243" y="1801744"/>
            <a:ext cx="11563825" cy="3972204"/>
          </a:xfr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Efficiency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These difference can be significant than differences due to hardware and software</a:t>
            </a:r>
          </a:p>
          <a:p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A8F807-244C-42D2-B9E0-F4B7CB3B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sp>
        <p:nvSpPr>
          <p:cNvPr id="6" name="標題 4">
            <a:extLst>
              <a:ext uri="{FF2B5EF4-FFF2-40B4-BE49-F238E27FC236}">
                <a16:creationId xmlns:a16="http://schemas.microsoft.com/office/drawing/2014/main" id="{7694008B-D659-4126-8F76-ACD942E3E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800100"/>
            <a:ext cx="11461750" cy="868363"/>
          </a:xfrm>
        </p:spPr>
        <p:txBody>
          <a:bodyPr>
            <a:noAutofit/>
          </a:bodyPr>
          <a:lstStyle/>
          <a:p>
            <a:r>
              <a:rPr lang="en-US" altLang="zh-TW" sz="3600" dirty="0"/>
              <a:t>What kind of problem can be solved by algorithm?</a:t>
            </a:r>
            <a:endParaRPr lang="zh-TW" altLang="en-US" sz="3600" dirty="0"/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1EFEFB1A-2287-4374-8C46-C42E450D348F}"/>
              </a:ext>
            </a:extLst>
          </p:cNvPr>
          <p:cNvGrpSpPr/>
          <p:nvPr/>
        </p:nvGrpSpPr>
        <p:grpSpPr>
          <a:xfrm>
            <a:off x="1833765" y="2744272"/>
            <a:ext cx="8784780" cy="3563538"/>
            <a:chOff x="1847851" y="2961088"/>
            <a:chExt cx="8784780" cy="3563538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1DCC09D-46AC-45BE-9278-7C8C3C6A5739}"/>
                </a:ext>
              </a:extLst>
            </p:cNvPr>
            <p:cNvSpPr/>
            <p:nvPr/>
          </p:nvSpPr>
          <p:spPr>
            <a:xfrm>
              <a:off x="4008438" y="3321051"/>
              <a:ext cx="1979612" cy="1260475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hangingPunct="1">
                <a:defRPr/>
              </a:pPr>
              <a:r>
                <a:rPr lang="en-US" altLang="zh-TW" sz="1600" b="1" dirty="0">
                  <a:solidFill>
                    <a:srgbClr val="00B050"/>
                  </a:solidFill>
                </a:rPr>
                <a:t>Slower Computer</a:t>
              </a:r>
              <a:endParaRPr lang="zh-TW" altLang="en-US" sz="1600" b="1" dirty="0">
                <a:solidFill>
                  <a:srgbClr val="00B050"/>
                </a:solidFill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7EDAC811-3C56-4045-85BA-148EF2326A2A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4360832" y="3753948"/>
              <a:ext cx="1363643" cy="646331"/>
            </a:xfrm>
            <a:prstGeom prst="rect">
              <a:avLst/>
            </a:prstGeom>
            <a:blipFill rotWithShape="1">
              <a:blip r:embed="rId2"/>
              <a:stretch>
                <a:fillRect l="-3571" t="-5660" b="-8491"/>
              </a:stretch>
            </a:blipFill>
          </p:spPr>
          <p:txBody>
            <a:bodyPr/>
            <a:lstStyle/>
            <a:p>
              <a:pPr eaLnBrk="1" hangingPunct="1">
                <a:defRPr/>
              </a:pPr>
              <a:r>
                <a:rPr lang="zh-TW" altLang="en-US" sz="1600">
                  <a:noFill/>
                  <a:latin typeface="Arial" charset="0"/>
                  <a:ea typeface="新細明體" charset="-120"/>
                </a:rPr>
                <a:t> </a:t>
              </a:r>
            </a:p>
          </p:txBody>
        </p:sp>
        <p:sp>
          <p:nvSpPr>
            <p:cNvPr id="25" name="圓角矩形 17">
              <a:extLst>
                <a:ext uri="{FF2B5EF4-FFF2-40B4-BE49-F238E27FC236}">
                  <a16:creationId xmlns:a16="http://schemas.microsoft.com/office/drawing/2014/main" id="{47B66C45-B9CC-4AD6-8161-A6F8642BA473}"/>
                </a:ext>
              </a:extLst>
            </p:cNvPr>
            <p:cNvSpPr/>
            <p:nvPr/>
          </p:nvSpPr>
          <p:spPr>
            <a:xfrm>
              <a:off x="4187825" y="3716339"/>
              <a:ext cx="1619250" cy="720725"/>
            </a:xfrm>
            <a:prstGeom prst="roundRect">
              <a:avLst/>
            </a:prstGeom>
            <a:noFill/>
            <a:ln>
              <a:solidFill>
                <a:srgbClr val="00B050"/>
              </a:solidFill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TW" altLang="en-US" sz="160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B553F53-BD74-401F-A4B5-8321146679FC}"/>
                </a:ext>
              </a:extLst>
            </p:cNvPr>
            <p:cNvSpPr/>
            <p:nvPr/>
          </p:nvSpPr>
          <p:spPr>
            <a:xfrm>
              <a:off x="1847851" y="3321051"/>
              <a:ext cx="1979613" cy="126047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hangingPunct="1">
                <a:defRPr/>
              </a:pPr>
              <a:r>
                <a:rPr lang="en-US" altLang="zh-TW" sz="1600" b="1" dirty="0">
                  <a:solidFill>
                    <a:srgbClr val="0070C0"/>
                  </a:solidFill>
                </a:rPr>
                <a:t>Faster Computer</a:t>
              </a:r>
              <a:endParaRPr lang="zh-TW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F04D9E6E-E2AB-4014-BF57-ECD3B078BF49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2069729" y="3753948"/>
              <a:ext cx="1535998" cy="646331"/>
            </a:xfrm>
            <a:prstGeom prst="rect">
              <a:avLst/>
            </a:prstGeom>
            <a:blipFill rotWithShape="1">
              <a:blip r:embed="rId3"/>
              <a:stretch>
                <a:fillRect l="-3586" t="-5660" r="-3187"/>
              </a:stretch>
            </a:blipFill>
          </p:spPr>
          <p:txBody>
            <a:bodyPr/>
            <a:lstStyle/>
            <a:p>
              <a:pPr eaLnBrk="1" hangingPunct="1">
                <a:defRPr/>
              </a:pPr>
              <a:r>
                <a:rPr lang="zh-TW" altLang="en-US" sz="1600">
                  <a:noFill/>
                  <a:latin typeface="Arial" charset="0"/>
                  <a:ea typeface="新細明體" charset="-120"/>
                </a:rPr>
                <a:t> </a:t>
              </a:r>
            </a:p>
          </p:txBody>
        </p:sp>
        <p:sp>
          <p:nvSpPr>
            <p:cNvPr id="28" name="圓角矩形 21">
              <a:extLst>
                <a:ext uri="{FF2B5EF4-FFF2-40B4-BE49-F238E27FC236}">
                  <a16:creationId xmlns:a16="http://schemas.microsoft.com/office/drawing/2014/main" id="{2713B7FC-7789-4369-B0B1-8F7E53941E52}"/>
                </a:ext>
              </a:extLst>
            </p:cNvPr>
            <p:cNvSpPr/>
            <p:nvPr/>
          </p:nvSpPr>
          <p:spPr>
            <a:xfrm>
              <a:off x="2027239" y="3716339"/>
              <a:ext cx="1620837" cy="720725"/>
            </a:xfrm>
            <a:prstGeom prst="roundRect">
              <a:avLst/>
            </a:prstGeom>
            <a:noFill/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TW" altLang="en-US" sz="1600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7507B98-BBA2-41B8-9A54-ABAAB996644C}"/>
                </a:ext>
              </a:extLst>
            </p:cNvPr>
            <p:cNvSpPr/>
            <p:nvPr/>
          </p:nvSpPr>
          <p:spPr>
            <a:xfrm>
              <a:off x="4008438" y="5265739"/>
              <a:ext cx="1979612" cy="125888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hangingPunct="1">
                <a:defRPr/>
              </a:pPr>
              <a:r>
                <a:rPr lang="en-US" altLang="zh-TW" sz="1600" b="1" dirty="0">
                  <a:solidFill>
                    <a:srgbClr val="00B050"/>
                  </a:solidFill>
                </a:rPr>
                <a:t>Slower Computer</a:t>
              </a:r>
              <a:endParaRPr lang="zh-TW" altLang="en-US" sz="1600" b="1" dirty="0">
                <a:solidFill>
                  <a:srgbClr val="00B050"/>
                </a:solidFill>
              </a:endParaRP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2762A311-FF6C-41B9-B919-536D19F19269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4360832" y="5734148"/>
              <a:ext cx="1333185" cy="646331"/>
            </a:xfrm>
            <a:prstGeom prst="rect">
              <a:avLst/>
            </a:prstGeom>
            <a:blipFill rotWithShape="1">
              <a:blip r:embed="rId4"/>
              <a:stretch>
                <a:fillRect l="-3653" t="-5660" b="-8491"/>
              </a:stretch>
            </a:blipFill>
          </p:spPr>
          <p:txBody>
            <a:bodyPr/>
            <a:lstStyle/>
            <a:p>
              <a:pPr eaLnBrk="1" hangingPunct="1">
                <a:defRPr/>
              </a:pPr>
              <a:r>
                <a:rPr lang="zh-TW" altLang="en-US" sz="1600">
                  <a:noFill/>
                  <a:latin typeface="Arial" charset="0"/>
                  <a:ea typeface="新細明體" charset="-120"/>
                </a:rPr>
                <a:t> </a:t>
              </a:r>
            </a:p>
          </p:txBody>
        </p:sp>
        <p:sp>
          <p:nvSpPr>
            <p:cNvPr id="31" name="圓角矩形 25">
              <a:extLst>
                <a:ext uri="{FF2B5EF4-FFF2-40B4-BE49-F238E27FC236}">
                  <a16:creationId xmlns:a16="http://schemas.microsoft.com/office/drawing/2014/main" id="{433A7F09-F317-4662-AE66-B0443BDECDDF}"/>
                </a:ext>
              </a:extLst>
            </p:cNvPr>
            <p:cNvSpPr/>
            <p:nvPr/>
          </p:nvSpPr>
          <p:spPr>
            <a:xfrm>
              <a:off x="4187825" y="5697539"/>
              <a:ext cx="1619250" cy="719137"/>
            </a:xfrm>
            <a:prstGeom prst="roundRect">
              <a:avLst/>
            </a:prstGeom>
            <a:noFill/>
            <a:ln>
              <a:solidFill>
                <a:srgbClr val="00B050"/>
              </a:solidFill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TW" altLang="en-US" sz="160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A4CA25B1-E381-4D3D-B048-C6122CDE12E6}"/>
                </a:ext>
              </a:extLst>
            </p:cNvPr>
            <p:cNvSpPr/>
            <p:nvPr/>
          </p:nvSpPr>
          <p:spPr>
            <a:xfrm>
              <a:off x="1847851" y="5265739"/>
              <a:ext cx="1979613" cy="125888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hangingPunct="1">
                <a:defRPr/>
              </a:pPr>
              <a:r>
                <a:rPr lang="en-US" altLang="zh-TW" sz="1600" b="1" dirty="0">
                  <a:solidFill>
                    <a:srgbClr val="0070C0"/>
                  </a:solidFill>
                </a:rPr>
                <a:t>Faster Computer</a:t>
              </a:r>
              <a:endParaRPr lang="zh-TW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AE325571-F7D6-42C5-ADA3-061BBC475A9E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2069729" y="5734148"/>
              <a:ext cx="1535998" cy="646331"/>
            </a:xfrm>
            <a:prstGeom prst="rect">
              <a:avLst/>
            </a:prstGeom>
            <a:blipFill rotWithShape="1">
              <a:blip r:embed="rId5"/>
              <a:stretch>
                <a:fillRect l="-3586" t="-5660" r="-3187"/>
              </a:stretch>
            </a:blipFill>
          </p:spPr>
          <p:txBody>
            <a:bodyPr/>
            <a:lstStyle/>
            <a:p>
              <a:pPr eaLnBrk="1" hangingPunct="1">
                <a:defRPr/>
              </a:pPr>
              <a:r>
                <a:rPr lang="zh-TW" altLang="en-US" sz="1600">
                  <a:noFill/>
                  <a:latin typeface="Arial" charset="0"/>
                  <a:ea typeface="新細明體" charset="-120"/>
                </a:rPr>
                <a:t> </a:t>
              </a:r>
            </a:p>
          </p:txBody>
        </p:sp>
        <p:sp>
          <p:nvSpPr>
            <p:cNvPr id="34" name="圓角矩形 29">
              <a:extLst>
                <a:ext uri="{FF2B5EF4-FFF2-40B4-BE49-F238E27FC236}">
                  <a16:creationId xmlns:a16="http://schemas.microsoft.com/office/drawing/2014/main" id="{F9641E92-7B98-434F-BABD-56D5BC38223B}"/>
                </a:ext>
              </a:extLst>
            </p:cNvPr>
            <p:cNvSpPr/>
            <p:nvPr/>
          </p:nvSpPr>
          <p:spPr>
            <a:xfrm>
              <a:off x="2027239" y="5697539"/>
              <a:ext cx="1620837" cy="719137"/>
            </a:xfrm>
            <a:prstGeom prst="roundRect">
              <a:avLst/>
            </a:prstGeom>
            <a:noFill/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TW" altLang="en-US" sz="1600"/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382F6638-0E98-4664-978B-58D62933304C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3184915" y="2961088"/>
              <a:ext cx="1603324" cy="369332"/>
            </a:xfrm>
            <a:prstGeom prst="rect">
              <a:avLst/>
            </a:prstGeom>
            <a:blipFill rotWithShape="1">
              <a:blip r:embed="rId6"/>
              <a:stretch>
                <a:fillRect l="-3042" t="-8333" b="-26667"/>
              </a:stretch>
            </a:blipFill>
          </p:spPr>
          <p:txBody>
            <a:bodyPr/>
            <a:lstStyle/>
            <a:p>
              <a:pPr eaLnBrk="1" hangingPunct="1">
                <a:defRPr/>
              </a:pPr>
              <a:r>
                <a:rPr lang="zh-TW" altLang="en-US" sz="1600">
                  <a:noFill/>
                  <a:latin typeface="Arial" charset="0"/>
                  <a:ea typeface="新細明體" charset="-120"/>
                </a:rPr>
                <a:t> </a:t>
              </a: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49524128-AE76-416E-82BE-74885B0851AD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3071665" y="4905144"/>
              <a:ext cx="1713867" cy="375552"/>
            </a:xfrm>
            <a:prstGeom prst="rect">
              <a:avLst/>
            </a:prstGeom>
            <a:blipFill rotWithShape="1">
              <a:blip r:embed="rId7"/>
              <a:stretch>
                <a:fillRect l="-3203" t="-4918" b="-27869"/>
              </a:stretch>
            </a:blipFill>
          </p:spPr>
          <p:txBody>
            <a:bodyPr/>
            <a:lstStyle/>
            <a:p>
              <a:pPr eaLnBrk="1" hangingPunct="1">
                <a:defRPr/>
              </a:pPr>
              <a:r>
                <a:rPr lang="zh-TW" altLang="en-US" sz="1600">
                  <a:noFill/>
                  <a:latin typeface="Arial" charset="0"/>
                  <a:ea typeface="新細明體" charset="-120"/>
                </a:rPr>
                <a:t> </a:t>
              </a: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2808F342-8470-49CA-BFA9-235976F361FA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030346" y="3681168"/>
              <a:ext cx="4070345" cy="590354"/>
            </a:xfrm>
            <a:prstGeom prst="rect">
              <a:avLst/>
            </a:prstGeom>
            <a:blipFill rotWithShape="1">
              <a:blip r:embed="rId8"/>
              <a:stretch>
                <a:fillRect l="-749" t="-2062" b="-12371"/>
              </a:stretch>
            </a:blipFill>
          </p:spPr>
          <p:txBody>
            <a:bodyPr/>
            <a:lstStyle/>
            <a:p>
              <a:pPr eaLnBrk="1" hangingPunct="1">
                <a:defRPr/>
              </a:pPr>
              <a:r>
                <a:rPr lang="zh-TW" altLang="en-US" sz="1600">
                  <a:noFill/>
                  <a:latin typeface="Arial" charset="0"/>
                  <a:ea typeface="新細明體" charset="-120"/>
                </a:rPr>
                <a:t> </a:t>
              </a: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5AF5F0E3-AC83-4D58-96C8-CC56AD827F16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030345" y="5571628"/>
              <a:ext cx="4602286" cy="595932"/>
            </a:xfrm>
            <a:prstGeom prst="rect">
              <a:avLst/>
            </a:prstGeom>
            <a:blipFill rotWithShape="1">
              <a:blip r:embed="rId9"/>
              <a:stretch>
                <a:fillRect l="-662" t="-2041" b="-12245"/>
              </a:stretch>
            </a:blipFill>
          </p:spPr>
          <p:txBody>
            <a:bodyPr/>
            <a:lstStyle/>
            <a:p>
              <a:pPr eaLnBrk="1" hangingPunct="1">
                <a:defRPr/>
              </a:pPr>
              <a:r>
                <a:rPr lang="zh-TW" altLang="en-US" sz="1600">
                  <a:noFill/>
                  <a:latin typeface="Arial" charset="0"/>
                  <a:ea typeface="新細明體" charset="-120"/>
                </a:rPr>
                <a:t>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4144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8957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6B1F3B-533C-4DCF-BA35-AFDD8E93F7F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4244" y="1801744"/>
            <a:ext cx="10688812" cy="3972204"/>
          </a:xfr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cs typeface="+mn-cs"/>
              </a:rPr>
              <a:t>Algorithm: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 Any well-defined computation procedure that takes some value, or set of values, as </a:t>
            </a:r>
            <a:r>
              <a:rPr kumimoji="0" lang="en-US" altLang="zh-TW" sz="2800" b="0" i="0" u="sng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cs typeface="+mn-cs"/>
              </a:rPr>
              <a:t>input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 and produces some value, or set of values, as </a:t>
            </a:r>
            <a:r>
              <a:rPr kumimoji="0" lang="en-US" altLang="zh-TW" sz="2800" b="0" i="0" u="sng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cs typeface="+mn-cs"/>
              </a:rPr>
              <a:t>output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  <a:p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A8F807-244C-42D2-B9E0-F4B7CB3B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A0C3385D-FC55-465F-B992-198F48E0E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Algorithms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8A27671-0FBC-4962-8FB1-FFA8B6061DBA}"/>
              </a:ext>
            </a:extLst>
          </p:cNvPr>
          <p:cNvSpPr/>
          <p:nvPr/>
        </p:nvSpPr>
        <p:spPr>
          <a:xfrm>
            <a:off x="4527612" y="3861786"/>
            <a:ext cx="2024108" cy="11274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Procedure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205CB6E3-DC9D-40B2-A9FE-4F2B62C4E231}"/>
              </a:ext>
            </a:extLst>
          </p:cNvPr>
          <p:cNvCxnSpPr>
            <a:endCxn id="4" idx="1"/>
          </p:cNvCxnSpPr>
          <p:nvPr/>
        </p:nvCxnSpPr>
        <p:spPr>
          <a:xfrm flipV="1">
            <a:off x="3506680" y="4425518"/>
            <a:ext cx="1020932" cy="4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2BAAD3D4-2D7A-45FF-B6C6-857734319F59}"/>
              </a:ext>
            </a:extLst>
          </p:cNvPr>
          <p:cNvSpPr txBox="1"/>
          <p:nvPr/>
        </p:nvSpPr>
        <p:spPr>
          <a:xfrm>
            <a:off x="882884" y="3967114"/>
            <a:ext cx="2667077" cy="87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zh-TW" sz="1800" b="1" kern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Input</a:t>
            </a:r>
          </a:p>
          <a:p>
            <a:pPr marR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(value or set of values)</a:t>
            </a:r>
            <a:endParaRPr lang="zh-TW" altLang="en-US" sz="1800" b="1" kern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8F2F4EB-C8C3-4963-A552-61C7115CA546}"/>
              </a:ext>
            </a:extLst>
          </p:cNvPr>
          <p:cNvSpPr txBox="1"/>
          <p:nvPr/>
        </p:nvSpPr>
        <p:spPr>
          <a:xfrm>
            <a:off x="7621266" y="3964894"/>
            <a:ext cx="2667077" cy="87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Output</a:t>
            </a:r>
            <a:endParaRPr lang="en-US" altLang="zh-TW" sz="1800" b="1" kern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R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(value or set of values)</a:t>
            </a:r>
            <a:endParaRPr lang="zh-TW" altLang="en-US" sz="1800" b="1" kern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2CBC1FB5-0C6D-4F32-B258-DD61C8B5B916}"/>
              </a:ext>
            </a:extLst>
          </p:cNvPr>
          <p:cNvCxnSpPr/>
          <p:nvPr/>
        </p:nvCxnSpPr>
        <p:spPr>
          <a:xfrm flipV="1">
            <a:off x="6551720" y="4401103"/>
            <a:ext cx="1020932" cy="4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287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1D1E1D6-6A60-472C-81DE-92F515719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6091518-94A4-4F12-B8BB-483D8C28E2FC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44243" y="1864311"/>
                <a:ext cx="11563825" cy="4193376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Example: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Sorting problem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Input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: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A sequence of </a:t>
                </a:r>
                <a: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n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numbers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altLang="zh-TW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b>
                        </m:sSub>
                        <m: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,…,</m:t>
                        </m:r>
                        <m:sSub>
                          <m:sSubPr>
                            <m:ctrlPr>
                              <a:rPr kumimoji="0" lang="en-US" altLang="zh-TW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  <a:sym typeface="Symbol" panose="05050102010706020507" pitchFamily="18" charset="2"/>
                </a:endParaRP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Calibri"/>
                    <a:cs typeface="+mn-cs"/>
                    <a:sym typeface="Symbol" panose="05050102010706020507" pitchFamily="18" charset="2"/>
                  </a:rPr>
                  <a:t>Output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Calibri"/>
                    <a:cs typeface="+mn-cs"/>
                    <a:sym typeface="Symbol" panose="05050102010706020507" pitchFamily="18" charset="2"/>
                  </a:rPr>
                  <a:t>: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  <a:sym typeface="Symbol" panose="05050102010706020507" pitchFamily="18" charset="2"/>
                  </a:rPr>
                  <a:t> A permutation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b>
                          <m:sup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′</m:t>
                            </m:r>
                          </m:sup>
                        </m:sSubSup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sSubSup>
                          <m:sSubSupPr>
                            <m:ctrlPr>
                              <a:rPr kumimoji="0" lang="en-US" altLang="zh-TW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altLang="zh-TW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b>
                          <m:sup>
                            <m:r>
                              <a:rPr kumimoji="0" lang="en-US" altLang="zh-TW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′</m:t>
                            </m:r>
                          </m:sup>
                        </m:sSubSup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,…,</m:t>
                        </m:r>
                        <m:sSubSup>
                          <m:sSubSupPr>
                            <m:ctrlPr>
                              <a:rPr kumimoji="0" lang="en-US" altLang="zh-TW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altLang="zh-TW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𝑛</m:t>
                            </m:r>
                          </m:sub>
                          <m:sup>
                            <m:r>
                              <a:rPr kumimoji="0" lang="en-US" altLang="zh-TW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  <a:sym typeface="Symbol" panose="05050102010706020507" pitchFamily="18" charset="2"/>
                  </a:rPr>
                  <a:t> of the input sequence such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𝑎</m:t>
                        </m:r>
                      </m:e>
                      <m:sub>
                        <m: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  <m:sup>
                        <m: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′</m:t>
                        </m:r>
                      </m:sup>
                    </m:sSubSup>
                    <m:r>
                      <a:rPr kumimoji="0" lang="en-US" altLang="zh-TW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≤</m:t>
                    </m:r>
                    <m:sSubSup>
                      <m:sSubSupPr>
                        <m:ctrlP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𝑎</m:t>
                        </m:r>
                      </m:e>
                      <m:sub>
                        <m: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  <m:sup>
                        <m: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′</m:t>
                        </m:r>
                      </m:sup>
                    </m:sSubSup>
                    <m:r>
                      <a:rPr kumimoji="0" lang="en-US" altLang="zh-TW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≤</m:t>
                    </m:r>
                    <m:r>
                      <a:rPr kumimoji="0" lang="en-US" altLang="zh-TW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…</m:t>
                    </m:r>
                    <m:r>
                      <a:rPr kumimoji="0" lang="en-US" altLang="zh-TW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≤</m:t>
                    </m:r>
                    <m:sSubSup>
                      <m:sSubSupPr>
                        <m:ctrlP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𝑎</m:t>
                        </m:r>
                      </m:e>
                      <m:sub>
                        <m: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𝑛</m:t>
                        </m:r>
                      </m:sub>
                      <m:sup>
                        <m: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′</m:t>
                        </m:r>
                      </m:sup>
                    </m:sSubSup>
                  </m:oMath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6091518-94A4-4F12-B8BB-483D8C28E2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44243" y="1864311"/>
                <a:ext cx="11563825" cy="4193376"/>
              </a:xfrm>
              <a:blipFill>
                <a:blip r:embed="rId2"/>
                <a:stretch>
                  <a:fillRect l="-949" t="-24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4">
            <a:extLst>
              <a:ext uri="{FF2B5EF4-FFF2-40B4-BE49-F238E27FC236}">
                <a16:creationId xmlns:a16="http://schemas.microsoft.com/office/drawing/2014/main" id="{CEC08020-8757-42A4-9EB9-B995C5F1D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9228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B2A93FB-1719-49A1-B93D-F109F37F091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4243" y="1801744"/>
            <a:ext cx="10698239" cy="3994664"/>
          </a:xfr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An </a:t>
            </a:r>
            <a:r>
              <a:rPr kumimoji="0" lang="en-US" altLang="zh-TW" sz="2800" b="1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cs typeface="+mn-cs"/>
              </a:rPr>
              <a:t>instance of a problem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 consists of the input needed to compute a solution to the problem.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An algorithm is said to be </a:t>
            </a:r>
            <a:r>
              <a:rPr kumimoji="0" lang="en-US" altLang="zh-TW" sz="2800" b="1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cs typeface="+mn-cs"/>
              </a:rPr>
              <a:t>correct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 if for every input instance, it halts with the correct output.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A correct algorithm </a:t>
            </a:r>
            <a:r>
              <a:rPr kumimoji="0" lang="en-US" altLang="zh-TW" sz="2800" b="1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cs typeface="+mn-cs"/>
              </a:rPr>
              <a:t>solves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 the given computational problem. An incorrect algorithm might not halt at all on some input instance, or it might halt with other than the desired answer.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  <a:p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5E943CD-3544-4194-ACBE-F60966427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8DA4C32-2A83-4F00-A6AB-CF254B4B6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1777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6B1F3B-533C-4DCF-BA35-AFDD8E93F7F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4244" y="1801744"/>
            <a:ext cx="6842382" cy="3972204"/>
          </a:xfr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The Human Genome Project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Identifying all the 100,000 genes in human DNA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Determining the sequence of 3 billion chemical base pairs that make up human DNA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Storing information in human DNA databases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Developing tools for human DNA data analysis</a:t>
            </a:r>
          </a:p>
          <a:p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A8F807-244C-42D2-B9E0-F4B7CB3B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A0C3385D-FC55-465F-B992-198F48E0E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44" y="800313"/>
            <a:ext cx="11461810" cy="868517"/>
          </a:xfrm>
        </p:spPr>
        <p:txBody>
          <a:bodyPr>
            <a:noAutofit/>
          </a:bodyPr>
          <a:lstStyle/>
          <a:p>
            <a:r>
              <a:rPr lang="en-US" altLang="zh-TW" sz="3600" dirty="0"/>
              <a:t>What kind of problem can be solved by algorithm?</a:t>
            </a:r>
            <a:endParaRPr lang="zh-TW" altLang="en-US" sz="3600" dirty="0"/>
          </a:p>
        </p:txBody>
      </p:sp>
      <p:pic>
        <p:nvPicPr>
          <p:cNvPr id="6" name="圖片 2">
            <a:extLst>
              <a:ext uri="{FF2B5EF4-FFF2-40B4-BE49-F238E27FC236}">
                <a16:creationId xmlns:a16="http://schemas.microsoft.com/office/drawing/2014/main" id="{6E01EEC5-053F-453A-B04F-2A2F71367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297" y="2749682"/>
            <a:ext cx="240982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圖片 1">
            <a:extLst>
              <a:ext uri="{FF2B5EF4-FFF2-40B4-BE49-F238E27FC236}">
                <a16:creationId xmlns:a16="http://schemas.microsoft.com/office/drawing/2014/main" id="{1F2262D4-3E57-415B-9E27-0CEC31AFA8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7794" y="2125298"/>
            <a:ext cx="1761857" cy="3462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2400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10DEDCB-E438-406F-8D51-0B2EEC532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91116D5-BB47-40FD-B9B7-591CC1950EAB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TW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Promble</a:t>
                </a:r>
                <a:r>
                  <a:rPr lang="en-US" altLang="zh-TW" sz="2800" b="1" dirty="0">
                    <a:solidFill>
                      <a:prstClr val="black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m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: Given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2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sequences,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𝑋</m:t>
                    </m:r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,…,</m:t>
                        </m:r>
                        <m:sSub>
                          <m:sSubPr>
                            <m:ctrlP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+mn-cs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sz="2800" dirty="0">
                    <a:solidFill>
                      <a:prstClr val="black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𝑌</m:t>
                    </m:r>
                    <m:r>
                      <a:rPr lang="en-US" altLang="zh-TW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TW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TW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sz="2800" dirty="0">
                    <a:solidFill>
                      <a:prstClr val="black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 ,find a subsequence common to both whose length is longest. A subsequence doesn’t have to be consecutive, but it has to be in order.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/>
                </a:pPr>
                <a:endParaRPr lang="en-US" altLang="zh-TW" sz="28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endParaRP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en-US" altLang="zh-TW" sz="2800" b="1" dirty="0">
                    <a:solidFill>
                      <a:prstClr val="black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Examples:</a:t>
                </a:r>
                <a:endParaRPr lang="zh-TW" altLang="en-US" sz="2800" b="1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91116D5-BB47-40FD-B9B7-591CC1950E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949" t="-30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4">
            <a:extLst>
              <a:ext uri="{FF2B5EF4-FFF2-40B4-BE49-F238E27FC236}">
                <a16:creationId xmlns:a16="http://schemas.microsoft.com/office/drawing/2014/main" id="{05811CB5-95F7-491B-87E1-7C4BA012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44" y="800313"/>
            <a:ext cx="8586634" cy="868517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Longest common subsequence</a:t>
            </a:r>
            <a:endParaRPr lang="zh-TW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60FD86-9C3B-4086-8E80-567F74B77A0F}"/>
              </a:ext>
            </a:extLst>
          </p:cNvPr>
          <p:cNvGrpSpPr/>
          <p:nvPr/>
        </p:nvGrpSpPr>
        <p:grpSpPr>
          <a:xfrm>
            <a:off x="4714863" y="4942781"/>
            <a:ext cx="1838325" cy="1331912"/>
            <a:chOff x="2895601" y="2319339"/>
            <a:chExt cx="1838325" cy="1331912"/>
          </a:xfrm>
        </p:grpSpPr>
        <p:sp>
          <p:nvSpPr>
            <p:cNvPr id="7" name="Text Box 4">
              <a:extLst>
                <a:ext uri="{FF2B5EF4-FFF2-40B4-BE49-F238E27FC236}">
                  <a16:creationId xmlns:a16="http://schemas.microsoft.com/office/drawing/2014/main" id="{656A86FD-AA0F-492D-AE26-D20E78C79A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5601" y="2319339"/>
              <a:ext cx="18383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 dirty="0"/>
                <a:t>s p r </a:t>
              </a:r>
              <a:r>
                <a:rPr lang="en-US" altLang="zh-TW" sz="2000" dirty="0" err="1"/>
                <a:t>i</a:t>
              </a:r>
              <a:r>
                <a:rPr lang="en-US" altLang="zh-TW" sz="2000" dirty="0"/>
                <a:t> n g t </a:t>
              </a:r>
              <a:r>
                <a:rPr lang="en-US" altLang="zh-TW" sz="2000" dirty="0" err="1"/>
                <a:t>i</a:t>
              </a:r>
              <a:r>
                <a:rPr lang="en-US" altLang="zh-TW" sz="2000" dirty="0"/>
                <a:t> m e</a:t>
              </a:r>
            </a:p>
          </p:txBody>
        </p:sp>
        <p:sp>
          <p:nvSpPr>
            <p:cNvPr id="8" name="Text Box 5">
              <a:extLst>
                <a:ext uri="{FF2B5EF4-FFF2-40B4-BE49-F238E27FC236}">
                  <a16:creationId xmlns:a16="http://schemas.microsoft.com/office/drawing/2014/main" id="{9EAC18FC-6E68-4FD0-8F87-41D7F6125C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5601" y="3254376"/>
              <a:ext cx="13255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 dirty="0"/>
                <a:t>p </a:t>
              </a:r>
              <a:r>
                <a:rPr lang="en-US" altLang="zh-TW" sz="2000" dirty="0" err="1"/>
                <a:t>i</a:t>
              </a:r>
              <a:r>
                <a:rPr lang="en-US" altLang="zh-TW" sz="2000" dirty="0"/>
                <a:t> o n e </a:t>
              </a:r>
              <a:r>
                <a:rPr lang="en-US" altLang="zh-TW" sz="2000" dirty="0" err="1"/>
                <a:t>e</a:t>
              </a:r>
              <a:r>
                <a:rPr lang="en-US" altLang="zh-TW" sz="2000" dirty="0"/>
                <a:t> r</a:t>
              </a:r>
            </a:p>
          </p:txBody>
        </p:sp>
        <p:sp>
          <p:nvSpPr>
            <p:cNvPr id="9" name="Line 6">
              <a:extLst>
                <a:ext uri="{FF2B5EF4-FFF2-40B4-BE49-F238E27FC236}">
                  <a16:creationId xmlns:a16="http://schemas.microsoft.com/office/drawing/2014/main" id="{14B95E16-CF5E-42B4-B4A8-D34A42AC5E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38476" y="2679700"/>
              <a:ext cx="144463" cy="719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" name="Line 7">
              <a:extLst>
                <a:ext uri="{FF2B5EF4-FFF2-40B4-BE49-F238E27FC236}">
                  <a16:creationId xmlns:a16="http://schemas.microsoft.com/office/drawing/2014/main" id="{1F5C18D3-1543-4682-8CEB-C5319D8A7B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54375" y="2606676"/>
              <a:ext cx="287338" cy="720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" name="Line 8">
              <a:extLst>
                <a:ext uri="{FF2B5EF4-FFF2-40B4-BE49-F238E27FC236}">
                  <a16:creationId xmlns:a16="http://schemas.microsoft.com/office/drawing/2014/main" id="{9BD147A4-1BDE-4427-8D10-DA474343D7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43301" y="2606676"/>
              <a:ext cx="144463" cy="7921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" name="Line 9">
              <a:extLst>
                <a:ext uri="{FF2B5EF4-FFF2-40B4-BE49-F238E27FC236}">
                  <a16:creationId xmlns:a16="http://schemas.microsoft.com/office/drawing/2014/main" id="{8D13E8AE-1CF8-4361-AB5E-96FDB6F980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59200" y="2606676"/>
              <a:ext cx="863600" cy="7921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069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6B1F3B-533C-4DCF-BA35-AFDD8E93F7F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4243" y="1801744"/>
            <a:ext cx="10698239" cy="3972204"/>
          </a:xfr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The Internet Applications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Internet enables people to quickly access and retrieve large amounts of information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Finding good routes on which the data will travel (CH24 Shortest Paths)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Using a search engine to quickly find pages on which particular information resides (CH11 Hash tables, 32 String Matching)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  <a:p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A8F807-244C-42D2-B9E0-F4B7CB3B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sp>
        <p:nvSpPr>
          <p:cNvPr id="6" name="標題 4">
            <a:extLst>
              <a:ext uri="{FF2B5EF4-FFF2-40B4-BE49-F238E27FC236}">
                <a16:creationId xmlns:a16="http://schemas.microsoft.com/office/drawing/2014/main" id="{1A01F847-3B73-462B-926D-A0C332FFD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800100"/>
            <a:ext cx="11563568" cy="868363"/>
          </a:xfrm>
        </p:spPr>
        <p:txBody>
          <a:bodyPr>
            <a:noAutofit/>
          </a:bodyPr>
          <a:lstStyle/>
          <a:p>
            <a:r>
              <a:rPr lang="en-US" altLang="zh-TW" sz="3600" dirty="0"/>
              <a:t>What kind of problem can be solved by algorithm?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58802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6B1F3B-533C-4DCF-BA35-AFDD8E93F7F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4244" y="1801744"/>
            <a:ext cx="8548928" cy="3972204"/>
          </a:xfr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Electronic Commerce with Public-key Cryptography and Digital Signatures (CH31 Number-Theoretic Algorithms)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Electronic commerce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enables goods and services to be negotiated and exchanged electronically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Credit card numbers</a:t>
            </a:r>
            <a:endParaRPr kumimoji="0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Passwords</a:t>
            </a:r>
            <a:endParaRPr kumimoji="0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Bank statements private</a:t>
            </a:r>
          </a:p>
          <a:p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A8F807-244C-42D2-B9E0-F4B7CB3B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sp>
        <p:nvSpPr>
          <p:cNvPr id="6" name="標題 4">
            <a:extLst>
              <a:ext uri="{FF2B5EF4-FFF2-40B4-BE49-F238E27FC236}">
                <a16:creationId xmlns:a16="http://schemas.microsoft.com/office/drawing/2014/main" id="{D16AFFF1-D04A-4FB8-BA2E-6F72C25B7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800100"/>
            <a:ext cx="11563568" cy="868363"/>
          </a:xfrm>
        </p:spPr>
        <p:txBody>
          <a:bodyPr>
            <a:noAutofit/>
          </a:bodyPr>
          <a:lstStyle/>
          <a:p>
            <a:r>
              <a:rPr lang="en-US" altLang="zh-TW" sz="3600" dirty="0"/>
              <a:t>What kind of problem can be solved by algorithm?</a:t>
            </a:r>
            <a:endParaRPr lang="zh-TW" altLang="en-US" sz="3600" dirty="0"/>
          </a:p>
        </p:txBody>
      </p:sp>
      <p:pic>
        <p:nvPicPr>
          <p:cNvPr id="7" name="圖片 2">
            <a:extLst>
              <a:ext uri="{FF2B5EF4-FFF2-40B4-BE49-F238E27FC236}">
                <a16:creationId xmlns:a16="http://schemas.microsoft.com/office/drawing/2014/main" id="{61B34C70-0B73-49FE-82CA-54D77D936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165" y="4332498"/>
            <a:ext cx="3457575" cy="144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圖片 1">
            <a:extLst>
              <a:ext uri="{FF2B5EF4-FFF2-40B4-BE49-F238E27FC236}">
                <a16:creationId xmlns:a16="http://schemas.microsoft.com/office/drawing/2014/main" id="{1E531405-A1C8-416E-971A-5AEEBC827D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969" y="3391021"/>
            <a:ext cx="2617787" cy="233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0451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6B1F3B-533C-4DCF-BA35-AFDD8E93F7F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4243" y="1801744"/>
            <a:ext cx="11563825" cy="3972204"/>
          </a:xfr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Manufacturing and Other Commercial Settings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Allocating scarce resources in the </a:t>
            </a:r>
            <a:r>
              <a:rPr kumimoji="0" lang="en-US" altLang="zh-TW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most beneficial way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How to assign crews to flights for an airline company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?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Where to place its wells for an oil company?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Where to spend money buying advertising?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Where to place more resources for an Internet service provider?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  <a:p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A8F807-244C-42D2-B9E0-F4B7CB3B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sp>
        <p:nvSpPr>
          <p:cNvPr id="6" name="標題 4">
            <a:extLst>
              <a:ext uri="{FF2B5EF4-FFF2-40B4-BE49-F238E27FC236}">
                <a16:creationId xmlns:a16="http://schemas.microsoft.com/office/drawing/2014/main" id="{7694008B-D659-4126-8F76-ACD942E3E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800100"/>
            <a:ext cx="11461750" cy="868363"/>
          </a:xfrm>
        </p:spPr>
        <p:txBody>
          <a:bodyPr>
            <a:noAutofit/>
          </a:bodyPr>
          <a:lstStyle/>
          <a:p>
            <a:r>
              <a:rPr lang="en-US" altLang="zh-TW" sz="3600" dirty="0"/>
              <a:t>What kind of problem can be solved by algorithm?</a:t>
            </a:r>
            <a:endParaRPr lang="zh-TW" altLang="en-US" sz="3600" dirty="0"/>
          </a:p>
        </p:txBody>
      </p:sp>
      <p:pic>
        <p:nvPicPr>
          <p:cNvPr id="7" name="圖片 1">
            <a:extLst>
              <a:ext uri="{FF2B5EF4-FFF2-40B4-BE49-F238E27FC236}">
                <a16:creationId xmlns:a16="http://schemas.microsoft.com/office/drawing/2014/main" id="{4D7DA799-5815-42EC-BC25-0C9AB62D31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550" y="2899873"/>
            <a:ext cx="3219450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圖片 2">
            <a:extLst>
              <a:ext uri="{FF2B5EF4-FFF2-40B4-BE49-F238E27FC236}">
                <a16:creationId xmlns:a16="http://schemas.microsoft.com/office/drawing/2014/main" id="{A862E128-F3D2-4BDD-8149-DC473368D2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843" y="2799860"/>
            <a:ext cx="2916237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8945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4">
      <a:majorFont>
        <a:latin typeface="Calibri"/>
        <a:ea typeface="Calibri"/>
        <a:cs typeface=""/>
      </a:majorFont>
      <a:minorFont>
        <a:latin typeface="Calibri"/>
        <a:ea typeface="Calibr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285750" marR="0" indent="-285750" algn="just" defTabSz="914400" rtl="0" eaLnBrk="1" fontAlgn="auto" latinLnBrk="0" hangingPunct="1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buFont typeface="Arial" panose="020B0604020202020204" pitchFamily="34" charset="0"/>
          <a:buChar char="•"/>
          <a:tabLst/>
          <a:defRPr sz="1800" kern="1200" dirty="0" smtClean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41685</TotalTime>
  <Words>551</Words>
  <Application>Microsoft Office PowerPoint</Application>
  <PresentationFormat>寬螢幕</PresentationFormat>
  <Paragraphs>93</Paragraphs>
  <Slides>12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Adobe 宋体 Std L</vt:lpstr>
      <vt:lpstr>微軟正黑體</vt:lpstr>
      <vt:lpstr>Arial</vt:lpstr>
      <vt:lpstr>Calibri</vt:lpstr>
      <vt:lpstr>Cambria Math</vt:lpstr>
      <vt:lpstr>Times New Roman</vt:lpstr>
      <vt:lpstr>Office 佈景主題</vt:lpstr>
      <vt:lpstr>Chapter 1 The Role of the Algorithms  in Computing</vt:lpstr>
      <vt:lpstr>Algorithms</vt:lpstr>
      <vt:lpstr>Algorithms</vt:lpstr>
      <vt:lpstr>PowerPoint 簡報</vt:lpstr>
      <vt:lpstr>What kind of problem can be solved by algorithm?</vt:lpstr>
      <vt:lpstr>Longest common subsequence</vt:lpstr>
      <vt:lpstr>What kind of problem can be solved by algorithm?</vt:lpstr>
      <vt:lpstr>What kind of problem can be solved by algorithm?</vt:lpstr>
      <vt:lpstr>What kind of problem can be solved by algorithm?</vt:lpstr>
      <vt:lpstr>What kind of problem can be solved by algorithm?</vt:lpstr>
      <vt:lpstr>What kind of problem can be solved by algorithm?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陳馨恬｜永續設計中心</dc:creator>
  <cp:lastModifiedBy>陳奇業</cp:lastModifiedBy>
  <cp:revision>122</cp:revision>
  <dcterms:created xsi:type="dcterms:W3CDTF">2021-02-24T05:39:42Z</dcterms:created>
  <dcterms:modified xsi:type="dcterms:W3CDTF">2022-02-15T00:51:33Z</dcterms:modified>
</cp:coreProperties>
</file>