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2" r:id="rId2"/>
    <p:sldId id="340" r:id="rId3"/>
    <p:sldId id="341" r:id="rId4"/>
    <p:sldId id="342" r:id="rId5"/>
    <p:sldId id="368" r:id="rId6"/>
    <p:sldId id="379" r:id="rId7"/>
    <p:sldId id="380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62" r:id="rId28"/>
    <p:sldId id="363" r:id="rId29"/>
    <p:sldId id="364" r:id="rId30"/>
    <p:sldId id="365" r:id="rId31"/>
    <p:sldId id="377" r:id="rId32"/>
    <p:sldId id="378" r:id="rId33"/>
    <p:sldId id="26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10" Type="http://schemas.openxmlformats.org/officeDocument/2006/relationships/image" Target="../media/image15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Chapter 2</a:t>
            </a:r>
            <a:br>
              <a:rPr lang="en-US" altLang="zh-TW" sz="3200" dirty="0"/>
            </a:br>
            <a:r>
              <a:rPr lang="en-US" altLang="zh-TW" sz="3200" dirty="0"/>
              <a:t>Getting Started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Insertion-sort(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for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2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to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length[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do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key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*Insert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into the sorted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 sequence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[1,…,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while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&gt; 0 and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&gt; key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do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 key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t</a:t>
            </a:r>
            <a:r>
              <a:rPr kumimoji="0" lang="en-US" altLang="zh-TW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: the number of times the while loop test in line 5 is executed for the value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insertion sort</a:t>
            </a:r>
            <a:endParaRPr lang="zh-TW" altLang="en-US" dirty="0"/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730AEAC5-3995-425B-A03A-82F8E27DB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520" y="1803332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CC"/>
                </a:solidFill>
              </a:rPr>
              <a:t>cost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2CB05D7B-7BE6-4550-B58E-ED76CBF02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2219257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>
                <a:solidFill>
                  <a:srgbClr val="0033CC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59C6BECE-4ABD-4354-87F4-F7A403AE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2614544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>
                <a:solidFill>
                  <a:srgbClr val="0033CC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60F2F121-D176-42F8-B5F4-34ADD9263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733" y="34067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F4F8C315-BF10-47C2-85F7-DE36B5AA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3821044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33CC"/>
                </a:solidFill>
              </a:rPr>
              <a:t>c</a:t>
            </a:r>
            <a:r>
              <a:rPr lang="en-US" altLang="zh-TW" sz="2400" b="1" baseline="-25000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11" name="Text Box 46">
            <a:extLst>
              <a:ext uri="{FF2B5EF4-FFF2-40B4-BE49-F238E27FC236}">
                <a16:creationId xmlns:a16="http://schemas.microsoft.com/office/drawing/2014/main" id="{B031AC50-7E98-47C5-B532-22E315698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4205219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33CC"/>
                </a:solidFill>
              </a:rPr>
              <a:t>c</a:t>
            </a:r>
            <a:r>
              <a:rPr lang="en-US" altLang="zh-TW" sz="2400" b="1" baseline="-25000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9C82462C-2C96-4E3B-B8FA-5EA16C0A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4611619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33CC"/>
                </a:solidFill>
              </a:rPr>
              <a:t>c</a:t>
            </a:r>
            <a:r>
              <a:rPr lang="en-US" altLang="zh-TW" sz="2400" b="1" baseline="-25000">
                <a:solidFill>
                  <a:srgbClr val="0033CC"/>
                </a:solidFill>
              </a:rPr>
              <a:t>6</a:t>
            </a:r>
          </a:p>
        </p:txBody>
      </p:sp>
      <p:sp>
        <p:nvSpPr>
          <p:cNvPr id="13" name="Text Box 48">
            <a:extLst>
              <a:ext uri="{FF2B5EF4-FFF2-40B4-BE49-F238E27FC236}">
                <a16:creationId xmlns:a16="http://schemas.microsoft.com/office/drawing/2014/main" id="{AE87EA13-9FA3-4338-AC90-6F9F31ACA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5018019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33CC"/>
                </a:solidFill>
              </a:rPr>
              <a:t>c</a:t>
            </a:r>
            <a:r>
              <a:rPr lang="en-US" altLang="zh-TW" sz="2400" b="1" baseline="-25000">
                <a:solidFill>
                  <a:srgbClr val="0033CC"/>
                </a:solidFill>
              </a:rPr>
              <a:t>7</a:t>
            </a:r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8BF710B9-3B02-433B-8273-7BE349353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59" y="5429182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33CC"/>
                </a:solidFill>
              </a:rPr>
              <a:t>c</a:t>
            </a:r>
            <a:r>
              <a:rPr lang="en-US" altLang="zh-TW" sz="2400" b="1" baseline="-25000">
                <a:solidFill>
                  <a:srgbClr val="0033CC"/>
                </a:solidFill>
              </a:rPr>
              <a:t>8</a:t>
            </a:r>
          </a:p>
        </p:txBody>
      </p:sp>
      <p:sp>
        <p:nvSpPr>
          <p:cNvPr id="15" name="Text Box 50">
            <a:extLst>
              <a:ext uri="{FF2B5EF4-FFF2-40B4-BE49-F238E27FC236}">
                <a16:creationId xmlns:a16="http://schemas.microsoft.com/office/drawing/2014/main" id="{2046F78F-57EB-42B0-A6BA-E7B031205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194" y="1801744"/>
            <a:ext cx="885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CC0000"/>
                </a:solidFill>
              </a:rPr>
              <a:t>times</a:t>
            </a:r>
          </a:p>
        </p:txBody>
      </p:sp>
      <p:sp>
        <p:nvSpPr>
          <p:cNvPr id="16" name="Text Box 51">
            <a:extLst>
              <a:ext uri="{FF2B5EF4-FFF2-40B4-BE49-F238E27FC236}">
                <a16:creationId xmlns:a16="http://schemas.microsoft.com/office/drawing/2014/main" id="{46658FFE-8006-4E7A-B953-48F8A6DC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983" y="2219257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n</a:t>
            </a:r>
            <a:endParaRPr lang="en-US" altLang="zh-TW" sz="2400" b="1" baseline="-25000">
              <a:solidFill>
                <a:srgbClr val="CC0000"/>
              </a:solidFill>
            </a:endParaRP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28E25910-231E-4417-99D1-78D34C7B9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971" y="2614544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n</a:t>
            </a:r>
            <a:r>
              <a:rPr lang="en-US" altLang="zh-TW" sz="2400" b="1">
                <a:solidFill>
                  <a:srgbClr val="CC0000"/>
                </a:solidFill>
              </a:rPr>
              <a:t> – 1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70E49C5E-CF75-44D9-8FDE-3DA833544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971" y="3819457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n</a:t>
            </a:r>
            <a:r>
              <a:rPr lang="en-US" altLang="zh-TW" sz="2400" b="1">
                <a:solidFill>
                  <a:srgbClr val="CC0000"/>
                </a:solidFill>
              </a:rPr>
              <a:t> – 1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ED0A269A-5B09-4572-A67F-E87B7615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558" y="5429182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n</a:t>
            </a:r>
            <a:r>
              <a:rPr lang="en-US" altLang="zh-TW" sz="2400" b="1">
                <a:solidFill>
                  <a:srgbClr val="CC0000"/>
                </a:solidFill>
              </a:rPr>
              <a:t> – 1</a:t>
            </a:r>
          </a:p>
        </p:txBody>
      </p:sp>
      <p:graphicFrame>
        <p:nvGraphicFramePr>
          <p:cNvPr id="20" name="Object 59">
            <a:extLst>
              <a:ext uri="{FF2B5EF4-FFF2-40B4-BE49-F238E27FC236}">
                <a16:creationId xmlns:a16="http://schemas.microsoft.com/office/drawing/2014/main" id="{94159A65-86E8-4F22-8491-05476506C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845767"/>
              </p:ext>
            </p:extLst>
          </p:nvPr>
        </p:nvGraphicFramePr>
        <p:xfrm>
          <a:off x="8719059" y="4278245"/>
          <a:ext cx="720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方程式" r:id="rId7" imgW="542967" imgH="304830" progId="Equation.3">
                  <p:embed/>
                </p:oleObj>
              </mc:Choice>
              <mc:Fallback>
                <p:oleObj name="方程式" r:id="rId7" imgW="542967" imgH="304830" progId="Equation.3">
                  <p:embed/>
                  <p:pic>
                    <p:nvPicPr>
                      <p:cNvPr id="11283" name="Object 59">
                        <a:extLst>
                          <a:ext uri="{FF2B5EF4-FFF2-40B4-BE49-F238E27FC236}">
                            <a16:creationId xmlns:a16="http://schemas.microsoft.com/office/drawing/2014/main" id="{79CAF949-D983-4F14-8A6F-2D6BA9B7C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9059" y="4278245"/>
                        <a:ext cx="720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2">
            <a:extLst>
              <a:ext uri="{FF2B5EF4-FFF2-40B4-BE49-F238E27FC236}">
                <a16:creationId xmlns:a16="http://schemas.microsoft.com/office/drawing/2014/main" id="{C5ABE731-B9E9-4184-A286-F45BA0AB5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5929"/>
              </p:ext>
            </p:extLst>
          </p:nvPr>
        </p:nvGraphicFramePr>
        <p:xfrm>
          <a:off x="8501570" y="4703695"/>
          <a:ext cx="11572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方程式" r:id="rId9" imgW="923855" imgH="304830" progId="Equation.3">
                  <p:embed/>
                </p:oleObj>
              </mc:Choice>
              <mc:Fallback>
                <p:oleObj name="方程式" r:id="rId9" imgW="923855" imgH="304830" progId="Equation.3">
                  <p:embed/>
                  <p:pic>
                    <p:nvPicPr>
                      <p:cNvPr id="11284" name="Object 62">
                        <a:extLst>
                          <a:ext uri="{FF2B5EF4-FFF2-40B4-BE49-F238E27FC236}">
                            <a16:creationId xmlns:a16="http://schemas.microsoft.com/office/drawing/2014/main" id="{B6B293DF-FE77-4FAD-9B91-C3D15E97B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570" y="4703695"/>
                        <a:ext cx="11572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3">
            <a:extLst>
              <a:ext uri="{FF2B5EF4-FFF2-40B4-BE49-F238E27FC236}">
                <a16:creationId xmlns:a16="http://schemas.microsoft.com/office/drawing/2014/main" id="{25444A99-73E3-41CA-9158-C79DBBCB6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01820"/>
              </p:ext>
            </p:extLst>
          </p:nvPr>
        </p:nvGraphicFramePr>
        <p:xfrm>
          <a:off x="8501570" y="5113270"/>
          <a:ext cx="11572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方程式" r:id="rId11" imgW="923855" imgH="304830" progId="Equation.3">
                  <p:embed/>
                </p:oleObj>
              </mc:Choice>
              <mc:Fallback>
                <p:oleObj name="方程式" r:id="rId11" imgW="923855" imgH="304830" progId="Equation.3">
                  <p:embed/>
                  <p:pic>
                    <p:nvPicPr>
                      <p:cNvPr id="11285" name="Object 63">
                        <a:extLst>
                          <a:ext uri="{FF2B5EF4-FFF2-40B4-BE49-F238E27FC236}">
                            <a16:creationId xmlns:a16="http://schemas.microsoft.com/office/drawing/2014/main" id="{A6401356-5876-4C47-8ACF-2EA680A11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570" y="5113270"/>
                        <a:ext cx="11572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21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running time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1)+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1) 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6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−1)</m:t>
                        </m:r>
                      </m:e>
                    </m:nary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7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−1)</m:t>
                        </m:r>
                      </m:e>
                    </m:nary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=2,3,…,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Linear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function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on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n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7</m:t>
                        </m:r>
                      </m:sub>
                    </m:sSub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</m:oMath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−(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insertion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19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=2,3,…,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Quadratic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function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on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rPr>
                      <m:t>n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TW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TW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0" lang="en-US" altLang="zh-TW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7</m:t>
                          </m:r>
                        </m:sub>
                      </m:sSub>
                      <m:f>
                        <m:f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d>
                            <m:dPr>
                              <m:ctrlP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0" lang="en-US" altLang="zh-TW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=</m:t>
                      </m:r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TW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TW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TW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kumimoji="0" lang="en-US" altLang="zh-TW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7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TW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TW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kumimoji="0" lang="en-US" altLang="zh-TW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TW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−(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000" dirty="0"/>
                  <a:t>Noting that,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000" dirty="0"/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580" t="-2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insertion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11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Usually, we concentrate on finding only on the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worst-case running time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Reason: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It is an upper bound on the running time.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worst case occurs fair often.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average case is often as bad as the worst case. For example, the insertion sort. Again, quadratic function.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443715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Worst-case and average-case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68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 some particular cases, we shall be interested in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average-case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or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expect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running time of an algorithm.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It is the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rate of growth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or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order of growth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of the running time that really interests us.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of growth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55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 are many ways to design algorithms: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Incremental approach: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having sorted the subarray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[1…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−1]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 inserted the single element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into its proper place, yielding the sorted subarray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[1…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Ex. insertion sort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Divide-and-conquer: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merge sort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recursive:</a:t>
                </a:r>
              </a:p>
              <a:p>
                <a:pPr marL="1600200" marR="0" lvl="3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divide</a:t>
                </a:r>
              </a:p>
              <a:p>
                <a:pPr marL="1600200" marR="0" lvl="3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conquer</a:t>
                </a:r>
              </a:p>
              <a:p>
                <a:pPr marL="1600200" marR="0" lvl="3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combine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 Designing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24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Merge sort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Merge(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q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q – p + 1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q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create array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[1,…,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and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[1,…,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for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1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to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do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for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1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to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2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do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 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  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94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1</a:t>
            </a:r>
            <a:endParaRPr kumimoji="0" lang="en-US" altLang="zh-TW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for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to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do if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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  <a:endParaRPr kumimoji="0" lang="en-US" altLang="zh-TW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then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       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else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                  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79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535">
            <a:extLst>
              <a:ext uri="{FF2B5EF4-FFF2-40B4-BE49-F238E27FC236}">
                <a16:creationId xmlns:a16="http://schemas.microsoft.com/office/drawing/2014/main" id="{A54C1314-6DF3-41FD-96FF-AB08B700A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29099"/>
              </p:ext>
            </p:extLst>
          </p:nvPr>
        </p:nvGraphicFramePr>
        <p:xfrm>
          <a:off x="3400621" y="2703137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95832112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3028376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74298099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3389202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4253977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8426873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681317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2770638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522654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379456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758966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54469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08845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318918"/>
                  </a:ext>
                </a:extLst>
              </a:tr>
            </a:tbl>
          </a:graphicData>
        </a:graphic>
      </p:graphicFrame>
      <p:graphicFrame>
        <p:nvGraphicFramePr>
          <p:cNvPr id="7" name="Group 536">
            <a:extLst>
              <a:ext uri="{FF2B5EF4-FFF2-40B4-BE49-F238E27FC236}">
                <a16:creationId xmlns:a16="http://schemas.microsoft.com/office/drawing/2014/main" id="{0A039319-A376-4FF0-BF8C-49DD442C1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16225"/>
              </p:ext>
            </p:extLst>
          </p:nvPr>
        </p:nvGraphicFramePr>
        <p:xfrm>
          <a:off x="2908496" y="3622299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66909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856635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1213786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15029387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4098698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2016087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0176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4391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1761"/>
                  </a:ext>
                </a:extLst>
              </a:tr>
            </a:tbl>
          </a:graphicData>
        </a:graphic>
      </p:graphicFrame>
      <p:graphicFrame>
        <p:nvGraphicFramePr>
          <p:cNvPr id="8" name="Group 537">
            <a:extLst>
              <a:ext uri="{FF2B5EF4-FFF2-40B4-BE49-F238E27FC236}">
                <a16:creationId xmlns:a16="http://schemas.microsoft.com/office/drawing/2014/main" id="{A7AF55F1-0B57-42C2-97F3-9389ABDB4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81403"/>
              </p:ext>
            </p:extLst>
          </p:nvPr>
        </p:nvGraphicFramePr>
        <p:xfrm>
          <a:off x="6077146" y="3622299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51571395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2722404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659353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2678334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101979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3275709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52323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0016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99300"/>
                  </a:ext>
                </a:extLst>
              </a:tr>
            </a:tbl>
          </a:graphicData>
        </a:graphic>
      </p:graphicFrame>
      <p:sp>
        <p:nvSpPr>
          <p:cNvPr id="9" name="Text Box 533">
            <a:extLst>
              <a:ext uri="{FF2B5EF4-FFF2-40B4-BE49-F238E27FC236}">
                <a16:creationId xmlns:a16="http://schemas.microsoft.com/office/drawing/2014/main" id="{33164A15-633D-4B85-9FBF-F2E6BAEC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20" y="4522411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8120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539">
            <a:extLst>
              <a:ext uri="{FF2B5EF4-FFF2-40B4-BE49-F238E27FC236}">
                <a16:creationId xmlns:a16="http://schemas.microsoft.com/office/drawing/2014/main" id="{C6FE3ACB-DF2E-4F47-8626-1EB0D72C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68711"/>
              </p:ext>
            </p:extLst>
          </p:nvPr>
        </p:nvGraphicFramePr>
        <p:xfrm>
          <a:off x="3317018" y="2709799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7920920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9940537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465404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6606442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5764657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8567574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9133164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8443018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20634862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075533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5158823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28308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669959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008019"/>
                  </a:ext>
                </a:extLst>
              </a:tr>
            </a:tbl>
          </a:graphicData>
        </a:graphic>
      </p:graphicFrame>
      <p:graphicFrame>
        <p:nvGraphicFramePr>
          <p:cNvPr id="7" name="Group 540">
            <a:extLst>
              <a:ext uri="{FF2B5EF4-FFF2-40B4-BE49-F238E27FC236}">
                <a16:creationId xmlns:a16="http://schemas.microsoft.com/office/drawing/2014/main" id="{C3B0C759-9A2B-443D-92AB-96B3EF4D0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83117"/>
              </p:ext>
            </p:extLst>
          </p:nvPr>
        </p:nvGraphicFramePr>
        <p:xfrm>
          <a:off x="2824893" y="3628961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70023014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687196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9211795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7583545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4632348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0473705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58139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27668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9780"/>
                  </a:ext>
                </a:extLst>
              </a:tr>
            </a:tbl>
          </a:graphicData>
        </a:graphic>
      </p:graphicFrame>
      <p:graphicFrame>
        <p:nvGraphicFramePr>
          <p:cNvPr id="8" name="Group 542">
            <a:extLst>
              <a:ext uri="{FF2B5EF4-FFF2-40B4-BE49-F238E27FC236}">
                <a16:creationId xmlns:a16="http://schemas.microsoft.com/office/drawing/2014/main" id="{416344EC-A429-4BE2-8D39-4E56D764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07033"/>
              </p:ext>
            </p:extLst>
          </p:nvPr>
        </p:nvGraphicFramePr>
        <p:xfrm>
          <a:off x="5993543" y="3628961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36182762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008010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2088889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1625089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34028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137245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3373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8964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3008"/>
                  </a:ext>
                </a:extLst>
              </a:tr>
            </a:tbl>
          </a:graphicData>
        </a:graphic>
      </p:graphicFrame>
      <p:sp>
        <p:nvSpPr>
          <p:cNvPr id="9" name="Text Box 534">
            <a:extLst>
              <a:ext uri="{FF2B5EF4-FFF2-40B4-BE49-F238E27FC236}">
                <a16:creationId xmlns:a16="http://schemas.microsoft.com/office/drawing/2014/main" id="{F43D8983-F41E-4264-8D44-0D74A128C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717" y="462908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4115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Sorting problem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Input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 sequence of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numbers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Output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A permutation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of the input sequence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…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 number that we wish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to sort are known as the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keys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3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Insertion sort</a:t>
            </a:r>
            <a:endParaRPr lang="zh-TW" altLang="en-US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BEFED3E5-B8BE-4E38-BDD6-E550E0C09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48017"/>
              </p:ext>
            </p:extLst>
          </p:nvPr>
        </p:nvGraphicFramePr>
        <p:xfrm>
          <a:off x="5912377" y="3353714"/>
          <a:ext cx="3362347" cy="295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4" imgW="11978509" imgH="10515460" progId="Acrobat.Document.11">
                  <p:embed/>
                </p:oleObj>
              </mc:Choice>
              <mc:Fallback>
                <p:oleObj name="Acrobat Document" r:id="rId4" imgW="11978509" imgH="10515460" progId="Acrobat.Document.11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8CC0508E-DEBC-4A4F-B929-11A2937DCE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2377" y="3353714"/>
                        <a:ext cx="3362347" cy="295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5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320">
            <a:extLst>
              <a:ext uri="{FF2B5EF4-FFF2-40B4-BE49-F238E27FC236}">
                <a16:creationId xmlns:a16="http://schemas.microsoft.com/office/drawing/2014/main" id="{8E443F81-2340-4E55-9C44-C9C8104A0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7308"/>
              </p:ext>
            </p:extLst>
          </p:nvPr>
        </p:nvGraphicFramePr>
        <p:xfrm>
          <a:off x="3419476" y="2697985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4511646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054959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1537145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23535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3175869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2746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8072227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424838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992095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5845377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99799283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09393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9908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170753"/>
                  </a:ext>
                </a:extLst>
              </a:tr>
            </a:tbl>
          </a:graphicData>
        </a:graphic>
      </p:graphicFrame>
      <p:graphicFrame>
        <p:nvGraphicFramePr>
          <p:cNvPr id="7" name="Group 392">
            <a:extLst>
              <a:ext uri="{FF2B5EF4-FFF2-40B4-BE49-F238E27FC236}">
                <a16:creationId xmlns:a16="http://schemas.microsoft.com/office/drawing/2014/main" id="{9928E6C3-7F27-4034-BFA5-D23203B6A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372"/>
              </p:ext>
            </p:extLst>
          </p:nvPr>
        </p:nvGraphicFramePr>
        <p:xfrm>
          <a:off x="2927351" y="3617147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3754042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550753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71720158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8042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9361338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1822835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70487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3305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47517"/>
                  </a:ext>
                </a:extLst>
              </a:tr>
            </a:tbl>
          </a:graphicData>
        </a:graphic>
      </p:graphicFrame>
      <p:graphicFrame>
        <p:nvGraphicFramePr>
          <p:cNvPr id="8" name="Group 433">
            <a:extLst>
              <a:ext uri="{FF2B5EF4-FFF2-40B4-BE49-F238E27FC236}">
                <a16:creationId xmlns:a16="http://schemas.microsoft.com/office/drawing/2014/main" id="{DDBCBB06-A8FF-4BF1-B1F2-7D39B88C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43758"/>
              </p:ext>
            </p:extLst>
          </p:nvPr>
        </p:nvGraphicFramePr>
        <p:xfrm>
          <a:off x="6096001" y="3617147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67208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408097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82063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580044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276511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49751271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26897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2045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14276"/>
                  </a:ext>
                </a:extLst>
              </a:tr>
            </a:tbl>
          </a:graphicData>
        </a:graphic>
      </p:graphicFrame>
      <p:sp>
        <p:nvSpPr>
          <p:cNvPr id="9" name="Text Box 628">
            <a:extLst>
              <a:ext uri="{FF2B5EF4-FFF2-40B4-BE49-F238E27FC236}">
                <a16:creationId xmlns:a16="http://schemas.microsoft.com/office/drawing/2014/main" id="{EDE72270-1658-46B2-B6B1-F670FF2A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4517259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9445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474">
            <a:extLst>
              <a:ext uri="{FF2B5EF4-FFF2-40B4-BE49-F238E27FC236}">
                <a16:creationId xmlns:a16="http://schemas.microsoft.com/office/drawing/2014/main" id="{7FDC286B-318C-473C-B983-58FFB83A9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14029"/>
              </p:ext>
            </p:extLst>
          </p:nvPr>
        </p:nvGraphicFramePr>
        <p:xfrm>
          <a:off x="3359151" y="2700375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4824807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2450913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834732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060914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698892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625171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1490895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29304662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35550277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8992169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0674461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93100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493195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910411"/>
                  </a:ext>
                </a:extLst>
              </a:tr>
            </a:tbl>
          </a:graphicData>
        </a:graphic>
      </p:graphicFrame>
      <p:graphicFrame>
        <p:nvGraphicFramePr>
          <p:cNvPr id="7" name="Group 546">
            <a:extLst>
              <a:ext uri="{FF2B5EF4-FFF2-40B4-BE49-F238E27FC236}">
                <a16:creationId xmlns:a16="http://schemas.microsoft.com/office/drawing/2014/main" id="{F0ECE2D9-212A-4578-BAB5-4A40783DA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55153"/>
              </p:ext>
            </p:extLst>
          </p:nvPr>
        </p:nvGraphicFramePr>
        <p:xfrm>
          <a:off x="2867026" y="3619537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36567490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245650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1713052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1079278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75332318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0780090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46966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4293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037885"/>
                  </a:ext>
                </a:extLst>
              </a:tr>
            </a:tbl>
          </a:graphicData>
        </a:graphic>
      </p:graphicFrame>
      <p:graphicFrame>
        <p:nvGraphicFramePr>
          <p:cNvPr id="8" name="Group 587">
            <a:extLst>
              <a:ext uri="{FF2B5EF4-FFF2-40B4-BE49-F238E27FC236}">
                <a16:creationId xmlns:a16="http://schemas.microsoft.com/office/drawing/2014/main" id="{2C2ED6A2-84D1-4125-AEA8-E4A9025D4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73169"/>
              </p:ext>
            </p:extLst>
          </p:nvPr>
        </p:nvGraphicFramePr>
        <p:xfrm>
          <a:off x="6035676" y="3619537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84384268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9136367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02930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7992099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822815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1165423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35446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8879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62657"/>
                  </a:ext>
                </a:extLst>
              </a:tr>
            </a:tbl>
          </a:graphicData>
        </a:graphic>
      </p:graphicFrame>
      <p:sp>
        <p:nvSpPr>
          <p:cNvPr id="9" name="Text Box 629">
            <a:extLst>
              <a:ext uri="{FF2B5EF4-FFF2-40B4-BE49-F238E27FC236}">
                <a16:creationId xmlns:a16="http://schemas.microsoft.com/office/drawing/2014/main" id="{1F4D7E66-E7C6-4A4B-A1B1-AF4917356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61966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890826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624">
            <a:extLst>
              <a:ext uri="{FF2B5EF4-FFF2-40B4-BE49-F238E27FC236}">
                <a16:creationId xmlns:a16="http://schemas.microsoft.com/office/drawing/2014/main" id="{D06AC6F1-8EC4-43F0-9F20-264BB1FE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26246"/>
              </p:ext>
            </p:extLst>
          </p:nvPr>
        </p:nvGraphicFramePr>
        <p:xfrm>
          <a:off x="3419476" y="2707406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37782834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198590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651895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135708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8067645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536759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3133736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6572368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2767059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16446658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1926604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27141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95754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167251"/>
                  </a:ext>
                </a:extLst>
              </a:tr>
            </a:tbl>
          </a:graphicData>
        </a:graphic>
      </p:graphicFrame>
      <p:graphicFrame>
        <p:nvGraphicFramePr>
          <p:cNvPr id="7" name="Group 386">
            <a:extLst>
              <a:ext uri="{FF2B5EF4-FFF2-40B4-BE49-F238E27FC236}">
                <a16:creationId xmlns:a16="http://schemas.microsoft.com/office/drawing/2014/main" id="{9E9E5F59-1255-45AC-AEA8-1B3257C0A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17058"/>
              </p:ext>
            </p:extLst>
          </p:nvPr>
        </p:nvGraphicFramePr>
        <p:xfrm>
          <a:off x="2927351" y="3626568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312426647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41358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74341866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46757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777232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2194160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86208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8310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541813"/>
                  </a:ext>
                </a:extLst>
              </a:tr>
            </a:tbl>
          </a:graphicData>
        </a:graphic>
      </p:graphicFrame>
      <p:graphicFrame>
        <p:nvGraphicFramePr>
          <p:cNvPr id="8" name="Group 625">
            <a:extLst>
              <a:ext uri="{FF2B5EF4-FFF2-40B4-BE49-F238E27FC236}">
                <a16:creationId xmlns:a16="http://schemas.microsoft.com/office/drawing/2014/main" id="{A912CFCA-48EB-46D0-9E55-7C44C93F0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30221"/>
              </p:ext>
            </p:extLst>
          </p:nvPr>
        </p:nvGraphicFramePr>
        <p:xfrm>
          <a:off x="6096001" y="3626568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308808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081329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53909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350807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400115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30021091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4712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2405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237764"/>
                  </a:ext>
                </a:extLst>
              </a:tr>
            </a:tbl>
          </a:graphicData>
        </a:graphic>
      </p:graphicFrame>
      <p:sp>
        <p:nvSpPr>
          <p:cNvPr id="9" name="Text Box 622">
            <a:extLst>
              <a:ext uri="{FF2B5EF4-FFF2-40B4-BE49-F238E27FC236}">
                <a16:creationId xmlns:a16="http://schemas.microsoft.com/office/drawing/2014/main" id="{BAD37311-16A3-4655-957B-D953672D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452668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03284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626">
            <a:extLst>
              <a:ext uri="{FF2B5EF4-FFF2-40B4-BE49-F238E27FC236}">
                <a16:creationId xmlns:a16="http://schemas.microsoft.com/office/drawing/2014/main" id="{05C60A4B-48FA-48A8-9F5A-9C268CE5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10623"/>
              </p:ext>
            </p:extLst>
          </p:nvPr>
        </p:nvGraphicFramePr>
        <p:xfrm>
          <a:off x="3432176" y="2700380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71438511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492735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8465524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7908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06373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1057685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9550788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4686543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440618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47629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30733531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64723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781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986340"/>
                  </a:ext>
                </a:extLst>
              </a:tr>
            </a:tbl>
          </a:graphicData>
        </a:graphic>
      </p:graphicFrame>
      <p:graphicFrame>
        <p:nvGraphicFramePr>
          <p:cNvPr id="7" name="Group 627">
            <a:extLst>
              <a:ext uri="{FF2B5EF4-FFF2-40B4-BE49-F238E27FC236}">
                <a16:creationId xmlns:a16="http://schemas.microsoft.com/office/drawing/2014/main" id="{35463B34-3E18-44FD-ACB8-A21604C39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13208"/>
              </p:ext>
            </p:extLst>
          </p:nvPr>
        </p:nvGraphicFramePr>
        <p:xfrm>
          <a:off x="2940051" y="3619542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86254468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3539009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8676486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702571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092280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85793129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862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5732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53769"/>
                  </a:ext>
                </a:extLst>
              </a:tr>
            </a:tbl>
          </a:graphicData>
        </a:graphic>
      </p:graphicFrame>
      <p:graphicFrame>
        <p:nvGraphicFramePr>
          <p:cNvPr id="8" name="Group 628">
            <a:extLst>
              <a:ext uri="{FF2B5EF4-FFF2-40B4-BE49-F238E27FC236}">
                <a16:creationId xmlns:a16="http://schemas.microsoft.com/office/drawing/2014/main" id="{C9A15745-8EFF-44E4-92A3-1D9D8A10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2901"/>
              </p:ext>
            </p:extLst>
          </p:nvPr>
        </p:nvGraphicFramePr>
        <p:xfrm>
          <a:off x="6108701" y="3619542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94636477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7198704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799271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990501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7964737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72529042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98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3315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570815"/>
                  </a:ext>
                </a:extLst>
              </a:tr>
            </a:tbl>
          </a:graphicData>
        </a:graphic>
      </p:graphicFrame>
      <p:sp>
        <p:nvSpPr>
          <p:cNvPr id="9" name="Text Box 623">
            <a:extLst>
              <a:ext uri="{FF2B5EF4-FFF2-40B4-BE49-F238E27FC236}">
                <a16:creationId xmlns:a16="http://schemas.microsoft.com/office/drawing/2014/main" id="{C85BB1A7-A5E7-418E-8715-9B10CCDCD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4619666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38790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314">
            <a:extLst>
              <a:ext uri="{FF2B5EF4-FFF2-40B4-BE49-F238E27FC236}">
                <a16:creationId xmlns:a16="http://schemas.microsoft.com/office/drawing/2014/main" id="{EEF44386-83B4-4FD9-888E-A865A9B06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12197"/>
              </p:ext>
            </p:extLst>
          </p:nvPr>
        </p:nvGraphicFramePr>
        <p:xfrm>
          <a:off x="3419476" y="2707408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45796403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276233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7369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389699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3521312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24121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3789929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4026316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608683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2258193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74732673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78863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7300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0232"/>
                  </a:ext>
                </a:extLst>
              </a:tr>
            </a:tbl>
          </a:graphicData>
        </a:graphic>
      </p:graphicFrame>
      <p:graphicFrame>
        <p:nvGraphicFramePr>
          <p:cNvPr id="7" name="Group 315">
            <a:extLst>
              <a:ext uri="{FF2B5EF4-FFF2-40B4-BE49-F238E27FC236}">
                <a16:creationId xmlns:a16="http://schemas.microsoft.com/office/drawing/2014/main" id="{922BD0BF-576B-47E8-B14D-AA4C73B6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98089"/>
              </p:ext>
            </p:extLst>
          </p:nvPr>
        </p:nvGraphicFramePr>
        <p:xfrm>
          <a:off x="2927351" y="3626570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8697842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97704178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7401309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6470687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616737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8736697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51522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332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459945"/>
                  </a:ext>
                </a:extLst>
              </a:tr>
            </a:tbl>
          </a:graphicData>
        </a:graphic>
      </p:graphicFrame>
      <p:graphicFrame>
        <p:nvGraphicFramePr>
          <p:cNvPr id="8" name="Group 117">
            <a:extLst>
              <a:ext uri="{FF2B5EF4-FFF2-40B4-BE49-F238E27FC236}">
                <a16:creationId xmlns:a16="http://schemas.microsoft.com/office/drawing/2014/main" id="{C54B50F0-4EDE-45EA-9827-58964EEAF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82283"/>
              </p:ext>
            </p:extLst>
          </p:nvPr>
        </p:nvGraphicFramePr>
        <p:xfrm>
          <a:off x="6096001" y="3626570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5923147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4293052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4488455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6392357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673250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7393393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56627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96087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23026"/>
                  </a:ext>
                </a:extLst>
              </a:tr>
            </a:tbl>
          </a:graphicData>
        </a:graphic>
      </p:graphicFrame>
      <p:sp>
        <p:nvSpPr>
          <p:cNvPr id="9" name="Text Box 312">
            <a:extLst>
              <a:ext uri="{FF2B5EF4-FFF2-40B4-BE49-F238E27FC236}">
                <a16:creationId xmlns:a16="http://schemas.microsoft.com/office/drawing/2014/main" id="{D755F981-7201-44BE-977F-CF22C745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4526682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72743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316">
            <a:extLst>
              <a:ext uri="{FF2B5EF4-FFF2-40B4-BE49-F238E27FC236}">
                <a16:creationId xmlns:a16="http://schemas.microsoft.com/office/drawing/2014/main" id="{D23E9A7A-F821-4270-99FE-507486078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58287"/>
              </p:ext>
            </p:extLst>
          </p:nvPr>
        </p:nvGraphicFramePr>
        <p:xfrm>
          <a:off x="3432176" y="2700374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367931313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194048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929241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629754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74841816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733776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6808805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4783854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57905769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9158287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60682882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4348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3976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9998"/>
                  </a:ext>
                </a:extLst>
              </a:tr>
            </a:tbl>
          </a:graphicData>
        </a:graphic>
      </p:graphicFrame>
      <p:graphicFrame>
        <p:nvGraphicFramePr>
          <p:cNvPr id="7" name="Group 318">
            <a:extLst>
              <a:ext uri="{FF2B5EF4-FFF2-40B4-BE49-F238E27FC236}">
                <a16:creationId xmlns:a16="http://schemas.microsoft.com/office/drawing/2014/main" id="{F51B71BF-55B2-4A0B-BE9D-BEBAF3BCE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16256"/>
              </p:ext>
            </p:extLst>
          </p:nvPr>
        </p:nvGraphicFramePr>
        <p:xfrm>
          <a:off x="2940051" y="3619536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67785501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456665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4245045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9143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628245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28850506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7216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6456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248079"/>
                  </a:ext>
                </a:extLst>
              </a:tr>
            </a:tbl>
          </a:graphicData>
        </a:graphic>
      </p:graphicFrame>
      <p:graphicFrame>
        <p:nvGraphicFramePr>
          <p:cNvPr id="8" name="Group 317">
            <a:extLst>
              <a:ext uri="{FF2B5EF4-FFF2-40B4-BE49-F238E27FC236}">
                <a16:creationId xmlns:a16="http://schemas.microsoft.com/office/drawing/2014/main" id="{B4719097-3417-4048-A87F-783E5BED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54288"/>
              </p:ext>
            </p:extLst>
          </p:nvPr>
        </p:nvGraphicFramePr>
        <p:xfrm>
          <a:off x="6108701" y="3619536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775548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21442329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9727184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6973320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334217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1043809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9542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34379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963964"/>
                  </a:ext>
                </a:extLst>
              </a:tr>
            </a:tbl>
          </a:graphicData>
        </a:graphic>
      </p:graphicFrame>
      <p:sp>
        <p:nvSpPr>
          <p:cNvPr id="10" name="Text Box 313">
            <a:extLst>
              <a:ext uri="{FF2B5EF4-FFF2-40B4-BE49-F238E27FC236}">
                <a16:creationId xmlns:a16="http://schemas.microsoft.com/office/drawing/2014/main" id="{203C31E4-2CA4-4A73-B98F-B453B637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461966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347105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lines 10-17</a:t>
            </a:r>
            <a:endParaRPr lang="zh-TW" altLang="en-US" dirty="0"/>
          </a:p>
        </p:txBody>
      </p:sp>
      <p:graphicFrame>
        <p:nvGraphicFramePr>
          <p:cNvPr id="6" name="Group 314">
            <a:extLst>
              <a:ext uri="{FF2B5EF4-FFF2-40B4-BE49-F238E27FC236}">
                <a16:creationId xmlns:a16="http://schemas.microsoft.com/office/drawing/2014/main" id="{A3F556CC-C0FF-4518-8802-F8A552EB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19095"/>
              </p:ext>
            </p:extLst>
          </p:nvPr>
        </p:nvGraphicFramePr>
        <p:xfrm>
          <a:off x="3419476" y="2688552"/>
          <a:ext cx="483711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371065267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18667942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4257644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7663316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8271635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3994827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41765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1990388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5477441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969991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96605236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53441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62229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</a:t>
                      </a:r>
                    </a:p>
                  </a:txBody>
                  <a:tcPr marL="90000" marR="90000" marT="0" marB="46830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426439"/>
                  </a:ext>
                </a:extLst>
              </a:tr>
            </a:tbl>
          </a:graphicData>
        </a:graphic>
      </p:graphicFrame>
      <p:graphicFrame>
        <p:nvGraphicFramePr>
          <p:cNvPr id="7" name="Group 315">
            <a:extLst>
              <a:ext uri="{FF2B5EF4-FFF2-40B4-BE49-F238E27FC236}">
                <a16:creationId xmlns:a16="http://schemas.microsoft.com/office/drawing/2014/main" id="{9FD12689-39F4-4081-A851-3B00221F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33811"/>
              </p:ext>
            </p:extLst>
          </p:nvPr>
        </p:nvGraphicFramePr>
        <p:xfrm>
          <a:off x="2927351" y="3607714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75909414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6492112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486563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250408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590164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30432973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88267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08442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58511"/>
                  </a:ext>
                </a:extLst>
              </a:tr>
            </a:tbl>
          </a:graphicData>
        </a:graphic>
      </p:graphicFrame>
      <p:graphicFrame>
        <p:nvGraphicFramePr>
          <p:cNvPr id="8" name="Group 316">
            <a:extLst>
              <a:ext uri="{FF2B5EF4-FFF2-40B4-BE49-F238E27FC236}">
                <a16:creationId xmlns:a16="http://schemas.microsoft.com/office/drawing/2014/main" id="{6978F402-3893-4E88-A425-3A7EC3A5C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39342"/>
              </p:ext>
            </p:extLst>
          </p:nvPr>
        </p:nvGraphicFramePr>
        <p:xfrm>
          <a:off x="6096001" y="3607714"/>
          <a:ext cx="2646363" cy="110172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9095956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798609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33056817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6285523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3766074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27633416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3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434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22474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90000" marR="90000" marT="0" marB="468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71755"/>
                  </a:ext>
                </a:extLst>
              </a:tr>
            </a:tbl>
          </a:graphicData>
        </a:graphic>
      </p:graphicFrame>
      <p:sp>
        <p:nvSpPr>
          <p:cNvPr id="9" name="Text Box 312">
            <a:extLst>
              <a:ext uri="{FF2B5EF4-FFF2-40B4-BE49-F238E27FC236}">
                <a16:creationId xmlns:a16="http://schemas.microsoft.com/office/drawing/2014/main" id="{968C3DC3-DAF7-4DF9-B1F0-A43E32F8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4507826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77546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MERGE-SORT(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if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p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&lt;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then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(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)/2</a:t>
            </a:r>
            <a:endParaRPr kumimoji="0" lang="en-US" altLang="zh-TW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MERGE-SORT(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MERGE-SORT(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) </a:t>
            </a:r>
            <a:endParaRPr kumimoji="0" lang="en-US" altLang="zh-TW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MERGE(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)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94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operation of Merge sort</a:t>
            </a:r>
            <a:endParaRPr lang="zh-TW" altLang="en-US" dirty="0"/>
          </a:p>
        </p:txBody>
      </p:sp>
      <p:graphicFrame>
        <p:nvGraphicFramePr>
          <p:cNvPr id="64" name="Group 108">
            <a:extLst>
              <a:ext uri="{FF2B5EF4-FFF2-40B4-BE49-F238E27FC236}">
                <a16:creationId xmlns:a16="http://schemas.microsoft.com/office/drawing/2014/main" id="{A4D36BE7-23BA-4B41-9489-92CE517A835A}"/>
              </a:ext>
            </a:extLst>
          </p:cNvPr>
          <p:cNvGraphicFramePr>
            <a:graphicFrameLocks noGrp="1"/>
          </p:cNvGraphicFramePr>
          <p:nvPr/>
        </p:nvGraphicFramePr>
        <p:xfrm>
          <a:off x="3054350" y="2154238"/>
          <a:ext cx="6096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4869778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570132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403811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06157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11489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24779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20343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384583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35198"/>
                  </a:ext>
                </a:extLst>
              </a:tr>
            </a:tbl>
          </a:graphicData>
        </a:graphic>
      </p:graphicFrame>
      <p:graphicFrame>
        <p:nvGraphicFramePr>
          <p:cNvPr id="65" name="Group 224">
            <a:extLst>
              <a:ext uri="{FF2B5EF4-FFF2-40B4-BE49-F238E27FC236}">
                <a16:creationId xmlns:a16="http://schemas.microsoft.com/office/drawing/2014/main" id="{06ED991C-2CAC-4643-BA85-666AECDEC79D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451225"/>
          <a:ext cx="3048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2427745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447222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673642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00863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853057"/>
                  </a:ext>
                </a:extLst>
              </a:tr>
            </a:tbl>
          </a:graphicData>
        </a:graphic>
      </p:graphicFrame>
      <p:graphicFrame>
        <p:nvGraphicFramePr>
          <p:cNvPr id="66" name="Group 225">
            <a:extLst>
              <a:ext uri="{FF2B5EF4-FFF2-40B4-BE49-F238E27FC236}">
                <a16:creationId xmlns:a16="http://schemas.microsoft.com/office/drawing/2014/main" id="{87031CEC-7F03-464B-A141-B7FC18352FE5}"/>
              </a:ext>
            </a:extLst>
          </p:cNvPr>
          <p:cNvGraphicFramePr>
            <a:graphicFrameLocks noGrp="1"/>
          </p:cNvGraphicFramePr>
          <p:nvPr/>
        </p:nvGraphicFramePr>
        <p:xfrm>
          <a:off x="6846888" y="3451225"/>
          <a:ext cx="3048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998841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74657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15537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23738395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478948"/>
                  </a:ext>
                </a:extLst>
              </a:tr>
            </a:tbl>
          </a:graphicData>
        </a:graphic>
      </p:graphicFrame>
      <p:graphicFrame>
        <p:nvGraphicFramePr>
          <p:cNvPr id="67" name="Group 205">
            <a:extLst>
              <a:ext uri="{FF2B5EF4-FFF2-40B4-BE49-F238E27FC236}">
                <a16:creationId xmlns:a16="http://schemas.microsoft.com/office/drawing/2014/main" id="{74DC6942-2EFE-431A-A56F-96DA2BDED2C2}"/>
              </a:ext>
            </a:extLst>
          </p:cNvPr>
          <p:cNvGraphicFramePr>
            <a:graphicFrameLocks noGrp="1"/>
          </p:cNvGraphicFramePr>
          <p:nvPr/>
        </p:nvGraphicFramePr>
        <p:xfrm>
          <a:off x="1938338" y="4675188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1050055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74168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48085"/>
                  </a:ext>
                </a:extLst>
              </a:tr>
            </a:tbl>
          </a:graphicData>
        </a:graphic>
      </p:graphicFrame>
      <p:graphicFrame>
        <p:nvGraphicFramePr>
          <p:cNvPr id="68" name="Group 217">
            <a:extLst>
              <a:ext uri="{FF2B5EF4-FFF2-40B4-BE49-F238E27FC236}">
                <a16:creationId xmlns:a16="http://schemas.microsoft.com/office/drawing/2014/main" id="{CA9C7038-4C72-4778-AB54-E2065CA3FD1A}"/>
              </a:ext>
            </a:extLst>
          </p:cNvPr>
          <p:cNvGraphicFramePr>
            <a:graphicFrameLocks noGrp="1"/>
          </p:cNvGraphicFramePr>
          <p:nvPr/>
        </p:nvGraphicFramePr>
        <p:xfrm>
          <a:off x="8707438" y="4660900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6851431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3721983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476197"/>
                  </a:ext>
                </a:extLst>
              </a:tr>
            </a:tbl>
          </a:graphicData>
        </a:graphic>
      </p:graphicFrame>
      <p:graphicFrame>
        <p:nvGraphicFramePr>
          <p:cNvPr id="69" name="Group 215">
            <a:extLst>
              <a:ext uri="{FF2B5EF4-FFF2-40B4-BE49-F238E27FC236}">
                <a16:creationId xmlns:a16="http://schemas.microsoft.com/office/drawing/2014/main" id="{4150B93E-5F39-4AE7-BCDD-6AAF7F2CEC3E}"/>
              </a:ext>
            </a:extLst>
          </p:cNvPr>
          <p:cNvGraphicFramePr>
            <a:graphicFrameLocks noGrp="1"/>
          </p:cNvGraphicFramePr>
          <p:nvPr/>
        </p:nvGraphicFramePr>
        <p:xfrm>
          <a:off x="4098925" y="4675188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21612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4621060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289106"/>
                  </a:ext>
                </a:extLst>
              </a:tr>
            </a:tbl>
          </a:graphicData>
        </a:graphic>
      </p:graphicFrame>
      <p:graphicFrame>
        <p:nvGraphicFramePr>
          <p:cNvPr id="70" name="Group 216">
            <a:extLst>
              <a:ext uri="{FF2B5EF4-FFF2-40B4-BE49-F238E27FC236}">
                <a16:creationId xmlns:a16="http://schemas.microsoft.com/office/drawing/2014/main" id="{DFBBF0D6-C01F-4F34-9159-A3215ED160DF}"/>
              </a:ext>
            </a:extLst>
          </p:cNvPr>
          <p:cNvGraphicFramePr>
            <a:graphicFrameLocks noGrp="1"/>
          </p:cNvGraphicFramePr>
          <p:nvPr/>
        </p:nvGraphicFramePr>
        <p:xfrm>
          <a:off x="6546850" y="4675188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662804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5116462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0956"/>
                  </a:ext>
                </a:extLst>
              </a:tr>
            </a:tbl>
          </a:graphicData>
        </a:graphic>
      </p:graphicFrame>
      <p:cxnSp>
        <p:nvCxnSpPr>
          <p:cNvPr id="71" name="AutoShape 194">
            <a:extLst>
              <a:ext uri="{FF2B5EF4-FFF2-40B4-BE49-F238E27FC236}">
                <a16:creationId xmlns:a16="http://schemas.microsoft.com/office/drawing/2014/main" id="{ECC9C684-8A2C-4822-8B5C-D2996B6029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14550" y="5130801"/>
            <a:ext cx="204788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95">
            <a:extLst>
              <a:ext uri="{FF2B5EF4-FFF2-40B4-BE49-F238E27FC236}">
                <a16:creationId xmlns:a16="http://schemas.microsoft.com/office/drawing/2014/main" id="{4D5D4D55-37AA-4A31-BE2B-7D14614F356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81338" y="5130801"/>
            <a:ext cx="144462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96">
            <a:extLst>
              <a:ext uri="{FF2B5EF4-FFF2-40B4-BE49-F238E27FC236}">
                <a16:creationId xmlns:a16="http://schemas.microsoft.com/office/drawing/2014/main" id="{EB86BF5C-719B-4442-9378-10B198886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6575" y="5130801"/>
            <a:ext cx="133350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97">
            <a:extLst>
              <a:ext uri="{FF2B5EF4-FFF2-40B4-BE49-F238E27FC236}">
                <a16:creationId xmlns:a16="http://schemas.microsoft.com/office/drawing/2014/main" id="{CF5F24A1-64A8-4BE5-8E7C-AA2FF7C79A4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41925" y="5130801"/>
            <a:ext cx="215900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98">
            <a:extLst>
              <a:ext uri="{FF2B5EF4-FFF2-40B4-BE49-F238E27FC236}">
                <a16:creationId xmlns:a16="http://schemas.microsoft.com/office/drawing/2014/main" id="{60E9AA49-BAA8-4340-BA7F-5D227A7363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23064" y="5130801"/>
            <a:ext cx="204787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199">
            <a:extLst>
              <a:ext uri="{FF2B5EF4-FFF2-40B4-BE49-F238E27FC236}">
                <a16:creationId xmlns:a16="http://schemas.microsoft.com/office/drawing/2014/main" id="{93CA9C11-32BB-420E-896C-57E59B0513B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89851" y="5130801"/>
            <a:ext cx="144463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00">
            <a:extLst>
              <a:ext uri="{FF2B5EF4-FFF2-40B4-BE49-F238E27FC236}">
                <a16:creationId xmlns:a16="http://schemas.microsoft.com/office/drawing/2014/main" id="{B59F27B5-9F63-4042-B456-A241B480E3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55088" y="5130801"/>
            <a:ext cx="133350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01">
            <a:extLst>
              <a:ext uri="{FF2B5EF4-FFF2-40B4-BE49-F238E27FC236}">
                <a16:creationId xmlns:a16="http://schemas.microsoft.com/office/drawing/2014/main" id="{352EBDE3-2C4A-434E-9155-E1BA64A43B0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899651" y="5111750"/>
            <a:ext cx="182563" cy="808038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202">
            <a:extLst>
              <a:ext uri="{FF2B5EF4-FFF2-40B4-BE49-F238E27FC236}">
                <a16:creationId xmlns:a16="http://schemas.microsoft.com/office/drawing/2014/main" id="{96EEE44D-9E65-4DBC-8FD0-61321B57BFD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00339" y="3895726"/>
            <a:ext cx="300037" cy="76517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212">
            <a:extLst>
              <a:ext uri="{FF2B5EF4-FFF2-40B4-BE49-F238E27FC236}">
                <a16:creationId xmlns:a16="http://schemas.microsoft.com/office/drawing/2014/main" id="{2C61A438-A74E-4D5F-8359-13B4277ED07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64063" y="3892550"/>
            <a:ext cx="296862" cy="7683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213">
            <a:extLst>
              <a:ext uri="{FF2B5EF4-FFF2-40B4-BE49-F238E27FC236}">
                <a16:creationId xmlns:a16="http://schemas.microsoft.com/office/drawing/2014/main" id="{1F65B5EE-4AC5-4D8A-AC4B-5C45D061BD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8850" y="3895726"/>
            <a:ext cx="300038" cy="76517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214">
            <a:extLst>
              <a:ext uri="{FF2B5EF4-FFF2-40B4-BE49-F238E27FC236}">
                <a16:creationId xmlns:a16="http://schemas.microsoft.com/office/drawing/2014/main" id="{8153DE92-6CCA-4987-A2AA-AA7D7F19F30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155114" y="3913189"/>
            <a:ext cx="295275" cy="75247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222">
            <a:extLst>
              <a:ext uri="{FF2B5EF4-FFF2-40B4-BE49-F238E27FC236}">
                <a16:creationId xmlns:a16="http://schemas.microsoft.com/office/drawing/2014/main" id="{D4C63B27-862A-46F4-8F73-4D3A36AD93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10001" y="2601914"/>
            <a:ext cx="754063" cy="83502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223">
            <a:extLst>
              <a:ext uri="{FF2B5EF4-FFF2-40B4-BE49-F238E27FC236}">
                <a16:creationId xmlns:a16="http://schemas.microsoft.com/office/drawing/2014/main" id="{EBDF9C95-57AA-4D7C-BDCA-BEB2979CD6F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50164" y="2601914"/>
            <a:ext cx="720725" cy="83502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 Box 226">
            <a:extLst>
              <a:ext uri="{FF2B5EF4-FFF2-40B4-BE49-F238E27FC236}">
                <a16:creationId xmlns:a16="http://schemas.microsoft.com/office/drawing/2014/main" id="{2272DA5C-573E-45FA-8186-AE682011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674813"/>
            <a:ext cx="208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initial sequence</a:t>
            </a:r>
          </a:p>
        </p:txBody>
      </p:sp>
      <p:sp>
        <p:nvSpPr>
          <p:cNvPr id="86" name="Text Box 227">
            <a:extLst>
              <a:ext uri="{FF2B5EF4-FFF2-40B4-BE49-F238E27FC236}">
                <a16:creationId xmlns:a16="http://schemas.microsoft.com/office/drawing/2014/main" id="{BB1416CC-53B2-4F8D-AE30-C37FEAA7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167481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sorted sequence</a:t>
            </a:r>
          </a:p>
        </p:txBody>
      </p:sp>
      <p:sp>
        <p:nvSpPr>
          <p:cNvPr id="87" name="Text Box 228">
            <a:extLst>
              <a:ext uri="{FF2B5EF4-FFF2-40B4-BE49-F238E27FC236}">
                <a16:creationId xmlns:a16="http://schemas.microsoft.com/office/drawing/2014/main" id="{34C61B19-8F17-4F36-B883-59E4DC0B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5251450"/>
            <a:ext cx="94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33CC"/>
                </a:solidFill>
              </a:rPr>
              <a:t>merge</a:t>
            </a:r>
          </a:p>
        </p:txBody>
      </p:sp>
      <p:sp>
        <p:nvSpPr>
          <p:cNvPr id="88" name="Text Box 229">
            <a:extLst>
              <a:ext uri="{FF2B5EF4-FFF2-40B4-BE49-F238E27FC236}">
                <a16:creationId xmlns:a16="http://schemas.microsoft.com/office/drawing/2014/main" id="{D92D5DCD-8330-46C4-B7CA-459BD65D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5251450"/>
            <a:ext cx="94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33CC"/>
                </a:solidFill>
              </a:rPr>
              <a:t>merge</a:t>
            </a:r>
          </a:p>
        </p:txBody>
      </p:sp>
      <p:sp>
        <p:nvSpPr>
          <p:cNvPr id="89" name="Text Box 230">
            <a:extLst>
              <a:ext uri="{FF2B5EF4-FFF2-40B4-BE49-F238E27FC236}">
                <a16:creationId xmlns:a16="http://schemas.microsoft.com/office/drawing/2014/main" id="{5C4892B6-CE8F-4276-AA56-CB582688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251450"/>
            <a:ext cx="94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33CC"/>
                </a:solidFill>
              </a:rPr>
              <a:t>merge</a:t>
            </a:r>
          </a:p>
        </p:txBody>
      </p:sp>
      <p:sp>
        <p:nvSpPr>
          <p:cNvPr id="90" name="Text Box 231">
            <a:extLst>
              <a:ext uri="{FF2B5EF4-FFF2-40B4-BE49-F238E27FC236}">
                <a16:creationId xmlns:a16="http://schemas.microsoft.com/office/drawing/2014/main" id="{47E1C77C-8DAF-4AB3-B293-EAA748534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413" y="5251450"/>
            <a:ext cx="94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33CC"/>
                </a:solidFill>
              </a:rPr>
              <a:t>merge</a:t>
            </a:r>
          </a:p>
        </p:txBody>
      </p:sp>
      <p:sp>
        <p:nvSpPr>
          <p:cNvPr id="91" name="Text Box 232">
            <a:extLst>
              <a:ext uri="{FF2B5EF4-FFF2-40B4-BE49-F238E27FC236}">
                <a16:creationId xmlns:a16="http://schemas.microsoft.com/office/drawing/2014/main" id="{C477CCAB-B634-4CCB-91D9-A4BC1823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1" y="4027488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33CC"/>
                </a:solidFill>
              </a:rPr>
              <a:t>merge</a:t>
            </a:r>
          </a:p>
        </p:txBody>
      </p:sp>
      <p:sp>
        <p:nvSpPr>
          <p:cNvPr id="92" name="Text Box 233">
            <a:extLst>
              <a:ext uri="{FF2B5EF4-FFF2-40B4-BE49-F238E27FC236}">
                <a16:creationId xmlns:a16="http://schemas.microsoft.com/office/drawing/2014/main" id="{26ECBC22-4E13-4AD2-AD1A-0C846C17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1" y="4027488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33CC"/>
                </a:solidFill>
              </a:rPr>
              <a:t>merge</a:t>
            </a:r>
          </a:p>
        </p:txBody>
      </p:sp>
      <p:sp>
        <p:nvSpPr>
          <p:cNvPr id="93" name="Text Box 234">
            <a:extLst>
              <a:ext uri="{FF2B5EF4-FFF2-40B4-BE49-F238E27FC236}">
                <a16:creationId xmlns:a16="http://schemas.microsoft.com/office/drawing/2014/main" id="{DFE1E727-C781-4873-83BD-61C18B0E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2778125"/>
            <a:ext cx="94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33CC"/>
                </a:solidFill>
              </a:rPr>
              <a:t>merge</a:t>
            </a:r>
          </a:p>
        </p:txBody>
      </p:sp>
      <p:graphicFrame>
        <p:nvGraphicFramePr>
          <p:cNvPr id="94" name="Group 108">
            <a:extLst>
              <a:ext uri="{FF2B5EF4-FFF2-40B4-BE49-F238E27FC236}">
                <a16:creationId xmlns:a16="http://schemas.microsoft.com/office/drawing/2014/main" id="{FF11CA58-4750-4A20-AEC1-020075E3EEAD}"/>
              </a:ext>
            </a:extLst>
          </p:cNvPr>
          <p:cNvGraphicFramePr>
            <a:graphicFrameLocks noGrp="1"/>
          </p:cNvGraphicFramePr>
          <p:nvPr/>
        </p:nvGraphicFramePr>
        <p:xfrm>
          <a:off x="3054350" y="2154238"/>
          <a:ext cx="6096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2268886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67225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73212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22590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841941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581063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895681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140572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387445"/>
                  </a:ext>
                </a:extLst>
              </a:tr>
            </a:tbl>
          </a:graphicData>
        </a:graphic>
      </p:graphicFrame>
      <p:graphicFrame>
        <p:nvGraphicFramePr>
          <p:cNvPr id="95" name="Group 224">
            <a:extLst>
              <a:ext uri="{FF2B5EF4-FFF2-40B4-BE49-F238E27FC236}">
                <a16:creationId xmlns:a16="http://schemas.microsoft.com/office/drawing/2014/main" id="{29334FC7-6AD6-4891-967A-31D1895170A1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452813"/>
          <a:ext cx="3048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5785230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132691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695643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0624845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31893"/>
                  </a:ext>
                </a:extLst>
              </a:tr>
            </a:tbl>
          </a:graphicData>
        </a:graphic>
      </p:graphicFrame>
      <p:graphicFrame>
        <p:nvGraphicFramePr>
          <p:cNvPr id="96" name="Group 225">
            <a:extLst>
              <a:ext uri="{FF2B5EF4-FFF2-40B4-BE49-F238E27FC236}">
                <a16:creationId xmlns:a16="http://schemas.microsoft.com/office/drawing/2014/main" id="{30F8EB34-99E1-44B7-884A-CBCE59F3AA99}"/>
              </a:ext>
            </a:extLst>
          </p:cNvPr>
          <p:cNvGraphicFramePr>
            <a:graphicFrameLocks noGrp="1"/>
          </p:cNvGraphicFramePr>
          <p:nvPr/>
        </p:nvGraphicFramePr>
        <p:xfrm>
          <a:off x="6846888" y="3449638"/>
          <a:ext cx="3048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0416452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944237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63899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62383568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14635"/>
                  </a:ext>
                </a:extLst>
              </a:tr>
            </a:tbl>
          </a:graphicData>
        </a:graphic>
      </p:graphicFrame>
      <p:graphicFrame>
        <p:nvGraphicFramePr>
          <p:cNvPr id="97" name="Group 205">
            <a:extLst>
              <a:ext uri="{FF2B5EF4-FFF2-40B4-BE49-F238E27FC236}">
                <a16:creationId xmlns:a16="http://schemas.microsoft.com/office/drawing/2014/main" id="{76A6B9A6-F4A5-4059-A6CB-51C64502FE97}"/>
              </a:ext>
            </a:extLst>
          </p:cNvPr>
          <p:cNvGraphicFramePr>
            <a:graphicFrameLocks noGrp="1"/>
          </p:cNvGraphicFramePr>
          <p:nvPr/>
        </p:nvGraphicFramePr>
        <p:xfrm>
          <a:off x="1941513" y="4679950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2733447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22536525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21928"/>
                  </a:ext>
                </a:extLst>
              </a:tr>
            </a:tbl>
          </a:graphicData>
        </a:graphic>
      </p:graphicFrame>
      <p:graphicFrame>
        <p:nvGraphicFramePr>
          <p:cNvPr id="98" name="Group 217">
            <a:extLst>
              <a:ext uri="{FF2B5EF4-FFF2-40B4-BE49-F238E27FC236}">
                <a16:creationId xmlns:a16="http://schemas.microsoft.com/office/drawing/2014/main" id="{8DAD59EF-BBA9-40EB-B697-52B2202FF835}"/>
              </a:ext>
            </a:extLst>
          </p:cNvPr>
          <p:cNvGraphicFramePr>
            <a:graphicFrameLocks noGrp="1"/>
          </p:cNvGraphicFramePr>
          <p:nvPr/>
        </p:nvGraphicFramePr>
        <p:xfrm>
          <a:off x="8688388" y="4665663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6676965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887110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149258"/>
                  </a:ext>
                </a:extLst>
              </a:tr>
            </a:tbl>
          </a:graphicData>
        </a:graphic>
      </p:graphicFrame>
      <p:graphicFrame>
        <p:nvGraphicFramePr>
          <p:cNvPr id="99" name="Group 215">
            <a:extLst>
              <a:ext uri="{FF2B5EF4-FFF2-40B4-BE49-F238E27FC236}">
                <a16:creationId xmlns:a16="http://schemas.microsoft.com/office/drawing/2014/main" id="{E3C1AA34-CE6A-477D-9026-5D8C260151AC}"/>
              </a:ext>
            </a:extLst>
          </p:cNvPr>
          <p:cNvGraphicFramePr>
            <a:graphicFrameLocks noGrp="1"/>
          </p:cNvGraphicFramePr>
          <p:nvPr/>
        </p:nvGraphicFramePr>
        <p:xfrm>
          <a:off x="4098925" y="4675188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9888370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162180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110499"/>
                  </a:ext>
                </a:extLst>
              </a:tr>
            </a:tbl>
          </a:graphicData>
        </a:graphic>
      </p:graphicFrame>
      <p:graphicFrame>
        <p:nvGraphicFramePr>
          <p:cNvPr id="100" name="Group 216">
            <a:extLst>
              <a:ext uri="{FF2B5EF4-FFF2-40B4-BE49-F238E27FC236}">
                <a16:creationId xmlns:a16="http://schemas.microsoft.com/office/drawing/2014/main" id="{38764BD3-AB07-4902-A13C-5F7AF12FC195}"/>
              </a:ext>
            </a:extLst>
          </p:cNvPr>
          <p:cNvGraphicFramePr>
            <a:graphicFrameLocks noGrp="1"/>
          </p:cNvGraphicFramePr>
          <p:nvPr/>
        </p:nvGraphicFramePr>
        <p:xfrm>
          <a:off x="6546850" y="4676775"/>
          <a:ext cx="1524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075249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3025007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148362"/>
                  </a:ext>
                </a:extLst>
              </a:tr>
            </a:tbl>
          </a:graphicData>
        </a:graphic>
      </p:graphicFrame>
      <p:graphicFrame>
        <p:nvGraphicFramePr>
          <p:cNvPr id="101" name="Group 151">
            <a:extLst>
              <a:ext uri="{FF2B5EF4-FFF2-40B4-BE49-F238E27FC236}">
                <a16:creationId xmlns:a16="http://schemas.microsoft.com/office/drawing/2014/main" id="{D27A5452-8376-4F4D-8E4D-CE838FC29A8B}"/>
              </a:ext>
            </a:extLst>
          </p:cNvPr>
          <p:cNvGraphicFramePr>
            <a:graphicFrameLocks noGrp="1"/>
          </p:cNvGraphicFramePr>
          <p:nvPr/>
        </p:nvGraphicFramePr>
        <p:xfrm>
          <a:off x="1733550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306587912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601982"/>
                  </a:ext>
                </a:extLst>
              </a:tr>
            </a:tbl>
          </a:graphicData>
        </a:graphic>
      </p:graphicFrame>
      <p:graphicFrame>
        <p:nvGraphicFramePr>
          <p:cNvPr id="102" name="Group 152">
            <a:extLst>
              <a:ext uri="{FF2B5EF4-FFF2-40B4-BE49-F238E27FC236}">
                <a16:creationId xmlns:a16="http://schemas.microsoft.com/office/drawing/2014/main" id="{EE986BB2-9BC3-4FDA-BD7A-AAB47E01E668}"/>
              </a:ext>
            </a:extLst>
          </p:cNvPr>
          <p:cNvGraphicFramePr>
            <a:graphicFrameLocks noGrp="1"/>
          </p:cNvGraphicFramePr>
          <p:nvPr/>
        </p:nvGraphicFramePr>
        <p:xfrm>
          <a:off x="2844800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048033366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690078"/>
                  </a:ext>
                </a:extLst>
              </a:tr>
            </a:tbl>
          </a:graphicData>
        </a:graphic>
      </p:graphicFrame>
      <p:graphicFrame>
        <p:nvGraphicFramePr>
          <p:cNvPr id="103" name="Group 158">
            <a:extLst>
              <a:ext uri="{FF2B5EF4-FFF2-40B4-BE49-F238E27FC236}">
                <a16:creationId xmlns:a16="http://schemas.microsoft.com/office/drawing/2014/main" id="{5D6291DB-5764-4815-AF57-2D6FE24693AA}"/>
              </a:ext>
            </a:extLst>
          </p:cNvPr>
          <p:cNvGraphicFramePr>
            <a:graphicFrameLocks noGrp="1"/>
          </p:cNvGraphicFramePr>
          <p:nvPr/>
        </p:nvGraphicFramePr>
        <p:xfrm>
          <a:off x="3965575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7858075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80549"/>
                  </a:ext>
                </a:extLst>
              </a:tr>
            </a:tbl>
          </a:graphicData>
        </a:graphic>
      </p:graphicFrame>
      <p:graphicFrame>
        <p:nvGraphicFramePr>
          <p:cNvPr id="104" name="Group 164">
            <a:extLst>
              <a:ext uri="{FF2B5EF4-FFF2-40B4-BE49-F238E27FC236}">
                <a16:creationId xmlns:a16="http://schemas.microsoft.com/office/drawing/2014/main" id="{C2894DB6-5658-4B6A-878F-30A2C40B79DD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73629172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987507"/>
                  </a:ext>
                </a:extLst>
              </a:tr>
            </a:tbl>
          </a:graphicData>
        </a:graphic>
      </p:graphicFrame>
      <p:graphicFrame>
        <p:nvGraphicFramePr>
          <p:cNvPr id="105" name="Group 170">
            <a:extLst>
              <a:ext uri="{FF2B5EF4-FFF2-40B4-BE49-F238E27FC236}">
                <a16:creationId xmlns:a16="http://schemas.microsoft.com/office/drawing/2014/main" id="{566D4A77-46B0-4754-A24A-BA1D94434237}"/>
              </a:ext>
            </a:extLst>
          </p:cNvPr>
          <p:cNvGraphicFramePr>
            <a:graphicFrameLocks noGrp="1"/>
          </p:cNvGraphicFramePr>
          <p:nvPr/>
        </p:nvGraphicFramePr>
        <p:xfrm>
          <a:off x="6342063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44515770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000201"/>
                  </a:ext>
                </a:extLst>
              </a:tr>
            </a:tbl>
          </a:graphicData>
        </a:graphic>
      </p:graphicFrame>
      <p:graphicFrame>
        <p:nvGraphicFramePr>
          <p:cNvPr id="106" name="Group 176">
            <a:extLst>
              <a:ext uri="{FF2B5EF4-FFF2-40B4-BE49-F238E27FC236}">
                <a16:creationId xmlns:a16="http://schemas.microsoft.com/office/drawing/2014/main" id="{94DB294C-8A52-4DD6-90FC-61E1816BC9C5}"/>
              </a:ext>
            </a:extLst>
          </p:cNvPr>
          <p:cNvGraphicFramePr>
            <a:graphicFrameLocks noGrp="1"/>
          </p:cNvGraphicFramePr>
          <p:nvPr/>
        </p:nvGraphicFramePr>
        <p:xfrm>
          <a:off x="7453313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649306975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78924"/>
                  </a:ext>
                </a:extLst>
              </a:tr>
            </a:tbl>
          </a:graphicData>
        </a:graphic>
      </p:graphicFrame>
      <p:graphicFrame>
        <p:nvGraphicFramePr>
          <p:cNvPr id="107" name="Group 182">
            <a:extLst>
              <a:ext uri="{FF2B5EF4-FFF2-40B4-BE49-F238E27FC236}">
                <a16:creationId xmlns:a16="http://schemas.microsoft.com/office/drawing/2014/main" id="{C6486E0D-E898-4146-8FF9-56DB6507617D}"/>
              </a:ext>
            </a:extLst>
          </p:cNvPr>
          <p:cNvGraphicFramePr>
            <a:graphicFrameLocks noGrp="1"/>
          </p:cNvGraphicFramePr>
          <p:nvPr/>
        </p:nvGraphicFramePr>
        <p:xfrm>
          <a:off x="8574088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765585376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986480"/>
                  </a:ext>
                </a:extLst>
              </a:tr>
            </a:tbl>
          </a:graphicData>
        </a:graphic>
      </p:graphicFrame>
      <p:graphicFrame>
        <p:nvGraphicFramePr>
          <p:cNvPr id="108" name="Group 188">
            <a:extLst>
              <a:ext uri="{FF2B5EF4-FFF2-40B4-BE49-F238E27FC236}">
                <a16:creationId xmlns:a16="http://schemas.microsoft.com/office/drawing/2014/main" id="{B236A66C-869F-4AEA-BD07-0A7783B750BF}"/>
              </a:ext>
            </a:extLst>
          </p:cNvPr>
          <p:cNvGraphicFramePr>
            <a:graphicFrameLocks noGrp="1"/>
          </p:cNvGraphicFramePr>
          <p:nvPr/>
        </p:nvGraphicFramePr>
        <p:xfrm>
          <a:off x="9696450" y="5938838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07579270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675085"/>
                  </a:ext>
                </a:extLst>
              </a:tr>
            </a:tbl>
          </a:graphicData>
        </a:graphic>
      </p:graphicFrame>
      <p:cxnSp>
        <p:nvCxnSpPr>
          <p:cNvPr id="109" name="AutoShape 194">
            <a:extLst>
              <a:ext uri="{FF2B5EF4-FFF2-40B4-BE49-F238E27FC236}">
                <a16:creationId xmlns:a16="http://schemas.microsoft.com/office/drawing/2014/main" id="{824CE67E-BA04-4651-AE20-6540C8F22F6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14550" y="5132388"/>
            <a:ext cx="204788" cy="817562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195">
            <a:extLst>
              <a:ext uri="{FF2B5EF4-FFF2-40B4-BE49-F238E27FC236}">
                <a16:creationId xmlns:a16="http://schemas.microsoft.com/office/drawing/2014/main" id="{8BDD0C8F-993C-411C-96D1-4748BC7A2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81338" y="5132388"/>
            <a:ext cx="144462" cy="8064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196">
            <a:extLst>
              <a:ext uri="{FF2B5EF4-FFF2-40B4-BE49-F238E27FC236}">
                <a16:creationId xmlns:a16="http://schemas.microsoft.com/office/drawing/2014/main" id="{C87FA12F-91C9-4059-8968-83272C4182B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56100" y="5111751"/>
            <a:ext cx="133350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197">
            <a:extLst>
              <a:ext uri="{FF2B5EF4-FFF2-40B4-BE49-F238E27FC236}">
                <a16:creationId xmlns:a16="http://schemas.microsoft.com/office/drawing/2014/main" id="{1D729BD1-88BD-4E1D-97A0-20B5E416B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35575" y="5130801"/>
            <a:ext cx="215900" cy="81756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198">
            <a:extLst>
              <a:ext uri="{FF2B5EF4-FFF2-40B4-BE49-F238E27FC236}">
                <a16:creationId xmlns:a16="http://schemas.microsoft.com/office/drawing/2014/main" id="{A522D651-FFD0-48E3-9D59-0684313738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708776" y="5130800"/>
            <a:ext cx="219075" cy="808038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199">
            <a:extLst>
              <a:ext uri="{FF2B5EF4-FFF2-40B4-BE49-F238E27FC236}">
                <a16:creationId xmlns:a16="http://schemas.microsoft.com/office/drawing/2014/main" id="{85EE6B79-F9A5-4A76-8565-F40F5819BC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77150" y="5132388"/>
            <a:ext cx="158750" cy="8064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00">
            <a:extLst>
              <a:ext uri="{FF2B5EF4-FFF2-40B4-BE49-F238E27FC236}">
                <a16:creationId xmlns:a16="http://schemas.microsoft.com/office/drawing/2014/main" id="{2BD1A142-C8A2-4282-93EE-DBA4529771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955088" y="5132388"/>
            <a:ext cx="133350" cy="8191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201">
            <a:extLst>
              <a:ext uri="{FF2B5EF4-FFF2-40B4-BE49-F238E27FC236}">
                <a16:creationId xmlns:a16="http://schemas.microsoft.com/office/drawing/2014/main" id="{BBDD2AB8-85D2-4212-8FB4-633714C329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2826" y="5102226"/>
            <a:ext cx="174625" cy="849313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202">
            <a:extLst>
              <a:ext uri="{FF2B5EF4-FFF2-40B4-BE49-F238E27FC236}">
                <a16:creationId xmlns:a16="http://schemas.microsoft.com/office/drawing/2014/main" id="{BACE34CF-39C1-4E66-9E43-576BC992E5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00339" y="3910013"/>
            <a:ext cx="300037" cy="7556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212">
            <a:extLst>
              <a:ext uri="{FF2B5EF4-FFF2-40B4-BE49-F238E27FC236}">
                <a16:creationId xmlns:a16="http://schemas.microsoft.com/office/drawing/2014/main" id="{389332D8-1934-4956-ABDE-2299769B32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65651" y="3906839"/>
            <a:ext cx="295275" cy="75882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213">
            <a:extLst>
              <a:ext uri="{FF2B5EF4-FFF2-40B4-BE49-F238E27FC236}">
                <a16:creationId xmlns:a16="http://schemas.microsoft.com/office/drawing/2014/main" id="{8D8CAE6C-B177-488E-A83C-ED8C911E93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02500" y="3895726"/>
            <a:ext cx="306388" cy="77152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214">
            <a:extLst>
              <a:ext uri="{FF2B5EF4-FFF2-40B4-BE49-F238E27FC236}">
                <a16:creationId xmlns:a16="http://schemas.microsoft.com/office/drawing/2014/main" id="{F20030C7-3114-4532-8DB4-3BBA8AA47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55114" y="3902075"/>
            <a:ext cx="295275" cy="763588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223">
            <a:extLst>
              <a:ext uri="{FF2B5EF4-FFF2-40B4-BE49-F238E27FC236}">
                <a16:creationId xmlns:a16="http://schemas.microsoft.com/office/drawing/2014/main" id="{827140CA-33B0-4887-AF92-A4D9091488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0001" y="2601914"/>
            <a:ext cx="754063" cy="839787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23">
            <a:extLst>
              <a:ext uri="{FF2B5EF4-FFF2-40B4-BE49-F238E27FC236}">
                <a16:creationId xmlns:a16="http://schemas.microsoft.com/office/drawing/2014/main" id="{111B3335-C67D-49FB-938D-2F74DB6BC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50164" y="2609850"/>
            <a:ext cx="720725" cy="839788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01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Analyzing divide-and-conquer algorithms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kumimoji="0" lang="el-GR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See Chapter 4.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 of merge sort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kumimoji="0" lang="el-GR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brk m:alnAt="7"/>
                                </m:r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TW" sz="20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if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  <m:brk m:alnAt="7"/>
                      </m:rPr>
                      <a:rPr lang="el-GR" altLang="zh-TW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738" t="-2151" b="-18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Merge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09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Insertion sort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Insertion-sort(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for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 2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to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length[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do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key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*Insert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into the sorted sequence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[1,…,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while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&gt; 0 and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 &gt; key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 do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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]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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– 1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    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 + 1]  key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603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            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kumimoji="0" lang="en-US" altLang="zh-TW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𝑐𝑛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if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where the constant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represents the time require to solve problem of size 1 as well as the time per array element of the divide and combine steps.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r="-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Merge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51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253559"/>
            <a:ext cx="10019509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construction of a recursion tree</a:t>
            </a:r>
            <a:endParaRPr lang="zh-TW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715BEF-2997-4E36-987E-17B9C1E49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248642"/>
            <a:ext cx="620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T</a:t>
            </a:r>
            <a:r>
              <a:rPr lang="en-US" altLang="zh-TW" sz="2000"/>
              <a:t>(</a:t>
            </a:r>
            <a:r>
              <a:rPr lang="en-US" altLang="zh-TW" sz="2000" i="1"/>
              <a:t>n</a:t>
            </a:r>
            <a:r>
              <a:rPr lang="en-US" altLang="zh-TW" sz="2000"/>
              <a:t>)</a:t>
            </a:r>
          </a:p>
        </p:txBody>
      </p:sp>
      <p:grpSp>
        <p:nvGrpSpPr>
          <p:cNvPr id="7" name="Group 37">
            <a:extLst>
              <a:ext uri="{FF2B5EF4-FFF2-40B4-BE49-F238E27FC236}">
                <a16:creationId xmlns:a16="http://schemas.microsoft.com/office/drawing/2014/main" id="{4D2A4D5B-7766-4D96-8319-90F8F53DBDCF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2401166"/>
            <a:ext cx="1655763" cy="1162050"/>
            <a:chOff x="884" y="1201"/>
            <a:chExt cx="1043" cy="732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61955204-9926-4E64-9A68-F55C06BD6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20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cn</a:t>
              </a:r>
              <a:endParaRPr lang="en-US" altLang="zh-TW" sz="2000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525225A-C5BC-42C8-824D-CB252F738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681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/2)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3EE7D6C4-4154-454D-8527-0F4E1FA75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83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/2)</a:t>
              </a:r>
            </a:p>
          </p:txBody>
        </p:sp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4E66CE97-A85B-47FE-B1F1-4F5386A01665}"/>
                </a:ext>
              </a:extLst>
            </p:cNvPr>
            <p:cNvCxnSpPr>
              <a:cxnSpLocks noChangeShapeType="1"/>
              <a:stCxn id="13" idx="4"/>
              <a:endCxn id="10" idx="0"/>
            </p:cNvCxnSpPr>
            <p:nvPr/>
          </p:nvCxnSpPr>
          <p:spPr bwMode="auto">
            <a:xfrm flipH="1">
              <a:off x="1142" y="1445"/>
              <a:ext cx="212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9">
              <a:extLst>
                <a:ext uri="{FF2B5EF4-FFF2-40B4-BE49-F238E27FC236}">
                  <a16:creationId xmlns:a16="http://schemas.microsoft.com/office/drawing/2014/main" id="{453C4B26-3BCE-4250-BBA9-802A99BAEB8A}"/>
                </a:ext>
              </a:extLst>
            </p:cNvPr>
            <p:cNvCxnSpPr>
              <a:cxnSpLocks noChangeShapeType="1"/>
              <a:stCxn id="14" idx="4"/>
              <a:endCxn id="9" idx="0"/>
            </p:cNvCxnSpPr>
            <p:nvPr/>
          </p:nvCxnSpPr>
          <p:spPr bwMode="auto">
            <a:xfrm>
              <a:off x="1469" y="1445"/>
              <a:ext cx="201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1670F201-37EE-42B1-8D17-C2A33FC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434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C5D3B59A-E291-4919-AF31-14322C9D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434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46">
            <a:extLst>
              <a:ext uri="{FF2B5EF4-FFF2-40B4-BE49-F238E27FC236}">
                <a16:creationId xmlns:a16="http://schemas.microsoft.com/office/drawing/2014/main" id="{6901BA2F-189D-47EA-B2CE-0A6C69956876}"/>
              </a:ext>
            </a:extLst>
          </p:cNvPr>
          <p:cNvGrpSpPr>
            <a:grpSpLocks/>
          </p:cNvGrpSpPr>
          <p:nvPr/>
        </p:nvGrpSpPr>
        <p:grpSpPr bwMode="auto">
          <a:xfrm>
            <a:off x="1487487" y="4201392"/>
            <a:ext cx="3240088" cy="1919287"/>
            <a:chOff x="2018" y="1207"/>
            <a:chExt cx="2041" cy="1209"/>
          </a:xfrm>
        </p:grpSpPr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2FC67B8-BD52-481B-91B8-EC7BE8C9E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" y="1684"/>
              <a:ext cx="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c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/2)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4E98728-9FDA-4583-9C56-BFC82B303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164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1D5B0FF-1B3E-4480-83AF-1EB3BE9D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166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607E0D9B-C690-4B21-A20A-3D5C77B4A824}"/>
                </a:ext>
              </a:extLst>
            </p:cNvPr>
            <p:cNvCxnSpPr>
              <a:cxnSpLocks noChangeShapeType="1"/>
              <a:stCxn id="21" idx="4"/>
              <a:endCxn id="18" idx="0"/>
            </p:cNvCxnSpPr>
            <p:nvPr/>
          </p:nvCxnSpPr>
          <p:spPr bwMode="auto">
            <a:xfrm flipH="1">
              <a:off x="2276" y="1928"/>
              <a:ext cx="212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4F2B7D16-8B20-409C-A6D0-78D36DF9DF15}"/>
                </a:ext>
              </a:extLst>
            </p:cNvPr>
            <p:cNvCxnSpPr>
              <a:cxnSpLocks noChangeShapeType="1"/>
              <a:stCxn id="22" idx="4"/>
              <a:endCxn id="17" idx="0"/>
            </p:cNvCxnSpPr>
            <p:nvPr/>
          </p:nvCxnSpPr>
          <p:spPr bwMode="auto">
            <a:xfrm>
              <a:off x="2603" y="1928"/>
              <a:ext cx="201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7A307539-CCE8-4118-BD6D-452A2FD2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E833ED11-914A-46DF-9732-5D9CE825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BF1E8256-5793-43B6-86C7-4633D09A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" y="1684"/>
              <a:ext cx="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c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/2)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B022EEFB-F8AC-4170-B982-8C0DFF39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2164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12754235-8F1F-4B84-AA23-E4FF0521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166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05117B6F-54FC-40FA-B8DD-715F945A9044}"/>
                </a:ext>
              </a:extLst>
            </p:cNvPr>
            <p:cNvCxnSpPr>
              <a:cxnSpLocks noChangeShapeType="1"/>
              <a:stCxn id="28" idx="4"/>
              <a:endCxn id="25" idx="0"/>
            </p:cNvCxnSpPr>
            <p:nvPr/>
          </p:nvCxnSpPr>
          <p:spPr bwMode="auto">
            <a:xfrm flipH="1">
              <a:off x="3274" y="1928"/>
              <a:ext cx="212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38C3CA61-38C9-48FB-B3FD-A24CD9EB1653}"/>
                </a:ext>
              </a:extLst>
            </p:cNvPr>
            <p:cNvCxnSpPr>
              <a:cxnSpLocks noChangeShapeType="1"/>
              <a:stCxn id="29" idx="4"/>
              <a:endCxn id="24" idx="0"/>
            </p:cNvCxnSpPr>
            <p:nvPr/>
          </p:nvCxnSpPr>
          <p:spPr bwMode="auto">
            <a:xfrm>
              <a:off x="3601" y="1928"/>
              <a:ext cx="201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AB8153-675A-4A72-8203-34200697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F448DA-22BE-43F0-98A7-2A53D2BC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" name="Text Box 39">
              <a:extLst>
                <a:ext uri="{FF2B5EF4-FFF2-40B4-BE49-F238E27FC236}">
                  <a16:creationId xmlns:a16="http://schemas.microsoft.com/office/drawing/2014/main" id="{9F2E6D25-8B9D-4855-A9C6-6B4C402AC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1207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cn</a:t>
              </a:r>
              <a:endParaRPr lang="en-US" altLang="zh-TW" sz="2000"/>
            </a:p>
          </p:txBody>
        </p:sp>
        <p:cxnSp>
          <p:nvCxnSpPr>
            <p:cNvPr id="31" name="AutoShape 42">
              <a:extLst>
                <a:ext uri="{FF2B5EF4-FFF2-40B4-BE49-F238E27FC236}">
                  <a16:creationId xmlns:a16="http://schemas.microsoft.com/office/drawing/2014/main" id="{3B675A4A-CA04-450C-9046-3E40FB390992}"/>
                </a:ext>
              </a:extLst>
            </p:cNvPr>
            <p:cNvCxnSpPr>
              <a:cxnSpLocks noChangeShapeType="1"/>
              <a:stCxn id="33" idx="4"/>
              <a:endCxn id="16" idx="0"/>
            </p:cNvCxnSpPr>
            <p:nvPr/>
          </p:nvCxnSpPr>
          <p:spPr bwMode="auto">
            <a:xfrm flipH="1">
              <a:off x="2549" y="1451"/>
              <a:ext cx="438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43">
              <a:extLst>
                <a:ext uri="{FF2B5EF4-FFF2-40B4-BE49-F238E27FC236}">
                  <a16:creationId xmlns:a16="http://schemas.microsoft.com/office/drawing/2014/main" id="{9BE1850F-8096-490D-835A-51163D3F01BB}"/>
                </a:ext>
              </a:extLst>
            </p:cNvPr>
            <p:cNvCxnSpPr>
              <a:cxnSpLocks noChangeShapeType="1"/>
              <a:stCxn id="34" idx="4"/>
              <a:endCxn id="23" idx="0"/>
            </p:cNvCxnSpPr>
            <p:nvPr/>
          </p:nvCxnSpPr>
          <p:spPr bwMode="auto">
            <a:xfrm>
              <a:off x="3102" y="1451"/>
              <a:ext cx="44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44">
              <a:extLst>
                <a:ext uri="{FF2B5EF4-FFF2-40B4-BE49-F238E27FC236}">
                  <a16:creationId xmlns:a16="http://schemas.microsoft.com/office/drawing/2014/main" id="{93E14274-D867-471B-8BE1-27745E519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440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" name="Oval 45">
              <a:extLst>
                <a:ext uri="{FF2B5EF4-FFF2-40B4-BE49-F238E27FC236}">
                  <a16:creationId xmlns:a16="http://schemas.microsoft.com/office/drawing/2014/main" id="{2EC442BE-246B-4C77-A1D5-4D22B44B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440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5" name="Text Box 152">
            <a:extLst>
              <a:ext uri="{FF2B5EF4-FFF2-40B4-BE49-F238E27FC236}">
                <a16:creationId xmlns:a16="http://schemas.microsoft.com/office/drawing/2014/main" id="{236E8FBE-E3F7-4BD5-98CD-9A08523E6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1680442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(a)</a:t>
            </a:r>
          </a:p>
        </p:txBody>
      </p:sp>
      <p:sp>
        <p:nvSpPr>
          <p:cNvPr id="36" name="Text Box 153">
            <a:extLst>
              <a:ext uri="{FF2B5EF4-FFF2-40B4-BE49-F238E27FC236}">
                <a16:creationId xmlns:a16="http://schemas.microsoft.com/office/drawing/2014/main" id="{2E220CA0-BE70-44B2-B5A8-9FA025F8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6" y="3517179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(b)</a:t>
            </a:r>
          </a:p>
        </p:txBody>
      </p:sp>
      <p:sp>
        <p:nvSpPr>
          <p:cNvPr id="37" name="Text Box 154">
            <a:extLst>
              <a:ext uri="{FF2B5EF4-FFF2-40B4-BE49-F238E27FC236}">
                <a16:creationId xmlns:a16="http://schemas.microsoft.com/office/drawing/2014/main" id="{CD776605-D5D5-4F38-B63C-A64C39D0A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6027017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(c)</a:t>
            </a: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65DC089F-6337-4CAA-A411-6C72018C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211346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  <a:r>
              <a:rPr lang="en-US" altLang="zh-TW" sz="2000"/>
              <a:t>(</a:t>
            </a:r>
            <a:r>
              <a:rPr lang="en-US" altLang="zh-TW" sz="2000" i="1"/>
              <a:t>n/</a:t>
            </a:r>
            <a:r>
              <a:rPr lang="en-US" altLang="zh-TW" sz="2000"/>
              <a:t>2)</a:t>
            </a: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60CB74F8-ACCC-4B28-87C4-BF2F8C71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9" y="2875459"/>
            <a:ext cx="795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  <a:r>
              <a:rPr lang="en-US" altLang="zh-TW" sz="2000"/>
              <a:t>(</a:t>
            </a:r>
            <a:r>
              <a:rPr lang="en-US" altLang="zh-TW" sz="2000" i="1"/>
              <a:t>n</a:t>
            </a:r>
            <a:r>
              <a:rPr lang="en-US" altLang="zh-TW" sz="2000"/>
              <a:t>/4)</a:t>
            </a:r>
          </a:p>
        </p:txBody>
      </p:sp>
      <p:sp>
        <p:nvSpPr>
          <p:cNvPr id="40" name="Text Box 50">
            <a:extLst>
              <a:ext uri="{FF2B5EF4-FFF2-40B4-BE49-F238E27FC236}">
                <a16:creationId xmlns:a16="http://schemas.microsoft.com/office/drawing/2014/main" id="{CB281A0C-51A1-499F-B71C-09392524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9" y="2878634"/>
            <a:ext cx="795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  <a:r>
              <a:rPr lang="en-US" altLang="zh-TW" sz="2000"/>
              <a:t>(</a:t>
            </a:r>
            <a:r>
              <a:rPr lang="en-US" altLang="zh-TW" sz="2000" i="1"/>
              <a:t>n</a:t>
            </a:r>
            <a:r>
              <a:rPr lang="en-US" altLang="zh-TW" sz="2000"/>
              <a:t>/4)</a:t>
            </a:r>
          </a:p>
        </p:txBody>
      </p:sp>
      <p:cxnSp>
        <p:nvCxnSpPr>
          <p:cNvPr id="41" name="AutoShape 51">
            <a:extLst>
              <a:ext uri="{FF2B5EF4-FFF2-40B4-BE49-F238E27FC236}">
                <a16:creationId xmlns:a16="http://schemas.microsoft.com/office/drawing/2014/main" id="{31BF64FC-7152-4F17-B618-DA11390F9361}"/>
              </a:ext>
            </a:extLst>
          </p:cNvPr>
          <p:cNvCxnSpPr>
            <a:cxnSpLocks noChangeShapeType="1"/>
            <a:stCxn id="43" idx="4"/>
            <a:endCxn id="40" idx="0"/>
          </p:cNvCxnSpPr>
          <p:nvPr/>
        </p:nvCxnSpPr>
        <p:spPr bwMode="auto">
          <a:xfrm flipH="1">
            <a:off x="5842001" y="2500810"/>
            <a:ext cx="347663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52">
            <a:extLst>
              <a:ext uri="{FF2B5EF4-FFF2-40B4-BE49-F238E27FC236}">
                <a16:creationId xmlns:a16="http://schemas.microsoft.com/office/drawing/2014/main" id="{F69D52B9-E694-49E6-8889-DC87FBD287F0}"/>
              </a:ext>
            </a:extLst>
          </p:cNvPr>
          <p:cNvCxnSpPr>
            <a:cxnSpLocks noChangeShapeType="1"/>
            <a:stCxn id="44" idx="4"/>
            <a:endCxn id="39" idx="0"/>
          </p:cNvCxnSpPr>
          <p:nvPr/>
        </p:nvCxnSpPr>
        <p:spPr bwMode="auto">
          <a:xfrm>
            <a:off x="6372226" y="2500809"/>
            <a:ext cx="307975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53">
            <a:extLst>
              <a:ext uri="{FF2B5EF4-FFF2-40B4-BE49-F238E27FC236}">
                <a16:creationId xmlns:a16="http://schemas.microsoft.com/office/drawing/2014/main" id="{4C0079D4-77FE-4909-8A97-78CC5DD7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2483347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4" name="Oval 54">
            <a:extLst>
              <a:ext uri="{FF2B5EF4-FFF2-40B4-BE49-F238E27FC236}">
                <a16:creationId xmlns:a16="http://schemas.microsoft.com/office/drawing/2014/main" id="{7DFFDFAB-D143-4B81-90FC-BF9E9DF94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1" y="2483347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5" name="Text Box 55">
            <a:extLst>
              <a:ext uri="{FF2B5EF4-FFF2-40B4-BE49-F238E27FC236}">
                <a16:creationId xmlns:a16="http://schemas.microsoft.com/office/drawing/2014/main" id="{E063C163-C9ED-4ABE-9D90-CCB57DC5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211346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  <a:r>
              <a:rPr lang="en-US" altLang="zh-TW" sz="2000"/>
              <a:t>(</a:t>
            </a:r>
            <a:r>
              <a:rPr lang="en-US" altLang="zh-TW" sz="2000" i="1"/>
              <a:t>n/</a:t>
            </a:r>
            <a:r>
              <a:rPr lang="en-US" altLang="zh-TW" sz="2000"/>
              <a:t>2)</a:t>
            </a:r>
          </a:p>
        </p:txBody>
      </p:sp>
      <p:sp>
        <p:nvSpPr>
          <p:cNvPr id="46" name="Text Box 56">
            <a:extLst>
              <a:ext uri="{FF2B5EF4-FFF2-40B4-BE49-F238E27FC236}">
                <a16:creationId xmlns:a16="http://schemas.microsoft.com/office/drawing/2014/main" id="{1DAB439C-4593-417C-ADE0-65D89E0A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4" y="2875459"/>
            <a:ext cx="795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  <a:r>
              <a:rPr lang="en-US" altLang="zh-TW" sz="2000"/>
              <a:t>(</a:t>
            </a:r>
            <a:r>
              <a:rPr lang="en-US" altLang="zh-TW" sz="2000" i="1"/>
              <a:t>n</a:t>
            </a:r>
            <a:r>
              <a:rPr lang="en-US" altLang="zh-TW" sz="2000"/>
              <a:t>/4)</a:t>
            </a:r>
          </a:p>
        </p:txBody>
      </p:sp>
      <p:sp>
        <p:nvSpPr>
          <p:cNvPr id="47" name="Text Box 57">
            <a:extLst>
              <a:ext uri="{FF2B5EF4-FFF2-40B4-BE49-F238E27FC236}">
                <a16:creationId xmlns:a16="http://schemas.microsoft.com/office/drawing/2014/main" id="{F79F7AE1-1B01-4552-AD7A-1C8C1BB61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64" y="2878634"/>
            <a:ext cx="795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  <a:r>
              <a:rPr lang="en-US" altLang="zh-TW" sz="2000"/>
              <a:t>(</a:t>
            </a:r>
            <a:r>
              <a:rPr lang="en-US" altLang="zh-TW" sz="2000" i="1"/>
              <a:t>n</a:t>
            </a:r>
            <a:r>
              <a:rPr lang="en-US" altLang="zh-TW" sz="2000"/>
              <a:t>/4)</a:t>
            </a:r>
          </a:p>
        </p:txBody>
      </p:sp>
      <p:cxnSp>
        <p:nvCxnSpPr>
          <p:cNvPr id="48" name="AutoShape 58">
            <a:extLst>
              <a:ext uri="{FF2B5EF4-FFF2-40B4-BE49-F238E27FC236}">
                <a16:creationId xmlns:a16="http://schemas.microsoft.com/office/drawing/2014/main" id="{09A66710-2BBC-404B-8CBF-7583C436484E}"/>
              </a:ext>
            </a:extLst>
          </p:cNvPr>
          <p:cNvCxnSpPr>
            <a:cxnSpLocks noChangeShapeType="1"/>
            <a:stCxn id="50" idx="4"/>
            <a:endCxn id="47" idx="0"/>
          </p:cNvCxnSpPr>
          <p:nvPr/>
        </p:nvCxnSpPr>
        <p:spPr bwMode="auto">
          <a:xfrm flipH="1">
            <a:off x="7426326" y="2500810"/>
            <a:ext cx="347663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59">
            <a:extLst>
              <a:ext uri="{FF2B5EF4-FFF2-40B4-BE49-F238E27FC236}">
                <a16:creationId xmlns:a16="http://schemas.microsoft.com/office/drawing/2014/main" id="{11591CF4-B29F-4D8D-BB14-3A88262FCD39}"/>
              </a:ext>
            </a:extLst>
          </p:cNvPr>
          <p:cNvCxnSpPr>
            <a:cxnSpLocks noChangeShapeType="1"/>
            <a:stCxn id="51" idx="4"/>
            <a:endCxn id="46" idx="0"/>
          </p:cNvCxnSpPr>
          <p:nvPr/>
        </p:nvCxnSpPr>
        <p:spPr bwMode="auto">
          <a:xfrm>
            <a:off x="7956551" y="2500809"/>
            <a:ext cx="307975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60">
            <a:extLst>
              <a:ext uri="{FF2B5EF4-FFF2-40B4-BE49-F238E27FC236}">
                <a16:creationId xmlns:a16="http://schemas.microsoft.com/office/drawing/2014/main" id="{1B6B97D2-7DAB-441D-9184-87711F12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483347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1" name="Oval 61">
            <a:extLst>
              <a:ext uri="{FF2B5EF4-FFF2-40B4-BE49-F238E27FC236}">
                <a16:creationId xmlns:a16="http://schemas.microsoft.com/office/drawing/2014/main" id="{41B5182F-5688-45C7-AB73-087990DC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26" y="2483347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54A39A03-A22C-46B1-BB4B-4CB1D56D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6" y="1356223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cn</a:t>
            </a:r>
            <a:endParaRPr lang="en-US" altLang="zh-TW" sz="2000"/>
          </a:p>
        </p:txBody>
      </p:sp>
      <p:cxnSp>
        <p:nvCxnSpPr>
          <p:cNvPr id="53" name="AutoShape 63">
            <a:extLst>
              <a:ext uri="{FF2B5EF4-FFF2-40B4-BE49-F238E27FC236}">
                <a16:creationId xmlns:a16="http://schemas.microsoft.com/office/drawing/2014/main" id="{D5F8068A-E34A-437F-BDCC-A4385F80057A}"/>
              </a:ext>
            </a:extLst>
          </p:cNvPr>
          <p:cNvCxnSpPr>
            <a:cxnSpLocks noChangeShapeType="1"/>
            <a:stCxn id="55" idx="4"/>
            <a:endCxn id="38" idx="0"/>
          </p:cNvCxnSpPr>
          <p:nvPr/>
        </p:nvCxnSpPr>
        <p:spPr bwMode="auto">
          <a:xfrm flipH="1">
            <a:off x="6370639" y="1743573"/>
            <a:ext cx="611187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64">
            <a:extLst>
              <a:ext uri="{FF2B5EF4-FFF2-40B4-BE49-F238E27FC236}">
                <a16:creationId xmlns:a16="http://schemas.microsoft.com/office/drawing/2014/main" id="{429016AC-D4E6-4D2E-B181-8ED383EC320C}"/>
              </a:ext>
            </a:extLst>
          </p:cNvPr>
          <p:cNvCxnSpPr>
            <a:cxnSpLocks noChangeShapeType="1"/>
            <a:stCxn id="56" idx="4"/>
            <a:endCxn id="45" idx="0"/>
          </p:cNvCxnSpPr>
          <p:nvPr/>
        </p:nvCxnSpPr>
        <p:spPr bwMode="auto">
          <a:xfrm>
            <a:off x="7164389" y="1743573"/>
            <a:ext cx="790575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65">
            <a:extLst>
              <a:ext uri="{FF2B5EF4-FFF2-40B4-BE49-F238E27FC236}">
                <a16:creationId xmlns:a16="http://schemas.microsoft.com/office/drawing/2014/main" id="{84663DE2-9D84-41E9-AC4D-168A6CB5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1" y="1726110"/>
            <a:ext cx="17463" cy="17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6" name="Oval 66">
            <a:extLst>
              <a:ext uri="{FF2B5EF4-FFF2-40B4-BE49-F238E27FC236}">
                <a16:creationId xmlns:a16="http://schemas.microsoft.com/office/drawing/2014/main" id="{109AD164-99BF-43C9-94A7-E18E254D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3" y="1726110"/>
            <a:ext cx="17462" cy="17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7" name="Oval 75">
            <a:extLst>
              <a:ext uri="{FF2B5EF4-FFF2-40B4-BE49-F238E27FC236}">
                <a16:creationId xmlns:a16="http://schemas.microsoft.com/office/drawing/2014/main" id="{7495CB0B-201F-4C8D-8148-C45E3424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572372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8" name="Oval 76">
            <a:extLst>
              <a:ext uri="{FF2B5EF4-FFF2-40B4-BE49-F238E27FC236}">
                <a16:creationId xmlns:a16="http://schemas.microsoft.com/office/drawing/2014/main" id="{BA997565-CBF1-48B5-8BB8-A20A15C1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572372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9" name="Oval 77">
            <a:extLst>
              <a:ext uri="{FF2B5EF4-FFF2-40B4-BE49-F238E27FC236}">
                <a16:creationId xmlns:a16="http://schemas.microsoft.com/office/drawing/2014/main" id="{752E2CD1-C431-4A3B-B5EE-5290559F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3572372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0" name="Oval 78">
            <a:extLst>
              <a:ext uri="{FF2B5EF4-FFF2-40B4-BE49-F238E27FC236}">
                <a16:creationId xmlns:a16="http://schemas.microsoft.com/office/drawing/2014/main" id="{3F6B7C6B-5F6D-4156-84E6-89FC271B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1" y="3572372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1" name="Oval 79">
            <a:extLst>
              <a:ext uri="{FF2B5EF4-FFF2-40B4-BE49-F238E27FC236}">
                <a16:creationId xmlns:a16="http://schemas.microsoft.com/office/drawing/2014/main" id="{823D7AFC-0853-4B1C-9799-CA02B8EF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3572372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2" name="Oval 80">
            <a:extLst>
              <a:ext uri="{FF2B5EF4-FFF2-40B4-BE49-F238E27FC236}">
                <a16:creationId xmlns:a16="http://schemas.microsoft.com/office/drawing/2014/main" id="{584794F6-62FE-4C0C-94C3-BB9CD08A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3572372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3" name="Oval 81">
            <a:extLst>
              <a:ext uri="{FF2B5EF4-FFF2-40B4-BE49-F238E27FC236}">
                <a16:creationId xmlns:a16="http://schemas.microsoft.com/office/drawing/2014/main" id="{C31938FA-AFF2-4E73-BB53-20B357A8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3572372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4" name="Oval 82">
            <a:extLst>
              <a:ext uri="{FF2B5EF4-FFF2-40B4-BE49-F238E27FC236}">
                <a16:creationId xmlns:a16="http://schemas.microsoft.com/office/drawing/2014/main" id="{1B26276D-5600-4CFE-AFE3-B3F56786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6" y="3572372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5" name="Oval 67">
            <a:extLst>
              <a:ext uri="{FF2B5EF4-FFF2-40B4-BE49-F238E27FC236}">
                <a16:creationId xmlns:a16="http://schemas.microsoft.com/office/drawing/2014/main" id="{51000691-C18E-4B5D-921E-1F3AFE9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2294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6" name="Oval 68">
            <a:extLst>
              <a:ext uri="{FF2B5EF4-FFF2-40B4-BE49-F238E27FC236}">
                <a16:creationId xmlns:a16="http://schemas.microsoft.com/office/drawing/2014/main" id="{8B9086EB-1958-4271-895F-285F051E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1" y="32294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7" name="Oval 69">
            <a:extLst>
              <a:ext uri="{FF2B5EF4-FFF2-40B4-BE49-F238E27FC236}">
                <a16:creationId xmlns:a16="http://schemas.microsoft.com/office/drawing/2014/main" id="{49974761-F345-40DA-8F89-7B2C74C0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2294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8" name="Oval 70">
            <a:extLst>
              <a:ext uri="{FF2B5EF4-FFF2-40B4-BE49-F238E27FC236}">
                <a16:creationId xmlns:a16="http://schemas.microsoft.com/office/drawing/2014/main" id="{A0E616A3-DE8D-431E-B78F-52BA0E66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1" y="32294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9" name="Oval 71">
            <a:extLst>
              <a:ext uri="{FF2B5EF4-FFF2-40B4-BE49-F238E27FC236}">
                <a16:creationId xmlns:a16="http://schemas.microsoft.com/office/drawing/2014/main" id="{B9D3CF44-F024-4C58-BACC-665F41D7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663" y="32294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70" name="Oval 72">
            <a:extLst>
              <a:ext uri="{FF2B5EF4-FFF2-40B4-BE49-F238E27FC236}">
                <a16:creationId xmlns:a16="http://schemas.microsoft.com/office/drawing/2014/main" id="{191CC833-BE7E-400E-B3FA-73F57A6E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6" y="32294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71" name="Oval 73">
            <a:extLst>
              <a:ext uri="{FF2B5EF4-FFF2-40B4-BE49-F238E27FC236}">
                <a16:creationId xmlns:a16="http://schemas.microsoft.com/office/drawing/2014/main" id="{8BB754CA-663A-4880-BAC4-70DF978D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32294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72" name="Oval 74">
            <a:extLst>
              <a:ext uri="{FF2B5EF4-FFF2-40B4-BE49-F238E27FC236}">
                <a16:creationId xmlns:a16="http://schemas.microsoft.com/office/drawing/2014/main" id="{DFDAB277-F812-4B6C-90DB-994D7AB3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6" y="32294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73" name="AutoShape 83">
            <a:extLst>
              <a:ext uri="{FF2B5EF4-FFF2-40B4-BE49-F238E27FC236}">
                <a16:creationId xmlns:a16="http://schemas.microsoft.com/office/drawing/2014/main" id="{6BBD6F44-EF4F-4187-AE0D-134B4E1E5459}"/>
              </a:ext>
            </a:extLst>
          </p:cNvPr>
          <p:cNvCxnSpPr>
            <a:cxnSpLocks noChangeShapeType="1"/>
            <a:stCxn id="65" idx="4"/>
            <a:endCxn id="57" idx="0"/>
          </p:cNvCxnSpPr>
          <p:nvPr/>
        </p:nvCxnSpPr>
        <p:spPr bwMode="auto">
          <a:xfrm flipH="1">
            <a:off x="5668963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84">
            <a:extLst>
              <a:ext uri="{FF2B5EF4-FFF2-40B4-BE49-F238E27FC236}">
                <a16:creationId xmlns:a16="http://schemas.microsoft.com/office/drawing/2014/main" id="{1DC76ACB-375C-4E47-83BB-C67ED88330D1}"/>
              </a:ext>
            </a:extLst>
          </p:cNvPr>
          <p:cNvCxnSpPr>
            <a:cxnSpLocks noChangeShapeType="1"/>
            <a:stCxn id="66" idx="4"/>
            <a:endCxn id="58" idx="0"/>
          </p:cNvCxnSpPr>
          <p:nvPr/>
        </p:nvCxnSpPr>
        <p:spPr bwMode="auto">
          <a:xfrm>
            <a:off x="5940425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85">
            <a:extLst>
              <a:ext uri="{FF2B5EF4-FFF2-40B4-BE49-F238E27FC236}">
                <a16:creationId xmlns:a16="http://schemas.microsoft.com/office/drawing/2014/main" id="{34277B79-66E4-49B9-8D28-4115FEB035AD}"/>
              </a:ext>
            </a:extLst>
          </p:cNvPr>
          <p:cNvCxnSpPr>
            <a:cxnSpLocks noChangeShapeType="1"/>
            <a:stCxn id="67" idx="4"/>
            <a:endCxn id="59" idx="0"/>
          </p:cNvCxnSpPr>
          <p:nvPr/>
        </p:nvCxnSpPr>
        <p:spPr bwMode="auto">
          <a:xfrm flipH="1">
            <a:off x="6532563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86">
            <a:extLst>
              <a:ext uri="{FF2B5EF4-FFF2-40B4-BE49-F238E27FC236}">
                <a16:creationId xmlns:a16="http://schemas.microsoft.com/office/drawing/2014/main" id="{4A8C9679-8A58-4027-9716-37E8D6386916}"/>
              </a:ext>
            </a:extLst>
          </p:cNvPr>
          <p:cNvCxnSpPr>
            <a:cxnSpLocks noChangeShapeType="1"/>
            <a:stCxn id="68" idx="4"/>
            <a:endCxn id="60" idx="0"/>
          </p:cNvCxnSpPr>
          <p:nvPr/>
        </p:nvCxnSpPr>
        <p:spPr bwMode="auto">
          <a:xfrm>
            <a:off x="6804025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87">
            <a:extLst>
              <a:ext uri="{FF2B5EF4-FFF2-40B4-BE49-F238E27FC236}">
                <a16:creationId xmlns:a16="http://schemas.microsoft.com/office/drawing/2014/main" id="{8B891E7E-75F4-4CE5-A9F4-DBB0B4D1D121}"/>
              </a:ext>
            </a:extLst>
          </p:cNvPr>
          <p:cNvCxnSpPr>
            <a:cxnSpLocks noChangeShapeType="1"/>
            <a:stCxn id="69" idx="4"/>
            <a:endCxn id="61" idx="0"/>
          </p:cNvCxnSpPr>
          <p:nvPr/>
        </p:nvCxnSpPr>
        <p:spPr bwMode="auto">
          <a:xfrm flipH="1">
            <a:off x="7253288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88">
            <a:extLst>
              <a:ext uri="{FF2B5EF4-FFF2-40B4-BE49-F238E27FC236}">
                <a16:creationId xmlns:a16="http://schemas.microsoft.com/office/drawing/2014/main" id="{BFDA0746-E6D8-4C7F-BB8D-AD2079D0DBF8}"/>
              </a:ext>
            </a:extLst>
          </p:cNvPr>
          <p:cNvCxnSpPr>
            <a:cxnSpLocks noChangeShapeType="1"/>
            <a:stCxn id="70" idx="4"/>
            <a:endCxn id="62" idx="0"/>
          </p:cNvCxnSpPr>
          <p:nvPr/>
        </p:nvCxnSpPr>
        <p:spPr bwMode="auto">
          <a:xfrm>
            <a:off x="7524750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89">
            <a:extLst>
              <a:ext uri="{FF2B5EF4-FFF2-40B4-BE49-F238E27FC236}">
                <a16:creationId xmlns:a16="http://schemas.microsoft.com/office/drawing/2014/main" id="{970DBFF7-6174-4863-9C2E-723245ABEA0E}"/>
              </a:ext>
            </a:extLst>
          </p:cNvPr>
          <p:cNvCxnSpPr>
            <a:cxnSpLocks noChangeShapeType="1"/>
            <a:stCxn id="71" idx="4"/>
            <a:endCxn id="63" idx="0"/>
          </p:cNvCxnSpPr>
          <p:nvPr/>
        </p:nvCxnSpPr>
        <p:spPr bwMode="auto">
          <a:xfrm flipH="1">
            <a:off x="8116888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90">
            <a:extLst>
              <a:ext uri="{FF2B5EF4-FFF2-40B4-BE49-F238E27FC236}">
                <a16:creationId xmlns:a16="http://schemas.microsoft.com/office/drawing/2014/main" id="{0B57409F-20C0-41F7-8192-6A07CC7CBF28}"/>
              </a:ext>
            </a:extLst>
          </p:cNvPr>
          <p:cNvCxnSpPr>
            <a:cxnSpLocks noChangeShapeType="1"/>
            <a:stCxn id="72" idx="4"/>
            <a:endCxn id="64" idx="0"/>
          </p:cNvCxnSpPr>
          <p:nvPr/>
        </p:nvCxnSpPr>
        <p:spPr bwMode="auto">
          <a:xfrm>
            <a:off x="8388350" y="3246934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100">
            <a:extLst>
              <a:ext uri="{FF2B5EF4-FFF2-40B4-BE49-F238E27FC236}">
                <a16:creationId xmlns:a16="http://schemas.microsoft.com/office/drawing/2014/main" id="{DFE2F77E-2787-4FFE-85A2-B33AF36D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8771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2" name="Oval 101">
            <a:extLst>
              <a:ext uri="{FF2B5EF4-FFF2-40B4-BE49-F238E27FC236}">
                <a16:creationId xmlns:a16="http://schemas.microsoft.com/office/drawing/2014/main" id="{E3FD3766-7086-40F1-B62C-0E95460B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8771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3" name="Oval 102">
            <a:extLst>
              <a:ext uri="{FF2B5EF4-FFF2-40B4-BE49-F238E27FC236}">
                <a16:creationId xmlns:a16="http://schemas.microsoft.com/office/drawing/2014/main" id="{7C4D9921-1DF8-483D-B59A-63D30918F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38771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4" name="Oval 103">
            <a:extLst>
              <a:ext uri="{FF2B5EF4-FFF2-40B4-BE49-F238E27FC236}">
                <a16:creationId xmlns:a16="http://schemas.microsoft.com/office/drawing/2014/main" id="{50699274-9D56-4768-9355-477CA375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1" y="38771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5" name="Oval 104">
            <a:extLst>
              <a:ext uri="{FF2B5EF4-FFF2-40B4-BE49-F238E27FC236}">
                <a16:creationId xmlns:a16="http://schemas.microsoft.com/office/drawing/2014/main" id="{3D22B7A9-DC77-487F-9E79-A8DDDB69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38771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6" name="Oval 105">
            <a:extLst>
              <a:ext uri="{FF2B5EF4-FFF2-40B4-BE49-F238E27FC236}">
                <a16:creationId xmlns:a16="http://schemas.microsoft.com/office/drawing/2014/main" id="{2F6BCE43-F165-444B-AD4D-C2FE3917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38771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7" name="Oval 106">
            <a:extLst>
              <a:ext uri="{FF2B5EF4-FFF2-40B4-BE49-F238E27FC236}">
                <a16:creationId xmlns:a16="http://schemas.microsoft.com/office/drawing/2014/main" id="{7766400D-E69C-4D12-A075-92C5D6AF0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38771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8" name="Oval 107">
            <a:extLst>
              <a:ext uri="{FF2B5EF4-FFF2-40B4-BE49-F238E27FC236}">
                <a16:creationId xmlns:a16="http://schemas.microsoft.com/office/drawing/2014/main" id="{048CF86C-701A-4322-AFD1-409D94C4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6" y="38771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9" name="Oval 108">
            <a:extLst>
              <a:ext uri="{FF2B5EF4-FFF2-40B4-BE49-F238E27FC236}">
                <a16:creationId xmlns:a16="http://schemas.microsoft.com/office/drawing/2014/main" id="{715AC27F-9626-4331-B0F7-5C625DB5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40930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0" name="Oval 109">
            <a:extLst>
              <a:ext uri="{FF2B5EF4-FFF2-40B4-BE49-F238E27FC236}">
                <a16:creationId xmlns:a16="http://schemas.microsoft.com/office/drawing/2014/main" id="{EC34AB65-AECC-48CB-85F1-0D7EBAEB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0930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1" name="Oval 110">
            <a:extLst>
              <a:ext uri="{FF2B5EF4-FFF2-40B4-BE49-F238E27FC236}">
                <a16:creationId xmlns:a16="http://schemas.microsoft.com/office/drawing/2014/main" id="{558D8E3C-3EBF-443E-9A8C-853B59DA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40930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2" name="Oval 111">
            <a:extLst>
              <a:ext uri="{FF2B5EF4-FFF2-40B4-BE49-F238E27FC236}">
                <a16:creationId xmlns:a16="http://schemas.microsoft.com/office/drawing/2014/main" id="{7A5FB001-509E-4E61-8BF8-FA14FF57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1" y="40930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3" name="Oval 112">
            <a:extLst>
              <a:ext uri="{FF2B5EF4-FFF2-40B4-BE49-F238E27FC236}">
                <a16:creationId xmlns:a16="http://schemas.microsoft.com/office/drawing/2014/main" id="{D7B80AFC-39D0-4720-987B-9CA613A3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0930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4" name="Oval 113">
            <a:extLst>
              <a:ext uri="{FF2B5EF4-FFF2-40B4-BE49-F238E27FC236}">
                <a16:creationId xmlns:a16="http://schemas.microsoft.com/office/drawing/2014/main" id="{56416FB6-8415-4568-8BBB-087A7633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40930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5" name="Oval 114">
            <a:extLst>
              <a:ext uri="{FF2B5EF4-FFF2-40B4-BE49-F238E27FC236}">
                <a16:creationId xmlns:a16="http://schemas.microsoft.com/office/drawing/2014/main" id="{13D7FC9D-35E8-419D-9CB3-9A2425A1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40930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6" name="Oval 115">
            <a:extLst>
              <a:ext uri="{FF2B5EF4-FFF2-40B4-BE49-F238E27FC236}">
                <a16:creationId xmlns:a16="http://schemas.microsoft.com/office/drawing/2014/main" id="{1348EDD5-BED4-47BB-AC60-AC2BC8DB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6" y="4093072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97" name="AutoShape 116">
            <a:extLst>
              <a:ext uri="{FF2B5EF4-FFF2-40B4-BE49-F238E27FC236}">
                <a16:creationId xmlns:a16="http://schemas.microsoft.com/office/drawing/2014/main" id="{C2A11480-9AF2-4E17-81AB-58BF91E1FE0D}"/>
              </a:ext>
            </a:extLst>
          </p:cNvPr>
          <p:cNvCxnSpPr>
            <a:cxnSpLocks noChangeShapeType="1"/>
            <a:stCxn id="81" idx="4"/>
            <a:endCxn id="89" idx="0"/>
          </p:cNvCxnSpPr>
          <p:nvPr/>
        </p:nvCxnSpPr>
        <p:spPr bwMode="auto">
          <a:xfrm>
            <a:off x="5668963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18">
            <a:extLst>
              <a:ext uri="{FF2B5EF4-FFF2-40B4-BE49-F238E27FC236}">
                <a16:creationId xmlns:a16="http://schemas.microsoft.com/office/drawing/2014/main" id="{78C0F731-BE47-4F33-AE6D-89ECDB368838}"/>
              </a:ext>
            </a:extLst>
          </p:cNvPr>
          <p:cNvCxnSpPr>
            <a:cxnSpLocks noChangeShapeType="1"/>
            <a:stCxn id="82" idx="4"/>
            <a:endCxn id="90" idx="0"/>
          </p:cNvCxnSpPr>
          <p:nvPr/>
        </p:nvCxnSpPr>
        <p:spPr bwMode="auto">
          <a:xfrm>
            <a:off x="6029325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19">
            <a:extLst>
              <a:ext uri="{FF2B5EF4-FFF2-40B4-BE49-F238E27FC236}">
                <a16:creationId xmlns:a16="http://schemas.microsoft.com/office/drawing/2014/main" id="{1B00CC81-2645-4B85-B2BB-30E151AE3D69}"/>
              </a:ext>
            </a:extLst>
          </p:cNvPr>
          <p:cNvCxnSpPr>
            <a:cxnSpLocks noChangeShapeType="1"/>
            <a:stCxn id="83" idx="4"/>
            <a:endCxn id="91" idx="0"/>
          </p:cNvCxnSpPr>
          <p:nvPr/>
        </p:nvCxnSpPr>
        <p:spPr bwMode="auto">
          <a:xfrm>
            <a:off x="6532563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20">
            <a:extLst>
              <a:ext uri="{FF2B5EF4-FFF2-40B4-BE49-F238E27FC236}">
                <a16:creationId xmlns:a16="http://schemas.microsoft.com/office/drawing/2014/main" id="{ABAE5891-1D6A-4B9B-94DB-2D8884831432}"/>
              </a:ext>
            </a:extLst>
          </p:cNvPr>
          <p:cNvCxnSpPr>
            <a:cxnSpLocks noChangeShapeType="1"/>
            <a:stCxn id="84" idx="4"/>
            <a:endCxn id="92" idx="0"/>
          </p:cNvCxnSpPr>
          <p:nvPr/>
        </p:nvCxnSpPr>
        <p:spPr bwMode="auto">
          <a:xfrm>
            <a:off x="6892925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21">
            <a:extLst>
              <a:ext uri="{FF2B5EF4-FFF2-40B4-BE49-F238E27FC236}">
                <a16:creationId xmlns:a16="http://schemas.microsoft.com/office/drawing/2014/main" id="{673B0B04-E104-493C-81D0-17159E81A298}"/>
              </a:ext>
            </a:extLst>
          </p:cNvPr>
          <p:cNvCxnSpPr>
            <a:cxnSpLocks noChangeShapeType="1"/>
            <a:stCxn id="85" idx="4"/>
            <a:endCxn id="93" idx="0"/>
          </p:cNvCxnSpPr>
          <p:nvPr/>
        </p:nvCxnSpPr>
        <p:spPr bwMode="auto">
          <a:xfrm>
            <a:off x="7253288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22">
            <a:extLst>
              <a:ext uri="{FF2B5EF4-FFF2-40B4-BE49-F238E27FC236}">
                <a16:creationId xmlns:a16="http://schemas.microsoft.com/office/drawing/2014/main" id="{43C695B5-46EE-4713-8F7D-DC47E8A49E97}"/>
              </a:ext>
            </a:extLst>
          </p:cNvPr>
          <p:cNvCxnSpPr>
            <a:cxnSpLocks noChangeShapeType="1"/>
            <a:stCxn id="86" idx="4"/>
            <a:endCxn id="94" idx="0"/>
          </p:cNvCxnSpPr>
          <p:nvPr/>
        </p:nvCxnSpPr>
        <p:spPr bwMode="auto">
          <a:xfrm>
            <a:off x="7613650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23">
            <a:extLst>
              <a:ext uri="{FF2B5EF4-FFF2-40B4-BE49-F238E27FC236}">
                <a16:creationId xmlns:a16="http://schemas.microsoft.com/office/drawing/2014/main" id="{EF7F8E98-F520-410E-BAFA-490F23C6025D}"/>
              </a:ext>
            </a:extLst>
          </p:cNvPr>
          <p:cNvCxnSpPr>
            <a:cxnSpLocks noChangeShapeType="1"/>
            <a:stCxn id="87" idx="4"/>
            <a:endCxn id="95" idx="0"/>
          </p:cNvCxnSpPr>
          <p:nvPr/>
        </p:nvCxnSpPr>
        <p:spPr bwMode="auto">
          <a:xfrm>
            <a:off x="8116888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24">
            <a:extLst>
              <a:ext uri="{FF2B5EF4-FFF2-40B4-BE49-F238E27FC236}">
                <a16:creationId xmlns:a16="http://schemas.microsoft.com/office/drawing/2014/main" id="{722D4B35-8C77-481C-888B-D0C703DF81EF}"/>
              </a:ext>
            </a:extLst>
          </p:cNvPr>
          <p:cNvCxnSpPr>
            <a:cxnSpLocks noChangeShapeType="1"/>
            <a:stCxn id="88" idx="4"/>
            <a:endCxn id="96" idx="0"/>
          </p:cNvCxnSpPr>
          <p:nvPr/>
        </p:nvCxnSpPr>
        <p:spPr bwMode="auto">
          <a:xfrm>
            <a:off x="8477250" y="3894634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 Box 125">
            <a:extLst>
              <a:ext uri="{FF2B5EF4-FFF2-40B4-BE49-F238E27FC236}">
                <a16:creationId xmlns:a16="http://schemas.microsoft.com/office/drawing/2014/main" id="{3E31E06C-009F-4200-B762-E3FEEB88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6" y="399782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06" name="Text Box 126">
            <a:extLst>
              <a:ext uri="{FF2B5EF4-FFF2-40B4-BE49-F238E27FC236}">
                <a16:creationId xmlns:a16="http://schemas.microsoft.com/office/drawing/2014/main" id="{A519F736-1F8F-4F91-B8FC-42793396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399782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07" name="Text Box 127">
            <a:extLst>
              <a:ext uri="{FF2B5EF4-FFF2-40B4-BE49-F238E27FC236}">
                <a16:creationId xmlns:a16="http://schemas.microsoft.com/office/drawing/2014/main" id="{4DD49738-3746-412F-8737-AC9751953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399782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08" name="Text Box 128">
            <a:extLst>
              <a:ext uri="{FF2B5EF4-FFF2-40B4-BE49-F238E27FC236}">
                <a16:creationId xmlns:a16="http://schemas.microsoft.com/office/drawing/2014/main" id="{ED0FB217-118A-495D-B6C2-2916D1AC4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6" y="399782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09" name="Text Box 129">
            <a:extLst>
              <a:ext uri="{FF2B5EF4-FFF2-40B4-BE49-F238E27FC236}">
                <a16:creationId xmlns:a16="http://schemas.microsoft.com/office/drawing/2014/main" id="{2DE2CD3B-2406-4DF3-BB1C-3324FCA2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1" y="399782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10" name="Text Box 130">
            <a:extLst>
              <a:ext uri="{FF2B5EF4-FFF2-40B4-BE49-F238E27FC236}">
                <a16:creationId xmlns:a16="http://schemas.microsoft.com/office/drawing/2014/main" id="{B7512659-0EB7-49F2-9617-2BBB75F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399782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11" name="Text Box 131">
            <a:extLst>
              <a:ext uri="{FF2B5EF4-FFF2-40B4-BE49-F238E27FC236}">
                <a16:creationId xmlns:a16="http://schemas.microsoft.com/office/drawing/2014/main" id="{92B8917B-A2A9-4592-9B8B-DBEA327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399782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12" name="Text Box 132">
            <a:extLst>
              <a:ext uri="{FF2B5EF4-FFF2-40B4-BE49-F238E27FC236}">
                <a16:creationId xmlns:a16="http://schemas.microsoft.com/office/drawing/2014/main" id="{4F599F7D-7382-4C71-9272-932CEB4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1" y="399782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c</a:t>
            </a:r>
          </a:p>
        </p:txBody>
      </p:sp>
      <p:sp>
        <p:nvSpPr>
          <p:cNvPr id="113" name="Text Box 134">
            <a:extLst>
              <a:ext uri="{FF2B5EF4-FFF2-40B4-BE49-F238E27FC236}">
                <a16:creationId xmlns:a16="http://schemas.microsoft.com/office/drawing/2014/main" id="{50ADDC9B-C7E6-4499-BF4F-52CE2DF8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58018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lg </a:t>
            </a:r>
            <a:r>
              <a:rPr lang="en-US" altLang="zh-TW" sz="2000" i="1"/>
              <a:t>n</a:t>
            </a:r>
            <a:endParaRPr lang="en-US" altLang="zh-TW" sz="2000"/>
          </a:p>
        </p:txBody>
      </p:sp>
      <p:sp>
        <p:nvSpPr>
          <p:cNvPr id="114" name="Oval 135">
            <a:extLst>
              <a:ext uri="{FF2B5EF4-FFF2-40B4-BE49-F238E27FC236}">
                <a16:creationId xmlns:a16="http://schemas.microsoft.com/office/drawing/2014/main" id="{8FD4D8D2-AD81-4B9A-B0FC-D817F336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4220072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5" name="Oval 136">
            <a:extLst>
              <a:ext uri="{FF2B5EF4-FFF2-40B4-BE49-F238E27FC236}">
                <a16:creationId xmlns:a16="http://schemas.microsoft.com/office/drawing/2014/main" id="{9297105F-947C-4EE5-A1A0-A1D3FB71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554660"/>
            <a:ext cx="17462" cy="17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6" name="AutoShape 137">
            <a:extLst>
              <a:ext uri="{FF2B5EF4-FFF2-40B4-BE49-F238E27FC236}">
                <a16:creationId xmlns:a16="http://schemas.microsoft.com/office/drawing/2014/main" id="{97335CE3-0AC7-4669-A2A4-1DDF46A7EC02}"/>
              </a:ext>
            </a:extLst>
          </p:cNvPr>
          <p:cNvCxnSpPr>
            <a:cxnSpLocks noChangeShapeType="1"/>
            <a:stCxn id="113" idx="2"/>
            <a:endCxn id="114" idx="0"/>
          </p:cNvCxnSpPr>
          <p:nvPr/>
        </p:nvCxnSpPr>
        <p:spPr bwMode="auto">
          <a:xfrm>
            <a:off x="5157788" y="2977060"/>
            <a:ext cx="6350" cy="1243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38">
            <a:extLst>
              <a:ext uri="{FF2B5EF4-FFF2-40B4-BE49-F238E27FC236}">
                <a16:creationId xmlns:a16="http://schemas.microsoft.com/office/drawing/2014/main" id="{473E947B-2228-4322-8CC0-47C593884397}"/>
              </a:ext>
            </a:extLst>
          </p:cNvPr>
          <p:cNvCxnSpPr>
            <a:cxnSpLocks noChangeShapeType="1"/>
            <a:stCxn id="113" idx="0"/>
            <a:endCxn id="115" idx="4"/>
          </p:cNvCxnSpPr>
          <p:nvPr/>
        </p:nvCxnSpPr>
        <p:spPr bwMode="auto">
          <a:xfrm flipV="1">
            <a:off x="5157788" y="1572122"/>
            <a:ext cx="6350" cy="1008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AutoShape 139">
            <a:extLst>
              <a:ext uri="{FF2B5EF4-FFF2-40B4-BE49-F238E27FC236}">
                <a16:creationId xmlns:a16="http://schemas.microsoft.com/office/drawing/2014/main" id="{EB57D547-229C-4138-8E8E-2842BD55C3D6}"/>
              </a:ext>
            </a:extLst>
          </p:cNvPr>
          <p:cNvSpPr>
            <a:spLocks/>
          </p:cNvSpPr>
          <p:nvPr/>
        </p:nvSpPr>
        <p:spPr bwMode="auto">
          <a:xfrm rot="16200000">
            <a:off x="7006432" y="2958804"/>
            <a:ext cx="144463" cy="2987675"/>
          </a:xfrm>
          <a:prstGeom prst="leftBrace">
            <a:avLst>
              <a:gd name="adj1" fmla="val 172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9" name="Text Box 140">
            <a:extLst>
              <a:ext uri="{FF2B5EF4-FFF2-40B4-BE49-F238E27FC236}">
                <a16:creationId xmlns:a16="http://schemas.microsoft.com/office/drawing/2014/main" id="{0E83B556-6766-4BBD-8A22-46E3BB5E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4" y="447724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 dirty="0"/>
              <a:t>n</a:t>
            </a:r>
          </a:p>
        </p:txBody>
      </p:sp>
      <p:sp>
        <p:nvSpPr>
          <p:cNvPr id="120" name="Text Box 141">
            <a:extLst>
              <a:ext uri="{FF2B5EF4-FFF2-40B4-BE49-F238E27FC236}">
                <a16:creationId xmlns:a16="http://schemas.microsoft.com/office/drawing/2014/main" id="{5DBAC435-2E6E-42C5-B9C9-3198C32B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738" y="399782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/>
              <a:t>cn</a:t>
            </a:r>
          </a:p>
        </p:txBody>
      </p:sp>
      <p:sp>
        <p:nvSpPr>
          <p:cNvPr id="121" name="Text Box 142">
            <a:extLst>
              <a:ext uri="{FF2B5EF4-FFF2-40B4-BE49-F238E27FC236}">
                <a16:creationId xmlns:a16="http://schemas.microsoft.com/office/drawing/2014/main" id="{231ABBA1-7657-411B-A43D-4A79AD98F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738" y="287546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/>
              <a:t>cn</a:t>
            </a:r>
          </a:p>
        </p:txBody>
      </p:sp>
      <p:sp>
        <p:nvSpPr>
          <p:cNvPr id="122" name="Text Box 143">
            <a:extLst>
              <a:ext uri="{FF2B5EF4-FFF2-40B4-BE49-F238E27FC236}">
                <a16:creationId xmlns:a16="http://schemas.microsoft.com/office/drawing/2014/main" id="{CBE1A75A-B524-4720-895C-B4F6B7FE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738" y="211187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/>
              <a:t>cn</a:t>
            </a:r>
          </a:p>
        </p:txBody>
      </p:sp>
      <p:sp>
        <p:nvSpPr>
          <p:cNvPr id="123" name="Text Box 144">
            <a:extLst>
              <a:ext uri="{FF2B5EF4-FFF2-40B4-BE49-F238E27FC236}">
                <a16:creationId xmlns:a16="http://schemas.microsoft.com/office/drawing/2014/main" id="{321C1BE7-6F19-4FAC-B9E9-64C111F31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738" y="135622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/>
              <a:t>cn</a:t>
            </a:r>
          </a:p>
        </p:txBody>
      </p:sp>
      <p:cxnSp>
        <p:nvCxnSpPr>
          <p:cNvPr id="124" name="AutoShape 145">
            <a:extLst>
              <a:ext uri="{FF2B5EF4-FFF2-40B4-BE49-F238E27FC236}">
                <a16:creationId xmlns:a16="http://schemas.microsoft.com/office/drawing/2014/main" id="{085DC816-6139-462E-824A-FC9B45EF17F4}"/>
              </a:ext>
            </a:extLst>
          </p:cNvPr>
          <p:cNvCxnSpPr>
            <a:cxnSpLocks noChangeShapeType="1"/>
            <a:stCxn id="52" idx="3"/>
            <a:endCxn id="123" idx="1"/>
          </p:cNvCxnSpPr>
          <p:nvPr/>
        </p:nvCxnSpPr>
        <p:spPr bwMode="auto">
          <a:xfrm>
            <a:off x="7278688" y="1554659"/>
            <a:ext cx="1797050" cy="0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147">
            <a:extLst>
              <a:ext uri="{FF2B5EF4-FFF2-40B4-BE49-F238E27FC236}">
                <a16:creationId xmlns:a16="http://schemas.microsoft.com/office/drawing/2014/main" id="{97D9159D-8A2B-47D0-B364-555303BAFE6E}"/>
              </a:ext>
            </a:extLst>
          </p:cNvPr>
          <p:cNvCxnSpPr>
            <a:cxnSpLocks noChangeShapeType="1"/>
            <a:stCxn id="45" idx="3"/>
            <a:endCxn id="122" idx="1"/>
          </p:cNvCxnSpPr>
          <p:nvPr/>
        </p:nvCxnSpPr>
        <p:spPr bwMode="auto">
          <a:xfrm flipV="1">
            <a:off x="8348664" y="2310309"/>
            <a:ext cx="727075" cy="158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148">
            <a:extLst>
              <a:ext uri="{FF2B5EF4-FFF2-40B4-BE49-F238E27FC236}">
                <a16:creationId xmlns:a16="http://schemas.microsoft.com/office/drawing/2014/main" id="{B267E263-1C77-4636-9A39-AC8071D58177}"/>
              </a:ext>
            </a:extLst>
          </p:cNvPr>
          <p:cNvCxnSpPr>
            <a:cxnSpLocks noChangeShapeType="1"/>
            <a:stCxn id="46" idx="3"/>
            <a:endCxn id="121" idx="1"/>
          </p:cNvCxnSpPr>
          <p:nvPr/>
        </p:nvCxnSpPr>
        <p:spPr bwMode="auto">
          <a:xfrm flipV="1">
            <a:off x="8661400" y="3073898"/>
            <a:ext cx="414338" cy="1587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149">
            <a:extLst>
              <a:ext uri="{FF2B5EF4-FFF2-40B4-BE49-F238E27FC236}">
                <a16:creationId xmlns:a16="http://schemas.microsoft.com/office/drawing/2014/main" id="{0E3772C1-2307-4F80-9A52-9A5A23468B6D}"/>
              </a:ext>
            </a:extLst>
          </p:cNvPr>
          <p:cNvCxnSpPr>
            <a:cxnSpLocks noChangeShapeType="1"/>
            <a:stCxn id="112" idx="3"/>
            <a:endCxn id="120" idx="1"/>
          </p:cNvCxnSpPr>
          <p:nvPr/>
        </p:nvCxnSpPr>
        <p:spPr bwMode="auto">
          <a:xfrm>
            <a:off x="8621714" y="4196259"/>
            <a:ext cx="454025" cy="0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 Box 150">
            <a:extLst>
              <a:ext uri="{FF2B5EF4-FFF2-40B4-BE49-F238E27FC236}">
                <a16:creationId xmlns:a16="http://schemas.microsoft.com/office/drawing/2014/main" id="{5BDF9D34-CA67-4C89-A2D1-CAF7955B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488360"/>
            <a:ext cx="215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Total: </a:t>
            </a:r>
            <a:r>
              <a:rPr lang="en-US" altLang="zh-TW" sz="2000" b="1" i="1"/>
              <a:t>cn</a:t>
            </a:r>
            <a:r>
              <a:rPr lang="en-US" altLang="zh-TW" sz="2000" b="1"/>
              <a:t> lg </a:t>
            </a:r>
            <a:r>
              <a:rPr lang="en-US" altLang="zh-TW" sz="2000" b="1" i="1"/>
              <a:t>n</a:t>
            </a:r>
            <a:r>
              <a:rPr lang="en-US" altLang="zh-TW" sz="2000" b="1"/>
              <a:t> + </a:t>
            </a:r>
            <a:r>
              <a:rPr lang="en-US" altLang="zh-TW" sz="2000" b="1" i="1"/>
              <a:t>cn</a:t>
            </a:r>
          </a:p>
        </p:txBody>
      </p:sp>
      <p:sp>
        <p:nvSpPr>
          <p:cNvPr id="129" name="Line 151">
            <a:extLst>
              <a:ext uri="{FF2B5EF4-FFF2-40B4-BE49-F238E27FC236}">
                <a16:creationId xmlns:a16="http://schemas.microsoft.com/office/drawing/2014/main" id="{F818A1E0-51A7-41AC-AAE3-092A9C7C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1" y="4380409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" name="Text Box 155">
            <a:extLst>
              <a:ext uri="{FF2B5EF4-FFF2-40B4-BE49-F238E27FC236}">
                <a16:creationId xmlns:a16="http://schemas.microsoft.com/office/drawing/2014/main" id="{1B8C844D-BB9A-41C7-8B09-521476F91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4956673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ED3FA5ED-5C95-4A8B-A769-CE202D6F4BE8}"/>
                  </a:ext>
                </a:extLst>
              </p:cNvPr>
              <p:cNvSpPr txBox="1"/>
              <p:nvPr/>
            </p:nvSpPr>
            <p:spPr>
              <a:xfrm>
                <a:off x="5060103" y="5443129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 fully expanded tree in part (d) has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levels (i.e., it has height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as indicated)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ED3FA5ED-5C95-4A8B-A769-CE202D6F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03" y="5443129"/>
                <a:ext cx="6094520" cy="646331"/>
              </a:xfrm>
              <a:prstGeom prst="rect">
                <a:avLst/>
              </a:prstGeom>
              <a:blipFill>
                <a:blip r:embed="rId6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287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9171333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Outperforms insertion sort!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658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529315" cy="868517"/>
          </a:xfrm>
        </p:spPr>
        <p:txBody>
          <a:bodyPr>
            <a:normAutofit/>
          </a:bodyPr>
          <a:lstStyle/>
          <a:p>
            <a:r>
              <a:rPr lang="en-US" altLang="zh-TW" dirty="0"/>
              <a:t>The operation of Insertion-Sort</a:t>
            </a:r>
            <a:endParaRPr lang="zh-TW" altLang="en-US" dirty="0"/>
          </a:p>
        </p:txBody>
      </p:sp>
      <p:graphicFrame>
        <p:nvGraphicFramePr>
          <p:cNvPr id="6" name="Group 95">
            <a:extLst>
              <a:ext uri="{FF2B5EF4-FFF2-40B4-BE49-F238E27FC236}">
                <a16:creationId xmlns:a16="http://schemas.microsoft.com/office/drawing/2014/main" id="{DB191D5B-12B8-470D-8F38-9BC153BF50C6}"/>
              </a:ext>
            </a:extLst>
          </p:cNvPr>
          <p:cNvGraphicFramePr>
            <a:graphicFrameLocks noGrp="1"/>
          </p:cNvGraphicFramePr>
          <p:nvPr/>
        </p:nvGraphicFramePr>
        <p:xfrm>
          <a:off x="3000376" y="1700213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407792144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155026668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851064379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103654509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52396100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976080759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5985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244624"/>
                  </a:ext>
                </a:extLst>
              </a:tr>
            </a:tbl>
          </a:graphicData>
        </a:graphic>
      </p:graphicFrame>
      <p:cxnSp>
        <p:nvCxnSpPr>
          <p:cNvPr id="7" name="AutoShape 96">
            <a:extLst>
              <a:ext uri="{FF2B5EF4-FFF2-40B4-BE49-F238E27FC236}">
                <a16:creationId xmlns:a16="http://schemas.microsoft.com/office/drawing/2014/main" id="{2AD70687-D4C0-45F9-B5E0-DF3BE260AA0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408364" y="2449514"/>
            <a:ext cx="1587" cy="407987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7">
            <a:extLst>
              <a:ext uri="{FF2B5EF4-FFF2-40B4-BE49-F238E27FC236}">
                <a16:creationId xmlns:a16="http://schemas.microsoft.com/office/drawing/2014/main" id="{3C1E7D62-BCBC-4628-9E67-D65794A2946E}"/>
              </a:ext>
            </a:extLst>
          </p:cNvPr>
          <p:cNvCxnSpPr>
            <a:cxnSpLocks noChangeShapeType="1"/>
            <a:stCxn id="9" idx="4"/>
            <a:endCxn id="10" idx="5"/>
          </p:cNvCxnSpPr>
          <p:nvPr/>
        </p:nvCxnSpPr>
        <p:spPr bwMode="auto">
          <a:xfrm rot="16200000" flipV="1">
            <a:off x="3405982" y="2337594"/>
            <a:ext cx="3175" cy="642938"/>
          </a:xfrm>
          <a:prstGeom prst="curvedConnector3">
            <a:avLst>
              <a:gd name="adj1" fmla="val -10700005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99">
            <a:extLst>
              <a:ext uri="{FF2B5EF4-FFF2-40B4-BE49-F238E27FC236}">
                <a16:creationId xmlns:a16="http://schemas.microsoft.com/office/drawing/2014/main" id="{A180BAD7-06DD-4DA9-AB66-1711E621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643188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100">
            <a:extLst>
              <a:ext uri="{FF2B5EF4-FFF2-40B4-BE49-F238E27FC236}">
                <a16:creationId xmlns:a16="http://schemas.microsoft.com/office/drawing/2014/main" id="{B1DB899C-1AF9-4182-9C0A-9D36406B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643188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Group 176">
            <a:extLst>
              <a:ext uri="{FF2B5EF4-FFF2-40B4-BE49-F238E27FC236}">
                <a16:creationId xmlns:a16="http://schemas.microsoft.com/office/drawing/2014/main" id="{66077F78-3EA6-4232-A932-109AE1342D52}"/>
              </a:ext>
            </a:extLst>
          </p:cNvPr>
          <p:cNvGraphicFramePr>
            <a:graphicFrameLocks noGrp="1"/>
          </p:cNvGraphicFramePr>
          <p:nvPr/>
        </p:nvGraphicFramePr>
        <p:xfrm>
          <a:off x="6600826" y="1700213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16722096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502437308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7699715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13874986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06275885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968372593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7979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33764"/>
                  </a:ext>
                </a:extLst>
              </a:tr>
            </a:tbl>
          </a:graphicData>
        </a:graphic>
      </p:graphicFrame>
      <p:cxnSp>
        <p:nvCxnSpPr>
          <p:cNvPr id="12" name="AutoShape 132">
            <a:extLst>
              <a:ext uri="{FF2B5EF4-FFF2-40B4-BE49-F238E27FC236}">
                <a16:creationId xmlns:a16="http://schemas.microsoft.com/office/drawing/2014/main" id="{6AD69EAB-121E-4054-9C5B-F3190DD71A7C}"/>
              </a:ext>
            </a:extLst>
          </p:cNvPr>
          <p:cNvCxnSpPr>
            <a:cxnSpLocks noChangeShapeType="1"/>
            <a:stCxn id="13" idx="4"/>
            <a:endCxn id="14" idx="5"/>
          </p:cNvCxnSpPr>
          <p:nvPr/>
        </p:nvCxnSpPr>
        <p:spPr bwMode="auto">
          <a:xfrm rot="16200000" flipV="1">
            <a:off x="7420770" y="2337595"/>
            <a:ext cx="3175" cy="642937"/>
          </a:xfrm>
          <a:prstGeom prst="curvedConnector3">
            <a:avLst>
              <a:gd name="adj1" fmla="val -10700005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33">
            <a:extLst>
              <a:ext uri="{FF2B5EF4-FFF2-40B4-BE49-F238E27FC236}">
                <a16:creationId xmlns:a16="http://schemas.microsoft.com/office/drawing/2014/main" id="{BF23F640-B1B5-4A15-9482-2BED4DAA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1" y="2643188"/>
            <a:ext cx="17463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546697D7-BECA-4227-B3A8-BF81ED7F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643188"/>
            <a:ext cx="17463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5" name="AutoShape 137">
            <a:extLst>
              <a:ext uri="{FF2B5EF4-FFF2-40B4-BE49-F238E27FC236}">
                <a16:creationId xmlns:a16="http://schemas.microsoft.com/office/drawing/2014/main" id="{31CC95DB-3C6B-4C74-B013-7BBEB4414A5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416801" y="2449513"/>
            <a:ext cx="1587" cy="407988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Group 175">
            <a:extLst>
              <a:ext uri="{FF2B5EF4-FFF2-40B4-BE49-F238E27FC236}">
                <a16:creationId xmlns:a16="http://schemas.microsoft.com/office/drawing/2014/main" id="{87A5F1BA-12D8-4119-9984-900FBD738714}"/>
              </a:ext>
            </a:extLst>
          </p:cNvPr>
          <p:cNvGraphicFramePr>
            <a:graphicFrameLocks noGrp="1"/>
          </p:cNvGraphicFramePr>
          <p:nvPr/>
        </p:nvGraphicFramePr>
        <p:xfrm>
          <a:off x="3000376" y="3284538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5155093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801711241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40365656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83268803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30682785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254626298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62786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284109"/>
                  </a:ext>
                </a:extLst>
              </a:tr>
            </a:tbl>
          </a:graphicData>
        </a:graphic>
      </p:graphicFrame>
      <p:cxnSp>
        <p:nvCxnSpPr>
          <p:cNvPr id="17" name="AutoShape 168">
            <a:extLst>
              <a:ext uri="{FF2B5EF4-FFF2-40B4-BE49-F238E27FC236}">
                <a16:creationId xmlns:a16="http://schemas.microsoft.com/office/drawing/2014/main" id="{E84D8833-31A7-4002-96C6-8670D5C53B13}"/>
              </a:ext>
            </a:extLst>
          </p:cNvPr>
          <p:cNvCxnSpPr>
            <a:cxnSpLocks noChangeShapeType="1"/>
            <a:stCxn id="18" idx="4"/>
            <a:endCxn id="19" idx="5"/>
          </p:cNvCxnSpPr>
          <p:nvPr/>
        </p:nvCxnSpPr>
        <p:spPr bwMode="auto">
          <a:xfrm rot="16200000" flipV="1">
            <a:off x="4432301" y="4102101"/>
            <a:ext cx="3175" cy="282575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69">
            <a:extLst>
              <a:ext uri="{FF2B5EF4-FFF2-40B4-BE49-F238E27FC236}">
                <a16:creationId xmlns:a16="http://schemas.microsoft.com/office/drawing/2014/main" id="{13B79608-E7FE-4617-81E7-B79A91FD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1" y="4227513"/>
            <a:ext cx="17463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9" name="Oval 170">
            <a:extLst>
              <a:ext uri="{FF2B5EF4-FFF2-40B4-BE49-F238E27FC236}">
                <a16:creationId xmlns:a16="http://schemas.microsoft.com/office/drawing/2014/main" id="{FE33C922-89EF-44BB-A2B4-ECF26753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4227513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0" name="Group 211">
            <a:extLst>
              <a:ext uri="{FF2B5EF4-FFF2-40B4-BE49-F238E27FC236}">
                <a16:creationId xmlns:a16="http://schemas.microsoft.com/office/drawing/2014/main" id="{EDEE1BB2-CF0C-4E99-BA5F-B5D35B7258A7}"/>
              </a:ext>
            </a:extLst>
          </p:cNvPr>
          <p:cNvGraphicFramePr>
            <a:graphicFrameLocks noGrp="1"/>
          </p:cNvGraphicFramePr>
          <p:nvPr/>
        </p:nvGraphicFramePr>
        <p:xfrm>
          <a:off x="6600826" y="3284538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159525399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360208908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161557069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58552699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74895042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780692754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8338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935340"/>
                  </a:ext>
                </a:extLst>
              </a:tr>
            </a:tbl>
          </a:graphicData>
        </a:graphic>
      </p:graphicFrame>
      <p:cxnSp>
        <p:nvCxnSpPr>
          <p:cNvPr id="21" name="AutoShape 207">
            <a:extLst>
              <a:ext uri="{FF2B5EF4-FFF2-40B4-BE49-F238E27FC236}">
                <a16:creationId xmlns:a16="http://schemas.microsoft.com/office/drawing/2014/main" id="{FE25A9AB-8B4D-4C03-94F4-348B10FEC240}"/>
              </a:ext>
            </a:extLst>
          </p:cNvPr>
          <p:cNvCxnSpPr>
            <a:cxnSpLocks noChangeShapeType="1"/>
            <a:stCxn id="22" idx="4"/>
            <a:endCxn id="23" idx="5"/>
          </p:cNvCxnSpPr>
          <p:nvPr/>
        </p:nvCxnSpPr>
        <p:spPr bwMode="auto">
          <a:xfrm rot="16200000" flipV="1">
            <a:off x="7646988" y="3281363"/>
            <a:ext cx="1588" cy="1922463"/>
          </a:xfrm>
          <a:prstGeom prst="curvedConnector3">
            <a:avLst>
              <a:gd name="adj1" fmla="val -30400009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08">
            <a:extLst>
              <a:ext uri="{FF2B5EF4-FFF2-40B4-BE49-F238E27FC236}">
                <a16:creationId xmlns:a16="http://schemas.microsoft.com/office/drawing/2014/main" id="{3DF1D3F3-7399-42F4-84C2-A11E884F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4225926"/>
            <a:ext cx="17462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Oval 209">
            <a:extLst>
              <a:ext uri="{FF2B5EF4-FFF2-40B4-BE49-F238E27FC236}">
                <a16:creationId xmlns:a16="http://schemas.microsoft.com/office/drawing/2014/main" id="{DCE9709C-0906-4CC5-B307-8C279E76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227513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Oval 216">
            <a:extLst>
              <a:ext uri="{FF2B5EF4-FFF2-40B4-BE49-F238E27FC236}">
                <a16:creationId xmlns:a16="http://schemas.microsoft.com/office/drawing/2014/main" id="{480E4F88-835B-4F7C-B998-33AF5D1D0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4225926"/>
            <a:ext cx="17463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5" name="Oval 217">
            <a:extLst>
              <a:ext uri="{FF2B5EF4-FFF2-40B4-BE49-F238E27FC236}">
                <a16:creationId xmlns:a16="http://schemas.microsoft.com/office/drawing/2014/main" id="{6A721F6A-3D3D-4799-8203-4BE533060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4225926"/>
            <a:ext cx="17462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26" name="AutoShape 218">
            <a:extLst>
              <a:ext uri="{FF2B5EF4-FFF2-40B4-BE49-F238E27FC236}">
                <a16:creationId xmlns:a16="http://schemas.microsoft.com/office/drawing/2014/main" id="{0CCD0828-5D34-44EF-A95C-EDF1EBDFED8B}"/>
              </a:ext>
            </a:extLst>
          </p:cNvPr>
          <p:cNvCxnSpPr>
            <a:cxnSpLocks noChangeShapeType="1"/>
            <a:stCxn id="24" idx="4"/>
            <a:endCxn id="25" idx="3"/>
          </p:cNvCxnSpPr>
          <p:nvPr/>
        </p:nvCxnSpPr>
        <p:spPr bwMode="auto">
          <a:xfrm rot="5400000" flipH="1" flipV="1">
            <a:off x="7019132" y="4101307"/>
            <a:ext cx="3175" cy="280988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19">
            <a:extLst>
              <a:ext uri="{FF2B5EF4-FFF2-40B4-BE49-F238E27FC236}">
                <a16:creationId xmlns:a16="http://schemas.microsoft.com/office/drawing/2014/main" id="{54D62764-D5C6-4A2A-B2F6-E548974C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4225926"/>
            <a:ext cx="17462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8" name="Oval 220">
            <a:extLst>
              <a:ext uri="{FF2B5EF4-FFF2-40B4-BE49-F238E27FC236}">
                <a16:creationId xmlns:a16="http://schemas.microsoft.com/office/drawing/2014/main" id="{E3A119B1-668E-422B-BF8A-58A9BD445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6" y="4225926"/>
            <a:ext cx="17463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29" name="AutoShape 221">
            <a:extLst>
              <a:ext uri="{FF2B5EF4-FFF2-40B4-BE49-F238E27FC236}">
                <a16:creationId xmlns:a16="http://schemas.microsoft.com/office/drawing/2014/main" id="{F41F78A0-9D7A-420D-9452-5558415F9F67}"/>
              </a:ext>
            </a:extLst>
          </p:cNvPr>
          <p:cNvCxnSpPr>
            <a:cxnSpLocks noChangeShapeType="1"/>
            <a:stCxn id="27" idx="4"/>
            <a:endCxn id="28" idx="3"/>
          </p:cNvCxnSpPr>
          <p:nvPr/>
        </p:nvCxnSpPr>
        <p:spPr bwMode="auto">
          <a:xfrm rot="5400000" flipH="1" flipV="1">
            <a:off x="7452520" y="4101308"/>
            <a:ext cx="3175" cy="280987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22">
            <a:extLst>
              <a:ext uri="{FF2B5EF4-FFF2-40B4-BE49-F238E27FC236}">
                <a16:creationId xmlns:a16="http://schemas.microsoft.com/office/drawing/2014/main" id="{434A4A5E-02E2-4D90-9250-850B5F2B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1" y="4225926"/>
            <a:ext cx="17463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Oval 223">
            <a:extLst>
              <a:ext uri="{FF2B5EF4-FFF2-40B4-BE49-F238E27FC236}">
                <a16:creationId xmlns:a16="http://schemas.microsoft.com/office/drawing/2014/main" id="{673A5043-8C5B-434E-80AC-A92EF555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4225926"/>
            <a:ext cx="17462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32" name="AutoShape 224">
            <a:extLst>
              <a:ext uri="{FF2B5EF4-FFF2-40B4-BE49-F238E27FC236}">
                <a16:creationId xmlns:a16="http://schemas.microsoft.com/office/drawing/2014/main" id="{042DDF17-65D0-4444-88B0-1E91CBC73153}"/>
              </a:ext>
            </a:extLst>
          </p:cNvPr>
          <p:cNvCxnSpPr>
            <a:cxnSpLocks noChangeShapeType="1"/>
            <a:stCxn id="30" idx="4"/>
            <a:endCxn id="31" idx="3"/>
          </p:cNvCxnSpPr>
          <p:nvPr/>
        </p:nvCxnSpPr>
        <p:spPr bwMode="auto">
          <a:xfrm rot="5400000" flipH="1" flipV="1">
            <a:off x="7882732" y="4101307"/>
            <a:ext cx="3175" cy="280988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225">
            <a:extLst>
              <a:ext uri="{FF2B5EF4-FFF2-40B4-BE49-F238E27FC236}">
                <a16:creationId xmlns:a16="http://schemas.microsoft.com/office/drawing/2014/main" id="{3876D0B7-CC38-4E6C-9B2A-5435D31D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4225926"/>
            <a:ext cx="17462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" name="Oval 226">
            <a:extLst>
              <a:ext uri="{FF2B5EF4-FFF2-40B4-BE49-F238E27FC236}">
                <a16:creationId xmlns:a16="http://schemas.microsoft.com/office/drawing/2014/main" id="{86589818-EA8E-4378-9BDE-21748138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6" y="4225926"/>
            <a:ext cx="17463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35" name="AutoShape 227">
            <a:extLst>
              <a:ext uri="{FF2B5EF4-FFF2-40B4-BE49-F238E27FC236}">
                <a16:creationId xmlns:a16="http://schemas.microsoft.com/office/drawing/2014/main" id="{9E867E31-0CF1-455C-91C1-2BA49597B69B}"/>
              </a:ext>
            </a:extLst>
          </p:cNvPr>
          <p:cNvCxnSpPr>
            <a:cxnSpLocks noChangeShapeType="1"/>
            <a:stCxn id="33" idx="4"/>
            <a:endCxn id="34" idx="3"/>
          </p:cNvCxnSpPr>
          <p:nvPr/>
        </p:nvCxnSpPr>
        <p:spPr bwMode="auto">
          <a:xfrm rot="5400000" flipH="1" flipV="1">
            <a:off x="8316120" y="4101308"/>
            <a:ext cx="3175" cy="280987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" name="Group 276">
            <a:extLst>
              <a:ext uri="{FF2B5EF4-FFF2-40B4-BE49-F238E27FC236}">
                <a16:creationId xmlns:a16="http://schemas.microsoft.com/office/drawing/2014/main" id="{7B1CAD84-C305-48BA-9DEC-A7C86FCAE941}"/>
              </a:ext>
            </a:extLst>
          </p:cNvPr>
          <p:cNvGraphicFramePr>
            <a:graphicFrameLocks noGrp="1"/>
          </p:cNvGraphicFramePr>
          <p:nvPr/>
        </p:nvGraphicFramePr>
        <p:xfrm>
          <a:off x="3000376" y="4987925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3107117415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67836901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88190985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97342893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77176412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853541093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77151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82379"/>
                  </a:ext>
                </a:extLst>
              </a:tr>
            </a:tbl>
          </a:graphicData>
        </a:graphic>
      </p:graphicFrame>
      <p:cxnSp>
        <p:nvCxnSpPr>
          <p:cNvPr id="37" name="AutoShape 258">
            <a:extLst>
              <a:ext uri="{FF2B5EF4-FFF2-40B4-BE49-F238E27FC236}">
                <a16:creationId xmlns:a16="http://schemas.microsoft.com/office/drawing/2014/main" id="{9F120AE7-66C8-4DDE-9D2C-FB9D36DAE5CE}"/>
              </a:ext>
            </a:extLst>
          </p:cNvPr>
          <p:cNvCxnSpPr>
            <a:cxnSpLocks noChangeShapeType="1"/>
            <a:stCxn id="38" idx="4"/>
            <a:endCxn id="39" idx="5"/>
          </p:cNvCxnSpPr>
          <p:nvPr/>
        </p:nvCxnSpPr>
        <p:spPr bwMode="auto">
          <a:xfrm rot="16200000" flipV="1">
            <a:off x="4648995" y="5228432"/>
            <a:ext cx="1587" cy="1435100"/>
          </a:xfrm>
          <a:prstGeom prst="curvedConnector3">
            <a:avLst>
              <a:gd name="adj1" fmla="val -28500009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259">
            <a:extLst>
              <a:ext uri="{FF2B5EF4-FFF2-40B4-BE49-F238E27FC236}">
                <a16:creationId xmlns:a16="http://schemas.microsoft.com/office/drawing/2014/main" id="{9F86F611-DCC0-4F6E-B44D-D1244492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5929313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9" name="Oval 260">
            <a:extLst>
              <a:ext uri="{FF2B5EF4-FFF2-40B4-BE49-F238E27FC236}">
                <a16:creationId xmlns:a16="http://schemas.microsoft.com/office/drawing/2014/main" id="{65145061-AFCB-49BC-A46A-B83C3D13B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1" y="5930901"/>
            <a:ext cx="17463" cy="17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0" name="Oval 264">
            <a:extLst>
              <a:ext uri="{FF2B5EF4-FFF2-40B4-BE49-F238E27FC236}">
                <a16:creationId xmlns:a16="http://schemas.microsoft.com/office/drawing/2014/main" id="{E278F185-527F-4A59-8046-06276CEF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1" y="5929313"/>
            <a:ext cx="17463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1" name="Oval 265">
            <a:extLst>
              <a:ext uri="{FF2B5EF4-FFF2-40B4-BE49-F238E27FC236}">
                <a16:creationId xmlns:a16="http://schemas.microsoft.com/office/drawing/2014/main" id="{1849EEDA-CC25-4C88-BA8C-0A4C92E3F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5929313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42" name="AutoShape 266">
            <a:extLst>
              <a:ext uri="{FF2B5EF4-FFF2-40B4-BE49-F238E27FC236}">
                <a16:creationId xmlns:a16="http://schemas.microsoft.com/office/drawing/2014/main" id="{6BA1F7CA-1DF7-44C7-942F-43E348A2467D}"/>
              </a:ext>
            </a:extLst>
          </p:cNvPr>
          <p:cNvCxnSpPr>
            <a:cxnSpLocks noChangeShapeType="1"/>
            <a:stCxn id="40" idx="4"/>
            <a:endCxn id="41" idx="3"/>
          </p:cNvCxnSpPr>
          <p:nvPr/>
        </p:nvCxnSpPr>
        <p:spPr bwMode="auto">
          <a:xfrm rot="5400000" flipH="1" flipV="1">
            <a:off x="4212432" y="5804694"/>
            <a:ext cx="3175" cy="280988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267">
            <a:extLst>
              <a:ext uri="{FF2B5EF4-FFF2-40B4-BE49-F238E27FC236}">
                <a16:creationId xmlns:a16="http://schemas.microsoft.com/office/drawing/2014/main" id="{50F2D95D-6C72-4820-BEC6-2F9280FD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5929313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4" name="Oval 268">
            <a:extLst>
              <a:ext uri="{FF2B5EF4-FFF2-40B4-BE49-F238E27FC236}">
                <a16:creationId xmlns:a16="http://schemas.microsoft.com/office/drawing/2014/main" id="{125E8885-B50A-42AF-A5AE-8DD451292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1" y="5929313"/>
            <a:ext cx="17463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45" name="AutoShape 269">
            <a:extLst>
              <a:ext uri="{FF2B5EF4-FFF2-40B4-BE49-F238E27FC236}">
                <a16:creationId xmlns:a16="http://schemas.microsoft.com/office/drawing/2014/main" id="{6BF8AB31-EBD8-4D7E-A7CC-23CE9CCB4B51}"/>
              </a:ext>
            </a:extLst>
          </p:cNvPr>
          <p:cNvCxnSpPr>
            <a:cxnSpLocks noChangeShapeType="1"/>
            <a:stCxn id="43" idx="4"/>
            <a:endCxn id="44" idx="3"/>
          </p:cNvCxnSpPr>
          <p:nvPr/>
        </p:nvCxnSpPr>
        <p:spPr bwMode="auto">
          <a:xfrm rot="5400000" flipH="1" flipV="1">
            <a:off x="4642645" y="5804695"/>
            <a:ext cx="3175" cy="280987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270">
            <a:extLst>
              <a:ext uri="{FF2B5EF4-FFF2-40B4-BE49-F238E27FC236}">
                <a16:creationId xmlns:a16="http://schemas.microsoft.com/office/drawing/2014/main" id="{86C484EF-FC1E-40E8-8477-0D2645D5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1" y="5929313"/>
            <a:ext cx="17463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7" name="Oval 271">
            <a:extLst>
              <a:ext uri="{FF2B5EF4-FFF2-40B4-BE49-F238E27FC236}">
                <a16:creationId xmlns:a16="http://schemas.microsoft.com/office/drawing/2014/main" id="{5E3AF102-D2A5-44D1-8BC1-0C6C29C3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5929313"/>
            <a:ext cx="17462" cy="17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48" name="AutoShape 272">
            <a:extLst>
              <a:ext uri="{FF2B5EF4-FFF2-40B4-BE49-F238E27FC236}">
                <a16:creationId xmlns:a16="http://schemas.microsoft.com/office/drawing/2014/main" id="{B91240BA-75D4-4C55-B7A3-9B01E61BA73B}"/>
              </a:ext>
            </a:extLst>
          </p:cNvPr>
          <p:cNvCxnSpPr>
            <a:cxnSpLocks noChangeShapeType="1"/>
            <a:stCxn id="46" idx="4"/>
            <a:endCxn id="47" idx="3"/>
          </p:cNvCxnSpPr>
          <p:nvPr/>
        </p:nvCxnSpPr>
        <p:spPr bwMode="auto">
          <a:xfrm rot="5400000" flipH="1" flipV="1">
            <a:off x="5076032" y="5804694"/>
            <a:ext cx="3175" cy="280988"/>
          </a:xfrm>
          <a:prstGeom prst="curvedConnector3">
            <a:avLst>
              <a:gd name="adj1" fmla="val -7150000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9" name="Group 307">
            <a:extLst>
              <a:ext uri="{FF2B5EF4-FFF2-40B4-BE49-F238E27FC236}">
                <a16:creationId xmlns:a16="http://schemas.microsoft.com/office/drawing/2014/main" id="{FE150646-E71C-451C-9814-6A4989480411}"/>
              </a:ext>
            </a:extLst>
          </p:cNvPr>
          <p:cNvGraphicFramePr>
            <a:graphicFrameLocks noGrp="1"/>
          </p:cNvGraphicFramePr>
          <p:nvPr/>
        </p:nvGraphicFramePr>
        <p:xfrm>
          <a:off x="6600826" y="4987925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34265013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321370664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489690999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572678477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199820334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299639546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313026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332010"/>
                  </a:ext>
                </a:extLst>
              </a:tr>
            </a:tbl>
          </a:graphicData>
        </a:graphic>
      </p:graphicFrame>
      <p:sp>
        <p:nvSpPr>
          <p:cNvPr id="50" name="Text Box 308">
            <a:extLst>
              <a:ext uri="{FF2B5EF4-FFF2-40B4-BE49-F238E27FC236}">
                <a16:creationId xmlns:a16="http://schemas.microsoft.com/office/drawing/2014/main" id="{1643F7D3-D719-4B3A-B618-091CA60F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9" y="215265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(a)</a:t>
            </a:r>
          </a:p>
        </p:txBody>
      </p:sp>
      <p:sp>
        <p:nvSpPr>
          <p:cNvPr id="51" name="Text Box 309">
            <a:extLst>
              <a:ext uri="{FF2B5EF4-FFF2-40B4-BE49-F238E27FC236}">
                <a16:creationId xmlns:a16="http://schemas.microsoft.com/office/drawing/2014/main" id="{2402AE3F-D1B2-4754-B57D-FDADEC37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3716338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(c)</a:t>
            </a:r>
          </a:p>
        </p:txBody>
      </p:sp>
      <p:sp>
        <p:nvSpPr>
          <p:cNvPr id="52" name="Text Box 310">
            <a:extLst>
              <a:ext uri="{FF2B5EF4-FFF2-40B4-BE49-F238E27FC236}">
                <a16:creationId xmlns:a16="http://schemas.microsoft.com/office/drawing/2014/main" id="{E0F3621E-41F1-45C3-B0B3-C1B7FD18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44512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(e)</a:t>
            </a:r>
          </a:p>
        </p:txBody>
      </p:sp>
      <p:sp>
        <p:nvSpPr>
          <p:cNvPr id="53" name="Text Box 311">
            <a:extLst>
              <a:ext uri="{FF2B5EF4-FFF2-40B4-BE49-F238E27FC236}">
                <a16:creationId xmlns:a16="http://schemas.microsoft.com/office/drawing/2014/main" id="{C1D68325-3BE2-4C06-B665-84C3EBE84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2151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(b)</a:t>
            </a:r>
          </a:p>
        </p:txBody>
      </p:sp>
      <p:sp>
        <p:nvSpPr>
          <p:cNvPr id="54" name="Text Box 312">
            <a:extLst>
              <a:ext uri="{FF2B5EF4-FFF2-40B4-BE49-F238E27FC236}">
                <a16:creationId xmlns:a16="http://schemas.microsoft.com/office/drawing/2014/main" id="{1E2E7C10-E5F4-4D72-97D9-84633D4E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37163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(d)</a:t>
            </a:r>
          </a:p>
        </p:txBody>
      </p:sp>
      <p:sp>
        <p:nvSpPr>
          <p:cNvPr id="55" name="Text Box 313">
            <a:extLst>
              <a:ext uri="{FF2B5EF4-FFF2-40B4-BE49-F238E27FC236}">
                <a16:creationId xmlns:a16="http://schemas.microsoft.com/office/drawing/2014/main" id="{0FD029EB-F80F-4E31-9CAC-D22A06D4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5451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06068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Sorted in place: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numbers are rearranged within the array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with at most a constant number of them sorted outside the array at any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Loop invariant: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At the start of each iteration of the for loop of line 1-8, the subarray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[1,…,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– 1] consists of the elements originally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[1,…,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– 1] but in sorted order.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00568E-3526-457E-B061-C6FB4E8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FABD0-96DD-49F2-AAB9-3ACDF9A71E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784412"/>
            <a:ext cx="11563825" cy="3989536"/>
          </a:xfrm>
        </p:spPr>
        <p:txBody>
          <a:bodyPr/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/>
              </a:rPr>
              <a:t>We use loop invariants to help us understand why an algorithm is correct. We must show three things about a loop invariant: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</a:rPr>
              <a:t>Initialization</a:t>
            </a:r>
            <a:r>
              <a:rPr lang="en-US" altLang="zh-TW" b="0" dirty="0">
                <a:solidFill>
                  <a:prstClr val="black"/>
                </a:solidFill>
                <a:latin typeface="Calibri"/>
              </a:rPr>
              <a:t>: It is true prior to the first iteration of the loop.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</a:rPr>
              <a:t>Maintenance</a:t>
            </a:r>
            <a:r>
              <a:rPr lang="en-US" altLang="zh-TW" b="0" dirty="0">
                <a:solidFill>
                  <a:prstClr val="black"/>
                </a:solidFill>
                <a:latin typeface="Calibri"/>
              </a:rPr>
              <a:t>: If it is true before an iteration of the loop, it remains true before the next iteration.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</a:rPr>
              <a:t>Termination</a:t>
            </a:r>
            <a:r>
              <a:rPr lang="en-US" altLang="zh-TW" b="0" dirty="0">
                <a:solidFill>
                  <a:prstClr val="black"/>
                </a:solidFill>
                <a:latin typeface="Calibri"/>
              </a:rPr>
              <a:t>: When the loop terminates, the invariant gives us a useful property that helps show that the algorithm is correct.</a:t>
            </a:r>
            <a:endParaRPr lang="zh-TW" altLang="en-US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E6BB9E2-0A54-4880-A182-8C053C25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76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502089-0AD8-4E90-AB67-EB1913B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D58E16-B4A5-447A-9F6D-EC3FB71EACF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51247"/>
                <a:ext cx="11563825" cy="4735085"/>
              </a:xfrm>
            </p:spPr>
            <p:txBody>
              <a:bodyPr/>
              <a:lstStyle/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Let us see how these properties hold for insertion sort.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Initialization</a:t>
                </a: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: When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is true.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Maintenance</a:t>
                </a: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: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then consists of the elements originally in 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, but in sorted order. Incrementing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for the next iteration of the for loop then preserves the loop invariant.</a:t>
                </a: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Termination</a:t>
                </a: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: The for loop to terminate is that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altLang="zh-TW" b="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 When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then consists of the elements originally in 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, but in sorted order. 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D58E16-B4A5-447A-9F6D-EC3FB71EA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51247"/>
                <a:ext cx="11563825" cy="4735085"/>
              </a:xfrm>
              <a:blipFill>
                <a:blip r:embed="rId2"/>
                <a:stretch>
                  <a:fillRect l="-949" t="-2188" b="-70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176">
            <a:extLst>
              <a:ext uri="{FF2B5EF4-FFF2-40B4-BE49-F238E27FC236}">
                <a16:creationId xmlns:a16="http://schemas.microsoft.com/office/drawing/2014/main" id="{3A8920DC-EFFE-4AD0-AFB4-19E0314F0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6076"/>
              </p:ext>
            </p:extLst>
          </p:nvPr>
        </p:nvGraphicFramePr>
        <p:xfrm>
          <a:off x="4558962" y="2809926"/>
          <a:ext cx="2447925" cy="95250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16722096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502437308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7699715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13874986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06275885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968372593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7979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33764"/>
                  </a:ext>
                </a:extLst>
              </a:tr>
            </a:tbl>
          </a:graphicData>
        </a:graphic>
      </p:graphicFrame>
      <p:cxnSp>
        <p:nvCxnSpPr>
          <p:cNvPr id="8" name="AutoShape 132">
            <a:extLst>
              <a:ext uri="{FF2B5EF4-FFF2-40B4-BE49-F238E27FC236}">
                <a16:creationId xmlns:a16="http://schemas.microsoft.com/office/drawing/2014/main" id="{92EE879B-0F5B-4BF3-8FA3-758AB429D4E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378906" y="3447308"/>
            <a:ext cx="3175" cy="642937"/>
          </a:xfrm>
          <a:prstGeom prst="curvedConnector3">
            <a:avLst>
              <a:gd name="adj1" fmla="val -10700005"/>
            </a:avLst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37">
            <a:extLst>
              <a:ext uri="{FF2B5EF4-FFF2-40B4-BE49-F238E27FC236}">
                <a16:creationId xmlns:a16="http://schemas.microsoft.com/office/drawing/2014/main" id="{7095AB2E-BF2A-47B4-A3EA-C9CD3C41145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74937" y="3559226"/>
            <a:ext cx="1587" cy="407988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71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Analyzing an algorithm has come to mean predicting the resources that the algorithm requires.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Resources: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memory, communication, bandwidth, logic gate,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time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Assumption: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one processor,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RAM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constant-time instruction: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/>
                <a:cs typeface="+mn-cs"/>
              </a:rPr>
              <a:t>arithmetic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(add, subtract, multiply, divide, remainder, floor, ceiling);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/>
                <a:cs typeface="+mn-cs"/>
              </a:rPr>
              <a:t>data movement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(load, store, copy);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/>
                <a:cs typeface="+mn-cs"/>
              </a:rPr>
              <a:t>control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(conditional and unconditional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bramch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subroutine call and return)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Date type: integer and floating point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Limit on the size of each word of data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Analyzing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29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best notion for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input size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depends on the problem being studied.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running time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of an algorithm on a particular input is the number of primitive operations or “steps” executed. It is convenient to define the notion of step so that it is as machine-independent as possible.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Analyzing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10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2191</Words>
  <Application>Microsoft Office PowerPoint</Application>
  <PresentationFormat>寬螢幕</PresentationFormat>
  <Paragraphs>813</Paragraphs>
  <Slides>33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Adobe 宋体 Std L</vt:lpstr>
      <vt:lpstr>微軟正黑體</vt:lpstr>
      <vt:lpstr>Arial</vt:lpstr>
      <vt:lpstr>Calibri</vt:lpstr>
      <vt:lpstr>Cambria Math</vt:lpstr>
      <vt:lpstr>Times New Roman</vt:lpstr>
      <vt:lpstr>Office 佈景主題</vt:lpstr>
      <vt:lpstr>Acrobat Document</vt:lpstr>
      <vt:lpstr>方程式</vt:lpstr>
      <vt:lpstr>Chapter 2 Getting Started</vt:lpstr>
      <vt:lpstr>2.1 Insertion sort</vt:lpstr>
      <vt:lpstr>Pseudocode</vt:lpstr>
      <vt:lpstr>The operation of Insertion-Sort</vt:lpstr>
      <vt:lpstr>PowerPoint 簡報</vt:lpstr>
      <vt:lpstr>PowerPoint 簡報</vt:lpstr>
      <vt:lpstr>PowerPoint 簡報</vt:lpstr>
      <vt:lpstr>2.2 Analyzing algorithms</vt:lpstr>
      <vt:lpstr>2.2 Analyzing algorithms</vt:lpstr>
      <vt:lpstr>Analysis of insertion sort</vt:lpstr>
      <vt:lpstr>Analysis of insertion sort</vt:lpstr>
      <vt:lpstr>Analysis of insertion sort</vt:lpstr>
      <vt:lpstr>Worst-case and average-case analysis</vt:lpstr>
      <vt:lpstr>Order of growth</vt:lpstr>
      <vt:lpstr>2.3 Designing algorithms</vt:lpstr>
      <vt:lpstr>Pseudocode</vt:lpstr>
      <vt:lpstr>Pseudocode</vt:lpstr>
      <vt:lpstr>The operation of lines 10-17</vt:lpstr>
      <vt:lpstr>The operation of lines 10-17</vt:lpstr>
      <vt:lpstr>The operation of lines 10-17</vt:lpstr>
      <vt:lpstr>The operation of lines 10-17</vt:lpstr>
      <vt:lpstr>The operation of lines 10-17</vt:lpstr>
      <vt:lpstr>The operation of lines 10-17</vt:lpstr>
      <vt:lpstr>The operation of lines 10-17</vt:lpstr>
      <vt:lpstr>The operation of lines 10-17</vt:lpstr>
      <vt:lpstr>The operation of lines 10-17</vt:lpstr>
      <vt:lpstr>Pseudocode</vt:lpstr>
      <vt:lpstr>The operation of Merge sort</vt:lpstr>
      <vt:lpstr>Analysis of Merge sort</vt:lpstr>
      <vt:lpstr>Analysis of Merge sort</vt:lpstr>
      <vt:lpstr>The construction of a recursion tree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135</cp:revision>
  <dcterms:created xsi:type="dcterms:W3CDTF">2021-02-24T05:39:42Z</dcterms:created>
  <dcterms:modified xsi:type="dcterms:W3CDTF">2022-02-18T08:47:51Z</dcterms:modified>
</cp:coreProperties>
</file>