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2" r:id="rId2"/>
    <p:sldId id="341" r:id="rId3"/>
    <p:sldId id="342" r:id="rId4"/>
    <p:sldId id="353" r:id="rId5"/>
    <p:sldId id="354" r:id="rId6"/>
    <p:sldId id="355" r:id="rId7"/>
    <p:sldId id="356" r:id="rId8"/>
    <p:sldId id="368" r:id="rId9"/>
    <p:sldId id="36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7" r:id="rId18"/>
    <p:sldId id="352" r:id="rId19"/>
    <p:sldId id="358" r:id="rId20"/>
    <p:sldId id="359" r:id="rId21"/>
    <p:sldId id="360" r:id="rId22"/>
    <p:sldId id="361" r:id="rId23"/>
    <p:sldId id="364" r:id="rId24"/>
    <p:sldId id="366" r:id="rId25"/>
    <p:sldId id="365" r:id="rId26"/>
    <p:sldId id="324" r:id="rId27"/>
    <p:sldId id="363" r:id="rId28"/>
    <p:sldId id="367" r:id="rId29"/>
    <p:sldId id="26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2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21.png"/><Relationship Id="rId4" Type="http://schemas.openxmlformats.org/officeDocument/2006/relationships/image" Target="../media/image15.emf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jpe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Chapter 3 </a:t>
            </a:r>
            <a:br>
              <a:rPr lang="en-US" altLang="zh-TW" sz="2800" dirty="0"/>
            </a:br>
            <a:r>
              <a:rPr lang="en-US" altLang="zh-TW" sz="2800" dirty="0"/>
              <a:t>Growth of Functions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</a:rPr>
                  <a:t>When on the right-hand side:</a:t>
                </a:r>
                <a:b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stands</a:t>
                </a:r>
                <a:r>
                  <a:rPr kumimoji="0" lang="en-US" altLang="zh-TW" sz="240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i="0" u="none" strike="noStrike" kern="1200" cap="none" spc="0" normalizeH="0" noProof="0" dirty="0" err="1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fo</a:t>
                </a:r>
                <a:r>
                  <a:rPr lang="en-US" altLang="zh-TW" sz="2400" dirty="0">
                    <a:latin typeface="Calibri"/>
                  </a:rPr>
                  <a:t>r</a:t>
                </a:r>
                <a:r>
                  <a:rPr kumimoji="0" lang="en-US" altLang="zh-TW" sz="240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 some anonymous function in the set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TW" sz="2400" dirty="0">
                    <a:solidFill>
                      <a:srgbClr val="CC0000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+1=2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CC0000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latin typeface="Calibri"/>
                  </a:rPr>
                  <a:t>means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+1=2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for</a:t>
                </a:r>
                <a:r>
                  <a:rPr kumimoji="0" lang="en-US" altLang="zh-TW" sz="240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l-GR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CC0000"/>
                    </a:solidFill>
                    <a:latin typeface="Calibri"/>
                  </a:rPr>
                  <a:t> </a:t>
                </a:r>
                <a:br>
                  <a:rPr lang="en-US" altLang="zh-TW" sz="2400" dirty="0">
                    <a:solidFill>
                      <a:srgbClr val="CC0000"/>
                    </a:solidFill>
                    <a:latin typeface="Calibri"/>
                  </a:rPr>
                </a:br>
                <a:r>
                  <a:rPr lang="en-US" altLang="zh-TW" sz="2400" dirty="0">
                    <a:latin typeface="Calibri"/>
                  </a:rPr>
                  <a:t>In particular,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400" dirty="0">
                    <a:solidFill>
                      <a:srgbClr val="CC0000"/>
                    </a:solidFill>
                    <a:latin typeface="Calibri"/>
                  </a:rPr>
                  <a:t> 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We interpret # of anonymous functions as = # of times the asymptotic notation appears: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3"/>
                <a:stretch>
                  <a:fillRect l="-799" t="-2151" r="-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462568" cy="868517"/>
          </a:xfrm>
        </p:spPr>
        <p:txBody>
          <a:bodyPr>
            <a:normAutofit/>
          </a:bodyPr>
          <a:lstStyle/>
          <a:p>
            <a:r>
              <a:rPr lang="en-US" altLang="zh-TW" dirty="0"/>
              <a:t>Asymptotic notation in equations</a:t>
            </a:r>
            <a:endParaRPr lang="zh-TW" altLang="en-US" dirty="0"/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3B967E26-DCE5-414C-A926-B6AFA1FAE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24288"/>
              </p:ext>
            </p:extLst>
          </p:nvPr>
        </p:nvGraphicFramePr>
        <p:xfrm>
          <a:off x="1058944" y="4659100"/>
          <a:ext cx="3268662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方程式" r:id="rId4" imgW="1422360" imgH="660240" progId="Equation.3">
                  <p:embed/>
                </p:oleObj>
              </mc:Choice>
              <mc:Fallback>
                <p:oleObj name="方程式" r:id="rId4" imgW="1422360" imgH="660240" progId="Equation.3">
                  <p:embed/>
                  <p:pic>
                    <p:nvPicPr>
                      <p:cNvPr id="12296" name="Object 10">
                        <a:extLst>
                          <a:ext uri="{FF2B5EF4-FFF2-40B4-BE49-F238E27FC236}">
                            <a16:creationId xmlns:a16="http://schemas.microsoft.com/office/drawing/2014/main" id="{A994A838-6AF3-4996-813C-E6935E65A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944" y="4659100"/>
                        <a:ext cx="3268662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8CD6BD0-95EE-4D5A-AD5B-950A6DE47B69}"/>
              </a:ext>
            </a:extLst>
          </p:cNvPr>
          <p:cNvSpPr txBox="1"/>
          <p:nvPr/>
        </p:nvSpPr>
        <p:spPr>
          <a:xfrm>
            <a:off x="4673234" y="4742302"/>
            <a:ext cx="304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OK: 1 anonymous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2EEC913-A6D5-4B80-B806-4D04C2551DFD}"/>
                  </a:ext>
                </a:extLst>
              </p:cNvPr>
              <p:cNvSpPr txBox="1"/>
              <p:nvPr/>
            </p:nvSpPr>
            <p:spPr>
              <a:xfrm>
                <a:off x="4673234" y="5411356"/>
                <a:ext cx="30486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dirty="0"/>
                  <a:t>not OK: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hidden constants → no clean interpretation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2EEC913-A6D5-4B80-B806-4D04C2551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34" y="5411356"/>
                <a:ext cx="3048699" cy="646331"/>
              </a:xfrm>
              <a:prstGeom prst="rect">
                <a:avLst/>
              </a:prstGeom>
              <a:blipFill>
                <a:blip r:embed="rId6"/>
                <a:stretch>
                  <a:fillRect l="-1800" t="-5660" r="-80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7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0688813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When on the left-hand side:</a:t>
            </a: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  No matter how the anonymous functions are chosen on the left-hand side, there is a way to choose the anonymous functions on the right-hand side to make the equation valid.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Asymptotic notation in equations</a:t>
            </a:r>
            <a:endParaRPr lang="zh-TW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7A4A6C-9A4E-4455-A8B3-074D3E0A7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396916"/>
              </p:ext>
            </p:extLst>
          </p:nvPr>
        </p:nvGraphicFramePr>
        <p:xfrm>
          <a:off x="715717" y="3336745"/>
          <a:ext cx="8589963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方程式" r:id="rId3" imgW="3809880" imgH="1422360" progId="Equation.3">
                  <p:embed/>
                </p:oleObj>
              </mc:Choice>
              <mc:Fallback>
                <p:oleObj name="方程式" r:id="rId3" imgW="3809880" imgH="1422360" progId="Equation.3">
                  <p:embed/>
                  <p:pic>
                    <p:nvPicPr>
                      <p:cNvPr id="13318" name="Object 5">
                        <a:extLst>
                          <a:ext uri="{FF2B5EF4-FFF2-40B4-BE49-F238E27FC236}">
                            <a16:creationId xmlns:a16="http://schemas.microsoft.com/office/drawing/2014/main" id="{B80C29EF-21A6-4B5B-A93C-BA1C24370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717" y="3336745"/>
                        <a:ext cx="8589963" cy="304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29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0688813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Interpretation 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>
            <a:normAutofit/>
          </a:bodyPr>
          <a:lstStyle/>
          <a:p>
            <a:r>
              <a:rPr lang="en-US" altLang="zh-TW" dirty="0"/>
              <a:t>Asymptotic notation in equations</a:t>
            </a:r>
            <a:endParaRPr lang="zh-TW" altLang="en-US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7D63D44-048F-49FC-89C3-DA5E8F77A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819164"/>
              </p:ext>
            </p:extLst>
          </p:nvPr>
        </p:nvGraphicFramePr>
        <p:xfrm>
          <a:off x="444243" y="3185383"/>
          <a:ext cx="64087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方程式" r:id="rId3" imgW="2959100" imgH="457200" progId="Equation.3">
                  <p:embed/>
                </p:oleObj>
              </mc:Choice>
              <mc:Fallback>
                <p:oleObj name="方程式" r:id="rId3" imgW="2959100" imgH="4572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D32392FB-B796-47E4-87B7-728CC4DFA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3" y="3185383"/>
                        <a:ext cx="640873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50C8D3A-3D91-4766-B353-D248C2385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1880"/>
              </p:ext>
            </p:extLst>
          </p:nvPr>
        </p:nvGraphicFramePr>
        <p:xfrm>
          <a:off x="444243" y="4153758"/>
          <a:ext cx="81137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方程式" r:id="rId5" imgW="3746500" imgH="698500" progId="Equation.3">
                  <p:embed/>
                </p:oleObj>
              </mc:Choice>
              <mc:Fallback>
                <p:oleObj name="方程式" r:id="rId5" imgW="3746500" imgH="69850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6D0A7CD8-E1A2-44BD-9968-7241410AE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3" y="4153758"/>
                        <a:ext cx="8113713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E4812C1B-841D-4143-8B71-D45667A04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52283"/>
              </p:ext>
            </p:extLst>
          </p:nvPr>
        </p:nvGraphicFramePr>
        <p:xfrm>
          <a:off x="444243" y="2427500"/>
          <a:ext cx="59039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方程式" r:id="rId7" imgW="2095500" imgH="228600" progId="Equation.3">
                  <p:embed/>
                </p:oleObj>
              </mc:Choice>
              <mc:Fallback>
                <p:oleObj name="方程式" r:id="rId7" imgW="2095500" imgH="228600" progId="Equation.3">
                  <p:embed/>
                  <p:pic>
                    <p:nvPicPr>
                      <p:cNvPr id="14344" name="Object 8">
                        <a:extLst>
                          <a:ext uri="{FF2B5EF4-FFF2-40B4-BE49-F238E27FC236}">
                            <a16:creationId xmlns:a16="http://schemas.microsoft.com/office/drawing/2014/main" id="{878A1663-DB6F-419A-899D-CC443F512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3" y="2427500"/>
                        <a:ext cx="59039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31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563C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563C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563C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+mn-cs"/>
                  </a:rPr>
                  <a:t>-notation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3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Asymptotic notation in equations</a:t>
            </a:r>
            <a:endParaRPr lang="zh-TW" altLang="en-US" dirty="0"/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9970E9FB-60D1-4143-90D9-97FD400429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971698"/>
              </p:ext>
            </p:extLst>
          </p:nvPr>
        </p:nvGraphicFramePr>
        <p:xfrm>
          <a:off x="2291499" y="1801744"/>
          <a:ext cx="800735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方程式" r:id="rId4" imgW="3848100" imgH="2108200" progId="Equation.3">
                  <p:embed/>
                </p:oleObj>
              </mc:Choice>
              <mc:Fallback>
                <p:oleObj name="方程式" r:id="rId4" imgW="3848100" imgH="2108200" progId="Equation.3">
                  <p:embed/>
                  <p:pic>
                    <p:nvPicPr>
                      <p:cNvPr id="15366" name="Object 8">
                        <a:extLst>
                          <a:ext uri="{FF2B5EF4-FFF2-40B4-BE49-F238E27FC236}">
                            <a16:creationId xmlns:a16="http://schemas.microsoft.com/office/drawing/2014/main" id="{E3F13514-9D49-466D-BCB4-ECE1EC516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499" y="1801744"/>
                        <a:ext cx="8007350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83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563C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𝜔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563C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563C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+mn-cs"/>
                  </a:rPr>
                  <a:t>-notation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3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sz="4800" dirty="0"/>
              <a:t>Asymptotic notation in equations</a:t>
            </a:r>
            <a:endParaRPr lang="zh-TW" altLang="en-US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91CE340-BAF8-4BC1-A8E2-5512E577DD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08037"/>
              </p:ext>
            </p:extLst>
          </p:nvPr>
        </p:nvGraphicFramePr>
        <p:xfrm>
          <a:off x="2234937" y="1801744"/>
          <a:ext cx="800735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方程式" r:id="rId4" imgW="3848100" imgH="1866900" progId="Equation.3">
                  <p:embed/>
                </p:oleObj>
              </mc:Choice>
              <mc:Fallback>
                <p:oleObj name="方程式" r:id="rId4" imgW="3848100" imgH="1866900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8F55634D-18FA-4799-BF5F-9C8C136C0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937" y="1801744"/>
                        <a:ext cx="800735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56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Relational properties: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Transitivity: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Same 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Reflexivity:</a:t>
                </a:r>
              </a:p>
              <a:p>
                <a:pPr marL="457200" marR="0" lvl="1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457200" lvl="1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Same 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457200" marR="0" lvl="1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>
            <a:normAutofit/>
          </a:bodyPr>
          <a:lstStyle/>
          <a:p>
            <a:r>
              <a:rPr lang="en-US" altLang="zh-TW" dirty="0"/>
              <a:t>Comparisons of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51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Relational properties: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Symmetry:</a:t>
                </a:r>
              </a:p>
              <a:p>
                <a:pPr marL="457200" marR="0" lvl="1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only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Transpose symmetry:</a:t>
                </a:r>
              </a:p>
              <a:p>
                <a:pPr marL="457200" lvl="1" algn="ctr">
                  <a:lnSpc>
                    <a:spcPct val="90000"/>
                  </a:lnSpc>
                  <a:spcBef>
                    <a:spcPts val="5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𝑂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only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457200" lvl="1" algn="ctr">
                  <a:lnSpc>
                    <a:spcPct val="90000"/>
                  </a:lnSpc>
                  <a:spcBef>
                    <a:spcPts val="5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𝑜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only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altLang="zh-TW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457200" lvl="1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457200" marR="0" lvl="1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659312" cy="868517"/>
          </a:xfrm>
        </p:spPr>
        <p:txBody>
          <a:bodyPr>
            <a:normAutofit/>
          </a:bodyPr>
          <a:lstStyle/>
          <a:p>
            <a:r>
              <a:rPr lang="en-US" altLang="zh-TW" dirty="0"/>
              <a:t>Comparisons of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19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Comparisons: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asymptotically smaller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than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𝑔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𝑔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asymptotically larger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than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𝑔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</m:t>
                    </m:r>
                    <m:r>
                      <a:rPr kumimoji="0" lang="en-US" alt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𝜔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𝑔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3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8602D232-14D6-45ED-86BA-520A09C86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0754"/>
              </p:ext>
            </p:extLst>
          </p:nvPr>
        </p:nvGraphicFramePr>
        <p:xfrm>
          <a:off x="698697" y="3429000"/>
          <a:ext cx="8640763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方程式" r:id="rId4" imgW="4000500" imgH="1143000" progId="Equation.3">
                  <p:embed/>
                </p:oleObj>
              </mc:Choice>
              <mc:Fallback>
                <p:oleObj name="方程式" r:id="rId4" imgW="4000500" imgH="1143000" progId="Equation.3">
                  <p:embed/>
                  <p:pic>
                    <p:nvPicPr>
                      <p:cNvPr id="19462" name="Object 7">
                        <a:extLst>
                          <a:ext uri="{FF2B5EF4-FFF2-40B4-BE49-F238E27FC236}">
                            <a16:creationId xmlns:a16="http://schemas.microsoft.com/office/drawing/2014/main" id="{C3ED4D4D-4E30-4941-8F24-3B6A2C77F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97" y="3429000"/>
                        <a:ext cx="8640763" cy="244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68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Monotonicity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800" i="1" dirty="0">
                    <a:solidFill>
                      <a:prstClr val="black"/>
                    </a:solidFill>
                    <a:latin typeface="Calibri"/>
                  </a:rPr>
                  <a:t> 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monotonically increasing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monotonically decreasing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)≥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strictly increasing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&lt;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strictly decreasing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)&gt;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Standard notations and common functions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619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Exponentials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A8A50E8-8714-4104-B1DD-9BBF1A1E7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2648"/>
              </p:ext>
            </p:extLst>
          </p:nvPr>
        </p:nvGraphicFramePr>
        <p:xfrm>
          <a:off x="736473" y="1436507"/>
          <a:ext cx="674052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方程式" r:id="rId3" imgW="4140000" imgH="3022560" progId="Equation.3">
                  <p:embed/>
                </p:oleObj>
              </mc:Choice>
              <mc:Fallback>
                <p:oleObj name="方程式" r:id="rId3" imgW="4140000" imgH="3022560" progId="Equation.3">
                  <p:embed/>
                  <p:pic>
                    <p:nvPicPr>
                      <p:cNvPr id="21510" name="Object 5">
                        <a:extLst>
                          <a:ext uri="{FF2B5EF4-FFF2-40B4-BE49-F238E27FC236}">
                            <a16:creationId xmlns:a16="http://schemas.microsoft.com/office/drawing/2014/main" id="{07A44144-38E9-40E3-9EF7-28B6734DA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73" y="1436507"/>
                        <a:ext cx="674052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6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</a:t>
            </a:r>
            <a:endParaRPr lang="zh-TW" altLang="en-US" dirty="0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FF6ABA39-866F-4B09-97FE-78CBC93E2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90590"/>
              </p:ext>
            </p:extLst>
          </p:nvPr>
        </p:nvGraphicFramePr>
        <p:xfrm>
          <a:off x="444245" y="2999747"/>
          <a:ext cx="310515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3529889" imgH="2486558" progId="Visio.Drawing.6">
                  <p:embed/>
                </p:oleObj>
              </mc:Choice>
              <mc:Fallback>
                <p:oleObj name="Visio" r:id="rId3" imgW="3529889" imgH="2486558" progId="Visio.Drawing.6">
                  <p:embed/>
                  <p:pic>
                    <p:nvPicPr>
                      <p:cNvPr id="6149" name="Object 7">
                        <a:extLst>
                          <a:ext uri="{FF2B5EF4-FFF2-40B4-BE49-F238E27FC236}">
                            <a16:creationId xmlns:a16="http://schemas.microsoft.com/office/drawing/2014/main" id="{7D2CEE93-FF78-4CC4-A37E-D123AA2E0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5" y="2999747"/>
                        <a:ext cx="3105150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1">
                <a:extLst>
                  <a:ext uri="{FF2B5EF4-FFF2-40B4-BE49-F238E27FC236}">
                    <a16:creationId xmlns:a16="http://schemas.microsoft.com/office/drawing/2014/main" id="{30BE489B-AD28-4C4A-A461-E03C4FE7E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164" y="3779040"/>
                <a:ext cx="63675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6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400" dirty="0">
                    <a:latin typeface="Arial" panose="020B0604020202020204" pitchFamily="34" charset="0"/>
                  </a:rPr>
                  <a:t>is an </a:t>
                </a:r>
                <a:r>
                  <a:rPr lang="en-US" altLang="zh-TW" sz="2400" dirty="0">
                    <a:solidFill>
                      <a:srgbClr val="3333FF"/>
                    </a:solidFill>
                    <a:latin typeface="Arial" panose="020B0604020202020204" pitchFamily="34" charset="0"/>
                  </a:rPr>
                  <a:t>asymptotic upper bound</a:t>
                </a:r>
                <a:r>
                  <a:rPr lang="en-US" altLang="zh-TW" sz="2400" dirty="0">
                    <a:latin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11">
                <a:extLst>
                  <a:ext uri="{FF2B5EF4-FFF2-40B4-BE49-F238E27FC236}">
                    <a16:creationId xmlns:a16="http://schemas.microsoft.com/office/drawing/2014/main" id="{30BE489B-AD28-4C4A-A461-E03C4FE7E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164" y="3779040"/>
                <a:ext cx="6367516" cy="461665"/>
              </a:xfrm>
              <a:prstGeom prst="rect">
                <a:avLst/>
              </a:prstGeom>
              <a:blipFill>
                <a:blip r:embed="rId9"/>
                <a:stretch>
                  <a:fillRect l="-287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B72F9593-EB26-4BE0-90E2-7CA721408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45" y="1931281"/>
                <a:ext cx="9246510" cy="878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6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exist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constants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zh-TW" sz="2400" b="0" i="1" dirty="0">
                    <a:latin typeface="Cambria Math" panose="02040503050406030204" pitchFamily="18" charset="0"/>
                  </a:rPr>
                </a:br>
                <a:r>
                  <a:rPr lang="zh-TW" altLang="en-US" sz="2400" i="1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B72F9593-EB26-4BE0-90E2-7CA721408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245" y="1931281"/>
                <a:ext cx="9246510" cy="878510"/>
              </a:xfrm>
              <a:prstGeom prst="rect">
                <a:avLst/>
              </a:prstGeom>
              <a:blipFill>
                <a:blip r:embed="rId10"/>
                <a:stretch>
                  <a:fillRect b="-97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B1956E3-A346-4E41-AA4A-3A4D79F5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44" y="5244644"/>
                <a:ext cx="7151323" cy="878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6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>
                    <a:latin typeface="Arial" panose="020B0604020202020204" pitchFamily="34" charset="0"/>
                  </a:rPr>
                  <a:t>, we write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400" dirty="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zh-TW" sz="2400" dirty="0">
                    <a:latin typeface="Arial" panose="020B0604020202020204" pitchFamily="34" charset="0"/>
                  </a:rPr>
                  <a:t>(will precisely explain this soon)</a:t>
                </a:r>
              </a:p>
            </p:txBody>
          </p:sp>
        </mc:Choice>
        <mc:Fallback xmlns=""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B1956E3-A346-4E41-AA4A-3A4D79F50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244" y="5244644"/>
                <a:ext cx="7151323" cy="878510"/>
              </a:xfrm>
              <a:prstGeom prst="rect">
                <a:avLst/>
              </a:prstGeom>
              <a:blipFill>
                <a:blip r:embed="rId11"/>
                <a:stretch>
                  <a:fillRect l="-1364" t="-2778" b="-152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78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Logarithms(1)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1AE72313-29D6-4D2E-9068-7C3BCECF1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07755"/>
              </p:ext>
            </p:extLst>
          </p:nvPr>
        </p:nvGraphicFramePr>
        <p:xfrm>
          <a:off x="717621" y="1380008"/>
          <a:ext cx="6243637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方程式" r:id="rId3" imgW="3835080" imgH="2070000" progId="Equation.3">
                  <p:embed/>
                </p:oleObj>
              </mc:Choice>
              <mc:Fallback>
                <p:oleObj name="方程式" r:id="rId3" imgW="3835080" imgH="20700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1171A4FA-68C8-4189-91D0-AA399DE3A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21" y="1380008"/>
                        <a:ext cx="6243637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64978D59-1451-4ECF-BD35-8FA4ABFEA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8178"/>
              </p:ext>
            </p:extLst>
          </p:nvPr>
        </p:nvGraphicFramePr>
        <p:xfrm>
          <a:off x="717621" y="4805833"/>
          <a:ext cx="637698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方程式" r:id="rId5" imgW="3924300" imgH="863600" progId="Equation.3">
                  <p:embed/>
                </p:oleObj>
              </mc:Choice>
              <mc:Fallback>
                <p:oleObj name="方程式" r:id="rId5" imgW="3924300" imgH="86360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2A1EE299-A45C-458B-A816-E6B94D5E6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21" y="4805833"/>
                        <a:ext cx="637698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3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Logarithms(2)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02BAF1D5-FFA4-4A38-8218-ADB6E15D6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087153"/>
              </p:ext>
            </p:extLst>
          </p:nvPr>
        </p:nvGraphicFramePr>
        <p:xfrm>
          <a:off x="708195" y="1449175"/>
          <a:ext cx="68405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方程式" r:id="rId3" imgW="3898900" imgH="431800" progId="Equation.3">
                  <p:embed/>
                </p:oleObj>
              </mc:Choice>
              <mc:Fallback>
                <p:oleObj name="方程式" r:id="rId3" imgW="3898900" imgH="431800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56A6FA1D-AD39-4B2F-8CAF-A5D8ACE5B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95" y="1449175"/>
                        <a:ext cx="68405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CD656735-89E7-41CF-B2C5-76CA47E3D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147007"/>
              </p:ext>
            </p:extLst>
          </p:nvPr>
        </p:nvGraphicFramePr>
        <p:xfrm>
          <a:off x="708194" y="2169899"/>
          <a:ext cx="3022600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方程式" r:id="rId5" imgW="1600200" imgH="2070100" progId="Equation.3">
                  <p:embed/>
                </p:oleObj>
              </mc:Choice>
              <mc:Fallback>
                <p:oleObj name="方程式" r:id="rId5" imgW="1600200" imgH="2070100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2D7C0C57-87EA-4031-9818-9976CC08D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94" y="2169899"/>
                        <a:ext cx="3022600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96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Logarithms(3)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3D0ACD8F-3E9C-4B50-A703-4801261AE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87429"/>
              </p:ext>
            </p:extLst>
          </p:nvPr>
        </p:nvGraphicFramePr>
        <p:xfrm>
          <a:off x="727046" y="1373975"/>
          <a:ext cx="72739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方程式" r:id="rId3" imgW="4140000" imgH="2717640" progId="Equation.3">
                  <p:embed/>
                </p:oleObj>
              </mc:Choice>
              <mc:Fallback>
                <p:oleObj name="方程式" r:id="rId3" imgW="4140000" imgH="2717640" progId="Equation.3">
                  <p:embed/>
                  <p:pic>
                    <p:nvPicPr>
                      <p:cNvPr id="24582" name="Object 5">
                        <a:extLst>
                          <a:ext uri="{FF2B5EF4-FFF2-40B4-BE49-F238E27FC236}">
                            <a16:creationId xmlns:a16="http://schemas.microsoft.com/office/drawing/2014/main" id="{1DC99B4A-76A5-48AC-A990-3D23D6705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46" y="1373975"/>
                        <a:ext cx="7273925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75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Factorials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!=1.2.3…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 </m:t>
                    </m:r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Special</m:t>
                    </m:r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case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:0!=1</m:t>
                    </m:r>
                  </m:oMath>
                </a14:m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 use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Stirling’s approximation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!=</m:t>
                    </m:r>
                    <m:rad>
                      <m:radPr>
                        <m:degHide m:val="o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l-GR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TW" sz="2800" b="0" i="0" dirty="0">
                    <a:latin typeface="Calibri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derive</m:t>
                    </m:r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that</m:t>
                    </m:r>
                    <m:func>
                      <m:func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88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Functional iteration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iteratively applied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times to an initial value of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  <a:b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</a:br>
                <a:b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	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ex. 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24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iterated logarithm function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min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⁡{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≥0:</m:t>
                    </m:r>
                    <m:sSup>
                      <m:sSup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TW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e>
                      <m:sup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2=1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4=2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16=3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65536=4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65536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)=5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06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+mn-cs"/>
                  </a:rPr>
                  <a:t>Fibonacci numbers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+mn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+mn-cs"/>
                  </a:rPr>
                  <a:t>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+mn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+mn-cs"/>
                  </a:rPr>
                  <a:t>,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+mn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anose="020B0604030504040204" pitchFamily="34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	golden ratio </a:t>
                </a: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228600" marR="0" lvl="0" indent="-22860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=1.61803…</m:t>
                      </m:r>
                    </m:oMath>
                  </m:oMathPara>
                </a14:m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228600" marR="0" lvl="0" indent="-22860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zh-TW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.61803…</m:t>
                      </m:r>
                    </m:oMath>
                  </m:oMathPara>
                </a14:m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zh-TW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軟正黑體" panose="020B0604030504040204" pitchFamily="34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799" t="-1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797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B7754B0-3E12-4B01-9869-AE8B65B1BC1B}"/>
                  </a:ext>
                </a:extLst>
              </p:cNvPr>
              <p:cNvGraphicFramePr>
                <a:graphicFrameLocks noGrp="1"/>
              </p:cNvGraphicFramePr>
              <p:nvPr>
                <p:ph sz="quarter" idx="15"/>
                <p:extLst>
                  <p:ext uri="{D42A27DB-BD31-4B8C-83A1-F6EECF244321}">
                    <p14:modId xmlns:p14="http://schemas.microsoft.com/office/powerpoint/2010/main" val="285996510"/>
                  </p:ext>
                </p:extLst>
              </p:nvPr>
            </p:nvGraphicFramePr>
            <p:xfrm>
              <a:off x="444500" y="800100"/>
              <a:ext cx="11640662" cy="3333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2965">
                      <a:extLst>
                        <a:ext uri="{9D8B030D-6E8A-4147-A177-3AD203B41FA5}">
                          <a16:colId xmlns:a16="http://schemas.microsoft.com/office/drawing/2014/main" val="444937968"/>
                        </a:ext>
                      </a:extLst>
                    </a:gridCol>
                    <a:gridCol w="1351444">
                      <a:extLst>
                        <a:ext uri="{9D8B030D-6E8A-4147-A177-3AD203B41FA5}">
                          <a16:colId xmlns:a16="http://schemas.microsoft.com/office/drawing/2014/main" val="3681527859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1793453148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3949499034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866884100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1406105016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1763752230"/>
                        </a:ext>
                      </a:extLst>
                    </a:gridCol>
                    <a:gridCol w="1683093">
                      <a:extLst>
                        <a:ext uri="{9D8B030D-6E8A-4147-A177-3AD203B41FA5}">
                          <a16:colId xmlns:a16="http://schemas.microsoft.com/office/drawing/2014/main" val="740784133"/>
                        </a:ext>
                      </a:extLst>
                    </a:gridCol>
                  </a:tblGrid>
                  <a:tr h="370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Function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Name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Value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598101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constant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36573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logarithm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841087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linear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822467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unc>
                                      <m:func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8574209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square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1,024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271099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cube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4,096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32,768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216358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exponential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65,536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4,294,967,296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322813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factorial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98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B7754B0-3E12-4B01-9869-AE8B65B1BC1B}"/>
                  </a:ext>
                </a:extLst>
              </p:cNvPr>
              <p:cNvGraphicFramePr>
                <a:graphicFrameLocks noGrp="1"/>
              </p:cNvGraphicFramePr>
              <p:nvPr>
                <p:ph sz="quarter" idx="15"/>
                <p:extLst>
                  <p:ext uri="{D42A27DB-BD31-4B8C-83A1-F6EECF244321}">
                    <p14:modId xmlns:p14="http://schemas.microsoft.com/office/powerpoint/2010/main" val="285996510"/>
                  </p:ext>
                </p:extLst>
              </p:nvPr>
            </p:nvGraphicFramePr>
            <p:xfrm>
              <a:off x="444500" y="800100"/>
              <a:ext cx="11640662" cy="33334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2965">
                      <a:extLst>
                        <a:ext uri="{9D8B030D-6E8A-4147-A177-3AD203B41FA5}">
                          <a16:colId xmlns:a16="http://schemas.microsoft.com/office/drawing/2014/main" val="444937968"/>
                        </a:ext>
                      </a:extLst>
                    </a:gridCol>
                    <a:gridCol w="1351444">
                      <a:extLst>
                        <a:ext uri="{9D8B030D-6E8A-4147-A177-3AD203B41FA5}">
                          <a16:colId xmlns:a16="http://schemas.microsoft.com/office/drawing/2014/main" val="3681527859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1793453148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3949499034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866884100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1406105016"/>
                        </a:ext>
                      </a:extLst>
                    </a:gridCol>
                    <a:gridCol w="1510632">
                      <a:extLst>
                        <a:ext uri="{9D8B030D-6E8A-4147-A177-3AD203B41FA5}">
                          <a16:colId xmlns:a16="http://schemas.microsoft.com/office/drawing/2014/main" val="1763752230"/>
                        </a:ext>
                      </a:extLst>
                    </a:gridCol>
                    <a:gridCol w="1683093">
                      <a:extLst>
                        <a:ext uri="{9D8B030D-6E8A-4147-A177-3AD203B41FA5}">
                          <a16:colId xmlns:a16="http://schemas.microsoft.com/office/drawing/2014/main" val="740784133"/>
                        </a:ext>
                      </a:extLst>
                    </a:gridCol>
                  </a:tblGrid>
                  <a:tr h="370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Function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Name</a:t>
                          </a:r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Value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598101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78" t="-108197" r="-1005780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constant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36573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78" t="-208197" r="-1005780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logarithm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841087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78" t="-308197" r="-1005780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linear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822467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78" t="-415000" r="-1005780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78378" t="-415000" r="-683784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8574209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78" t="-506557" r="-100578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square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1,024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271099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78" t="-606557" r="-100578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cube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4,096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32,768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216358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78" t="-706557" r="-100578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exponential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256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65,536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4,294,967,296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322813"/>
                      </a:ext>
                    </a:extLst>
                  </a:tr>
                  <a:tr h="3703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78" t="-806557" r="-100578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factorial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986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3912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A3B47B-06E8-4BB6-A8D1-4A6ED839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9E5C7-0AF5-4777-9567-DA1CCFDC0F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A4B106-B321-4326-9D0A-FD0C6073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694040"/>
            <a:ext cx="11828016" cy="48901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A59151-6BBF-4AF8-99BE-8D424559712E}"/>
              </a:ext>
            </a:extLst>
          </p:cNvPr>
          <p:cNvSpPr txBox="1"/>
          <p:nvPr/>
        </p:nvSpPr>
        <p:spPr>
          <a:xfrm>
            <a:off x="9446342" y="5584194"/>
            <a:ext cx="2561727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Ref: Algorithm Design</a:t>
            </a:r>
            <a:endParaRPr lang="zh-TW" altLang="en-US" sz="18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00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𝑶</m:t>
                    </m:r>
                  </m:oMath>
                </a14:m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-notation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Example:</a:t>
                </a:r>
                <a14:m>
                  <m:oMath xmlns:m="http://schemas.openxmlformats.org/officeDocument/2006/math">
                    <m:r>
                      <a:rPr kumimoji="0" lang="en-US" altLang="zh-TW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cs typeface="+mn-cs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en-US" altLang="zh-TW" sz="28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8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and</a:t>
                </a:r>
                <a:r>
                  <a:rPr kumimoji="0" lang="en-US" altLang="zh-TW" sz="280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i="1" u="none" strike="noStrike" kern="1200" cap="none" spc="0" normalizeH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0" lang="en-US" altLang="zh-TW" sz="280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Examples of the functions in: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3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</a:t>
            </a:r>
            <a:endParaRPr lang="zh-TW" altLang="en-US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F04773C2-EF49-41F6-8AD4-429A12204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747489"/>
              </p:ext>
            </p:extLst>
          </p:nvPr>
        </p:nvGraphicFramePr>
        <p:xfrm>
          <a:off x="2495551" y="3392211"/>
          <a:ext cx="2879725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方程式" r:id="rId4" imgW="990170" imgH="939392" progId="Equation.3">
                  <p:embed/>
                </p:oleObj>
              </mc:Choice>
              <mc:Fallback>
                <p:oleObj name="方程式" r:id="rId4" imgW="990170" imgH="939392" progId="Equation.3">
                  <p:embed/>
                  <p:pic>
                    <p:nvPicPr>
                      <p:cNvPr id="7176" name="Object 12">
                        <a:extLst>
                          <a:ext uri="{FF2B5EF4-FFF2-40B4-BE49-F238E27FC236}">
                            <a16:creationId xmlns:a16="http://schemas.microsoft.com/office/drawing/2014/main" id="{A81F2AEB-11F9-4DCE-8F01-536BDF1F3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392211"/>
                        <a:ext cx="2879725" cy="274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1AB10F75-0813-4DF6-BF91-91BC1D4A7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13957"/>
              </p:ext>
            </p:extLst>
          </p:nvPr>
        </p:nvGraphicFramePr>
        <p:xfrm>
          <a:off x="6144281" y="3539849"/>
          <a:ext cx="2252662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方程式" r:id="rId6" imgW="774364" imgH="888614" progId="Equation.3">
                  <p:embed/>
                </p:oleObj>
              </mc:Choice>
              <mc:Fallback>
                <p:oleObj name="方程式" r:id="rId6" imgW="774364" imgH="888614" progId="Equation.3">
                  <p:embed/>
                  <p:pic>
                    <p:nvPicPr>
                      <p:cNvPr id="7177" name="Object 13">
                        <a:extLst>
                          <a:ext uri="{FF2B5EF4-FFF2-40B4-BE49-F238E27FC236}">
                            <a16:creationId xmlns:a16="http://schemas.microsoft.com/office/drawing/2014/main" id="{50563B72-E797-4031-91FD-9E730A931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281" y="3539849"/>
                        <a:ext cx="2252662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05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</a:t>
            </a:r>
            <a:endParaRPr lang="zh-TW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1AC7D9-5E1F-4099-B630-A5A9AC959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693350"/>
              </p:ext>
            </p:extLst>
          </p:nvPr>
        </p:nvGraphicFramePr>
        <p:xfrm>
          <a:off x="444243" y="2879359"/>
          <a:ext cx="3671887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3468014" imgH="2478024" progId="Visio.Drawing.6">
                  <p:embed/>
                </p:oleObj>
              </mc:Choice>
              <mc:Fallback>
                <p:oleObj name="Visio" r:id="rId3" imgW="3468014" imgH="2478024" progId="Visio.Drawing.6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6C36239D-1325-4361-BCF1-764248DDB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3" y="2879359"/>
                        <a:ext cx="3671887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36A1CD-00A1-442A-9727-2F4E5C609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43" y="5523337"/>
                <a:ext cx="755967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6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8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7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400" dirty="0">
                    <a:latin typeface="Arial" panose="020B0604020202020204" pitchFamily="34" charset="0"/>
                  </a:rPr>
                  <a:t>is an </a:t>
                </a:r>
                <a:r>
                  <a:rPr lang="en-US" altLang="zh-TW" sz="2400" dirty="0">
                    <a:solidFill>
                      <a:srgbClr val="3333FF"/>
                    </a:solidFill>
                    <a:latin typeface="Arial" panose="020B0604020202020204" pitchFamily="34" charset="0"/>
                  </a:rPr>
                  <a:t>asymptotic upper bound</a:t>
                </a:r>
                <a:r>
                  <a:rPr lang="en-US" altLang="zh-TW" sz="2400" dirty="0">
                    <a:latin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36A1CD-00A1-442A-9727-2F4E5C609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243" y="5523337"/>
                <a:ext cx="7559675" cy="892552"/>
              </a:xfrm>
              <a:prstGeom prst="rect">
                <a:avLst/>
              </a:prstGeom>
              <a:blipFill>
                <a:blip r:embed="rId9"/>
                <a:stretch>
                  <a:fillRect l="-242" t="-47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8988646-54A3-4C58-A987-753F0D383027}"/>
                  </a:ext>
                </a:extLst>
              </p:cNvPr>
              <p:cNvSpPr txBox="1"/>
              <p:nvPr/>
            </p:nvSpPr>
            <p:spPr>
              <a:xfrm>
                <a:off x="444243" y="1792873"/>
                <a:ext cx="8963708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exist</m:t>
                      </m:r>
                      <m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constants</m:t>
                      </m:r>
                      <m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</a:br>
                <a:r>
                  <a:rPr kumimoji="0" lang="zh-TW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s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t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8988646-54A3-4C58-A987-753F0D38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1792873"/>
                <a:ext cx="8963708" cy="878510"/>
              </a:xfrm>
              <a:prstGeom prst="rect">
                <a:avLst/>
              </a:prstGeom>
              <a:blipFill>
                <a:blip r:embed="rId10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8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-notation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Example:</a:t>
                </a:r>
                <a14:m>
                  <m:oMath xmlns:m="http://schemas.openxmlformats.org/officeDocument/2006/math">
                    <m:r>
                      <a:rPr kumimoji="0" lang="en-US" altLang="zh-TW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ad>
                      <m:radPr>
                        <m:degHide m:val="on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ra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cs typeface="+mn-cs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0" lang="en-US" altLang="zh-TW" sz="28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8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and</a:t>
                </a:r>
                <a:r>
                  <a:rPr kumimoji="0" lang="en-US" altLang="zh-TW" sz="280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i="1" u="none" strike="noStrike" kern="1200" cap="none" spc="0" normalizeH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kumimoji="0" lang="en-US" altLang="zh-TW" sz="280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Examples of the functions 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3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</a:t>
            </a:r>
            <a:endParaRPr lang="zh-TW" altLang="en-US" dirty="0"/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278DF9E8-8432-40CA-BB52-07255E35A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3211513"/>
          <a:ext cx="1806575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方程式" r:id="rId4" imgW="698500" imgH="1193800" progId="Equation.3">
                  <p:embed/>
                </p:oleObj>
              </mc:Choice>
              <mc:Fallback>
                <p:oleObj name="方程式" r:id="rId4" imgW="698500" imgH="1193800" progId="Equation.3">
                  <p:embed/>
                  <p:pic>
                    <p:nvPicPr>
                      <p:cNvPr id="9224" name="Object 10">
                        <a:extLst>
                          <a:ext uri="{FF2B5EF4-FFF2-40B4-BE49-F238E27FC236}">
                            <a16:creationId xmlns:a16="http://schemas.microsoft.com/office/drawing/2014/main" id="{16399619-7966-4B16-8E51-15E7C4E6A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211513"/>
                        <a:ext cx="1806575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7C68832A-E523-4FBA-A916-69B94F866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06664"/>
              </p:ext>
            </p:extLst>
          </p:nvPr>
        </p:nvGraphicFramePr>
        <p:xfrm>
          <a:off x="6399410" y="3211513"/>
          <a:ext cx="183832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方程式" r:id="rId6" imgW="711200" imgH="965200" progId="Equation.3">
                  <p:embed/>
                </p:oleObj>
              </mc:Choice>
              <mc:Fallback>
                <p:oleObj name="方程式" r:id="rId6" imgW="711200" imgH="965200" progId="Equation.3">
                  <p:embed/>
                  <p:pic>
                    <p:nvPicPr>
                      <p:cNvPr id="9225" name="Object 11">
                        <a:extLst>
                          <a:ext uri="{FF2B5EF4-FFF2-40B4-BE49-F238E27FC236}">
                            <a16:creationId xmlns:a16="http://schemas.microsoft.com/office/drawing/2014/main" id="{3FA7BDD8-0540-4950-B7D8-84C7CBB50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410" y="3211513"/>
                        <a:ext cx="183832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82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36A1CD-00A1-442A-9727-2F4E5C609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43" y="5523337"/>
                <a:ext cx="7559675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400" dirty="0">
                    <a:latin typeface="Arial" panose="020B0604020202020204" pitchFamily="34" charset="0"/>
                  </a:rPr>
                  <a:t>is an </a:t>
                </a:r>
                <a:r>
                  <a:rPr lang="en-US" altLang="zh-TW" sz="2400" dirty="0">
                    <a:solidFill>
                      <a:srgbClr val="3333FF"/>
                    </a:solidFill>
                    <a:latin typeface="Arial" panose="020B0604020202020204" pitchFamily="34" charset="0"/>
                  </a:rPr>
                  <a:t>asymptotic tight bound</a:t>
                </a:r>
                <a:r>
                  <a:rPr lang="en-US" altLang="zh-TW" sz="2400" dirty="0">
                    <a:latin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36A1CD-00A1-442A-9727-2F4E5C609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243" y="5523337"/>
                <a:ext cx="7559675" cy="892552"/>
              </a:xfrm>
              <a:prstGeom prst="rect">
                <a:avLst/>
              </a:prstGeom>
              <a:blipFill>
                <a:blip r:embed="rId7"/>
                <a:stretch>
                  <a:fillRect l="-242" t="-47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8988646-54A3-4C58-A987-753F0D383027}"/>
                  </a:ext>
                </a:extLst>
              </p:cNvPr>
              <p:cNvSpPr txBox="1"/>
              <p:nvPr/>
            </p:nvSpPr>
            <p:spPr>
              <a:xfrm>
                <a:off x="444242" y="1792873"/>
                <a:ext cx="10783081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exist</m:t>
                      </m:r>
                      <m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constants</m:t>
                      </m:r>
                      <m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</a:br>
                <a:r>
                  <a:rPr kumimoji="0" lang="zh-TW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s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t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8988646-54A3-4C58-A987-753F0D38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2" y="1792873"/>
                <a:ext cx="10783081" cy="878510"/>
              </a:xfrm>
              <a:prstGeom prst="rect">
                <a:avLst/>
              </a:prstGeom>
              <a:blipFill>
                <a:blip r:embed="rId8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A011AEB-2F05-46F7-89FB-7AA3FD6B4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66556"/>
              </p:ext>
            </p:extLst>
          </p:nvPr>
        </p:nvGraphicFramePr>
        <p:xfrm>
          <a:off x="444243" y="2639283"/>
          <a:ext cx="4249738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9" imgW="3477158" imgH="2567635" progId="Visio.Drawing.6">
                  <p:embed/>
                </p:oleObj>
              </mc:Choice>
              <mc:Fallback>
                <p:oleObj name="Visio" r:id="rId9" imgW="3477158" imgH="2567635" progId="Visio.Drawing.6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F7B0B74A-8E72-4960-A9C9-BFD029A15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3" y="2639283"/>
                        <a:ext cx="4249738" cy="313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6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800" b="1" i="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altLang="zh-TW" sz="2800" b="1" dirty="0">
                    <a:solidFill>
                      <a:srgbClr val="CC0000"/>
                    </a:solidFill>
                    <a:latin typeface="Calibri"/>
                  </a:rPr>
                  <a:t>-notation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solidFill>
                      <a:srgbClr val="0033CC"/>
                    </a:solidFill>
                    <a:latin typeface="Calibri"/>
                  </a:rPr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Calibri"/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Calibri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sz="2800" b="1" dirty="0">
                  <a:solidFill>
                    <a:srgbClr val="0033CC"/>
                  </a:solidFill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solidFill>
                      <a:srgbClr val="0033CC"/>
                    </a:solidFill>
                    <a:latin typeface="Calibri"/>
                  </a:rPr>
                  <a:t>Theorem</a:t>
                </a:r>
                <a:br>
                  <a:rPr lang="en-US" altLang="zh-TW" sz="2800" b="1" dirty="0">
                    <a:solidFill>
                      <a:srgbClr val="0033CC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Calibri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latin typeface="Calibri"/>
                  </a:rPr>
                  <a:t> </a:t>
                </a:r>
                <a:endParaRPr lang="en-US" altLang="zh-TW" sz="2800" dirty="0">
                  <a:solidFill>
                    <a:srgbClr val="0033CC"/>
                  </a:solidFill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Leading constants and low-order terms don’t matter.</a:t>
                </a:r>
                <a:endParaRPr lang="en-US" altLang="zh-TW" sz="2800" b="1" dirty="0">
                  <a:solidFill>
                    <a:srgbClr val="CC0000"/>
                  </a:solidFill>
                  <a:latin typeface="Calibri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59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62CF61-6136-40F3-A365-8DB59159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B2E96F4-0D38-4E2F-85CE-ABE842C7DB55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06543"/>
                <a:ext cx="11563826" cy="56898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(Assume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is even.)</a:t>
                </a:r>
              </a:p>
              <a:p>
                <a:endParaRPr lang="en-US" altLang="zh-TW" sz="18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arenBoth"/>
                </a:pP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Proof 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04800" indent="304800" algn="l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304800" algn="l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−4)+ (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−2)</m:t>
                    </m:r>
                    <m: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304800" algn="l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+4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+…+(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−2)</m:t>
                    </m:r>
                    <m: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304800" algn="l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304800" algn="l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sz="18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04800" indent="304800" algn="l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𝑇h𝑒𝑟𝑒𝑓𝑜𝑟𝑒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B2E96F4-0D38-4E2F-85CE-ABE842C7D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06543"/>
                <a:ext cx="11563826" cy="5689865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81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62CF61-6136-40F3-A365-8DB59159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B2E96F4-0D38-4E2F-85CE-ABE842C7DB55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06543"/>
                <a:ext cx="11563826" cy="56898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(Assume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is even.)</a:t>
                </a:r>
              </a:p>
              <a:p>
                <a:endParaRPr lang="en-US" altLang="zh-TW" sz="18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arenBoth"/>
                </a:pP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Proof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04800" indent="304800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304800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−4)+ (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−2)</m:t>
                    </m:r>
                    <m: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304800"/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+…+(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−2)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TW" altLang="zh-TW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−2)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+0+…+0+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+…+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(half of number) 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r>
                  <a:rPr lang="en-US" altLang="zh-TW" sz="1800" kern="100" dirty="0"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𝑇h𝑒𝑟𝑒𝑓𝑜𝑟𝑒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18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TW" sz="1800" kern="100" dirty="0"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By (1)(2),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B2E96F4-0D38-4E2F-85CE-ABE842C7D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06543"/>
                <a:ext cx="11563826" cy="5689865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1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1235</Words>
  <Application>Microsoft Office PowerPoint</Application>
  <PresentationFormat>寬螢幕</PresentationFormat>
  <Paragraphs>207</Paragraphs>
  <Slides>29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Adobe 宋体 Std L</vt:lpstr>
      <vt:lpstr>微軟正黑體</vt:lpstr>
      <vt:lpstr>Arial</vt:lpstr>
      <vt:lpstr>Calibri</vt:lpstr>
      <vt:lpstr>Cambria Math</vt:lpstr>
      <vt:lpstr>Times New Roman</vt:lpstr>
      <vt:lpstr>Office 佈景主題</vt:lpstr>
      <vt:lpstr>方程式</vt:lpstr>
      <vt:lpstr>Visio</vt:lpstr>
      <vt:lpstr>Microsoft 方程式編輯器 3.0</vt:lpstr>
      <vt:lpstr>Chapter 3  Growth of Functions</vt:lpstr>
      <vt:lpstr>Asymptotic notation</vt:lpstr>
      <vt:lpstr>Asymptotic notation</vt:lpstr>
      <vt:lpstr>Asymptotic notation</vt:lpstr>
      <vt:lpstr>Asymptotic notation</vt:lpstr>
      <vt:lpstr>Asymptotic notation</vt:lpstr>
      <vt:lpstr>Asymptotic notation</vt:lpstr>
      <vt:lpstr>PowerPoint 簡報</vt:lpstr>
      <vt:lpstr>PowerPoint 簡報</vt:lpstr>
      <vt:lpstr>Asymptotic notation in equations</vt:lpstr>
      <vt:lpstr>Asymptotic notation in equations</vt:lpstr>
      <vt:lpstr>Asymptotic notation in equations</vt:lpstr>
      <vt:lpstr>Asymptotic notation in equations</vt:lpstr>
      <vt:lpstr>Asymptotic notation in equations</vt:lpstr>
      <vt:lpstr>Comparisons of functions</vt:lpstr>
      <vt:lpstr>Comparisons of functions</vt:lpstr>
      <vt:lpstr>PowerPoint 簡報</vt:lpstr>
      <vt:lpstr>Standard notations and common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137</cp:revision>
  <dcterms:created xsi:type="dcterms:W3CDTF">2021-02-24T05:39:42Z</dcterms:created>
  <dcterms:modified xsi:type="dcterms:W3CDTF">2022-02-19T09:54:52Z</dcterms:modified>
</cp:coreProperties>
</file>