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2" r:id="rId2"/>
    <p:sldId id="353" r:id="rId3"/>
    <p:sldId id="354" r:id="rId4"/>
    <p:sldId id="355" r:id="rId5"/>
    <p:sldId id="356" r:id="rId6"/>
    <p:sldId id="357" r:id="rId7"/>
    <p:sldId id="359" r:id="rId8"/>
    <p:sldId id="362" r:id="rId9"/>
    <p:sldId id="364" r:id="rId10"/>
    <p:sldId id="360" r:id="rId11"/>
    <p:sldId id="365" r:id="rId12"/>
    <p:sldId id="366" r:id="rId13"/>
    <p:sldId id="367" r:id="rId14"/>
    <p:sldId id="368" r:id="rId15"/>
    <p:sldId id="369" r:id="rId16"/>
    <p:sldId id="370" r:id="rId17"/>
    <p:sldId id="371" r:id="rId18"/>
    <p:sldId id="372" r:id="rId19"/>
    <p:sldId id="374"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4" r:id="rId36"/>
    <p:sldId id="395" r:id="rId37"/>
    <p:sldId id="392" r:id="rId38"/>
    <p:sldId id="393" r:id="rId39"/>
    <p:sldId id="410" r:id="rId40"/>
    <p:sldId id="409" r:id="rId41"/>
    <p:sldId id="405" r:id="rId42"/>
    <p:sldId id="411" r:id="rId43"/>
    <p:sldId id="412" r:id="rId44"/>
    <p:sldId id="404" r:id="rId45"/>
    <p:sldId id="403" r:id="rId46"/>
    <p:sldId id="402" r:id="rId47"/>
    <p:sldId id="401" r:id="rId48"/>
    <p:sldId id="400" r:id="rId49"/>
    <p:sldId id="408" r:id="rId50"/>
    <p:sldId id="399" r:id="rId51"/>
    <p:sldId id="398" r:id="rId52"/>
    <p:sldId id="397" r:id="rId53"/>
    <p:sldId id="396" r:id="rId54"/>
    <p:sldId id="265" r:id="rId5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52E"/>
    <a:srgbClr val="B5B6B6"/>
    <a:srgbClr val="9E7D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2" autoAdjust="0"/>
    <p:restoredTop sz="95106" autoAdjust="0"/>
  </p:normalViewPr>
  <p:slideViewPr>
    <p:cSldViewPr snapToGrid="0">
      <p:cViewPr varScale="1">
        <p:scale>
          <a:sx n="86" d="100"/>
          <a:sy n="86" d="100"/>
        </p:scale>
        <p:origin x="590"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7" d="100"/>
          <a:sy n="77" d="100"/>
        </p:scale>
        <p:origin x="3411"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614D7-D5B5-4027-8146-6BECB459C073}" type="datetimeFigureOut">
              <a:rPr lang="zh-TW" altLang="en-US" smtClean="0"/>
              <a:t>2022/3/10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0F1CC-AB6D-4D64-AA3E-C94C75CFCB18}" type="slidenum">
              <a:rPr lang="zh-TW" altLang="en-US" smtClean="0"/>
              <a:t>‹#›</a:t>
            </a:fld>
            <a:endParaRPr lang="zh-TW" altLang="en-US"/>
          </a:p>
        </p:txBody>
      </p:sp>
    </p:spTree>
    <p:extLst>
      <p:ext uri="{BB962C8B-B14F-4D97-AF65-F5344CB8AC3E}">
        <p14:creationId xmlns:p14="http://schemas.microsoft.com/office/powerpoint/2010/main" val="248155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340F1CC-AB6D-4D64-AA3E-C94C75CFCB18}" type="slidenum">
              <a:rPr lang="zh-TW" altLang="en-US" smtClean="0"/>
              <a:t>1</a:t>
            </a:fld>
            <a:endParaRPr lang="zh-TW" altLang="en-US"/>
          </a:p>
        </p:txBody>
      </p:sp>
    </p:spTree>
    <p:extLst>
      <p:ext uri="{BB962C8B-B14F-4D97-AF65-F5344CB8AC3E}">
        <p14:creationId xmlns:p14="http://schemas.microsoft.com/office/powerpoint/2010/main" val="381528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340F1CC-AB6D-4D64-AA3E-C94C75CFCB18}" type="slidenum">
              <a:rPr lang="zh-TW" altLang="en-US" smtClean="0"/>
              <a:t>54</a:t>
            </a:fld>
            <a:endParaRPr lang="zh-TW" altLang="en-US"/>
          </a:p>
        </p:txBody>
      </p:sp>
    </p:spTree>
    <p:extLst>
      <p:ext uri="{BB962C8B-B14F-4D97-AF65-F5344CB8AC3E}">
        <p14:creationId xmlns:p14="http://schemas.microsoft.com/office/powerpoint/2010/main" val="2162944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無圖)">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F2D448D-38D8-4DDC-99DF-EBFA95767F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2" y="0"/>
            <a:ext cx="12184015" cy="6858000"/>
          </a:xfrm>
          <a:prstGeom prst="rect">
            <a:avLst/>
          </a:prstGeom>
        </p:spPr>
      </p:pic>
      <p:sp>
        <p:nvSpPr>
          <p:cNvPr id="8" name="標題 1"/>
          <p:cNvSpPr>
            <a:spLocks noGrp="1"/>
          </p:cNvSpPr>
          <p:nvPr>
            <p:ph type="title"/>
          </p:nvPr>
        </p:nvSpPr>
        <p:spPr>
          <a:xfrm>
            <a:off x="515389" y="1961813"/>
            <a:ext cx="5220393" cy="1830806"/>
          </a:xfrm>
        </p:spPr>
        <p:txBody>
          <a:bodyPr>
            <a:normAutofit/>
          </a:bodyPr>
          <a:lstStyle>
            <a:lvl1pPr>
              <a:defRPr lang="zh-TW" altLang="en-US" sz="6400" b="1" kern="1200" dirty="0">
                <a:solidFill>
                  <a:schemeClr val="bg1"/>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14" name="內容版面配置區 10"/>
          <p:cNvSpPr>
            <a:spLocks noGrp="1"/>
          </p:cNvSpPr>
          <p:nvPr>
            <p:ph sz="quarter" idx="10"/>
          </p:nvPr>
        </p:nvSpPr>
        <p:spPr>
          <a:xfrm>
            <a:off x="515389" y="3875750"/>
            <a:ext cx="4949587" cy="299933"/>
          </a:xfrm>
        </p:spPr>
        <p:txBody>
          <a:bodyPr>
            <a:noAutofit/>
          </a:bodyPr>
          <a:lstStyle>
            <a:lvl1pPr>
              <a:defRPr lang="zh-TW" altLang="en-US" sz="1600" b="0" kern="1200" dirty="0">
                <a:solidFill>
                  <a:schemeClr val="bg1"/>
                </a:solidFill>
                <a:latin typeface="微軟正黑體" panose="020B0604030504040204" pitchFamily="34" charset="-120"/>
                <a:ea typeface="微軟正黑體" panose="020B0604030504040204" pitchFamily="34" charset="-120"/>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pPr>
            <a:r>
              <a:rPr lang="zh-TW" altLang="en-US" dirty="0"/>
              <a:t>編輯母片文字樣式</a:t>
            </a:r>
          </a:p>
        </p:txBody>
      </p:sp>
      <p:cxnSp>
        <p:nvCxnSpPr>
          <p:cNvPr id="6" name="直線接點 5">
            <a:extLst>
              <a:ext uri="{FF2B5EF4-FFF2-40B4-BE49-F238E27FC236}">
                <a16:creationId xmlns:a16="http://schemas.microsoft.com/office/drawing/2014/main" id="{3906E19D-04F3-498D-A0CB-1026E367FD96}"/>
              </a:ext>
            </a:extLst>
          </p:cNvPr>
          <p:cNvCxnSpPr/>
          <p:nvPr userDrawn="1"/>
        </p:nvCxnSpPr>
        <p:spPr>
          <a:xfrm>
            <a:off x="457200" y="3834185"/>
            <a:ext cx="54780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84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內文(只有圖片)">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4468F352-D25A-45A5-8113-89BA097CBF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8" name="內容版面配置區 2"/>
          <p:cNvSpPr>
            <a:spLocks noGrp="1"/>
          </p:cNvSpPr>
          <p:nvPr>
            <p:ph sz="quarter" idx="14"/>
          </p:nvPr>
        </p:nvSpPr>
        <p:spPr>
          <a:xfrm>
            <a:off x="444243" y="1469199"/>
            <a:ext cx="9171333"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68912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內文(只有圖片)">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C0D8C54-0A5A-4EC2-87EC-41D277E270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7" name="內容版面配置區 2"/>
          <p:cNvSpPr>
            <a:spLocks noGrp="1"/>
          </p:cNvSpPr>
          <p:nvPr>
            <p:ph sz="quarter" idx="15"/>
          </p:nvPr>
        </p:nvSpPr>
        <p:spPr>
          <a:xfrm>
            <a:off x="444242" y="1469199"/>
            <a:ext cx="9171333" cy="432720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2807493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內文(圖片為主)">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D2003FB4-3D62-47FA-905A-E60F6FF9D0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16" name="內容版面配置區 2"/>
          <p:cNvSpPr>
            <a:spLocks noGrp="1"/>
          </p:cNvSpPr>
          <p:nvPr>
            <p:ph sz="quarter" idx="13"/>
          </p:nvPr>
        </p:nvSpPr>
        <p:spPr>
          <a:xfrm>
            <a:off x="4784834"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4"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8" name="內容版面配置區 2"/>
          <p:cNvSpPr>
            <a:spLocks noGrp="1"/>
          </p:cNvSpPr>
          <p:nvPr>
            <p:ph sz="quarter" idx="16"/>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5" name="圖片版面配置區 10"/>
          <p:cNvSpPr>
            <a:spLocks noGrp="1"/>
          </p:cNvSpPr>
          <p:nvPr>
            <p:ph type="pic" sz="quarter" idx="10"/>
          </p:nvPr>
        </p:nvSpPr>
        <p:spPr>
          <a:xfrm>
            <a:off x="4784834" y="379562"/>
            <a:ext cx="7038866" cy="5295751"/>
          </a:xfrm>
        </p:spPr>
        <p:txBody>
          <a:bodyPr>
            <a:normAutofit/>
          </a:bodyPr>
          <a:lstStyle>
            <a:lvl1pPr>
              <a:defRPr lang="zh-TW" altLang="en-US" sz="1400" kern="1200" dirty="0">
                <a:solidFill>
                  <a:schemeClr val="tx1"/>
                </a:solidFill>
                <a:latin typeface="微軟正黑體" panose="020B0604030504040204" pitchFamily="34" charset="-120"/>
                <a:ea typeface="微軟正黑體" panose="020B0604030504040204" pitchFamily="34" charset="-120"/>
                <a:cs typeface="+mn-cs"/>
              </a:defRPr>
            </a:lvl1pPr>
          </a:lstStyle>
          <a:p>
            <a:pPr marL="0" marR="0" lvl="0" indent="0" algn="just" defTabSz="914400" rtl="0" eaLnBrk="1" fontAlgn="auto" latinLnBrk="0" hangingPunct="1">
              <a:lnSpc>
                <a:spcPct val="120000"/>
              </a:lnSpc>
              <a:spcBef>
                <a:spcPts val="0"/>
              </a:spcBef>
              <a:spcAft>
                <a:spcPts val="0"/>
              </a:spcAft>
              <a:buClrTx/>
              <a:buSzTx/>
              <a:buFontTx/>
              <a:buNone/>
              <a:tabLst/>
            </a:pPr>
            <a:endParaRPr lang="zh-TW" altLang="en-US" dirty="0"/>
          </a:p>
        </p:txBody>
      </p:sp>
      <p:sp>
        <p:nvSpPr>
          <p:cNvPr id="18" name="內容版面配置區 2"/>
          <p:cNvSpPr>
            <a:spLocks noGrp="1"/>
          </p:cNvSpPr>
          <p:nvPr>
            <p:ph sz="quarter" idx="17"/>
          </p:nvPr>
        </p:nvSpPr>
        <p:spPr>
          <a:xfrm>
            <a:off x="444243" y="1469199"/>
            <a:ext cx="4139259" cy="4659753"/>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39017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內文(圖片為主)">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228167F-A773-4EDA-97A7-5D9CB27E82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16" name="內容版面配置區 2"/>
          <p:cNvSpPr>
            <a:spLocks noGrp="1"/>
          </p:cNvSpPr>
          <p:nvPr>
            <p:ph sz="quarter" idx="13"/>
          </p:nvPr>
        </p:nvSpPr>
        <p:spPr>
          <a:xfrm>
            <a:off x="4784834"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4"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8" name="內容版面配置區 2"/>
          <p:cNvSpPr>
            <a:spLocks noGrp="1"/>
          </p:cNvSpPr>
          <p:nvPr>
            <p:ph sz="quarter" idx="16"/>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5" name="圖片版面配置區 10"/>
          <p:cNvSpPr>
            <a:spLocks noGrp="1"/>
          </p:cNvSpPr>
          <p:nvPr>
            <p:ph type="pic" sz="quarter" idx="10"/>
          </p:nvPr>
        </p:nvSpPr>
        <p:spPr>
          <a:xfrm>
            <a:off x="4784834" y="379562"/>
            <a:ext cx="7038866" cy="5295751"/>
          </a:xfrm>
        </p:spPr>
        <p:txBody>
          <a:bodyPr>
            <a:normAutofit/>
          </a:bodyPr>
          <a:lstStyle>
            <a:lvl1pPr>
              <a:defRPr lang="zh-TW" altLang="en-US" sz="1400" kern="1200" dirty="0">
                <a:solidFill>
                  <a:schemeClr val="tx1"/>
                </a:solidFill>
                <a:latin typeface="微軟正黑體" panose="020B0604030504040204" pitchFamily="34" charset="-120"/>
                <a:ea typeface="微軟正黑體" panose="020B0604030504040204" pitchFamily="34" charset="-120"/>
                <a:cs typeface="+mn-cs"/>
              </a:defRPr>
            </a:lvl1pPr>
          </a:lstStyle>
          <a:p>
            <a:pPr marL="0" marR="0" lvl="0" indent="0" algn="just" defTabSz="914400" rtl="0" eaLnBrk="1" fontAlgn="auto" latinLnBrk="0" hangingPunct="1">
              <a:lnSpc>
                <a:spcPct val="120000"/>
              </a:lnSpc>
              <a:spcBef>
                <a:spcPts val="0"/>
              </a:spcBef>
              <a:spcAft>
                <a:spcPts val="0"/>
              </a:spcAft>
              <a:buClrTx/>
              <a:buSzTx/>
              <a:buFontTx/>
              <a:buNone/>
              <a:tabLst/>
            </a:pPr>
            <a:endParaRPr lang="zh-TW" altLang="en-US" dirty="0"/>
          </a:p>
        </p:txBody>
      </p:sp>
      <p:sp>
        <p:nvSpPr>
          <p:cNvPr id="11" name="內容版面配置區 2"/>
          <p:cNvSpPr>
            <a:spLocks noGrp="1"/>
          </p:cNvSpPr>
          <p:nvPr>
            <p:ph sz="quarter" idx="15"/>
          </p:nvPr>
        </p:nvSpPr>
        <p:spPr>
          <a:xfrm>
            <a:off x="444243" y="1469199"/>
            <a:ext cx="4139260" cy="4659753"/>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3198016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內文(文字+圖片)">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8549BA87-D4B1-4813-A266-8C96BC5237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7" name="圖片版面配置區 10"/>
          <p:cNvSpPr>
            <a:spLocks noGrp="1"/>
          </p:cNvSpPr>
          <p:nvPr>
            <p:ph type="pic" sz="quarter" idx="15"/>
          </p:nvPr>
        </p:nvSpPr>
        <p:spPr>
          <a:xfrm>
            <a:off x="6983167" y="379563"/>
            <a:ext cx="4840533" cy="5295400"/>
          </a:xfrm>
        </p:spPr>
        <p:txBody>
          <a:bodyPr/>
          <a:lstStyle/>
          <a:p>
            <a:endParaRPr lang="zh-TW" altLang="en-US"/>
          </a:p>
        </p:txBody>
      </p:sp>
      <p:sp>
        <p:nvSpPr>
          <p:cNvPr id="11" name="內容版面配置區 2"/>
          <p:cNvSpPr>
            <a:spLocks noGrp="1"/>
          </p:cNvSpPr>
          <p:nvPr>
            <p:ph sz="quarter" idx="16"/>
          </p:nvPr>
        </p:nvSpPr>
        <p:spPr>
          <a:xfrm>
            <a:off x="6983167"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7"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8" name="內容版面配置區 2"/>
          <p:cNvSpPr>
            <a:spLocks noGrp="1"/>
          </p:cNvSpPr>
          <p:nvPr>
            <p:ph sz="quarter" idx="17"/>
          </p:nvPr>
        </p:nvSpPr>
        <p:spPr>
          <a:xfrm>
            <a:off x="444243" y="1469199"/>
            <a:ext cx="6255607" cy="4437297"/>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42166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內文(兩列文字)">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23656D89-2F55-4DE1-A1F7-755FAC06F3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7" name="內容版面配置區 2"/>
          <p:cNvSpPr>
            <a:spLocks noGrp="1"/>
          </p:cNvSpPr>
          <p:nvPr>
            <p:ph sz="quarter" idx="15"/>
          </p:nvPr>
        </p:nvSpPr>
        <p:spPr>
          <a:xfrm>
            <a:off x="5424560" y="1630225"/>
            <a:ext cx="4674097"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1" name="內容版面配置區 2"/>
          <p:cNvSpPr>
            <a:spLocks noGrp="1"/>
          </p:cNvSpPr>
          <p:nvPr>
            <p:ph sz="quarter" idx="16"/>
          </p:nvPr>
        </p:nvSpPr>
        <p:spPr>
          <a:xfrm>
            <a:off x="444243" y="1630225"/>
            <a:ext cx="4674097" cy="432720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marL="0" marR="0" lvl="0" indent="0" algn="just" defTabSz="914400" rtl="0" eaLnBrk="1" fontAlgn="auto" latinLnBrk="0" hangingPunct="1">
              <a:lnSpc>
                <a:spcPct val="120000"/>
              </a:lnSpc>
              <a:spcBef>
                <a:spcPts val="0"/>
              </a:spcBef>
              <a:spcAft>
                <a:spcPts val="0"/>
              </a:spcAft>
              <a:buClrTx/>
              <a:buSzTx/>
              <a:buFontTx/>
              <a:buNone/>
              <a:tabLst/>
            </a:pPr>
            <a:r>
              <a:rPr lang="zh-TW" altLang="en-US" dirty="0"/>
              <a:t>編輯母片文字樣式</a:t>
            </a:r>
          </a:p>
        </p:txBody>
      </p:sp>
    </p:spTree>
    <p:extLst>
      <p:ext uri="{BB962C8B-B14F-4D97-AF65-F5344CB8AC3E}">
        <p14:creationId xmlns:p14="http://schemas.microsoft.com/office/powerpoint/2010/main" val="2604690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內文(兩列文字)">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4A38B812-4C38-450B-B0B8-A8E6AB1A07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7" name="內容版面配置區 2"/>
          <p:cNvSpPr>
            <a:spLocks noGrp="1"/>
          </p:cNvSpPr>
          <p:nvPr>
            <p:ph sz="quarter" idx="15"/>
          </p:nvPr>
        </p:nvSpPr>
        <p:spPr>
          <a:xfrm>
            <a:off x="5424560" y="1630225"/>
            <a:ext cx="4674097"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0" name="內容版面配置區 2"/>
          <p:cNvSpPr>
            <a:spLocks noGrp="1"/>
          </p:cNvSpPr>
          <p:nvPr>
            <p:ph sz="quarter" idx="17"/>
          </p:nvPr>
        </p:nvSpPr>
        <p:spPr>
          <a:xfrm>
            <a:off x="444242" y="1630225"/>
            <a:ext cx="4674097" cy="432720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2359244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空白背景(紅)">
    <p:spTree>
      <p:nvGrpSpPr>
        <p:cNvPr id="1" name=""/>
        <p:cNvGrpSpPr/>
        <p:nvPr/>
      </p:nvGrpSpPr>
      <p:grpSpPr>
        <a:xfrm>
          <a:off x="0" y="0"/>
          <a:ext cx="0" cy="0"/>
          <a:chOff x="0" y="0"/>
          <a:chExt cx="0" cy="0"/>
        </a:xfrm>
      </p:grpSpPr>
      <p:sp>
        <p:nvSpPr>
          <p:cNvPr id="10" name="投影片編號版面配置區 3"/>
          <p:cNvSpPr>
            <a:spLocks noGrp="1"/>
          </p:cNvSpPr>
          <p:nvPr>
            <p:ph type="sldNum" sz="quarter" idx="12"/>
          </p:nvPr>
        </p:nvSpPr>
        <p:spPr>
          <a:xfrm>
            <a:off x="11461531" y="6386332"/>
            <a:ext cx="546538" cy="365125"/>
          </a:xfrm>
        </p:spPr>
        <p:txBody>
          <a:bodyPr/>
          <a:lstStyle>
            <a:lvl1pPr>
              <a:defRPr>
                <a:solidFill>
                  <a:srgbClr val="9E7D51"/>
                </a:solidFill>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pic>
        <p:nvPicPr>
          <p:cNvPr id="9" name="圖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t="7764" r="7531"/>
          <a:stretch/>
        </p:blipFill>
        <p:spPr>
          <a:xfrm>
            <a:off x="0" y="0"/>
            <a:ext cx="12192000" cy="6858000"/>
          </a:xfrm>
          <a:prstGeom prst="rect">
            <a:avLst/>
          </a:prstGeom>
        </p:spPr>
      </p:pic>
    </p:spTree>
    <p:extLst>
      <p:ext uri="{BB962C8B-B14F-4D97-AF65-F5344CB8AC3E}">
        <p14:creationId xmlns:p14="http://schemas.microsoft.com/office/powerpoint/2010/main" val="1465922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空白背景(白2)">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B7A9E770-10BF-447F-B93D-28BBB90329C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7"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661345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空白背景(白)">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95E1272-40AD-4EFC-A1EF-8B20617B89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85576"/>
          <a:stretch/>
        </p:blipFill>
        <p:spPr>
          <a:xfrm>
            <a:off x="3047" y="5868784"/>
            <a:ext cx="12185906" cy="989215"/>
          </a:xfrm>
          <a:prstGeom prst="rect">
            <a:avLst/>
          </a:prstGeom>
        </p:spPr>
      </p:pic>
      <p:sp>
        <p:nvSpPr>
          <p:cNvPr id="11"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46341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封面(有圖)">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EF1540B-7778-409F-83D3-A984E3CBD8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7" name="標題 1"/>
          <p:cNvSpPr>
            <a:spLocks noGrp="1"/>
          </p:cNvSpPr>
          <p:nvPr>
            <p:ph type="title"/>
          </p:nvPr>
        </p:nvSpPr>
        <p:spPr>
          <a:xfrm>
            <a:off x="622738" y="770237"/>
            <a:ext cx="3022505" cy="2422859"/>
          </a:xfrm>
        </p:spPr>
        <p:txBody>
          <a:bodyPr anchor="b">
            <a:normAutofit/>
          </a:bodyPr>
          <a:lstStyle>
            <a:lvl1pPr>
              <a:defRPr lang="zh-TW" altLang="en-US" sz="5400" b="1" kern="1200" dirty="0">
                <a:solidFill>
                  <a:schemeClr val="bg1"/>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8" name="內容版面配置區 10"/>
          <p:cNvSpPr>
            <a:spLocks noGrp="1"/>
          </p:cNvSpPr>
          <p:nvPr>
            <p:ph sz="quarter" idx="10"/>
          </p:nvPr>
        </p:nvSpPr>
        <p:spPr>
          <a:xfrm>
            <a:off x="677701" y="3279033"/>
            <a:ext cx="3573023" cy="299933"/>
          </a:xfrm>
        </p:spPr>
        <p:txBody>
          <a:bodyPr>
            <a:noAutofit/>
          </a:bodyPr>
          <a:lstStyle>
            <a:lvl1pPr>
              <a:defRPr lang="zh-TW" altLang="en-US" sz="1600" b="0" kern="1200" dirty="0">
                <a:solidFill>
                  <a:schemeClr val="bg1"/>
                </a:solidFill>
                <a:latin typeface="微軟正黑體" panose="020B0604030504040204" pitchFamily="34" charset="-120"/>
                <a:ea typeface="微軟正黑體" panose="020B0604030504040204" pitchFamily="34" charset="-120"/>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pPr>
            <a:r>
              <a:rPr lang="zh-TW" altLang="en-US" dirty="0"/>
              <a:t>編輯母片文字樣式</a:t>
            </a:r>
          </a:p>
        </p:txBody>
      </p:sp>
      <p:sp>
        <p:nvSpPr>
          <p:cNvPr id="10" name="圖片版面配置區 10"/>
          <p:cNvSpPr>
            <a:spLocks noGrp="1"/>
          </p:cNvSpPr>
          <p:nvPr>
            <p:ph type="pic" sz="quarter" idx="11"/>
          </p:nvPr>
        </p:nvSpPr>
        <p:spPr>
          <a:xfrm>
            <a:off x="4319897" y="245327"/>
            <a:ext cx="7869056" cy="6612673"/>
          </a:xfrm>
        </p:spPr>
        <p:txBody>
          <a:bodyPr/>
          <a:lstStyle/>
          <a:p>
            <a:endParaRPr lang="zh-TW" altLang="en-US" dirty="0"/>
          </a:p>
        </p:txBody>
      </p:sp>
    </p:spTree>
    <p:extLst>
      <p:ext uri="{BB962C8B-B14F-4D97-AF65-F5344CB8AC3E}">
        <p14:creationId xmlns:p14="http://schemas.microsoft.com/office/powerpoint/2010/main" val="365493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大標">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1263FE1-C5BF-4B4A-9504-76874BFB36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9" name="標題 1"/>
          <p:cNvSpPr>
            <a:spLocks noGrp="1"/>
          </p:cNvSpPr>
          <p:nvPr>
            <p:ph type="title"/>
          </p:nvPr>
        </p:nvSpPr>
        <p:spPr>
          <a:xfrm>
            <a:off x="1219571" y="2530020"/>
            <a:ext cx="3904363" cy="149239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6" name="投影片編號版面配置區 3"/>
          <p:cNvSpPr>
            <a:spLocks noGrp="1"/>
          </p:cNvSpPr>
          <p:nvPr>
            <p:ph type="sldNum" sz="quarter" idx="12"/>
          </p:nvPr>
        </p:nvSpPr>
        <p:spPr>
          <a:xfrm>
            <a:off x="11461531" y="6386332"/>
            <a:ext cx="546538" cy="365125"/>
          </a:xfrm>
        </p:spPr>
        <p:txBody>
          <a:bodyPr/>
          <a:lstStyle>
            <a:lvl1pPr>
              <a:defRPr>
                <a:solidFill>
                  <a:srgbClr val="9E7D51"/>
                </a:solidFill>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317373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大標(有圖)">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ADF6B-4482-4B61-ACE2-ED38E3BE9A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9" name="圖片版面配置區 10"/>
          <p:cNvSpPr>
            <a:spLocks noGrp="1"/>
          </p:cNvSpPr>
          <p:nvPr>
            <p:ph type="pic" sz="quarter" idx="10"/>
          </p:nvPr>
        </p:nvSpPr>
        <p:spPr>
          <a:xfrm>
            <a:off x="4609172" y="490654"/>
            <a:ext cx="7136780" cy="5184659"/>
          </a:xfrm>
        </p:spPr>
        <p:txBody>
          <a:bodyPr/>
          <a:lstStyle/>
          <a:p>
            <a:endParaRPr lang="zh-TW" altLang="en-US"/>
          </a:p>
        </p:txBody>
      </p:sp>
      <p:sp>
        <p:nvSpPr>
          <p:cNvPr id="10"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6" name="標題 1"/>
          <p:cNvSpPr>
            <a:spLocks noGrp="1"/>
          </p:cNvSpPr>
          <p:nvPr>
            <p:ph type="title"/>
          </p:nvPr>
        </p:nvSpPr>
        <p:spPr>
          <a:xfrm>
            <a:off x="758252" y="1516399"/>
            <a:ext cx="2710999" cy="2134312"/>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Tree>
    <p:extLst>
      <p:ext uri="{BB962C8B-B14F-4D97-AF65-F5344CB8AC3E}">
        <p14:creationId xmlns:p14="http://schemas.microsoft.com/office/powerpoint/2010/main" val="295995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內文(項次)">
    <p:spTree>
      <p:nvGrpSpPr>
        <p:cNvPr id="1" name=""/>
        <p:cNvGrpSpPr/>
        <p:nvPr/>
      </p:nvGrpSpPr>
      <p:grpSpPr>
        <a:xfrm>
          <a:off x="0" y="0"/>
          <a:ext cx="0" cy="0"/>
          <a:chOff x="0" y="0"/>
          <a:chExt cx="0" cy="0"/>
        </a:xfrm>
      </p:grpSpPr>
      <p:sp>
        <p:nvSpPr>
          <p:cNvPr id="11"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13" name="圖片版面配置區 10"/>
          <p:cNvSpPr>
            <a:spLocks noGrp="1"/>
          </p:cNvSpPr>
          <p:nvPr>
            <p:ph type="pic" sz="quarter" idx="10"/>
          </p:nvPr>
        </p:nvSpPr>
        <p:spPr>
          <a:xfrm>
            <a:off x="444244" y="1801744"/>
            <a:ext cx="3332302" cy="4327208"/>
          </a:xfrm>
        </p:spPr>
        <p:txBody>
          <a:bodyPr/>
          <a:lstStyle/>
          <a:p>
            <a:endParaRPr lang="zh-TW" altLang="en-US"/>
          </a:p>
        </p:txBody>
      </p:sp>
      <p:sp>
        <p:nvSpPr>
          <p:cNvPr id="24" name="內容版面配置區 2"/>
          <p:cNvSpPr>
            <a:spLocks noGrp="1"/>
          </p:cNvSpPr>
          <p:nvPr>
            <p:ph sz="quarter" idx="13"/>
          </p:nvPr>
        </p:nvSpPr>
        <p:spPr>
          <a:xfrm>
            <a:off x="4473145" y="1017839"/>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5" name="內容版面配置區 2"/>
          <p:cNvSpPr>
            <a:spLocks noGrp="1"/>
          </p:cNvSpPr>
          <p:nvPr>
            <p:ph sz="quarter" idx="14"/>
          </p:nvPr>
        </p:nvSpPr>
        <p:spPr>
          <a:xfrm>
            <a:off x="4473145" y="1692822"/>
            <a:ext cx="6952042" cy="443612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18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6"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Tree>
    <p:extLst>
      <p:ext uri="{BB962C8B-B14F-4D97-AF65-F5344CB8AC3E}">
        <p14:creationId xmlns:p14="http://schemas.microsoft.com/office/powerpoint/2010/main" val="77757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內文(文字為主)">
    <p:spTree>
      <p:nvGrpSpPr>
        <p:cNvPr id="1" name=""/>
        <p:cNvGrpSpPr/>
        <p:nvPr/>
      </p:nvGrpSpPr>
      <p:grpSpPr>
        <a:xfrm>
          <a:off x="0" y="0"/>
          <a:ext cx="0" cy="0"/>
          <a:chOff x="0" y="0"/>
          <a:chExt cx="0" cy="0"/>
        </a:xfrm>
      </p:grpSpPr>
      <p:sp>
        <p:nvSpPr>
          <p:cNvPr id="20" name="內容版面配置區 2"/>
          <p:cNvSpPr>
            <a:spLocks noGrp="1"/>
          </p:cNvSpPr>
          <p:nvPr>
            <p:ph sz="quarter" idx="14"/>
          </p:nvPr>
        </p:nvSpPr>
        <p:spPr>
          <a:xfrm>
            <a:off x="4473145" y="1801743"/>
            <a:ext cx="6952042"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73145" y="1017839"/>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5"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16" name="圖片版面配置區 10"/>
          <p:cNvSpPr>
            <a:spLocks noGrp="1"/>
          </p:cNvSpPr>
          <p:nvPr>
            <p:ph type="pic" sz="quarter" idx="10"/>
          </p:nvPr>
        </p:nvSpPr>
        <p:spPr>
          <a:xfrm>
            <a:off x="444244" y="1801744"/>
            <a:ext cx="3332302" cy="4327208"/>
          </a:xfrm>
        </p:spPr>
        <p:txBody>
          <a:bodyPr/>
          <a:lstStyle/>
          <a:p>
            <a:endParaRPr lang="zh-TW" altLang="en-US"/>
          </a:p>
        </p:txBody>
      </p:sp>
      <p:pic>
        <p:nvPicPr>
          <p:cNvPr id="8" name="圖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Tree>
    <p:extLst>
      <p:ext uri="{BB962C8B-B14F-4D97-AF65-F5344CB8AC3E}">
        <p14:creationId xmlns:p14="http://schemas.microsoft.com/office/powerpoint/2010/main" val="251703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內文(文字為主)">
    <p:spTree>
      <p:nvGrpSpPr>
        <p:cNvPr id="1" name=""/>
        <p:cNvGrpSpPr/>
        <p:nvPr/>
      </p:nvGrpSpPr>
      <p:grpSpPr>
        <a:xfrm>
          <a:off x="0" y="0"/>
          <a:ext cx="0" cy="0"/>
          <a:chOff x="0" y="0"/>
          <a:chExt cx="0" cy="0"/>
        </a:xfrm>
      </p:grpSpPr>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8" name="內容版面配置區 2"/>
          <p:cNvSpPr>
            <a:spLocks noGrp="1"/>
          </p:cNvSpPr>
          <p:nvPr>
            <p:ph sz="quarter" idx="14"/>
          </p:nvPr>
        </p:nvSpPr>
        <p:spPr>
          <a:xfrm>
            <a:off x="444243" y="2406378"/>
            <a:ext cx="11563825" cy="336757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0" name="內容版面配置區 2"/>
          <p:cNvSpPr>
            <a:spLocks noGrp="1"/>
          </p:cNvSpPr>
          <p:nvPr>
            <p:ph sz="quarter" idx="13"/>
          </p:nvPr>
        </p:nvSpPr>
        <p:spPr>
          <a:xfrm>
            <a:off x="444244" y="1801744"/>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1"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Tree>
    <p:extLst>
      <p:ext uri="{BB962C8B-B14F-4D97-AF65-F5344CB8AC3E}">
        <p14:creationId xmlns:p14="http://schemas.microsoft.com/office/powerpoint/2010/main" val="171002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內文(圖片為主)">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B635D18-A619-4C3D-9102-7E4D46D665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12" name="圖片版面配置區 10"/>
          <p:cNvSpPr>
            <a:spLocks noGrp="1"/>
          </p:cNvSpPr>
          <p:nvPr>
            <p:ph type="pic" sz="quarter" idx="10"/>
          </p:nvPr>
        </p:nvSpPr>
        <p:spPr>
          <a:xfrm>
            <a:off x="4784834" y="874986"/>
            <a:ext cx="7038866" cy="4800327"/>
          </a:xfrm>
        </p:spPr>
        <p:txBody>
          <a:bodyPr>
            <a:normAutofit/>
          </a:bodyPr>
          <a:lstStyle>
            <a:lvl1pPr>
              <a:defRPr lang="zh-TW" altLang="en-US" sz="1400" kern="1200" dirty="0">
                <a:solidFill>
                  <a:schemeClr val="tx1"/>
                </a:solidFill>
                <a:latin typeface="微軟正黑體" panose="020B0604030504040204" pitchFamily="34" charset="-120"/>
                <a:ea typeface="微軟正黑體" panose="020B0604030504040204" pitchFamily="34" charset="-120"/>
                <a:cs typeface="+mn-cs"/>
              </a:defRPr>
            </a:lvl1pPr>
          </a:lstStyle>
          <a:p>
            <a:pPr marL="0" marR="0" lvl="0" indent="0" algn="just" defTabSz="914400" rtl="0" eaLnBrk="1" fontAlgn="auto" latinLnBrk="0" hangingPunct="1">
              <a:lnSpc>
                <a:spcPct val="120000"/>
              </a:lnSpc>
              <a:spcBef>
                <a:spcPts val="0"/>
              </a:spcBef>
              <a:spcAft>
                <a:spcPts val="0"/>
              </a:spcAft>
              <a:buClrTx/>
              <a:buSzTx/>
              <a:buFontTx/>
              <a:buNone/>
              <a:tabLst/>
            </a:pPr>
            <a:endParaRPr lang="zh-TW" altLang="en-US" dirty="0"/>
          </a:p>
        </p:txBody>
      </p:sp>
      <p:sp>
        <p:nvSpPr>
          <p:cNvPr id="16" name="內容版面配置區 2"/>
          <p:cNvSpPr>
            <a:spLocks noGrp="1"/>
          </p:cNvSpPr>
          <p:nvPr>
            <p:ph sz="quarter" idx="13"/>
          </p:nvPr>
        </p:nvSpPr>
        <p:spPr>
          <a:xfrm>
            <a:off x="4784834"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4"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13"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21" name="內容版面配置區 2"/>
          <p:cNvSpPr>
            <a:spLocks noGrp="1"/>
          </p:cNvSpPr>
          <p:nvPr>
            <p:ph sz="quarter" idx="15"/>
          </p:nvPr>
        </p:nvSpPr>
        <p:spPr>
          <a:xfrm>
            <a:off x="444243" y="1801744"/>
            <a:ext cx="4139259" cy="4327208"/>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759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內文(文字為主)">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27597BD9-F960-49A1-AB12-8B7259B985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10" name="內容版面配置區 2"/>
          <p:cNvSpPr>
            <a:spLocks noGrp="1"/>
          </p:cNvSpPr>
          <p:nvPr>
            <p:ph sz="quarter" idx="13"/>
          </p:nvPr>
        </p:nvSpPr>
        <p:spPr>
          <a:xfrm>
            <a:off x="444244" y="1801744"/>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1"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9" name="內容版面配置區 2"/>
          <p:cNvSpPr>
            <a:spLocks noGrp="1"/>
          </p:cNvSpPr>
          <p:nvPr>
            <p:ph sz="quarter" idx="15"/>
          </p:nvPr>
        </p:nvSpPr>
        <p:spPr>
          <a:xfrm>
            <a:off x="444243" y="2414878"/>
            <a:ext cx="9171333" cy="338153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211151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11572406" y="6356350"/>
            <a:ext cx="479686" cy="365125"/>
          </a:xfrm>
          <a:prstGeom prst="rect">
            <a:avLst/>
          </a:prstGeom>
        </p:spPr>
        <p:txBody>
          <a:bodyPr vert="horz" lIns="91440" tIns="45720" rIns="91440" bIns="45720" rtlCol="0" anchor="ctr"/>
          <a:lstStyle>
            <a:lvl1pPr algn="r">
              <a:defRPr sz="1200">
                <a:solidFill>
                  <a:schemeClr val="tx1">
                    <a:tint val="75000"/>
                  </a:schemeClr>
                </a:solidFill>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2573219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55" r:id="rId3"/>
    <p:sldLayoutId id="2147483661" r:id="rId4"/>
    <p:sldLayoutId id="2147483664" r:id="rId5"/>
    <p:sldLayoutId id="2147483662" r:id="rId6"/>
    <p:sldLayoutId id="2147483672" r:id="rId7"/>
    <p:sldLayoutId id="2147483660" r:id="rId8"/>
    <p:sldLayoutId id="2147483673" r:id="rId9"/>
    <p:sldLayoutId id="2147483676" r:id="rId10"/>
    <p:sldLayoutId id="2147483679" r:id="rId11"/>
    <p:sldLayoutId id="2147483677" r:id="rId12"/>
    <p:sldLayoutId id="2147483680" r:id="rId13"/>
    <p:sldLayoutId id="2147483675" r:id="rId14"/>
    <p:sldLayoutId id="2147483674" r:id="rId15"/>
    <p:sldLayoutId id="2147483681" r:id="rId16"/>
    <p:sldLayoutId id="2147483666" r:id="rId17"/>
    <p:sldLayoutId id="2147483667" r:id="rId18"/>
    <p:sldLayoutId id="2147483665"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30.emf"/></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489573" y="2413890"/>
            <a:ext cx="5113044" cy="1325563"/>
          </a:xfrm>
        </p:spPr>
        <p:txBody>
          <a:bodyPr>
            <a:noAutofit/>
          </a:bodyPr>
          <a:lstStyle/>
          <a:p>
            <a:r>
              <a:rPr lang="en-US" altLang="zh-TW" sz="2400" dirty="0"/>
              <a:t>Chapter 8  </a:t>
            </a:r>
            <a:br>
              <a:rPr lang="en-US" altLang="zh-TW" sz="2400" dirty="0"/>
            </a:br>
            <a:r>
              <a:rPr lang="en-US" altLang="zh-TW" sz="2400" dirty="0"/>
              <a:t>Sorting in Linear Time</a:t>
            </a:r>
            <a:endParaRPr lang="zh-TW" altLang="en-US" sz="3600" dirty="0">
              <a:latin typeface="微軟正黑體" panose="020B0604030504040204" pitchFamily="34" charset="-120"/>
              <a:ea typeface="微軟正黑體" panose="020B0604030504040204" pitchFamily="34" charset="-120"/>
            </a:endParaRPr>
          </a:p>
        </p:txBody>
      </p:sp>
      <p:sp>
        <p:nvSpPr>
          <p:cNvPr id="4" name="內容版面配置區 3"/>
          <p:cNvSpPr>
            <a:spLocks noGrp="1"/>
          </p:cNvSpPr>
          <p:nvPr>
            <p:ph sz="quarter" idx="10"/>
          </p:nvPr>
        </p:nvSpPr>
        <p:spPr>
          <a:xfrm>
            <a:off x="489573" y="3950563"/>
            <a:ext cx="4975403" cy="1049700"/>
          </a:xfrm>
        </p:spPr>
        <p:txBody>
          <a:bodyPr>
            <a:normAutofit/>
          </a:bodyPr>
          <a:lstStyle/>
          <a:p>
            <a:pPr marL="0" indent="0">
              <a:buNone/>
            </a:pPr>
            <a:r>
              <a:rPr lang="en-US" altLang="zh-TW" dirty="0"/>
              <a:t>Chi-Yeh Chen</a:t>
            </a:r>
          </a:p>
          <a:p>
            <a:pPr marL="0" indent="0">
              <a:buNone/>
            </a:pPr>
            <a:r>
              <a:rPr lang="zh-TW" altLang="en-US" dirty="0"/>
              <a:t>陳奇業</a:t>
            </a:r>
          </a:p>
          <a:p>
            <a:pPr marL="0" indent="0">
              <a:buNone/>
            </a:pPr>
            <a:r>
              <a:rPr lang="zh-TW" altLang="en-US" dirty="0"/>
              <a:t>成功大學資訊工程學系</a:t>
            </a:r>
          </a:p>
        </p:txBody>
      </p:sp>
    </p:spTree>
    <p:extLst>
      <p:ext uri="{BB962C8B-B14F-4D97-AF65-F5344CB8AC3E}">
        <p14:creationId xmlns:p14="http://schemas.microsoft.com/office/powerpoint/2010/main" val="2127073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19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TW" sz="1900" dirty="0">
              <a:solidFill>
                <a:prstClr val="black"/>
              </a:solidFill>
              <a:latin typeface="Calibri"/>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19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TW" sz="1900" dirty="0">
              <a:solidFill>
                <a:prstClr val="black"/>
              </a:solidFill>
              <a:latin typeface="Calibri"/>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19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TW" sz="1900" dirty="0">
              <a:solidFill>
                <a:prstClr val="black"/>
              </a:solidFill>
              <a:latin typeface="Calibri"/>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19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TW" sz="1900" dirty="0">
              <a:solidFill>
                <a:prstClr val="black"/>
              </a:solidFill>
              <a:latin typeface="Calibri"/>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19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1900" b="0" i="0" u="none" strike="noStrike" kern="1200" cap="none" spc="0" normalizeH="0" baseline="0" noProof="0" dirty="0">
                <a:ln>
                  <a:noFill/>
                </a:ln>
                <a:solidFill>
                  <a:prstClr val="black"/>
                </a:solidFill>
                <a:effectLst/>
                <a:uLnTx/>
                <a:uFillTx/>
                <a:latin typeface="Calibri"/>
                <a:cs typeface="+mn-cs"/>
              </a:rPr>
              <a:t>[Each internal node is labeled by indices of array elements from their original positions. Each leaf is labeled by the permutation of orders that the algorithm determines.]</a:t>
            </a:r>
            <a:endParaRPr kumimoji="0" lang="zh-TW" altLang="en-US" sz="19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10</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For insertion sort on 3 elements:</a:t>
            </a:r>
            <a:endParaRPr lang="zh-TW" altLang="en-US" dirty="0"/>
          </a:p>
        </p:txBody>
      </p:sp>
      <p:sp>
        <p:nvSpPr>
          <p:cNvPr id="6" name="Oval 4">
            <a:extLst>
              <a:ext uri="{FF2B5EF4-FFF2-40B4-BE49-F238E27FC236}">
                <a16:creationId xmlns:a16="http://schemas.microsoft.com/office/drawing/2014/main" id="{CE247100-3FD7-4C2E-B61F-BF9E12BBF9F9}"/>
              </a:ext>
            </a:extLst>
          </p:cNvPr>
          <p:cNvSpPr>
            <a:spLocks noChangeArrowheads="1"/>
          </p:cNvSpPr>
          <p:nvPr/>
        </p:nvSpPr>
        <p:spPr bwMode="auto">
          <a:xfrm>
            <a:off x="5240790" y="2378007"/>
            <a:ext cx="792163" cy="360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1:2</a:t>
            </a:r>
          </a:p>
        </p:txBody>
      </p:sp>
      <p:sp>
        <p:nvSpPr>
          <p:cNvPr id="7" name="Oval 5">
            <a:extLst>
              <a:ext uri="{FF2B5EF4-FFF2-40B4-BE49-F238E27FC236}">
                <a16:creationId xmlns:a16="http://schemas.microsoft.com/office/drawing/2014/main" id="{7142E7A0-4CC5-4013-B258-27850AE90D29}"/>
              </a:ext>
            </a:extLst>
          </p:cNvPr>
          <p:cNvSpPr>
            <a:spLocks noChangeArrowheads="1"/>
          </p:cNvSpPr>
          <p:nvPr/>
        </p:nvSpPr>
        <p:spPr bwMode="auto">
          <a:xfrm>
            <a:off x="3727902" y="3098732"/>
            <a:ext cx="792162" cy="360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2:3</a:t>
            </a:r>
            <a:endParaRPr lang="en-US" altLang="zh-TW" sz="1800">
              <a:latin typeface="Arial" panose="020B0604020202020204" pitchFamily="34" charset="0"/>
            </a:endParaRPr>
          </a:p>
        </p:txBody>
      </p:sp>
      <p:sp>
        <p:nvSpPr>
          <p:cNvPr id="8" name="Oval 6">
            <a:extLst>
              <a:ext uri="{FF2B5EF4-FFF2-40B4-BE49-F238E27FC236}">
                <a16:creationId xmlns:a16="http://schemas.microsoft.com/office/drawing/2014/main" id="{7FA1CA7F-CE23-4EED-9E53-16A3A1B22BA9}"/>
              </a:ext>
            </a:extLst>
          </p:cNvPr>
          <p:cNvSpPr>
            <a:spLocks noChangeArrowheads="1"/>
          </p:cNvSpPr>
          <p:nvPr/>
        </p:nvSpPr>
        <p:spPr bwMode="auto">
          <a:xfrm>
            <a:off x="6680652" y="3098732"/>
            <a:ext cx="792162" cy="360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1:3</a:t>
            </a:r>
            <a:endParaRPr lang="en-US" altLang="zh-TW" sz="1800">
              <a:latin typeface="Arial" panose="020B0604020202020204" pitchFamily="34" charset="0"/>
            </a:endParaRPr>
          </a:p>
        </p:txBody>
      </p:sp>
      <p:sp>
        <p:nvSpPr>
          <p:cNvPr id="9" name="Oval 7">
            <a:extLst>
              <a:ext uri="{FF2B5EF4-FFF2-40B4-BE49-F238E27FC236}">
                <a16:creationId xmlns:a16="http://schemas.microsoft.com/office/drawing/2014/main" id="{724DF90E-A2A8-4A99-8100-882871071DA7}"/>
              </a:ext>
            </a:extLst>
          </p:cNvPr>
          <p:cNvSpPr>
            <a:spLocks noChangeArrowheads="1"/>
          </p:cNvSpPr>
          <p:nvPr/>
        </p:nvSpPr>
        <p:spPr bwMode="auto">
          <a:xfrm>
            <a:off x="4448627" y="3890894"/>
            <a:ext cx="792162" cy="360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1:3</a:t>
            </a:r>
            <a:endParaRPr lang="en-US" altLang="zh-TW" sz="1800">
              <a:latin typeface="Arial" panose="020B0604020202020204" pitchFamily="34" charset="0"/>
            </a:endParaRPr>
          </a:p>
        </p:txBody>
      </p:sp>
      <p:sp>
        <p:nvSpPr>
          <p:cNvPr id="10" name="Oval 8">
            <a:extLst>
              <a:ext uri="{FF2B5EF4-FFF2-40B4-BE49-F238E27FC236}">
                <a16:creationId xmlns:a16="http://schemas.microsoft.com/office/drawing/2014/main" id="{82ED2253-FE96-4979-BEF3-742C0C9C434F}"/>
              </a:ext>
            </a:extLst>
          </p:cNvPr>
          <p:cNvSpPr>
            <a:spLocks noChangeArrowheads="1"/>
          </p:cNvSpPr>
          <p:nvPr/>
        </p:nvSpPr>
        <p:spPr bwMode="auto">
          <a:xfrm>
            <a:off x="7399790" y="3890894"/>
            <a:ext cx="792163" cy="360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2:3</a:t>
            </a:r>
            <a:endParaRPr lang="en-US" altLang="zh-TW" sz="1800">
              <a:latin typeface="Arial" panose="020B0604020202020204" pitchFamily="34" charset="0"/>
            </a:endParaRPr>
          </a:p>
        </p:txBody>
      </p:sp>
      <p:sp>
        <p:nvSpPr>
          <p:cNvPr id="11" name="AutoShape 9">
            <a:extLst>
              <a:ext uri="{FF2B5EF4-FFF2-40B4-BE49-F238E27FC236}">
                <a16:creationId xmlns:a16="http://schemas.microsoft.com/office/drawing/2014/main" id="{0F78D541-F258-4A05-9753-E667979C06F1}"/>
              </a:ext>
            </a:extLst>
          </p:cNvPr>
          <p:cNvSpPr>
            <a:spLocks noChangeArrowheads="1"/>
          </p:cNvSpPr>
          <p:nvPr/>
        </p:nvSpPr>
        <p:spPr bwMode="auto">
          <a:xfrm>
            <a:off x="5744028" y="3890894"/>
            <a:ext cx="865187"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&lt;2,1,3&gt;</a:t>
            </a:r>
          </a:p>
        </p:txBody>
      </p:sp>
      <p:sp>
        <p:nvSpPr>
          <p:cNvPr id="12" name="AutoShape 10">
            <a:extLst>
              <a:ext uri="{FF2B5EF4-FFF2-40B4-BE49-F238E27FC236}">
                <a16:creationId xmlns:a16="http://schemas.microsoft.com/office/drawing/2014/main" id="{4F4A056F-FCE9-4F40-8F65-862023426C9E}"/>
              </a:ext>
            </a:extLst>
          </p:cNvPr>
          <p:cNvSpPr>
            <a:spLocks noChangeArrowheads="1"/>
          </p:cNvSpPr>
          <p:nvPr/>
        </p:nvSpPr>
        <p:spPr bwMode="auto">
          <a:xfrm>
            <a:off x="2864303" y="3890894"/>
            <a:ext cx="865187"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&lt;1,2,3&gt;</a:t>
            </a:r>
            <a:endParaRPr lang="en-US" altLang="zh-TW" sz="1800">
              <a:latin typeface="Arial" panose="020B0604020202020204" pitchFamily="34" charset="0"/>
            </a:endParaRPr>
          </a:p>
        </p:txBody>
      </p:sp>
      <p:sp>
        <p:nvSpPr>
          <p:cNvPr id="13" name="AutoShape 11">
            <a:extLst>
              <a:ext uri="{FF2B5EF4-FFF2-40B4-BE49-F238E27FC236}">
                <a16:creationId xmlns:a16="http://schemas.microsoft.com/office/drawing/2014/main" id="{F96182CE-6FEE-41F0-B0FF-87FB7E556455}"/>
              </a:ext>
            </a:extLst>
          </p:cNvPr>
          <p:cNvSpPr>
            <a:spLocks noChangeArrowheads="1"/>
          </p:cNvSpPr>
          <p:nvPr/>
        </p:nvSpPr>
        <p:spPr bwMode="auto">
          <a:xfrm>
            <a:off x="6464753" y="4754494"/>
            <a:ext cx="865187"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&lt;2,3,1&gt;</a:t>
            </a:r>
            <a:endParaRPr lang="en-US" altLang="zh-TW" sz="1800">
              <a:latin typeface="Arial" panose="020B0604020202020204" pitchFamily="34" charset="0"/>
            </a:endParaRPr>
          </a:p>
        </p:txBody>
      </p:sp>
      <p:sp>
        <p:nvSpPr>
          <p:cNvPr id="14" name="AutoShape 12">
            <a:extLst>
              <a:ext uri="{FF2B5EF4-FFF2-40B4-BE49-F238E27FC236}">
                <a16:creationId xmlns:a16="http://schemas.microsoft.com/office/drawing/2014/main" id="{B139DE83-749A-42A0-902B-BD565D9F0118}"/>
              </a:ext>
            </a:extLst>
          </p:cNvPr>
          <p:cNvSpPr>
            <a:spLocks noChangeArrowheads="1"/>
          </p:cNvSpPr>
          <p:nvPr/>
        </p:nvSpPr>
        <p:spPr bwMode="auto">
          <a:xfrm>
            <a:off x="5024889" y="4754494"/>
            <a:ext cx="865188"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&lt;3,1,2&gt;</a:t>
            </a:r>
            <a:endParaRPr lang="en-US" altLang="zh-TW" sz="1800">
              <a:latin typeface="Arial" panose="020B0604020202020204" pitchFamily="34" charset="0"/>
            </a:endParaRPr>
          </a:p>
        </p:txBody>
      </p:sp>
      <p:sp>
        <p:nvSpPr>
          <p:cNvPr id="15" name="AutoShape 13">
            <a:extLst>
              <a:ext uri="{FF2B5EF4-FFF2-40B4-BE49-F238E27FC236}">
                <a16:creationId xmlns:a16="http://schemas.microsoft.com/office/drawing/2014/main" id="{A5A7AE88-5F1E-4617-AE78-434B64038103}"/>
              </a:ext>
            </a:extLst>
          </p:cNvPr>
          <p:cNvSpPr>
            <a:spLocks noChangeArrowheads="1"/>
          </p:cNvSpPr>
          <p:nvPr/>
        </p:nvSpPr>
        <p:spPr bwMode="auto">
          <a:xfrm>
            <a:off x="8191953" y="4754494"/>
            <a:ext cx="865187"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&lt;3,2,1&gt;</a:t>
            </a:r>
            <a:endParaRPr lang="en-US" altLang="zh-TW" sz="1800">
              <a:latin typeface="Arial" panose="020B0604020202020204" pitchFamily="34" charset="0"/>
            </a:endParaRPr>
          </a:p>
        </p:txBody>
      </p:sp>
      <p:sp>
        <p:nvSpPr>
          <p:cNvPr id="16" name="AutoShape 14">
            <a:extLst>
              <a:ext uri="{FF2B5EF4-FFF2-40B4-BE49-F238E27FC236}">
                <a16:creationId xmlns:a16="http://schemas.microsoft.com/office/drawing/2014/main" id="{652214DE-84D3-4AD1-B473-5C76621A4BEE}"/>
              </a:ext>
            </a:extLst>
          </p:cNvPr>
          <p:cNvSpPr>
            <a:spLocks noChangeArrowheads="1"/>
          </p:cNvSpPr>
          <p:nvPr/>
        </p:nvSpPr>
        <p:spPr bwMode="auto">
          <a:xfrm>
            <a:off x="3583439" y="4754494"/>
            <a:ext cx="865188"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&lt;1,3,2&gt;</a:t>
            </a:r>
            <a:endParaRPr lang="en-US" altLang="zh-TW" sz="1800">
              <a:latin typeface="Arial" panose="020B0604020202020204" pitchFamily="34" charset="0"/>
            </a:endParaRPr>
          </a:p>
        </p:txBody>
      </p:sp>
      <p:cxnSp>
        <p:nvCxnSpPr>
          <p:cNvPr id="17" name="AutoShape 15">
            <a:extLst>
              <a:ext uri="{FF2B5EF4-FFF2-40B4-BE49-F238E27FC236}">
                <a16:creationId xmlns:a16="http://schemas.microsoft.com/office/drawing/2014/main" id="{A14F37EE-EBA0-4CF4-875F-7DEDC01C4027}"/>
              </a:ext>
            </a:extLst>
          </p:cNvPr>
          <p:cNvCxnSpPr>
            <a:cxnSpLocks noChangeShapeType="1"/>
            <a:stCxn id="6" idx="3"/>
            <a:endCxn id="7" idx="7"/>
          </p:cNvCxnSpPr>
          <p:nvPr/>
        </p:nvCxnSpPr>
        <p:spPr bwMode="auto">
          <a:xfrm flipH="1">
            <a:off x="4404177" y="2685981"/>
            <a:ext cx="952500" cy="465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 name="AutoShape 16">
            <a:extLst>
              <a:ext uri="{FF2B5EF4-FFF2-40B4-BE49-F238E27FC236}">
                <a16:creationId xmlns:a16="http://schemas.microsoft.com/office/drawing/2014/main" id="{97C7A655-6973-4856-8F9E-BC4C622E3A6A}"/>
              </a:ext>
            </a:extLst>
          </p:cNvPr>
          <p:cNvCxnSpPr>
            <a:cxnSpLocks noChangeShapeType="1"/>
            <a:stCxn id="6" idx="5"/>
            <a:endCxn id="8" idx="1"/>
          </p:cNvCxnSpPr>
          <p:nvPr/>
        </p:nvCxnSpPr>
        <p:spPr bwMode="auto">
          <a:xfrm>
            <a:off x="5917065" y="2685981"/>
            <a:ext cx="879475" cy="465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 name="AutoShape 17">
            <a:extLst>
              <a:ext uri="{FF2B5EF4-FFF2-40B4-BE49-F238E27FC236}">
                <a16:creationId xmlns:a16="http://schemas.microsoft.com/office/drawing/2014/main" id="{0055807C-3126-4F2D-855D-95FB97C5B65B}"/>
              </a:ext>
            </a:extLst>
          </p:cNvPr>
          <p:cNvCxnSpPr>
            <a:cxnSpLocks noChangeShapeType="1"/>
            <a:stCxn id="7" idx="3"/>
            <a:endCxn id="12" idx="0"/>
          </p:cNvCxnSpPr>
          <p:nvPr/>
        </p:nvCxnSpPr>
        <p:spPr bwMode="auto">
          <a:xfrm flipH="1">
            <a:off x="3297689" y="3406706"/>
            <a:ext cx="546100" cy="484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 name="AutoShape 18">
            <a:extLst>
              <a:ext uri="{FF2B5EF4-FFF2-40B4-BE49-F238E27FC236}">
                <a16:creationId xmlns:a16="http://schemas.microsoft.com/office/drawing/2014/main" id="{6B81E8FA-1C0C-4985-8837-48CFEBF87210}"/>
              </a:ext>
            </a:extLst>
          </p:cNvPr>
          <p:cNvCxnSpPr>
            <a:cxnSpLocks noChangeShapeType="1"/>
            <a:stCxn id="7" idx="5"/>
            <a:endCxn id="9" idx="0"/>
          </p:cNvCxnSpPr>
          <p:nvPr/>
        </p:nvCxnSpPr>
        <p:spPr bwMode="auto">
          <a:xfrm>
            <a:off x="4404178" y="3406706"/>
            <a:ext cx="441325" cy="484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1" name="AutoShape 19">
            <a:extLst>
              <a:ext uri="{FF2B5EF4-FFF2-40B4-BE49-F238E27FC236}">
                <a16:creationId xmlns:a16="http://schemas.microsoft.com/office/drawing/2014/main" id="{E2A0F9D0-39C8-4144-B0B9-14FB24F080E4}"/>
              </a:ext>
            </a:extLst>
          </p:cNvPr>
          <p:cNvCxnSpPr>
            <a:cxnSpLocks noChangeShapeType="1"/>
            <a:stCxn id="8" idx="3"/>
            <a:endCxn id="11" idx="0"/>
          </p:cNvCxnSpPr>
          <p:nvPr/>
        </p:nvCxnSpPr>
        <p:spPr bwMode="auto">
          <a:xfrm flipH="1">
            <a:off x="6177415" y="3406706"/>
            <a:ext cx="619125" cy="484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 name="AutoShape 20">
            <a:extLst>
              <a:ext uri="{FF2B5EF4-FFF2-40B4-BE49-F238E27FC236}">
                <a16:creationId xmlns:a16="http://schemas.microsoft.com/office/drawing/2014/main" id="{76876B7C-AC3E-4E63-9975-72493FD127C8}"/>
              </a:ext>
            </a:extLst>
          </p:cNvPr>
          <p:cNvCxnSpPr>
            <a:cxnSpLocks noChangeShapeType="1"/>
            <a:stCxn id="8" idx="5"/>
            <a:endCxn id="10" idx="0"/>
          </p:cNvCxnSpPr>
          <p:nvPr/>
        </p:nvCxnSpPr>
        <p:spPr bwMode="auto">
          <a:xfrm>
            <a:off x="7356928" y="3406706"/>
            <a:ext cx="439737" cy="484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 name="AutoShape 21">
            <a:extLst>
              <a:ext uri="{FF2B5EF4-FFF2-40B4-BE49-F238E27FC236}">
                <a16:creationId xmlns:a16="http://schemas.microsoft.com/office/drawing/2014/main" id="{115EF157-C836-4395-B0D8-5A422C8BCA81}"/>
              </a:ext>
            </a:extLst>
          </p:cNvPr>
          <p:cNvCxnSpPr>
            <a:cxnSpLocks noChangeShapeType="1"/>
            <a:stCxn id="9" idx="3"/>
            <a:endCxn id="16" idx="0"/>
          </p:cNvCxnSpPr>
          <p:nvPr/>
        </p:nvCxnSpPr>
        <p:spPr bwMode="auto">
          <a:xfrm flipH="1">
            <a:off x="4016828" y="4198870"/>
            <a:ext cx="547687"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 name="AutoShape 22">
            <a:extLst>
              <a:ext uri="{FF2B5EF4-FFF2-40B4-BE49-F238E27FC236}">
                <a16:creationId xmlns:a16="http://schemas.microsoft.com/office/drawing/2014/main" id="{A52CB9F5-476D-473C-8A16-657A7B9F6AD3}"/>
              </a:ext>
            </a:extLst>
          </p:cNvPr>
          <p:cNvCxnSpPr>
            <a:cxnSpLocks noChangeShapeType="1"/>
            <a:stCxn id="9" idx="5"/>
            <a:endCxn id="14" idx="0"/>
          </p:cNvCxnSpPr>
          <p:nvPr/>
        </p:nvCxnSpPr>
        <p:spPr bwMode="auto">
          <a:xfrm>
            <a:off x="5124903" y="4198870"/>
            <a:ext cx="333375"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5" name="AutoShape 23">
            <a:extLst>
              <a:ext uri="{FF2B5EF4-FFF2-40B4-BE49-F238E27FC236}">
                <a16:creationId xmlns:a16="http://schemas.microsoft.com/office/drawing/2014/main" id="{9135CF56-741B-4256-8C1B-E9C1B9DDE7E2}"/>
              </a:ext>
            </a:extLst>
          </p:cNvPr>
          <p:cNvCxnSpPr>
            <a:cxnSpLocks noChangeShapeType="1"/>
            <a:stCxn id="10" idx="3"/>
            <a:endCxn id="13" idx="0"/>
          </p:cNvCxnSpPr>
          <p:nvPr/>
        </p:nvCxnSpPr>
        <p:spPr bwMode="auto">
          <a:xfrm flipH="1">
            <a:off x="6898139" y="4198870"/>
            <a:ext cx="617538"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4B7BDE6B-C799-4681-A170-E12964FDF24B}"/>
              </a:ext>
            </a:extLst>
          </p:cNvPr>
          <p:cNvCxnSpPr>
            <a:cxnSpLocks noChangeShapeType="1"/>
            <a:stCxn id="10" idx="5"/>
            <a:endCxn id="15" idx="0"/>
          </p:cNvCxnSpPr>
          <p:nvPr/>
        </p:nvCxnSpPr>
        <p:spPr bwMode="auto">
          <a:xfrm>
            <a:off x="8076065" y="4198870"/>
            <a:ext cx="549275"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7" name="Text Box 25">
            <a:extLst>
              <a:ext uri="{FF2B5EF4-FFF2-40B4-BE49-F238E27FC236}">
                <a16:creationId xmlns:a16="http://schemas.microsoft.com/office/drawing/2014/main" id="{3CB8B156-4069-471B-805E-4DEC7810C2DE}"/>
              </a:ext>
            </a:extLst>
          </p:cNvPr>
          <p:cNvSpPr txBox="1">
            <a:spLocks noChangeArrowheads="1"/>
          </p:cNvSpPr>
          <p:nvPr/>
        </p:nvSpPr>
        <p:spPr bwMode="auto">
          <a:xfrm>
            <a:off x="6609214" y="2451032"/>
            <a:ext cx="272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i="1"/>
              <a:t>A</a:t>
            </a:r>
            <a:r>
              <a:rPr lang="en-US" altLang="zh-TW" sz="1800"/>
              <a:t>[1] </a:t>
            </a:r>
            <a:r>
              <a:rPr lang="zh-TW" altLang="en-US" sz="1800"/>
              <a:t>＞</a:t>
            </a:r>
            <a:r>
              <a:rPr lang="en-US" altLang="zh-TW" sz="1800" i="1"/>
              <a:t>A</a:t>
            </a:r>
            <a:r>
              <a:rPr lang="en-US" altLang="zh-TW" sz="1800"/>
              <a:t>[2] (swap in array)</a:t>
            </a:r>
          </a:p>
        </p:txBody>
      </p:sp>
      <p:sp>
        <p:nvSpPr>
          <p:cNvPr id="28" name="Text Box 26">
            <a:extLst>
              <a:ext uri="{FF2B5EF4-FFF2-40B4-BE49-F238E27FC236}">
                <a16:creationId xmlns:a16="http://schemas.microsoft.com/office/drawing/2014/main" id="{104AC1A8-32A5-4F50-A360-288E4C23FC98}"/>
              </a:ext>
            </a:extLst>
          </p:cNvPr>
          <p:cNvSpPr txBox="1">
            <a:spLocks noChangeArrowheads="1"/>
          </p:cNvSpPr>
          <p:nvPr/>
        </p:nvSpPr>
        <p:spPr bwMode="auto">
          <a:xfrm>
            <a:off x="3367539" y="2451032"/>
            <a:ext cx="128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i="1"/>
              <a:t>A</a:t>
            </a:r>
            <a:r>
              <a:rPr lang="en-US" altLang="zh-TW" sz="1800"/>
              <a:t>[1] </a:t>
            </a:r>
            <a:r>
              <a:rPr lang="zh-TW" altLang="zh-TW" sz="1800"/>
              <a:t>≦</a:t>
            </a:r>
            <a:r>
              <a:rPr lang="en-US" altLang="zh-TW" sz="1800" i="1"/>
              <a:t>A</a:t>
            </a:r>
            <a:r>
              <a:rPr lang="en-US" altLang="zh-TW" sz="1800"/>
              <a:t>[2]</a:t>
            </a:r>
          </a:p>
        </p:txBody>
      </p:sp>
      <p:sp>
        <p:nvSpPr>
          <p:cNvPr id="29" name="Text Box 27">
            <a:extLst>
              <a:ext uri="{FF2B5EF4-FFF2-40B4-BE49-F238E27FC236}">
                <a16:creationId xmlns:a16="http://schemas.microsoft.com/office/drawing/2014/main" id="{1091D6BD-83DF-461A-B2B3-E7590F8916BD}"/>
              </a:ext>
            </a:extLst>
          </p:cNvPr>
          <p:cNvSpPr txBox="1">
            <a:spLocks noChangeArrowheads="1"/>
          </p:cNvSpPr>
          <p:nvPr/>
        </p:nvSpPr>
        <p:spPr bwMode="auto">
          <a:xfrm>
            <a:off x="7833177" y="3098731"/>
            <a:ext cx="1282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i="1"/>
              <a:t>A</a:t>
            </a:r>
            <a:r>
              <a:rPr lang="en-US" altLang="zh-TW" sz="1800"/>
              <a:t>[1] </a:t>
            </a:r>
            <a:r>
              <a:rPr lang="zh-TW" altLang="en-US" sz="1800"/>
              <a:t>＞</a:t>
            </a:r>
            <a:r>
              <a:rPr lang="en-US" altLang="zh-TW" sz="1800" i="1"/>
              <a:t>A</a:t>
            </a:r>
            <a:r>
              <a:rPr lang="en-US" altLang="zh-TW" sz="1800"/>
              <a:t>[2]</a:t>
            </a:r>
          </a:p>
          <a:p>
            <a:pPr eaLnBrk="1" hangingPunct="1">
              <a:spcBef>
                <a:spcPct val="0"/>
              </a:spcBef>
              <a:buFontTx/>
              <a:buNone/>
            </a:pPr>
            <a:r>
              <a:rPr lang="en-US" altLang="zh-TW" sz="1800" i="1"/>
              <a:t>A</a:t>
            </a:r>
            <a:r>
              <a:rPr lang="en-US" altLang="zh-TW" sz="1800"/>
              <a:t>[1] </a:t>
            </a:r>
            <a:r>
              <a:rPr lang="zh-TW" altLang="en-US" sz="1800">
                <a:latin typeface="Arial" panose="020B0604020202020204" pitchFamily="34" charset="0"/>
              </a:rPr>
              <a:t>＞</a:t>
            </a:r>
            <a:r>
              <a:rPr lang="en-US" altLang="zh-TW" sz="1800" i="1"/>
              <a:t>A</a:t>
            </a:r>
            <a:r>
              <a:rPr lang="en-US" altLang="zh-TW" sz="1800"/>
              <a:t>[3]</a:t>
            </a:r>
            <a:endParaRPr lang="en-US" altLang="zh-TW" sz="1800">
              <a:latin typeface="Arial" panose="020B0604020202020204" pitchFamily="34" charset="0"/>
            </a:endParaRPr>
          </a:p>
        </p:txBody>
      </p:sp>
      <p:sp>
        <p:nvSpPr>
          <p:cNvPr id="30" name="Text Box 28">
            <a:extLst>
              <a:ext uri="{FF2B5EF4-FFF2-40B4-BE49-F238E27FC236}">
                <a16:creationId xmlns:a16="http://schemas.microsoft.com/office/drawing/2014/main" id="{89F0ACA5-10F3-4420-87A7-BE6D5B38A030}"/>
              </a:ext>
            </a:extLst>
          </p:cNvPr>
          <p:cNvSpPr txBox="1">
            <a:spLocks noChangeArrowheads="1"/>
          </p:cNvSpPr>
          <p:nvPr/>
        </p:nvSpPr>
        <p:spPr bwMode="auto">
          <a:xfrm>
            <a:off x="4735964" y="3098731"/>
            <a:ext cx="1282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i="1" dirty="0"/>
              <a:t>A</a:t>
            </a:r>
            <a:r>
              <a:rPr lang="en-US" altLang="zh-TW" sz="1800" dirty="0"/>
              <a:t>[1] </a:t>
            </a:r>
            <a:r>
              <a:rPr lang="zh-TW" altLang="zh-TW" sz="1800" dirty="0">
                <a:latin typeface="Arial" panose="020B0604020202020204" pitchFamily="34" charset="0"/>
              </a:rPr>
              <a:t>≦</a:t>
            </a:r>
            <a:r>
              <a:rPr lang="en-US" altLang="zh-TW" sz="1800" i="1" dirty="0"/>
              <a:t>A</a:t>
            </a:r>
            <a:r>
              <a:rPr lang="en-US" altLang="zh-TW" sz="1800" dirty="0"/>
              <a:t>[2]</a:t>
            </a:r>
          </a:p>
          <a:p>
            <a:pPr eaLnBrk="1" hangingPunct="1">
              <a:spcBef>
                <a:spcPct val="0"/>
              </a:spcBef>
              <a:buFontTx/>
              <a:buNone/>
            </a:pPr>
            <a:r>
              <a:rPr lang="en-US" altLang="zh-TW" sz="1800" i="1" dirty="0"/>
              <a:t>A</a:t>
            </a:r>
            <a:r>
              <a:rPr lang="en-US" altLang="zh-TW" sz="1800" dirty="0"/>
              <a:t>[2] </a:t>
            </a:r>
            <a:r>
              <a:rPr lang="zh-TW" altLang="en-US" sz="1800" dirty="0">
                <a:latin typeface="Arial" panose="020B0604020202020204" pitchFamily="34" charset="0"/>
              </a:rPr>
              <a:t>＞</a:t>
            </a:r>
            <a:r>
              <a:rPr lang="en-US" altLang="zh-TW" sz="1800" i="1" dirty="0"/>
              <a:t>A</a:t>
            </a:r>
            <a:r>
              <a:rPr lang="en-US" altLang="zh-TW" sz="1800" dirty="0"/>
              <a:t>[3]</a:t>
            </a:r>
          </a:p>
        </p:txBody>
      </p:sp>
      <p:sp>
        <p:nvSpPr>
          <p:cNvPr id="31" name="Text Box 29">
            <a:extLst>
              <a:ext uri="{FF2B5EF4-FFF2-40B4-BE49-F238E27FC236}">
                <a16:creationId xmlns:a16="http://schemas.microsoft.com/office/drawing/2014/main" id="{507B361C-59F6-4AD7-8FF9-498E41787877}"/>
              </a:ext>
            </a:extLst>
          </p:cNvPr>
          <p:cNvSpPr txBox="1">
            <a:spLocks noChangeArrowheads="1"/>
          </p:cNvSpPr>
          <p:nvPr/>
        </p:nvSpPr>
        <p:spPr bwMode="auto">
          <a:xfrm>
            <a:off x="1711778" y="4322694"/>
            <a:ext cx="18886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i="1"/>
              <a:t>A</a:t>
            </a:r>
            <a:r>
              <a:rPr lang="en-US" altLang="zh-TW" sz="1800"/>
              <a:t>[1] </a:t>
            </a:r>
            <a:r>
              <a:rPr lang="zh-TW" altLang="zh-TW" sz="1800">
                <a:latin typeface="Arial" panose="020B0604020202020204" pitchFamily="34" charset="0"/>
              </a:rPr>
              <a:t>≦</a:t>
            </a:r>
            <a:r>
              <a:rPr lang="en-US" altLang="zh-TW" sz="1800" i="1"/>
              <a:t>A</a:t>
            </a:r>
            <a:r>
              <a:rPr lang="en-US" altLang="zh-TW" sz="1800"/>
              <a:t>[2] ≦</a:t>
            </a:r>
            <a:r>
              <a:rPr lang="en-US" altLang="zh-TW" sz="1800" i="1"/>
              <a:t>A</a:t>
            </a:r>
            <a:r>
              <a:rPr lang="en-US" altLang="zh-TW" sz="1800"/>
              <a:t>[3]</a:t>
            </a:r>
          </a:p>
        </p:txBody>
      </p:sp>
      <p:sp>
        <p:nvSpPr>
          <p:cNvPr id="32" name="Text Box 30">
            <a:extLst>
              <a:ext uri="{FF2B5EF4-FFF2-40B4-BE49-F238E27FC236}">
                <a16:creationId xmlns:a16="http://schemas.microsoft.com/office/drawing/2014/main" id="{B0C4130A-72BE-4B51-A552-8F8E0571194E}"/>
              </a:ext>
            </a:extLst>
          </p:cNvPr>
          <p:cNvSpPr txBox="1">
            <a:spLocks noChangeArrowheads="1"/>
          </p:cNvSpPr>
          <p:nvPr/>
        </p:nvSpPr>
        <p:spPr bwMode="auto">
          <a:xfrm>
            <a:off x="6248852" y="1801744"/>
            <a:ext cx="212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dirty="0"/>
              <a:t>compare </a:t>
            </a:r>
            <a:r>
              <a:rPr lang="en-US" altLang="zh-TW" sz="1800" i="1" dirty="0"/>
              <a:t>A</a:t>
            </a:r>
            <a:r>
              <a:rPr lang="en-US" altLang="zh-TW" sz="1800" dirty="0"/>
              <a:t>[1] </a:t>
            </a:r>
            <a:r>
              <a:rPr lang="zh-TW" altLang="en-US" sz="1800" dirty="0"/>
              <a:t>＞</a:t>
            </a:r>
            <a:r>
              <a:rPr lang="en-US" altLang="zh-TW" sz="1800" i="1" dirty="0"/>
              <a:t>A</a:t>
            </a:r>
            <a:r>
              <a:rPr lang="en-US" altLang="zh-TW" sz="1800" dirty="0"/>
              <a:t>[2]</a:t>
            </a:r>
            <a:endParaRPr lang="en-US" altLang="zh-TW" sz="1800" dirty="0">
              <a:latin typeface="Arial" panose="020B0604020202020204" pitchFamily="34" charset="0"/>
            </a:endParaRPr>
          </a:p>
        </p:txBody>
      </p:sp>
      <p:sp>
        <p:nvSpPr>
          <p:cNvPr id="33" name="Line 32">
            <a:extLst>
              <a:ext uri="{FF2B5EF4-FFF2-40B4-BE49-F238E27FC236}">
                <a16:creationId xmlns:a16="http://schemas.microsoft.com/office/drawing/2014/main" id="{C6C963B5-6E27-48C2-BF55-C57564FE0478}"/>
              </a:ext>
            </a:extLst>
          </p:cNvPr>
          <p:cNvSpPr>
            <a:spLocks noChangeShapeType="1"/>
          </p:cNvSpPr>
          <p:nvPr/>
        </p:nvSpPr>
        <p:spPr bwMode="auto">
          <a:xfrm flipH="1">
            <a:off x="5959928" y="2090670"/>
            <a:ext cx="288925" cy="287337"/>
          </a:xfrm>
          <a:prstGeom prst="line">
            <a:avLst/>
          </a:prstGeom>
          <a:noFill/>
          <a:ln w="952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TW" altLang="en-US"/>
          </a:p>
        </p:txBody>
      </p:sp>
      <p:sp>
        <p:nvSpPr>
          <p:cNvPr id="34" name="Text Box 33">
            <a:extLst>
              <a:ext uri="{FF2B5EF4-FFF2-40B4-BE49-F238E27FC236}">
                <a16:creationId xmlns:a16="http://schemas.microsoft.com/office/drawing/2014/main" id="{4A2B3B00-7D34-4D8B-A15D-708441FE1C2C}"/>
              </a:ext>
            </a:extLst>
          </p:cNvPr>
          <p:cNvSpPr txBox="1">
            <a:spLocks noChangeArrowheads="1"/>
          </p:cNvSpPr>
          <p:nvPr/>
        </p:nvSpPr>
        <p:spPr bwMode="auto">
          <a:xfrm>
            <a:off x="6320289" y="2593907"/>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a:t>
            </a:r>
            <a:endParaRPr lang="zh-TW" altLang="en-US" sz="1800">
              <a:latin typeface="Arial" panose="020B0604020202020204" pitchFamily="34" charset="0"/>
            </a:endParaRPr>
          </a:p>
        </p:txBody>
      </p:sp>
      <p:sp>
        <p:nvSpPr>
          <p:cNvPr id="35" name="Text Box 34">
            <a:extLst>
              <a:ext uri="{FF2B5EF4-FFF2-40B4-BE49-F238E27FC236}">
                <a16:creationId xmlns:a16="http://schemas.microsoft.com/office/drawing/2014/main" id="{A8F22AC4-0632-4FC6-8115-08992AA9EFFD}"/>
              </a:ext>
            </a:extLst>
          </p:cNvPr>
          <p:cNvSpPr txBox="1">
            <a:spLocks noChangeArrowheads="1"/>
          </p:cNvSpPr>
          <p:nvPr/>
        </p:nvSpPr>
        <p:spPr bwMode="auto">
          <a:xfrm>
            <a:off x="4520064" y="259390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t>
            </a:r>
          </a:p>
        </p:txBody>
      </p:sp>
      <p:sp>
        <p:nvSpPr>
          <p:cNvPr id="36" name="Text Box 35">
            <a:extLst>
              <a:ext uri="{FF2B5EF4-FFF2-40B4-BE49-F238E27FC236}">
                <a16:creationId xmlns:a16="http://schemas.microsoft.com/office/drawing/2014/main" id="{FAB524B0-EE1A-41FB-93AA-67DC650FE266}"/>
              </a:ext>
            </a:extLst>
          </p:cNvPr>
          <p:cNvSpPr txBox="1">
            <a:spLocks noChangeArrowheads="1"/>
          </p:cNvSpPr>
          <p:nvPr/>
        </p:nvSpPr>
        <p:spPr bwMode="auto">
          <a:xfrm>
            <a:off x="3151639" y="3386069"/>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t>
            </a:r>
          </a:p>
        </p:txBody>
      </p:sp>
      <p:sp>
        <p:nvSpPr>
          <p:cNvPr id="37" name="Text Box 36">
            <a:extLst>
              <a:ext uri="{FF2B5EF4-FFF2-40B4-BE49-F238E27FC236}">
                <a16:creationId xmlns:a16="http://schemas.microsoft.com/office/drawing/2014/main" id="{70741223-4307-479C-BCFC-C43F6B55FABE}"/>
              </a:ext>
            </a:extLst>
          </p:cNvPr>
          <p:cNvSpPr txBox="1">
            <a:spLocks noChangeArrowheads="1"/>
          </p:cNvSpPr>
          <p:nvPr/>
        </p:nvSpPr>
        <p:spPr bwMode="auto">
          <a:xfrm>
            <a:off x="3872364" y="4178231"/>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t>
            </a:r>
          </a:p>
        </p:txBody>
      </p:sp>
      <p:sp>
        <p:nvSpPr>
          <p:cNvPr id="38" name="Text Box 37">
            <a:extLst>
              <a:ext uri="{FF2B5EF4-FFF2-40B4-BE49-F238E27FC236}">
                <a16:creationId xmlns:a16="http://schemas.microsoft.com/office/drawing/2014/main" id="{C7654927-14AB-4632-8707-D6F60B977F27}"/>
              </a:ext>
            </a:extLst>
          </p:cNvPr>
          <p:cNvSpPr txBox="1">
            <a:spLocks noChangeArrowheads="1"/>
          </p:cNvSpPr>
          <p:nvPr/>
        </p:nvSpPr>
        <p:spPr bwMode="auto">
          <a:xfrm>
            <a:off x="5240789" y="4178232"/>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a:t>
            </a:r>
            <a:endParaRPr lang="zh-TW" altLang="en-US" sz="1800">
              <a:latin typeface="Arial" panose="020B0604020202020204" pitchFamily="34" charset="0"/>
            </a:endParaRPr>
          </a:p>
        </p:txBody>
      </p:sp>
      <p:sp>
        <p:nvSpPr>
          <p:cNvPr id="39" name="Text Box 38">
            <a:extLst>
              <a:ext uri="{FF2B5EF4-FFF2-40B4-BE49-F238E27FC236}">
                <a16:creationId xmlns:a16="http://schemas.microsoft.com/office/drawing/2014/main" id="{D7620DD1-6C03-4ABA-8D84-6B8F7562BE99}"/>
              </a:ext>
            </a:extLst>
          </p:cNvPr>
          <p:cNvSpPr txBox="1">
            <a:spLocks noChangeArrowheads="1"/>
          </p:cNvSpPr>
          <p:nvPr/>
        </p:nvSpPr>
        <p:spPr bwMode="auto">
          <a:xfrm>
            <a:off x="8336414" y="4178232"/>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a:t>
            </a:r>
            <a:endParaRPr lang="zh-TW" altLang="en-US" sz="1800">
              <a:latin typeface="Arial" panose="020B0604020202020204" pitchFamily="34" charset="0"/>
            </a:endParaRPr>
          </a:p>
        </p:txBody>
      </p:sp>
      <p:sp>
        <p:nvSpPr>
          <p:cNvPr id="40" name="Text Box 39">
            <a:extLst>
              <a:ext uri="{FF2B5EF4-FFF2-40B4-BE49-F238E27FC236}">
                <a16:creationId xmlns:a16="http://schemas.microsoft.com/office/drawing/2014/main" id="{E89DECF0-0C48-43C0-8A01-6772ABB80DBF}"/>
              </a:ext>
            </a:extLst>
          </p:cNvPr>
          <p:cNvSpPr txBox="1">
            <a:spLocks noChangeArrowheads="1"/>
          </p:cNvSpPr>
          <p:nvPr/>
        </p:nvSpPr>
        <p:spPr bwMode="auto">
          <a:xfrm>
            <a:off x="6825114" y="4178231"/>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t>
            </a:r>
          </a:p>
        </p:txBody>
      </p:sp>
      <p:sp>
        <p:nvSpPr>
          <p:cNvPr id="41" name="Text Box 40">
            <a:extLst>
              <a:ext uri="{FF2B5EF4-FFF2-40B4-BE49-F238E27FC236}">
                <a16:creationId xmlns:a16="http://schemas.microsoft.com/office/drawing/2014/main" id="{FD2E7533-0B92-4F75-BB15-1AED701C6732}"/>
              </a:ext>
            </a:extLst>
          </p:cNvPr>
          <p:cNvSpPr txBox="1">
            <a:spLocks noChangeArrowheads="1"/>
          </p:cNvSpPr>
          <p:nvPr/>
        </p:nvSpPr>
        <p:spPr bwMode="auto">
          <a:xfrm>
            <a:off x="7544252" y="3386069"/>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a:t>
            </a:r>
            <a:endParaRPr lang="zh-TW" altLang="en-US" sz="1800">
              <a:latin typeface="Arial" panose="020B0604020202020204" pitchFamily="34" charset="0"/>
            </a:endParaRPr>
          </a:p>
        </p:txBody>
      </p:sp>
      <p:sp>
        <p:nvSpPr>
          <p:cNvPr id="42" name="Text Box 41">
            <a:extLst>
              <a:ext uri="{FF2B5EF4-FFF2-40B4-BE49-F238E27FC236}">
                <a16:creationId xmlns:a16="http://schemas.microsoft.com/office/drawing/2014/main" id="{3D3FD1E7-451A-43B7-B952-6A5714D3007B}"/>
              </a:ext>
            </a:extLst>
          </p:cNvPr>
          <p:cNvSpPr txBox="1">
            <a:spLocks noChangeArrowheads="1"/>
          </p:cNvSpPr>
          <p:nvPr/>
        </p:nvSpPr>
        <p:spPr bwMode="auto">
          <a:xfrm>
            <a:off x="6104389" y="3386069"/>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t>
            </a:r>
          </a:p>
        </p:txBody>
      </p:sp>
      <p:sp>
        <p:nvSpPr>
          <p:cNvPr id="43" name="Text Box 42">
            <a:extLst>
              <a:ext uri="{FF2B5EF4-FFF2-40B4-BE49-F238E27FC236}">
                <a16:creationId xmlns:a16="http://schemas.microsoft.com/office/drawing/2014/main" id="{7CA63F15-58A9-4C29-8324-B4AD3524C28C}"/>
              </a:ext>
            </a:extLst>
          </p:cNvPr>
          <p:cNvSpPr txBox="1">
            <a:spLocks noChangeArrowheads="1"/>
          </p:cNvSpPr>
          <p:nvPr/>
        </p:nvSpPr>
        <p:spPr bwMode="auto">
          <a:xfrm>
            <a:off x="4520064" y="3314632"/>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a:t>
            </a:r>
            <a:endParaRPr lang="zh-TW" altLang="en-US" sz="1800">
              <a:latin typeface="Arial" panose="020B0604020202020204" pitchFamily="34" charset="0"/>
            </a:endParaRPr>
          </a:p>
        </p:txBody>
      </p:sp>
    </p:spTree>
    <p:extLst>
      <p:ext uri="{BB962C8B-B14F-4D97-AF65-F5344CB8AC3E}">
        <p14:creationId xmlns:p14="http://schemas.microsoft.com/office/powerpoint/2010/main" val="288728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When we come to a leaf, the sorting algorithm has established the ordering </a:t>
                </a: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𝜋</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𝜋</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d>
                      </m:sub>
                    </m:s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𝜋</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How many leaves on the decision tree? There are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leaves, because every permutation appears at least once.</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r="-1084"/>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11</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168398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For any comparison sort,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one tree for each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View the tree as if the algorithm splits in two at each node, based on the information it has determined up to that point.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 tree models all possible execution traces.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altLang="zh-TW" sz="2400" b="0" i="0" u="none" strike="noStrike" kern="1200" cap="none" spc="0" normalizeH="0" baseline="0" noProof="0" dirty="0">
                  <a:ln>
                    <a:noFill/>
                  </a:ln>
                  <a:solidFill>
                    <a:prstClr val="black"/>
                  </a:solidFill>
                  <a:effectLst/>
                  <a:uLnTx/>
                  <a:uFillTx/>
                  <a:latin typeface="Calibri"/>
                  <a:cs typeface="+mn-cs"/>
                </a:endParaRPr>
              </a:p>
              <a:p>
                <a:pPr marL="3429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3200" b="0" i="0" u="none" strike="noStrike" kern="1200" cap="none" spc="0" normalizeH="0" baseline="0" noProof="0" dirty="0">
                    <a:ln>
                      <a:noFill/>
                    </a:ln>
                    <a:solidFill>
                      <a:prstClr val="black"/>
                    </a:solidFill>
                    <a:effectLst/>
                    <a:uLnTx/>
                    <a:uFillTx/>
                    <a:latin typeface="Calibri"/>
                    <a:cs typeface="+mn-cs"/>
                  </a:rPr>
                  <a:t>We shall consider only decision trees in which each permutation appears as a reachable leaf.</a:t>
                </a:r>
                <a:endParaRPr kumimoji="0" lang="zh-TW" altLang="en-US" sz="32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312"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12</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372103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srgbClr val="FF0000"/>
                </a:solidFill>
                <a:effectLst/>
                <a:uLnTx/>
                <a:uFillTx/>
                <a:latin typeface="Calibri"/>
                <a:cs typeface="+mn-cs"/>
              </a:rPr>
              <a:t>The length of the longest simple path </a:t>
            </a:r>
            <a:r>
              <a:rPr kumimoji="0" lang="en-US" altLang="zh-TW" sz="2800" b="0" i="0" u="none" strike="noStrike" kern="1200" cap="none" spc="0" normalizeH="0" baseline="0" noProof="0" dirty="0">
                <a:ln>
                  <a:noFill/>
                </a:ln>
                <a:solidFill>
                  <a:prstClr val="black"/>
                </a:solidFill>
                <a:effectLst/>
                <a:uLnTx/>
                <a:uFillTx/>
                <a:latin typeface="Calibri"/>
                <a:cs typeface="+mn-cs"/>
              </a:rPr>
              <a:t>from the root of a decision tree to any of its reachable leaves represents </a:t>
            </a:r>
            <a:r>
              <a:rPr kumimoji="0" lang="en-US" altLang="zh-TW" sz="2800" b="0" i="0" u="none" strike="noStrike" kern="1200" cap="none" spc="0" normalizeH="0" baseline="0" noProof="0" dirty="0">
                <a:ln>
                  <a:noFill/>
                </a:ln>
                <a:solidFill>
                  <a:srgbClr val="FF0000"/>
                </a:solidFill>
                <a:effectLst/>
                <a:uLnTx/>
                <a:uFillTx/>
                <a:latin typeface="Calibri"/>
                <a:cs typeface="+mn-cs"/>
              </a:rPr>
              <a:t>the worst-case number of comparisons </a:t>
            </a:r>
            <a:r>
              <a:rPr kumimoji="0" lang="en-US" altLang="zh-TW" sz="2800" b="0" i="0" u="none" strike="noStrike" kern="1200" cap="none" spc="0" normalizeH="0" baseline="0" noProof="0" dirty="0">
                <a:ln>
                  <a:noFill/>
                </a:ln>
                <a:solidFill>
                  <a:prstClr val="black"/>
                </a:solidFill>
                <a:effectLst/>
                <a:uLnTx/>
                <a:uFillTx/>
                <a:latin typeface="Calibri"/>
                <a:cs typeface="+mn-cs"/>
              </a:rPr>
              <a:t>that the corresponding sorting algorithm performs.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srgbClr val="FF0000"/>
                </a:solidFill>
                <a:effectLst/>
                <a:uLnTx/>
                <a:uFillTx/>
                <a:latin typeface="Calibri"/>
                <a:cs typeface="+mn-cs"/>
              </a:rPr>
              <a:t>The worst-case number of comparisons </a:t>
            </a:r>
            <a:r>
              <a:rPr kumimoji="0" lang="en-US" altLang="zh-TW" sz="2800" b="0" i="0" u="none" strike="noStrike" kern="1200" cap="none" spc="0" normalizeH="0" baseline="0" noProof="0" dirty="0">
                <a:ln>
                  <a:noFill/>
                </a:ln>
                <a:solidFill>
                  <a:prstClr val="black"/>
                </a:solidFill>
                <a:effectLst/>
                <a:uLnTx/>
                <a:uFillTx/>
                <a:latin typeface="Calibri"/>
                <a:cs typeface="+mn-cs"/>
              </a:rPr>
              <a:t>for a given comparison sort algorithm equals </a:t>
            </a:r>
            <a:r>
              <a:rPr kumimoji="0" lang="en-US" altLang="zh-TW" sz="2800" b="0" i="0" u="none" strike="noStrike" kern="1200" cap="none" spc="0" normalizeH="0" baseline="0" noProof="0" dirty="0">
                <a:ln>
                  <a:noFill/>
                </a:ln>
                <a:solidFill>
                  <a:srgbClr val="FF0000"/>
                </a:solidFill>
                <a:effectLst/>
                <a:uLnTx/>
                <a:uFillTx/>
                <a:latin typeface="Calibri"/>
                <a:cs typeface="+mn-cs"/>
              </a:rPr>
              <a:t>the height of its decision tree</a:t>
            </a:r>
            <a:r>
              <a:rPr kumimoji="0" lang="en-US" altLang="zh-TW" sz="2800" b="0" i="0" u="none" strike="noStrike" kern="1200" cap="none" spc="0" normalizeH="0" baseline="0" noProof="0" dirty="0">
                <a:ln>
                  <a:noFill/>
                </a:ln>
                <a:solidFill>
                  <a:prstClr val="black"/>
                </a:solidFill>
                <a:effectLst/>
                <a:uLnTx/>
                <a:uFillTx/>
                <a:latin typeface="Calibri"/>
                <a:cs typeface="+mn-cs"/>
              </a:rPr>
              <a:t>.</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13</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 lower bound for the worst case</a:t>
            </a:r>
            <a:endParaRPr lang="zh-TW" altLang="en-US" dirty="0"/>
          </a:p>
        </p:txBody>
      </p:sp>
    </p:spTree>
    <p:extLst>
      <p:ext uri="{BB962C8B-B14F-4D97-AF65-F5344CB8AC3E}">
        <p14:creationId xmlns:p14="http://schemas.microsoft.com/office/powerpoint/2010/main" val="3899073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Depends on the algorithm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Insertion sort: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Merge sort: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14</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3" y="800313"/>
            <a:ext cx="11310981" cy="868517"/>
          </a:xfrm>
        </p:spPr>
        <p:txBody>
          <a:bodyPr>
            <a:noAutofit/>
          </a:bodyPr>
          <a:lstStyle/>
          <a:p>
            <a:r>
              <a:rPr lang="en-US" altLang="zh-TW" sz="3200" dirty="0"/>
              <a:t>What is the length of the longest path from root to leaf ?</a:t>
            </a:r>
            <a:endParaRPr lang="zh-TW" altLang="en-US" sz="3200" dirty="0"/>
          </a:p>
        </p:txBody>
      </p:sp>
    </p:spTree>
    <p:extLst>
      <p:ext uri="{BB962C8B-B14F-4D97-AF65-F5344CB8AC3E}">
        <p14:creationId xmlns:p14="http://schemas.microsoft.com/office/powerpoint/2010/main" val="64740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srgbClr val="FF0000"/>
                    </a:solidFill>
                    <a:effectLst/>
                    <a:uLnTx/>
                    <a:uFillTx/>
                    <a:latin typeface="Calibri"/>
                    <a:cs typeface="+mn-cs"/>
                  </a:rPr>
                  <a:t>Lemma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Any binary tree of height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h</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has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h</m:t>
                        </m:r>
                      </m:sup>
                    </m:sSup>
                  </m:oMath>
                </a14:m>
                <a:r>
                  <a:rPr kumimoji="0" lang="en-US" altLang="zh-TW" sz="2800" b="0" i="0" u="none" strike="noStrike" kern="1200" cap="none" spc="0" normalizeH="0" baseline="0" noProof="0" dirty="0">
                    <a:ln>
                      <a:noFill/>
                    </a:ln>
                    <a:solidFill>
                      <a:prstClr val="black"/>
                    </a:solidFill>
                    <a:effectLst/>
                    <a:uLnTx/>
                    <a:uFillTx/>
                    <a:latin typeface="Calibri"/>
                    <a:cs typeface="+mn-cs"/>
                  </a:rPr>
                  <a:t> leaves.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In other words: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of</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leaves</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height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Then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h</m:t>
                        </m:r>
                      </m:sup>
                    </m:sSup>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15</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17292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1" u="none" strike="noStrike" kern="1200" cap="none" spc="0" normalizeH="0" baseline="0" noProof="0" dirty="0">
                    <a:ln>
                      <a:noFill/>
                    </a:ln>
                    <a:solidFill>
                      <a:prstClr val="black"/>
                    </a:solidFill>
                    <a:effectLst/>
                    <a:uLnTx/>
                    <a:uFillTx/>
                    <a:latin typeface="Calibri"/>
                    <a:cs typeface="+mn-cs"/>
                  </a:rPr>
                  <a:t>Proof</a:t>
                </a:r>
                <a:r>
                  <a:rPr kumimoji="0" lang="en-US" altLang="zh-TW" sz="2800" b="1"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By induction on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h</m:t>
                    </m:r>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0" u="none" strike="noStrike" kern="1200" cap="none" spc="0" normalizeH="0" baseline="0" noProof="0" dirty="0">
                    <a:ln>
                      <a:noFill/>
                    </a:ln>
                    <a:solidFill>
                      <a:prstClr val="black"/>
                    </a:solidFill>
                    <a:effectLst/>
                    <a:uLnTx/>
                    <a:uFillTx/>
                    <a:latin typeface="Calibri"/>
                    <a:cs typeface="+mn-cs"/>
                  </a:rPr>
                  <a:t>Basis: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Tree is just one node, which is a leaf. </a:t>
                </a:r>
                <a14:m>
                  <m:oMath xmlns:m="http://schemas.openxmlformats.org/officeDocument/2006/math">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sup>
                    </m:s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0" u="none" strike="noStrike" kern="1200" cap="none" spc="0" normalizeH="0" baseline="0" noProof="0" dirty="0">
                    <a:ln>
                      <a:noFill/>
                    </a:ln>
                    <a:solidFill>
                      <a:prstClr val="black"/>
                    </a:solidFill>
                    <a:effectLst/>
                    <a:uLnTx/>
                    <a:uFillTx/>
                    <a:latin typeface="Calibri"/>
                    <a:cs typeface="+mn-cs"/>
                  </a:rPr>
                  <a:t>Inductive step</a:t>
                </a:r>
                <a:r>
                  <a:rPr kumimoji="0" lang="en-US" altLang="zh-TW" sz="2800" b="0" i="0" u="none" strike="noStrike" kern="1200" cap="none" spc="0" normalizeH="0" baseline="0" noProof="0" dirty="0">
                    <a:ln>
                      <a:noFill/>
                    </a:ln>
                    <a:solidFill>
                      <a:prstClr val="black"/>
                    </a:solidFill>
                    <a:effectLst/>
                    <a:uLnTx/>
                    <a:uFillTx/>
                    <a:latin typeface="Calibri"/>
                    <a:cs typeface="+mn-cs"/>
                  </a:rPr>
                  <a:t>: Assume true for height</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Extend tree of height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by making as many new leaves as possible. Each leaf becomes parent to two new leaves.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of</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leaves</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for</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height</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of</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leaves</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for</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height</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h</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m:oMathPara>
                </a14:m>
                <a:endParaRPr kumimoji="0" lang="en-US" altLang="zh-TW" sz="2800" b="0" i="0" u="none" strike="noStrike" kern="1200" cap="none" spc="0" normalizeH="0" baseline="0" noProof="0" dirty="0">
                  <a:ln>
                    <a:noFill/>
                  </a:ln>
                  <a:solidFill>
                    <a:prstClr val="black"/>
                  </a:solidFill>
                  <a:effectLst/>
                  <a:uLnTx/>
                  <a:uFillTx/>
                  <a:latin typeface="Calibri"/>
                  <a:ea typeface="Cambria Math" panose="02040503050406030204" pitchFamily="18"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h</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p>
                      </m:sSup>
                    </m:oMath>
                  </m:oMathPara>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ea typeface="Cambria Math" panose="02040503050406030204" pitchFamily="18" charset="0"/>
                    <a:cs typeface="+mn-cs"/>
                  </a:rPr>
                  <a: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h</m:t>
                        </m:r>
                      </m:sup>
                    </m:sSup>
                  </m:oMath>
                </a14:m>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16</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
        <p:nvSpPr>
          <p:cNvPr id="6" name="文字方塊 5">
            <a:extLst>
              <a:ext uri="{FF2B5EF4-FFF2-40B4-BE49-F238E27FC236}">
                <a16:creationId xmlns:a16="http://schemas.microsoft.com/office/drawing/2014/main" id="{0798CD0B-E905-42C0-9D6E-23F1343688BC}"/>
              </a:ext>
            </a:extLst>
          </p:cNvPr>
          <p:cNvSpPr txBox="1"/>
          <p:nvPr/>
        </p:nvSpPr>
        <p:spPr>
          <a:xfrm>
            <a:off x="8203454" y="4582914"/>
            <a:ext cx="2428870" cy="369332"/>
          </a:xfrm>
          <a:prstGeom prst="rect">
            <a:avLst/>
          </a:prstGeom>
          <a:noFill/>
        </p:spPr>
        <p:txBody>
          <a:bodyPr wrap="none" rtlCol="0">
            <a:spAutoFit/>
          </a:bodyPr>
          <a:lstStyle/>
          <a:p>
            <a:r>
              <a:rPr lang="en-US" altLang="zh-TW" dirty="0">
                <a:solidFill>
                  <a:srgbClr val="FF0000"/>
                </a:solidFill>
              </a:rPr>
              <a:t>(Inductive hypothesis)</a:t>
            </a:r>
            <a:endParaRPr lang="zh-TW" altLang="en-US" dirty="0">
              <a:solidFill>
                <a:srgbClr val="FF0000"/>
              </a:solidFill>
            </a:endParaRPr>
          </a:p>
        </p:txBody>
      </p:sp>
    </p:spTree>
    <p:extLst>
      <p:ext uri="{BB962C8B-B14F-4D97-AF65-F5344CB8AC3E}">
        <p14:creationId xmlns:p14="http://schemas.microsoft.com/office/powerpoint/2010/main" val="253413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TW" sz="2600" b="1" i="1" u="none" strike="noStrike" kern="1200" cap="none" spc="0" normalizeH="0" baseline="0" noProof="0" dirty="0">
                    <a:ln>
                      <a:noFill/>
                    </a:ln>
                    <a:solidFill>
                      <a:prstClr val="black"/>
                    </a:solidFill>
                    <a:effectLst/>
                    <a:uLnTx/>
                    <a:uFillTx/>
                    <a:latin typeface="Calibri"/>
                    <a:cs typeface="+mn-cs"/>
                  </a:rPr>
                  <a:t>Proof</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pt-BR" altLang="zh-TW" sz="2600" b="0" i="0" u="none" strike="noStrike" kern="1200" cap="none" spc="0" normalizeH="0" baseline="0" noProof="0" dirty="0">
                    <a:ln>
                      <a:noFill/>
                    </a:ln>
                    <a:solidFill>
                      <a:prstClr val="black"/>
                    </a:solidFill>
                    <a:effectLst/>
                    <a:uLnTx/>
                    <a:uFillTx/>
                    <a:latin typeface="Calibri"/>
                    <a:cs typeface="+mn-cs"/>
                  </a:rPr>
                  <a:t> because each of the </a:t>
                </a:r>
                <a14:m>
                  <m:oMath xmlns:m="http://schemas.openxmlformats.org/officeDocument/2006/math">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pt-BR" altLang="zh-TW" sz="2600" b="0" i="0" u="none" strike="noStrike" kern="1200" cap="none" spc="0" normalizeH="0" baseline="0" noProof="0" dirty="0">
                    <a:ln>
                      <a:noFill/>
                    </a:ln>
                    <a:solidFill>
                      <a:prstClr val="black"/>
                    </a:solidFill>
                    <a:effectLst/>
                    <a:uLnTx/>
                    <a:uFillTx/>
                    <a:latin typeface="Calibri"/>
                    <a:cs typeface="+mn-cs"/>
                  </a:rPr>
                  <a:t> permutations of the input appears as some leaf.</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altLang="zh-TW" sz="2600" b="0" i="0" u="none" strike="noStrike" kern="1200" cap="none" spc="0" normalizeH="0" baseline="0" noProof="0" dirty="0">
                    <a:ln>
                      <a:noFill/>
                    </a:ln>
                    <a:solidFill>
                      <a:prstClr val="black"/>
                    </a:solidFill>
                    <a:effectLst/>
                    <a:uLnTx/>
                    <a:uFillTx/>
                    <a:latin typeface="Calibri"/>
                    <a:cs typeface="+mn-cs"/>
                  </a:rPr>
                  <a:t>By lemma,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𝑙</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h</m:t>
                        </m:r>
                      </m:sup>
                    </m:sSup>
                  </m:oMath>
                </a14:m>
                <a:r>
                  <a:rPr kumimoji="0" lang="pt-BR" altLang="zh-TW" sz="2600" b="0" i="0" u="none" strike="noStrike" kern="1200" cap="none" spc="0" normalizeH="0" baseline="0" noProof="0" dirty="0">
                    <a:ln>
                      <a:noFill/>
                    </a:ln>
                    <a:solidFill>
                      <a:prstClr val="black"/>
                    </a:solidFill>
                    <a:effectLst/>
                    <a:uLnTx/>
                    <a:uFillTx/>
                    <a:latin typeface="Calibri"/>
                    <a:cs typeface="+mn-cs"/>
                  </a:rPr>
                  <a:t> or </a:t>
                </a:r>
                <a14:m>
                  <m:oMath xmlns:m="http://schemas.openxmlformats.org/officeDocument/2006/math">
                    <m:sSup>
                      <m:sSup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h</m:t>
                        </m:r>
                      </m:sup>
                    </m:sSup>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pt-BR" altLang="zh-TW" sz="2600" b="0" i="0" u="none" strike="noStrike" kern="1200" cap="none" spc="0" normalizeH="0" baseline="0" noProof="0" dirty="0">
                    <a:ln>
                      <a:noFill/>
                    </a:ln>
                    <a:solidFill>
                      <a:prstClr val="black"/>
                    </a:solidFill>
                    <a:effectLst/>
                    <a:uLnTx/>
                    <a:uFillTx/>
                    <a:latin typeface="Calibri"/>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altLang="zh-TW" sz="2600" b="0" i="0" u="none" strike="noStrike" kern="1200" cap="none" spc="0" normalizeH="0" baseline="0" noProof="0" dirty="0">
                    <a:ln>
                      <a:noFill/>
                    </a:ln>
                    <a:solidFill>
                      <a:prstClr val="black"/>
                    </a:solidFill>
                    <a:effectLst/>
                    <a:uLnTx/>
                    <a:uFillTx/>
                    <a:latin typeface="Calibri"/>
                    <a:cs typeface="+mn-cs"/>
                  </a:rPr>
                  <a:t>Take logs: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unc>
                      <m:func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6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d>
                      </m:e>
                    </m:func>
                  </m:oMath>
                </a14:m>
                <a:endParaRPr kumimoji="0" lang="pt-BR" altLang="zh-TW" sz="26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altLang="zh-TW" sz="2600" b="0" i="0" u="none" strike="noStrike" kern="1200" cap="none" spc="0" normalizeH="0" baseline="0" noProof="0" dirty="0">
                    <a:ln>
                      <a:noFill/>
                    </a:ln>
                    <a:solidFill>
                      <a:prstClr val="black"/>
                    </a:solidFill>
                    <a:effectLst/>
                    <a:uLnTx/>
                    <a:uFillTx/>
                    <a:latin typeface="Calibri"/>
                    <a:cs typeface="+mn-cs"/>
                  </a:rPr>
                  <a:t>Use Stirling’s approximation: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m:t>
                    </m:r>
                    <m:sSup>
                      <m:sSup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𝑒</m:t>
                            </m:r>
                          </m:e>
                        </m:d>
                      </m:e>
                      <m:sup>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oMath>
                </a14:m>
                <a:r>
                  <a:rPr kumimoji="0" lang="pt-BR" altLang="zh-TW" sz="2600" b="0" i="0" u="none" strike="noStrike" kern="1200" cap="none" spc="0" normalizeH="0" baseline="0" noProof="0" dirty="0">
                    <a:ln>
                      <a:noFill/>
                    </a:ln>
                    <a:solidFill>
                      <a:prstClr val="black"/>
                    </a:solidFill>
                    <a:effectLst/>
                    <a:uLnTx/>
                    <a:uFillTx/>
                    <a:latin typeface="Calibri"/>
                    <a:cs typeface="+mn-cs"/>
                  </a:rPr>
                  <a:t> (by equation (3.16))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unc>
                      <m:func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6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sSup>
                          <m:sSup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d>
                              <m:d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𝑒</m:t>
                                </m:r>
                              </m:e>
                            </m:d>
                          </m:e>
                          <m:sup>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func>
                  </m:oMath>
                </a14:m>
                <a:r>
                  <a:rPr kumimoji="0" lang="pt-BR" altLang="zh-TW" sz="2600" b="0" i="0" u="none" strike="noStrike" kern="1200" cap="none" spc="0" normalizeH="0" baseline="0" noProof="0" dirty="0">
                    <a:ln>
                      <a:noFill/>
                    </a:ln>
                    <a:solidFill>
                      <a:prstClr val="black"/>
                    </a:solidFill>
                    <a:effectLst/>
                    <a:uLnTx/>
                    <a:uFillTx/>
                    <a:latin typeface="Calibri"/>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func>
                      <m:func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6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𝑒</m:t>
                            </m:r>
                          </m:e>
                        </m:d>
                      </m:e>
                    </m:func>
                  </m:oMath>
                </a14:m>
                <a:endParaRPr kumimoji="0" lang="en-US" altLang="zh-TW" sz="26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TW" sz="2600" b="0" i="0" u="none" strike="noStrike" kern="1200" cap="none" spc="0" normalizeH="0" baseline="0" noProof="0" dirty="0">
                    <a:ln>
                      <a:noFill/>
                    </a:ln>
                    <a:solidFill>
                      <a:prstClr val="black"/>
                    </a:solidFill>
                    <a:effectLst/>
                    <a:uLnTx/>
                    <a:uFillTx/>
                    <a:latin typeface="Calibri"/>
                    <a:cs typeface="+mn-cs"/>
                  </a:rPr>
                  <a:t>   </a:t>
                </a:r>
                <a:r>
                  <a:rPr kumimoji="0" lang="en-US" altLang="zh-TW" sz="26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func>
                      <m:func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6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func>
                      <m:func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m:rPr>
                            <m:sty m:val="p"/>
                          </m:rPr>
                          <a:rPr kumimoji="0" lang="en-US" altLang="zh-TW" sz="2600" b="0" i="0" u="none" strike="noStrike" kern="1200" cap="none" spc="0" normalizeH="0" baseline="0" noProof="0">
                            <a:ln>
                              <a:noFill/>
                            </a:ln>
                            <a:solidFill>
                              <a:prstClr val="black"/>
                            </a:solidFill>
                            <a:effectLst/>
                            <a:uLnTx/>
                            <a:uFillTx/>
                            <a:latin typeface="Cambria Math" panose="02040503050406030204" pitchFamily="18" charset="0"/>
                            <a:cs typeface="+mn-cs"/>
                          </a:rPr>
                          <m:t>lg</m:t>
                        </m:r>
                      </m:fName>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𝑒</m:t>
                        </m:r>
                      </m:e>
                    </m:func>
                  </m:oMath>
                </a14:m>
                <a:endParaRPr kumimoji="0" lang="pt-BR" altLang="zh-TW" sz="26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TW" sz="26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l-GR"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d>
                      <m:dPr>
                        <m:ctrlPr>
                          <a:rPr kumimoji="0" lang="el-GR"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func>
                          <m:func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m:rPr>
                                <m:sty m:val="p"/>
                              </m:rPr>
                              <a:rPr kumimoji="0" lang="en-US" altLang="zh-TW" sz="2600" b="0" i="0" u="none" strike="noStrike" kern="1200" cap="none" spc="0" normalizeH="0" baseline="0" noProof="0">
                                <a:ln>
                                  <a:noFill/>
                                </a:ln>
                                <a:solidFill>
                                  <a:prstClr val="black"/>
                                </a:solidFill>
                                <a:effectLst/>
                                <a:uLnTx/>
                                <a:uFillTx/>
                                <a:latin typeface="Cambria Math" panose="02040503050406030204" pitchFamily="18" charset="0"/>
                                <a:cs typeface="+mn-cs"/>
                              </a:rPr>
                              <m:t>lg</m:t>
                            </m:r>
                          </m:fName>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func>
                      </m:e>
                    </m:d>
                  </m:oMath>
                </a14:m>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458" b="-1643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17</a:t>
            </a:fld>
            <a:endParaRPr lang="zh-TW" altLang="en-US" dirty="0"/>
          </a:p>
        </p:txBody>
      </p:sp>
      <mc:AlternateContent xmlns:mc="http://schemas.openxmlformats.org/markup-compatibility/2006" xmlns:a14="http://schemas.microsoft.com/office/drawing/2010/main">
        <mc:Choice Requires="a14">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noAutofit/>
              </a:bodyPr>
              <a:lstStyle/>
              <a:p>
                <a:r>
                  <a:rPr lang="en-US" altLang="zh-TW" sz="3200" dirty="0"/>
                  <a:t>Theorem. Any decision tree that sorts </a:t>
                </a:r>
                <a14:m>
                  <m:oMath xmlns:m="http://schemas.openxmlformats.org/officeDocument/2006/math">
                    <m:r>
                      <a:rPr lang="en-US" altLang="zh-TW" sz="3200" i="1" dirty="0" smtClean="0">
                        <a:latin typeface="Cambria Math" panose="02040503050406030204" pitchFamily="18" charset="0"/>
                      </a:rPr>
                      <m:t>𝑛</m:t>
                    </m:r>
                  </m:oMath>
                </a14:m>
                <a:r>
                  <a:rPr lang="en-US" altLang="zh-TW" sz="3200" dirty="0"/>
                  <a:t> elements has height </a:t>
                </a:r>
                <a14:m>
                  <m:oMath xmlns:m="http://schemas.openxmlformats.org/officeDocument/2006/math">
                    <m:r>
                      <m:rPr>
                        <m:sty m:val="p"/>
                      </m:rPr>
                      <a:rPr lang="el-GR" altLang="zh-TW" sz="3200" i="1" smtClean="0">
                        <a:latin typeface="Cambria Math" panose="02040503050406030204" pitchFamily="18" charset="0"/>
                        <a:ea typeface="Cambria Math" panose="02040503050406030204" pitchFamily="18" charset="0"/>
                      </a:rPr>
                      <m:t>Ω</m:t>
                    </m:r>
                    <m:d>
                      <m:dPr>
                        <m:ctrlPr>
                          <a:rPr lang="el-GR" altLang="zh-TW" sz="3200" i="1" smtClean="0">
                            <a:latin typeface="Cambria Math" panose="02040503050406030204" pitchFamily="18" charset="0"/>
                            <a:ea typeface="Cambria Math" panose="02040503050406030204" pitchFamily="18" charset="0"/>
                          </a:rPr>
                        </m:ctrlPr>
                      </m:dPr>
                      <m:e>
                        <m:r>
                          <a:rPr lang="en-US" altLang="zh-TW" sz="3200" b="0" i="1" smtClean="0">
                            <a:latin typeface="Cambria Math" panose="02040503050406030204" pitchFamily="18" charset="0"/>
                            <a:ea typeface="Cambria Math" panose="02040503050406030204" pitchFamily="18" charset="0"/>
                          </a:rPr>
                          <m:t>𝑛</m:t>
                        </m:r>
                        <m:func>
                          <m:funcPr>
                            <m:ctrlPr>
                              <a:rPr lang="en-US" altLang="zh-TW" sz="3200" b="0" i="1" smtClean="0">
                                <a:latin typeface="Cambria Math" panose="02040503050406030204" pitchFamily="18" charset="0"/>
                                <a:ea typeface="Cambria Math" panose="02040503050406030204" pitchFamily="18" charset="0"/>
                              </a:rPr>
                            </m:ctrlPr>
                          </m:funcPr>
                          <m:fName>
                            <m:r>
                              <m:rPr>
                                <m:sty m:val="p"/>
                              </m:rPr>
                              <a:rPr lang="en-US" altLang="zh-TW" sz="3200" b="0" i="0" smtClean="0">
                                <a:latin typeface="Cambria Math" panose="02040503050406030204" pitchFamily="18" charset="0"/>
                                <a:ea typeface="Cambria Math" panose="02040503050406030204" pitchFamily="18" charset="0"/>
                              </a:rPr>
                              <m:t>lg</m:t>
                            </m:r>
                          </m:fName>
                          <m:e>
                            <m:r>
                              <a:rPr lang="en-US" altLang="zh-TW" sz="3200" b="0" i="1" smtClean="0">
                                <a:latin typeface="Cambria Math" panose="02040503050406030204" pitchFamily="18" charset="0"/>
                                <a:ea typeface="Cambria Math" panose="02040503050406030204" pitchFamily="18" charset="0"/>
                              </a:rPr>
                              <m:t>𝑛</m:t>
                            </m:r>
                          </m:e>
                        </m:func>
                      </m:e>
                    </m:d>
                  </m:oMath>
                </a14:m>
                <a:endParaRPr lang="zh-TW" altLang="en-US" sz="3200" dirty="0"/>
              </a:p>
            </p:txBody>
          </p:sp>
        </mc:Choice>
        <mc:Fallback xmlns="">
          <p:sp>
            <p:nvSpPr>
              <p:cNvPr id="5" name="標題 4">
                <a:extLst>
                  <a:ext uri="{FF2B5EF4-FFF2-40B4-BE49-F238E27FC236}">
                    <a16:creationId xmlns:a16="http://schemas.microsoft.com/office/drawing/2014/main" id="{A0C3385D-FC55-465F-B992-198F48E0E855}"/>
                  </a:ext>
                </a:extLst>
              </p:cNvPr>
              <p:cNvSpPr>
                <a:spLocks noGrp="1" noRot="1" noChangeAspect="1" noMove="1" noResize="1" noEditPoints="1" noAdjustHandles="1" noChangeArrowheads="1" noChangeShapeType="1" noTextEdit="1"/>
              </p:cNvSpPr>
              <p:nvPr>
                <p:ph type="title"/>
              </p:nvPr>
            </p:nvSpPr>
            <p:spPr>
              <a:xfrm>
                <a:off x="444244" y="800313"/>
                <a:ext cx="10688812" cy="868517"/>
              </a:xfrm>
              <a:blipFill>
                <a:blip r:embed="rId3"/>
                <a:stretch>
                  <a:fillRect l="-1483" t="-25874" r="-799" b="-2307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 name="文字方塊 6">
                <a:extLst>
                  <a:ext uri="{FF2B5EF4-FFF2-40B4-BE49-F238E27FC236}">
                    <a16:creationId xmlns:a16="http://schemas.microsoft.com/office/drawing/2014/main" id="{5820AF42-3A72-4E7A-8656-13FE80179114}"/>
                  </a:ext>
                </a:extLst>
              </p:cNvPr>
              <p:cNvSpPr txBox="1"/>
              <p:nvPr/>
            </p:nvSpPr>
            <p:spPr>
              <a:xfrm>
                <a:off x="5392084" y="4529196"/>
                <a:ext cx="3482741" cy="369332"/>
              </a:xfrm>
              <a:prstGeom prst="rect">
                <a:avLst/>
              </a:prstGeom>
              <a:noFill/>
            </p:spPr>
            <p:txBody>
              <a:bodyPr wrap="square">
                <a:spAutoFit/>
              </a:bodyP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a:defRPr/>
                </a:pPr>
                <a:r>
                  <a:rPr lang="en-US" altLang="zh-TW" dirty="0">
                    <a:solidFill>
                      <a:srgbClr val="FF0000"/>
                    </a:solidFill>
                    <a:latin typeface="+mn-lt"/>
                  </a:rPr>
                  <a:t>(</a:t>
                </a:r>
                <a14:m>
                  <m:oMath xmlns:m="http://schemas.openxmlformats.org/officeDocument/2006/math">
                    <m:r>
                      <a:rPr lang="en-US" altLang="zh-TW" i="1" dirty="0" smtClean="0">
                        <a:solidFill>
                          <a:srgbClr val="FF0000"/>
                        </a:solidFill>
                        <a:latin typeface="Cambria Math" panose="02040503050406030204" pitchFamily="18" charset="0"/>
                      </a:rPr>
                      <m:t>𝑒</m:t>
                    </m:r>
                  </m:oMath>
                </a14:m>
                <a:r>
                  <a:rPr lang="en-US" altLang="zh-TW" i="1" dirty="0">
                    <a:solidFill>
                      <a:srgbClr val="FF0000"/>
                    </a:solidFill>
                    <a:latin typeface="+mn-lt"/>
                  </a:rPr>
                  <a:t> </a:t>
                </a:r>
                <a:r>
                  <a:rPr lang="en-US" altLang="zh-TW" dirty="0">
                    <a:solidFill>
                      <a:srgbClr val="FF0000"/>
                    </a:solidFill>
                    <a:latin typeface="+mn-lt"/>
                  </a:rPr>
                  <a:t>= Euler's number </a:t>
                </a:r>
                <a14:m>
                  <m:oMath xmlns:m="http://schemas.openxmlformats.org/officeDocument/2006/math">
                    <m:r>
                      <a:rPr lang="en-US" altLang="zh-TW" i="1" smtClean="0">
                        <a:solidFill>
                          <a:srgbClr val="FF0000"/>
                        </a:solidFill>
                        <a:latin typeface="Cambria Math" panose="02040503050406030204" pitchFamily="18" charset="0"/>
                        <a:ea typeface="Cambria Math" panose="02040503050406030204" pitchFamily="18" charset="0"/>
                      </a:rPr>
                      <m:t>≈</m:t>
                    </m:r>
                  </m:oMath>
                </a14:m>
                <a:r>
                  <a:rPr lang="en-US" altLang="zh-TW" dirty="0">
                    <a:solidFill>
                      <a:srgbClr val="FF0000"/>
                    </a:solidFill>
                    <a:latin typeface="+mn-lt"/>
                  </a:rPr>
                  <a:t> 2.71828)</a:t>
                </a:r>
                <a:endParaRPr lang="zh-TW" altLang="en-US" dirty="0">
                  <a:solidFill>
                    <a:srgbClr val="FF0000"/>
                  </a:solidFill>
                  <a:latin typeface="+mn-lt"/>
                </a:endParaRPr>
              </a:p>
            </p:txBody>
          </p:sp>
        </mc:Choice>
        <mc:Fallback>
          <p:sp>
            <p:nvSpPr>
              <p:cNvPr id="6" name="文字方塊 6">
                <a:extLst>
                  <a:ext uri="{FF2B5EF4-FFF2-40B4-BE49-F238E27FC236}">
                    <a16:creationId xmlns:a16="http://schemas.microsoft.com/office/drawing/2014/main" id="{5820AF42-3A72-4E7A-8656-13FE80179114}"/>
                  </a:ext>
                </a:extLst>
              </p:cNvPr>
              <p:cNvSpPr txBox="1">
                <a:spLocks noRot="1" noChangeAspect="1" noMove="1" noResize="1" noEditPoints="1" noAdjustHandles="1" noChangeArrowheads="1" noChangeShapeType="1" noTextEdit="1"/>
              </p:cNvSpPr>
              <p:nvPr/>
            </p:nvSpPr>
            <p:spPr>
              <a:xfrm>
                <a:off x="5392084" y="4529196"/>
                <a:ext cx="3482741" cy="369332"/>
              </a:xfrm>
              <a:prstGeom prst="rect">
                <a:avLst/>
              </a:prstGeom>
              <a:blipFill>
                <a:blip r:embed="rId4"/>
                <a:stretch>
                  <a:fillRect l="-1576" t="-9836"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7042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Theorem 8.1</a:t>
                </a:r>
                <a:br>
                  <a:rPr kumimoji="0" lang="en-US" altLang="zh-TW" sz="2800" b="0" i="0" u="none" strike="noStrike" kern="1200" cap="none" spc="0" normalizeH="0" baseline="0" noProof="0" dirty="0">
                    <a:ln>
                      <a:noFill/>
                    </a:ln>
                    <a:solidFill>
                      <a:prstClr val="black"/>
                    </a:solidFill>
                    <a:effectLst/>
                    <a:uLnTx/>
                    <a:uFillTx/>
                    <a:latin typeface="Calibri"/>
                    <a:cs typeface="+mn-cs"/>
                  </a:rPr>
                </a:br>
                <a:r>
                  <a:rPr kumimoji="0" lang="en-US" altLang="zh-TW" sz="2800" b="0" i="0" u="none" strike="noStrike" kern="1200" cap="none" spc="0" normalizeH="0" baseline="0" noProof="0" dirty="0">
                    <a:ln>
                      <a:noFill/>
                    </a:ln>
                    <a:solidFill>
                      <a:prstClr val="black"/>
                    </a:solidFill>
                    <a:effectLst/>
                    <a:uLnTx/>
                    <a:uFillTx/>
                    <a:latin typeface="Calibri"/>
                    <a:cs typeface="+mn-cs"/>
                  </a:rPr>
                  <a:t>Any comparison sort algorithm requires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func>
                          <m:func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func>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comparisons in the worst case.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TW" sz="2800" dirty="0">
                  <a:solidFill>
                    <a:prstClr val="black"/>
                  </a:solidFill>
                  <a:latin typeface="Calibri"/>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1" u="none" strike="noStrike" kern="1200" cap="none" spc="0" normalizeH="0" baseline="0" noProof="0" dirty="0">
                    <a:ln>
                      <a:noFill/>
                    </a:ln>
                    <a:solidFill>
                      <a:prstClr val="black"/>
                    </a:solidFill>
                    <a:effectLst/>
                    <a:uLnTx/>
                    <a:uFillTx/>
                    <a:latin typeface="Calibri"/>
                    <a:cs typeface="+mn-cs"/>
                  </a:rPr>
                  <a:t>Corollary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Heapsort and merge sort are asymptotically optimal comparison sort.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18</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66563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smallest possible depth of a leaf in a decision tree for a comparison sort is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Ex. an already sorted array for insertion sort</a:t>
                </a:r>
                <a:endParaRPr kumimoji="0" lang="zh-TW" altLang="en-US" sz="24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19</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92710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Several algorithms that can sort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numbers in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𝑂</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time.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Merge sort and heapsort achieve this upper bound in the worst case; quicksort achieves it on average.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Each of these algorithms is run in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Overview</a:t>
            </a:r>
            <a:endParaRPr lang="zh-TW" altLang="en-US" dirty="0"/>
          </a:p>
        </p:txBody>
      </p:sp>
    </p:spTree>
    <p:extLst>
      <p:ext uri="{BB962C8B-B14F-4D97-AF65-F5344CB8AC3E}">
        <p14:creationId xmlns:p14="http://schemas.microsoft.com/office/powerpoint/2010/main" val="4154956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Non-comparison sorts.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1" i="0" u="none" strike="noStrike" kern="1200" cap="none" spc="0" normalizeH="0" baseline="0" noProof="0" dirty="0">
                    <a:ln>
                      <a:noFill/>
                    </a:ln>
                    <a:solidFill>
                      <a:prstClr val="black"/>
                    </a:solidFill>
                    <a:effectLst/>
                    <a:uLnTx/>
                    <a:uFillTx/>
                    <a:latin typeface="Calibri"/>
                    <a:cs typeface="+mn-cs"/>
                  </a:rPr>
                  <a:t>Counting sort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Depends on a </a:t>
                </a:r>
                <a:r>
                  <a:rPr kumimoji="0" lang="en-US" altLang="zh-TW" sz="2600" b="0" i="0" u="none" strike="noStrike" kern="1200" cap="none" spc="0" normalizeH="0" baseline="0" noProof="0" dirty="0">
                    <a:ln>
                      <a:noFill/>
                    </a:ln>
                    <a:solidFill>
                      <a:srgbClr val="FF0000"/>
                    </a:solidFill>
                    <a:effectLst/>
                    <a:uLnTx/>
                    <a:uFillTx/>
                    <a:latin typeface="Calibri"/>
                    <a:cs typeface="+mn-cs"/>
                  </a:rPr>
                  <a:t>key</a:t>
                </a:r>
                <a:r>
                  <a:rPr kumimoji="0" lang="en-US" altLang="zh-TW" sz="2600" b="0" i="0" u="none" strike="noStrike" kern="1200" cap="none" spc="0" normalizeH="0" baseline="0" noProof="0" dirty="0">
                    <a:ln>
                      <a:noFill/>
                    </a:ln>
                    <a:solidFill>
                      <a:prstClr val="black"/>
                    </a:solidFill>
                    <a:effectLst/>
                    <a:uLnTx/>
                    <a:uFillTx/>
                    <a:latin typeface="Calibri"/>
                    <a:cs typeface="+mn-cs"/>
                  </a:rPr>
                  <a:t> </a:t>
                </a:r>
                <a:r>
                  <a:rPr kumimoji="0" lang="en-US" altLang="zh-TW" sz="2600" b="0" i="0" u="none" strike="noStrike" kern="1200" cap="none" spc="0" normalizeH="0" baseline="0" noProof="0" dirty="0">
                    <a:ln>
                      <a:noFill/>
                    </a:ln>
                    <a:solidFill>
                      <a:srgbClr val="FF0000"/>
                    </a:solidFill>
                    <a:effectLst/>
                    <a:uLnTx/>
                    <a:uFillTx/>
                    <a:latin typeface="Calibri"/>
                    <a:cs typeface="+mn-cs"/>
                  </a:rPr>
                  <a:t>assumption</a:t>
                </a:r>
                <a:r>
                  <a:rPr kumimoji="0" lang="en-US" altLang="zh-TW" sz="2600" b="0" i="0" u="none" strike="noStrike" kern="1200" cap="none" spc="0" normalizeH="0" baseline="0" noProof="0" dirty="0">
                    <a:ln>
                      <a:noFill/>
                    </a:ln>
                    <a:solidFill>
                      <a:prstClr val="black"/>
                    </a:solidFill>
                    <a:effectLst/>
                    <a:uLnTx/>
                    <a:uFillTx/>
                    <a:latin typeface="Calibri"/>
                    <a:cs typeface="+mn-cs"/>
                  </a:rPr>
                  <a:t>: numbers to be sorted are integers in </a:t>
                </a:r>
                <a14:m>
                  <m:oMath xmlns:m="http://schemas.openxmlformats.org/officeDocument/2006/math">
                    <m:d>
                      <m:dPr>
                        <m:begChr m:val="{"/>
                        <m:endChr m:val="}"/>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0, 1, …, </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1" i="0" u="none" strike="noStrike" kern="1200" cap="none" spc="0" normalizeH="0" baseline="0" noProof="0" dirty="0">
                    <a:ln>
                      <a:noFill/>
                    </a:ln>
                    <a:solidFill>
                      <a:prstClr val="black"/>
                    </a:solidFill>
                    <a:effectLst/>
                    <a:uLnTx/>
                    <a:uFillTx/>
                    <a:latin typeface="Calibri"/>
                    <a:cs typeface="+mn-cs"/>
                  </a:rPr>
                  <a:t>Input</a:t>
                </a:r>
                <a:r>
                  <a:rPr kumimoji="0" lang="en-US" altLang="zh-TW" sz="26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 where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e>
                    </m:d>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 1, …, </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 for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 2, …, </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Array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and values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are given as parameters.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6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1" i="0" u="none" strike="noStrike" kern="1200" cap="none" spc="0" normalizeH="0" baseline="0" noProof="0" dirty="0">
                    <a:ln>
                      <a:noFill/>
                    </a:ln>
                    <a:solidFill>
                      <a:prstClr val="black"/>
                    </a:solidFill>
                    <a:effectLst/>
                    <a:uLnTx/>
                    <a:uFillTx/>
                    <a:latin typeface="Calibri"/>
                    <a:cs typeface="+mn-cs"/>
                  </a:rPr>
                  <a:t>Output</a:t>
                </a:r>
                <a:r>
                  <a:rPr kumimoji="0" lang="en-US" altLang="zh-TW" sz="26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d>
                      <m:dPr>
                        <m:begChr m:val="["/>
                        <m:endChr m:val="]"/>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 sorted.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𝐵</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is assumed to be already allocated and is given as a parameter.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1" i="0" u="none" strike="noStrike" kern="1200" cap="none" spc="0" normalizeH="0" baseline="0" noProof="0" dirty="0">
                    <a:ln>
                      <a:noFill/>
                    </a:ln>
                    <a:solidFill>
                      <a:prstClr val="black"/>
                    </a:solidFill>
                    <a:effectLst/>
                    <a:uLnTx/>
                    <a:uFillTx/>
                    <a:latin typeface="Calibri"/>
                    <a:cs typeface="+mn-cs"/>
                  </a:rPr>
                  <a:t>Auxiliary storage</a:t>
                </a:r>
                <a:r>
                  <a:rPr kumimoji="0" lang="en-US" altLang="zh-TW" sz="26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d>
                      <m:dPr>
                        <m:begChr m:val="["/>
                        <m:endChr m:val="]"/>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 </a:t>
                </a:r>
                <a:endParaRPr kumimoji="0" lang="zh-TW" altLang="en-US" sz="26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458" b="-1536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20</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Sorting in linear time</a:t>
            </a:r>
            <a:endParaRPr lang="zh-TW" altLang="en-US" dirty="0"/>
          </a:p>
        </p:txBody>
      </p:sp>
    </p:spTree>
    <p:extLst>
      <p:ext uri="{BB962C8B-B14F-4D97-AF65-F5344CB8AC3E}">
        <p14:creationId xmlns:p14="http://schemas.microsoft.com/office/powerpoint/2010/main" val="641889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21</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pic>
        <p:nvPicPr>
          <p:cNvPr id="6" name="內容版面配置區 4">
            <a:extLst>
              <a:ext uri="{FF2B5EF4-FFF2-40B4-BE49-F238E27FC236}">
                <a16:creationId xmlns:a16="http://schemas.microsoft.com/office/drawing/2014/main" id="{70E43553-5AD1-4C94-848C-409570608047}"/>
              </a:ext>
            </a:extLst>
          </p:cNvPr>
          <p:cNvPicPr>
            <a:picLocks noGrp="1" noChangeAspect="1"/>
          </p:cNvPicPr>
          <p:nvPr>
            <p:ph sz="quarter" idx="15"/>
          </p:nvPr>
        </p:nvPicPr>
        <p:blipFill>
          <a:blip r:embed="rId2"/>
          <a:stretch>
            <a:fillRect/>
          </a:stretch>
        </p:blipFill>
        <p:spPr>
          <a:xfrm>
            <a:off x="444244" y="1782959"/>
            <a:ext cx="9768923" cy="3994150"/>
          </a:xfrm>
        </p:spPr>
      </p:pic>
    </p:spTree>
    <p:extLst>
      <p:ext uri="{BB962C8B-B14F-4D97-AF65-F5344CB8AC3E}">
        <p14:creationId xmlns:p14="http://schemas.microsoft.com/office/powerpoint/2010/main" val="2377437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Do an example for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sub>
                    </m:sSub>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Counting sort is </a:t>
                </a:r>
                <a:r>
                  <a:rPr kumimoji="0" lang="en-US" altLang="zh-TW" sz="2800" b="0" i="0" u="none" strike="noStrike" kern="1200" cap="none" spc="0" normalizeH="0" baseline="0" noProof="0" dirty="0">
                    <a:ln>
                      <a:noFill/>
                    </a:ln>
                    <a:solidFill>
                      <a:srgbClr val="FF0000"/>
                    </a:solidFill>
                    <a:effectLst/>
                    <a:uLnTx/>
                    <a:uFillTx/>
                    <a:latin typeface="Calibri"/>
                    <a:cs typeface="+mn-cs"/>
                  </a:rPr>
                  <a:t>stable</a:t>
                </a:r>
                <a:r>
                  <a:rPr kumimoji="0" lang="en-US" altLang="zh-TW" sz="2800" b="0" i="0" u="none" strike="noStrike" kern="1200" cap="none" spc="0" normalizeH="0" baseline="0" noProof="0" dirty="0">
                    <a:ln>
                      <a:noFill/>
                    </a:ln>
                    <a:solidFill>
                      <a:prstClr val="black"/>
                    </a:solidFill>
                    <a:effectLst/>
                    <a:uLnTx/>
                    <a:uFillTx/>
                    <a:latin typeface="Calibri"/>
                    <a:cs typeface="+mn-cs"/>
                  </a:rPr>
                  <a:t> (keys with same value appear in same order in output as they did in input) because of how the last loop works.</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22</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425976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endParaRPr lang="zh-TW" altLang="en-US" dirty="0"/>
          </a:p>
        </p:txBody>
      </p:sp>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23</a:t>
            </a:fld>
            <a:endParaRPr lang="zh-TW" altLang="en-US" dirty="0"/>
          </a:p>
        </p:txBody>
      </p:sp>
      <mc:AlternateContent xmlns:mc="http://schemas.openxmlformats.org/markup-compatibility/2006" xmlns:a14="http://schemas.microsoft.com/office/drawing/2010/main">
        <mc:Choice Requires="a14">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noAutofit/>
              </a:bodyPr>
              <a:lstStyle/>
              <a:p>
                <a:r>
                  <a:rPr lang="en-US" altLang="zh-TW" sz="3600" dirty="0"/>
                  <a:t>The operation of Counting-sort on an input array </a:t>
                </a:r>
                <a14:m>
                  <m:oMath xmlns:m="http://schemas.openxmlformats.org/officeDocument/2006/math">
                    <m:r>
                      <a:rPr lang="en-US" altLang="zh-TW" sz="3600" b="0" i="1" smtClean="0">
                        <a:latin typeface="Cambria Math" panose="02040503050406030204" pitchFamily="18" charset="0"/>
                      </a:rPr>
                      <m:t>𝐴</m:t>
                    </m:r>
                    <m:d>
                      <m:dPr>
                        <m:begChr m:val="["/>
                        <m:endChr m:val="]"/>
                        <m:ctrlPr>
                          <a:rPr lang="en-US" altLang="zh-TW" sz="3600" b="0" i="1" smtClean="0">
                            <a:latin typeface="Cambria Math" panose="02040503050406030204" pitchFamily="18" charset="0"/>
                          </a:rPr>
                        </m:ctrlPr>
                      </m:dPr>
                      <m:e>
                        <m:r>
                          <a:rPr lang="en-US" altLang="zh-TW" sz="3600" b="0" i="1" smtClean="0">
                            <a:latin typeface="Cambria Math" panose="02040503050406030204" pitchFamily="18" charset="0"/>
                          </a:rPr>
                          <m:t>1…8</m:t>
                        </m:r>
                      </m:e>
                    </m:d>
                  </m:oMath>
                </a14:m>
                <a:endParaRPr lang="zh-TW" altLang="en-US" sz="3600" dirty="0"/>
              </a:p>
            </p:txBody>
          </p:sp>
        </mc:Choice>
        <mc:Fallback xmlns="">
          <p:sp>
            <p:nvSpPr>
              <p:cNvPr id="5" name="標題 4">
                <a:extLst>
                  <a:ext uri="{FF2B5EF4-FFF2-40B4-BE49-F238E27FC236}">
                    <a16:creationId xmlns:a16="http://schemas.microsoft.com/office/drawing/2014/main" id="{A0C3385D-FC55-465F-B992-198F48E0E855}"/>
                  </a:ext>
                </a:extLst>
              </p:cNvPr>
              <p:cNvSpPr>
                <a:spLocks noGrp="1" noRot="1" noChangeAspect="1" noMove="1" noResize="1" noEditPoints="1" noAdjustHandles="1" noChangeArrowheads="1" noChangeShapeType="1" noTextEdit="1"/>
              </p:cNvSpPr>
              <p:nvPr>
                <p:ph type="title"/>
              </p:nvPr>
            </p:nvSpPr>
            <p:spPr>
              <a:xfrm>
                <a:off x="444244" y="800313"/>
                <a:ext cx="10688812" cy="868517"/>
              </a:xfrm>
              <a:blipFill>
                <a:blip r:embed="rId3"/>
                <a:stretch>
                  <a:fillRect l="-1768" t="-41259" b="-26573"/>
                </a:stretch>
              </a:blipFill>
            </p:spPr>
            <p:txBody>
              <a:bodyPr/>
              <a:lstStyle/>
              <a:p>
                <a:r>
                  <a:rPr lang="zh-TW" altLang="en-US">
                    <a:noFill/>
                  </a:rPr>
                  <a:t> </a:t>
                </a:r>
              </a:p>
            </p:txBody>
          </p:sp>
        </mc:Fallback>
      </mc:AlternateContent>
      <p:graphicFrame>
        <p:nvGraphicFramePr>
          <p:cNvPr id="6" name="內容版面配置區 5">
            <a:extLst>
              <a:ext uri="{FF2B5EF4-FFF2-40B4-BE49-F238E27FC236}">
                <a16:creationId xmlns:a16="http://schemas.microsoft.com/office/drawing/2014/main" id="{379540AC-DE80-4A43-85F2-1010CABA40C5}"/>
              </a:ext>
            </a:extLst>
          </p:cNvPr>
          <p:cNvGraphicFramePr>
            <a:graphicFrameLocks noChangeAspect="1"/>
          </p:cNvGraphicFramePr>
          <p:nvPr>
            <p:extLst>
              <p:ext uri="{D42A27DB-BD31-4B8C-83A1-F6EECF244321}">
                <p14:modId xmlns:p14="http://schemas.microsoft.com/office/powerpoint/2010/main" val="3584256755"/>
              </p:ext>
            </p:extLst>
          </p:nvPr>
        </p:nvGraphicFramePr>
        <p:xfrm>
          <a:off x="444243" y="1668830"/>
          <a:ext cx="10831513" cy="4421188"/>
        </p:xfrm>
        <a:graphic>
          <a:graphicData uri="http://schemas.openxmlformats.org/presentationml/2006/ole">
            <mc:AlternateContent xmlns:mc="http://schemas.openxmlformats.org/markup-compatibility/2006">
              <mc:Choice xmlns:v="urn:schemas-microsoft-com:vml" Requires="v">
                <p:oleObj spid="_x0000_s1031" name="Acrobat Document" r:id="rId4" imgW="26387883" imgH="10766955" progId="Acrobat.Document.11">
                  <p:embed/>
                </p:oleObj>
              </mc:Choice>
              <mc:Fallback>
                <p:oleObj name="Acrobat Document" r:id="rId4" imgW="26387883" imgH="10766955" progId="Acrobat.Document.11">
                  <p:embed/>
                  <p:pic>
                    <p:nvPicPr>
                      <p:cNvPr id="6" name="內容版面配置區 5">
                        <a:extLst>
                          <a:ext uri="{FF2B5EF4-FFF2-40B4-BE49-F238E27FC236}">
                            <a16:creationId xmlns:a16="http://schemas.microsoft.com/office/drawing/2014/main" id="{9ED43791-A466-4A16-9471-AA9DF3D63627}"/>
                          </a:ext>
                        </a:extLst>
                      </p:cNvPr>
                      <p:cNvPicPr/>
                      <p:nvPr/>
                    </p:nvPicPr>
                    <p:blipFill>
                      <a:blip r:embed="rId5"/>
                      <a:stretch>
                        <a:fillRect/>
                      </a:stretch>
                    </p:blipFill>
                    <p:spPr>
                      <a:xfrm>
                        <a:off x="444243" y="1668830"/>
                        <a:ext cx="10831513" cy="4421188"/>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7DB0D4C5-3E3D-4E44-BC79-C0495B7BDC18}"/>
              </a:ext>
            </a:extLst>
          </p:cNvPr>
          <p:cNvSpPr/>
          <p:nvPr/>
        </p:nvSpPr>
        <p:spPr>
          <a:xfrm>
            <a:off x="3170723" y="1899176"/>
            <a:ext cx="343949" cy="3607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251F504-D3F4-4208-8B7D-ABE2CC9E06E6}"/>
              </a:ext>
            </a:extLst>
          </p:cNvPr>
          <p:cNvSpPr/>
          <p:nvPr/>
        </p:nvSpPr>
        <p:spPr>
          <a:xfrm>
            <a:off x="5621706" y="2360222"/>
            <a:ext cx="343949" cy="3607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8A85B1C6-330F-482E-8B3C-FD36C029613C}"/>
              </a:ext>
            </a:extLst>
          </p:cNvPr>
          <p:cNvSpPr/>
          <p:nvPr/>
        </p:nvSpPr>
        <p:spPr>
          <a:xfrm>
            <a:off x="9507207" y="2797848"/>
            <a:ext cx="343949" cy="3607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50871F4-F5E4-430A-9F24-7180FC07C224}"/>
              </a:ext>
            </a:extLst>
          </p:cNvPr>
          <p:cNvSpPr/>
          <p:nvPr/>
        </p:nvSpPr>
        <p:spPr>
          <a:xfrm>
            <a:off x="2826774" y="1899176"/>
            <a:ext cx="343949" cy="36072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590F8003-E580-492E-9776-5E514B138A6D}"/>
              </a:ext>
            </a:extLst>
          </p:cNvPr>
          <p:cNvSpPr/>
          <p:nvPr/>
        </p:nvSpPr>
        <p:spPr>
          <a:xfrm>
            <a:off x="8440407" y="2797848"/>
            <a:ext cx="343949" cy="36072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948B9B48-F803-450E-B439-402BE36A7523}"/>
              </a:ext>
            </a:extLst>
          </p:cNvPr>
          <p:cNvSpPr/>
          <p:nvPr/>
        </p:nvSpPr>
        <p:spPr>
          <a:xfrm>
            <a:off x="10557229" y="1901624"/>
            <a:ext cx="343949" cy="356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AB354DC5-BAF9-4409-980B-0951A984AA82}"/>
              </a:ext>
            </a:extLst>
          </p:cNvPr>
          <p:cNvSpPr/>
          <p:nvPr/>
        </p:nvSpPr>
        <p:spPr>
          <a:xfrm>
            <a:off x="726730" y="5250229"/>
            <a:ext cx="343949" cy="3565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C814F9B4-769A-4EC9-B2FD-B1CA9AEA4029}"/>
              </a:ext>
            </a:extLst>
          </p:cNvPr>
          <p:cNvSpPr/>
          <p:nvPr/>
        </p:nvSpPr>
        <p:spPr>
          <a:xfrm>
            <a:off x="1070679" y="4345616"/>
            <a:ext cx="343949" cy="3565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0291CB2B-75CC-479F-AA6D-EC40F30DAB5F}"/>
              </a:ext>
            </a:extLst>
          </p:cNvPr>
          <p:cNvSpPr/>
          <p:nvPr/>
        </p:nvSpPr>
        <p:spPr>
          <a:xfrm>
            <a:off x="2452196" y="1901273"/>
            <a:ext cx="343949" cy="3565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930E524B-1F2F-48D8-A2B9-13670B4AA18D}"/>
              </a:ext>
            </a:extLst>
          </p:cNvPr>
          <p:cNvSpPr/>
          <p:nvPr/>
        </p:nvSpPr>
        <p:spPr>
          <a:xfrm>
            <a:off x="1751586" y="5250229"/>
            <a:ext cx="343949" cy="3565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E7158989-640A-4E44-9E8F-87BA452C09A7}"/>
              </a:ext>
            </a:extLst>
          </p:cNvPr>
          <p:cNvSpPr/>
          <p:nvPr/>
        </p:nvSpPr>
        <p:spPr>
          <a:xfrm>
            <a:off x="5621705" y="5249529"/>
            <a:ext cx="343949" cy="3565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28C9C44E-0682-4FFE-8C83-990B6A0D723C}"/>
              </a:ext>
            </a:extLst>
          </p:cNvPr>
          <p:cNvSpPr/>
          <p:nvPr/>
        </p:nvSpPr>
        <p:spPr>
          <a:xfrm>
            <a:off x="6327779" y="4345616"/>
            <a:ext cx="343949" cy="3565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8923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1" u="none" strike="noStrike" kern="1200" cap="none" spc="0" normalizeH="0" baseline="0" noProof="0" dirty="0">
                    <a:ln>
                      <a:noFill/>
                    </a:ln>
                    <a:solidFill>
                      <a:prstClr val="black"/>
                    </a:solidFill>
                    <a:effectLst/>
                    <a:uLnTx/>
                    <a:uFillTx/>
                    <a:latin typeface="Calibri"/>
                    <a:cs typeface="+mn-cs"/>
                  </a:rPr>
                  <a:t>Analysis</a:t>
                </a:r>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which is </a:t>
                </a:r>
                <a14:m>
                  <m:oMath xmlns:m="http://schemas.openxmlformats.org/officeDocument/2006/math">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if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How big a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practical?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Good for sorting 32-bit values? No.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16-bit? Probably not.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8-bit? Maybe, depending on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4-bit? Probably (unless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really small).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Counting sort will be used in radix sort. (since it is </a:t>
                </a:r>
                <a:r>
                  <a:rPr kumimoji="0" lang="en-US" altLang="zh-TW" sz="2800" b="0" i="0" u="none" strike="noStrike" kern="1200" cap="none" spc="0" normalizeH="0" baseline="0" noProof="0" dirty="0">
                    <a:ln>
                      <a:noFill/>
                    </a:ln>
                    <a:solidFill>
                      <a:srgbClr val="FF0000"/>
                    </a:solidFill>
                    <a:effectLst/>
                    <a:uLnTx/>
                    <a:uFillTx/>
                    <a:latin typeface="Calibri"/>
                    <a:cs typeface="+mn-cs"/>
                  </a:rPr>
                  <a:t>stable</a:t>
                </a:r>
                <a:r>
                  <a:rPr kumimoji="0" lang="en-US" altLang="zh-TW" sz="2800" b="0" i="0" u="none" strike="noStrike" kern="1200" cap="none" spc="0" normalizeH="0" baseline="0" noProof="0" dirty="0">
                    <a:ln>
                      <a:noFill/>
                    </a:ln>
                    <a:solidFill>
                      <a:prstClr val="black"/>
                    </a:solidFill>
                    <a:effectLst/>
                    <a:uLnTx/>
                    <a:uFillTx/>
                    <a:latin typeface="Calibri"/>
                    <a:cs typeface="+mn-cs"/>
                  </a:rPr>
                  <a:t>)</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24</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177394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1" i="0" u="none" strike="noStrike" kern="1200" cap="none" spc="0" normalizeH="0" baseline="0" noProof="0" dirty="0">
                    <a:ln>
                      <a:noFill/>
                    </a:ln>
                    <a:solidFill>
                      <a:prstClr val="black"/>
                    </a:solidFill>
                    <a:effectLst/>
                    <a:uLnTx/>
                    <a:uFillTx/>
                    <a:latin typeface="Calibri"/>
                    <a:cs typeface="+mn-cs"/>
                  </a:rPr>
                  <a:t>Key idea</a:t>
                </a:r>
                <a:r>
                  <a:rPr kumimoji="0" lang="en-US" altLang="zh-TW" sz="2800" b="0" i="0" u="none" strike="noStrike" kern="1200" cap="none" spc="0" normalizeH="0" baseline="0" noProof="0" dirty="0">
                    <a:ln>
                      <a:noFill/>
                    </a:ln>
                    <a:solidFill>
                      <a:prstClr val="black"/>
                    </a:solidFill>
                    <a:effectLst/>
                    <a:uLnTx/>
                    <a:uFillTx/>
                    <a:latin typeface="Calibri"/>
                    <a:cs typeface="+mn-cs"/>
                  </a:rPr>
                  <a:t>: Sort least significant digits first.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To sort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𝑑</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digits:</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25</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Radix sort</a:t>
            </a:r>
            <a:endParaRPr lang="zh-TW" altLang="en-US" dirty="0"/>
          </a:p>
        </p:txBody>
      </p:sp>
      <p:pic>
        <p:nvPicPr>
          <p:cNvPr id="6" name="內容版面配置區 4">
            <a:extLst>
              <a:ext uri="{FF2B5EF4-FFF2-40B4-BE49-F238E27FC236}">
                <a16:creationId xmlns:a16="http://schemas.microsoft.com/office/drawing/2014/main" id="{3091FF0F-816C-4E95-9456-CB93119A3834}"/>
              </a:ext>
            </a:extLst>
          </p:cNvPr>
          <p:cNvPicPr>
            <a:picLocks noChangeAspect="1"/>
          </p:cNvPicPr>
          <p:nvPr/>
        </p:nvPicPr>
        <p:blipFill>
          <a:blip r:embed="rId3"/>
          <a:stretch>
            <a:fillRect/>
          </a:stretch>
        </p:blipFill>
        <p:spPr>
          <a:xfrm>
            <a:off x="444243" y="2961192"/>
            <a:ext cx="10972800" cy="1653308"/>
          </a:xfrm>
          <a:prstGeom prst="rect">
            <a:avLst/>
          </a:prstGeom>
        </p:spPr>
      </p:pic>
    </p:spTree>
    <p:extLst>
      <p:ext uri="{BB962C8B-B14F-4D97-AF65-F5344CB8AC3E}">
        <p14:creationId xmlns:p14="http://schemas.microsoft.com/office/powerpoint/2010/main" val="880012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26</a:t>
            </a:fld>
            <a:endParaRPr lang="zh-TW" altLang="en-US" dirty="0"/>
          </a:p>
        </p:txBody>
      </p:sp>
      <p:graphicFrame>
        <p:nvGraphicFramePr>
          <p:cNvPr id="4" name="內容版面配置區 3">
            <a:extLst>
              <a:ext uri="{FF2B5EF4-FFF2-40B4-BE49-F238E27FC236}">
                <a16:creationId xmlns:a16="http://schemas.microsoft.com/office/drawing/2014/main" id="{123C6D65-D034-4EE8-A380-09FFB14E40B2}"/>
              </a:ext>
            </a:extLst>
          </p:cNvPr>
          <p:cNvGraphicFramePr>
            <a:graphicFrameLocks noGrp="1" noChangeAspect="1"/>
          </p:cNvGraphicFramePr>
          <p:nvPr>
            <p:ph sz="quarter" idx="15"/>
          </p:nvPr>
        </p:nvGraphicFramePr>
        <p:xfrm>
          <a:off x="828675" y="992981"/>
          <a:ext cx="9920288" cy="4610100"/>
        </p:xfrm>
        <a:graphic>
          <a:graphicData uri="http://schemas.openxmlformats.org/presentationml/2006/ole">
            <mc:AlternateContent xmlns:mc="http://schemas.openxmlformats.org/markup-compatibility/2006">
              <mc:Choice xmlns:v="urn:schemas-microsoft-com:vml" Requires="v">
                <p:oleObj spid="_x0000_s2055" name="Acrobat Document" r:id="rId3" imgW="9921044" imgH="4610042" progId="Acrobat.Document.11">
                  <p:embed/>
                </p:oleObj>
              </mc:Choice>
              <mc:Fallback>
                <p:oleObj name="Acrobat Document" r:id="rId3" imgW="9921044" imgH="4610042" progId="Acrobat.Document.11">
                  <p:embed/>
                  <p:pic>
                    <p:nvPicPr>
                      <p:cNvPr id="4" name="內容版面配置區 3">
                        <a:extLst>
                          <a:ext uri="{FF2B5EF4-FFF2-40B4-BE49-F238E27FC236}">
                            <a16:creationId xmlns:a16="http://schemas.microsoft.com/office/drawing/2014/main" id="{4158C9AF-532C-462B-94D3-CD44BBB587B2}"/>
                          </a:ext>
                        </a:extLst>
                      </p:cNvPr>
                      <p:cNvPicPr/>
                      <p:nvPr/>
                    </p:nvPicPr>
                    <p:blipFill>
                      <a:blip r:embed="rId4"/>
                      <a:stretch>
                        <a:fillRect/>
                      </a:stretch>
                    </p:blipFill>
                    <p:spPr>
                      <a:xfrm>
                        <a:off x="828675" y="992981"/>
                        <a:ext cx="9920288" cy="4610100"/>
                      </a:xfrm>
                      <a:prstGeom prst="rect">
                        <a:avLst/>
                      </a:prstGeom>
                    </p:spPr>
                  </p:pic>
                </p:oleObj>
              </mc:Fallback>
            </mc:AlternateContent>
          </a:graphicData>
        </a:graphic>
      </p:graphicFrame>
    </p:spTree>
    <p:extLst>
      <p:ext uri="{BB962C8B-B14F-4D97-AF65-F5344CB8AC3E}">
        <p14:creationId xmlns:p14="http://schemas.microsoft.com/office/powerpoint/2010/main" val="923914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0" u="none" strike="noStrike" kern="1200" cap="none" spc="0" normalizeH="0" baseline="0" noProof="0" dirty="0">
                    <a:ln>
                      <a:noFill/>
                    </a:ln>
                    <a:solidFill>
                      <a:srgbClr val="FF0000"/>
                    </a:solidFill>
                    <a:effectLst/>
                    <a:uLnTx/>
                    <a:uFillTx/>
                    <a:latin typeface="Calibri"/>
                    <a:cs typeface="+mn-cs"/>
                  </a:rPr>
                  <a:t>Correctness: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Induction on number of passes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in pseudocode).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Assume digits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 2, …, </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are sorted.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Show that a stable sort on digit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leaves digits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 …, </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sorted: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2 digits in position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are different, ordering by position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is correct, and positions </a:t>
                </a:r>
                <a14:m>
                  <m:oMath xmlns:m="http://schemas.openxmlformats.org/officeDocument/2006/math">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 2, …, </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are irrelevant.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2 digits in position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are equal, numbers are already in the right order (by inductive hypothesis). The stable sort on digit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leaves them in the right order.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This argument shows why it’s so important to use a </a:t>
                </a:r>
                <a:r>
                  <a:rPr kumimoji="0" lang="en-US" altLang="zh-TW" sz="2800" b="0" i="0" u="none" strike="noStrike" kern="1200" cap="none" spc="0" normalizeH="0" baseline="0" noProof="0" dirty="0">
                    <a:ln>
                      <a:noFill/>
                    </a:ln>
                    <a:solidFill>
                      <a:srgbClr val="FF0000"/>
                    </a:solidFill>
                    <a:effectLst/>
                    <a:uLnTx/>
                    <a:uFillTx/>
                    <a:latin typeface="Calibri"/>
                    <a:cs typeface="+mn-cs"/>
                  </a:rPr>
                  <a:t>stable sort </a:t>
                </a:r>
                <a:r>
                  <a:rPr kumimoji="0" lang="en-US" altLang="zh-TW" sz="2800" b="0" i="0" u="none" strike="noStrike" kern="1200" cap="none" spc="0" normalizeH="0" baseline="0" noProof="0" dirty="0">
                    <a:ln>
                      <a:noFill/>
                    </a:ln>
                    <a:solidFill>
                      <a:prstClr val="black"/>
                    </a:solidFill>
                    <a:effectLst/>
                    <a:uLnTx/>
                    <a:uFillTx/>
                    <a:latin typeface="Calibri"/>
                    <a:cs typeface="+mn-cs"/>
                  </a:rPr>
                  <a:t>for intermediate sort.</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b="-13282"/>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27</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993497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0" u="none" strike="noStrike" kern="1200" cap="none" spc="0" normalizeH="0" baseline="0" noProof="0" dirty="0">
                    <a:ln>
                      <a:noFill/>
                    </a:ln>
                    <a:solidFill>
                      <a:prstClr val="black"/>
                    </a:solidFill>
                    <a:effectLst/>
                    <a:uLnTx/>
                    <a:uFillTx/>
                    <a:latin typeface="Calibri"/>
                    <a:cs typeface="+mn-cs"/>
                  </a:rPr>
                  <a:t>Lemma 8.3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Given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𝑑</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-digit numbers in which each digit can take on up to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possible values, RADIX-SORT correctly sorts these numbers in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𝑑</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time if the stable sort it uses takes </a:t>
                </a:r>
                <a14:m>
                  <m:oMath xmlns:m="http://schemas.openxmlformats.org/officeDocument/2006/math">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time.</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r="-102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28</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894132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1" u="none" strike="noStrike" kern="1200" cap="none" spc="0" normalizeH="0" baseline="0" noProof="0" dirty="0">
                    <a:ln>
                      <a:noFill/>
                    </a:ln>
                    <a:solidFill>
                      <a:prstClr val="black"/>
                    </a:solidFill>
                    <a:effectLst/>
                    <a:uLnTx/>
                    <a:uFillTx/>
                    <a:latin typeface="Calibri"/>
                    <a:cs typeface="+mn-cs"/>
                  </a:rPr>
                  <a:t>Analysis</a:t>
                </a:r>
                <a:r>
                  <a:rPr kumimoji="0" lang="en-US" altLang="zh-TW" sz="2800" b="0" i="0" u="none" strike="noStrike" kern="1200" cap="none" spc="0" normalizeH="0" baseline="0" noProof="0" dirty="0">
                    <a:ln>
                      <a:noFill/>
                    </a:ln>
                    <a:solidFill>
                      <a:prstClr val="black"/>
                    </a:solidFill>
                    <a:effectLst/>
                    <a:uLnTx/>
                    <a:uFillTx/>
                    <a:latin typeface="Calibri"/>
                    <a:cs typeface="+mn-cs"/>
                  </a:rPr>
                  <a:t>: Assume that we use counting sort as the intermediate sort.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per pass (digits in range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 …, </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𝑑</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passes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𝑑</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total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time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𝑑𝑛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29</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397848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These algorithms share an interesting property:</a:t>
            </a:r>
            <a:br>
              <a:rPr kumimoji="0" lang="en-US" altLang="zh-TW" sz="2800" b="0" i="0" u="none" strike="noStrike" kern="1200" cap="none" spc="0" normalizeH="0" baseline="0" noProof="0" dirty="0">
                <a:ln>
                  <a:noFill/>
                </a:ln>
                <a:solidFill>
                  <a:prstClr val="black"/>
                </a:solidFill>
                <a:effectLst/>
                <a:uLnTx/>
                <a:uFillTx/>
                <a:latin typeface="Calibri"/>
                <a:cs typeface="+mn-cs"/>
              </a:rPr>
            </a:br>
            <a:r>
              <a:rPr kumimoji="0" lang="en-US" altLang="zh-TW" sz="2800" b="0" i="0" u="none" strike="noStrike" kern="1200" cap="none" spc="0" normalizeH="0" baseline="0" noProof="0" dirty="0">
                <a:ln>
                  <a:noFill/>
                </a:ln>
                <a:solidFill>
                  <a:srgbClr val="FF0000"/>
                </a:solidFill>
                <a:effectLst/>
                <a:uLnTx/>
                <a:uFillTx/>
                <a:latin typeface="Calibri"/>
                <a:cs typeface="+mn-cs"/>
              </a:rPr>
              <a:t>the sorted order they determine is based only on comparisons between the input elements.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srgbClr val="FF0000"/>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call such sorting algorithms </a:t>
            </a:r>
            <a:r>
              <a:rPr kumimoji="0" lang="en-US" altLang="zh-TW" sz="2800" b="0" i="0" u="none" strike="noStrike" kern="1200" cap="none" spc="0" normalizeH="0" baseline="0" noProof="0" dirty="0">
                <a:ln>
                  <a:noFill/>
                </a:ln>
                <a:solidFill>
                  <a:srgbClr val="FF0000"/>
                </a:solidFill>
                <a:effectLst/>
                <a:uLnTx/>
                <a:uFillTx/>
                <a:latin typeface="Calibri"/>
                <a:cs typeface="+mn-cs"/>
              </a:rPr>
              <a:t>comparison sorts</a:t>
            </a:r>
            <a:r>
              <a:rPr kumimoji="0" lang="en-US" altLang="zh-TW" sz="2800" b="0" i="0" u="none" strike="noStrike" kern="1200" cap="none" spc="0" normalizeH="0" baseline="0" noProof="0" dirty="0">
                <a:ln>
                  <a:noFill/>
                </a:ln>
                <a:solidFill>
                  <a:prstClr val="black"/>
                </a:solidFill>
                <a:effectLst/>
                <a:uLnTx/>
                <a:uFillTx/>
                <a:latin typeface="Calibri"/>
                <a:cs typeface="+mn-cs"/>
              </a:rPr>
              <a:t>.</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Overview</a:t>
            </a:r>
            <a:endParaRPr lang="zh-TW" altLang="en-US" dirty="0"/>
          </a:p>
        </p:txBody>
      </p:sp>
    </p:spTree>
    <p:extLst>
      <p:ext uri="{BB962C8B-B14F-4D97-AF65-F5344CB8AC3E}">
        <p14:creationId xmlns:p14="http://schemas.microsoft.com/office/powerpoint/2010/main" val="2691493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0" u="none" strike="noStrike" kern="1200" cap="none" spc="0" normalizeH="0" baseline="0" noProof="0" dirty="0">
                    <a:ln>
                      <a:noFill/>
                    </a:ln>
                    <a:solidFill>
                      <a:prstClr val="black"/>
                    </a:solidFill>
                    <a:effectLst/>
                    <a:uLnTx/>
                    <a:uFillTx/>
                    <a:latin typeface="Calibri"/>
                    <a:cs typeface="+mn-cs"/>
                  </a:rPr>
                  <a:t>Lemma 8.4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Given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𝑏</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-bit numbers and any positive integer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RADIX-SORT correctly sorts these numbers in </a:t>
                </a:r>
                <a14:m>
                  <m:oMath xmlns:m="http://schemas.openxmlformats.org/officeDocument/2006/math">
                    <m:r>
                      <m:rPr>
                        <m:sty m:val="p"/>
                      </m:r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𝑏</m:t>
                            </m:r>
                          </m:num>
                          <m:den>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𝑟</m:t>
                            </m:r>
                          </m:den>
                        </m:f>
                        <m:d>
                          <m:dPr>
                            <m:ctrl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𝑟</m:t>
                                </m:r>
                              </m:sup>
                            </m:sSup>
                          </m:e>
                        </m:d>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time if the stable sort it uses takes </a:t>
                </a:r>
                <a14:m>
                  <m:oMath xmlns:m="http://schemas.openxmlformats.org/officeDocument/2006/math">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time for inputs in the range 0 to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r="-28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30</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3528402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How to break each key into digits?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words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𝑏</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bits/word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Break into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-bit digits. Have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𝑑</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d>
                      <m:dPr>
                        <m:begChr m:val="⌈"/>
                        <m:endChr m:val="⌉"/>
                        <m:ctrlP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𝑏</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e>
                    </m:d>
                  </m:oMath>
                </a14:m>
                <a:endParaRPr kumimoji="0" lang="en-US" altLang="zh-TW" sz="26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Each digit is an integer in the range 0 to </a:t>
                </a:r>
                <a14:m>
                  <m:oMath xmlns:m="http://schemas.openxmlformats.org/officeDocument/2006/math">
                    <m:sSup>
                      <m:sSup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sup>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p>
                    </m:sSup>
                  </m:oMath>
                </a14:m>
                <a:r>
                  <a:rPr kumimoji="0" lang="en-US" altLang="zh-TW" sz="2600" b="0" i="0" u="none" strike="noStrike" kern="1200" cap="none" spc="0" normalizeH="0" baseline="0" noProof="0" dirty="0">
                    <a:ln>
                      <a:noFill/>
                    </a:ln>
                    <a:solidFill>
                      <a:prstClr val="black"/>
                    </a:solidFill>
                    <a:effectLst/>
                    <a:uLnTx/>
                    <a:uFillTx/>
                    <a:latin typeface="Calibri"/>
                    <a:cs typeface="+mn-cs"/>
                  </a:rPr>
                  <a:t>-1.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Use counting sort,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sup>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p>
                    </m:sSup>
                  </m:oMath>
                </a14:m>
                <a:br>
                  <a:rPr kumimoji="0" lang="en-US" altLang="zh-TW" sz="2600" b="0" i="0" u="none" strike="noStrike" kern="1200" cap="none" spc="0" normalizeH="0" baseline="0" noProof="0" dirty="0">
                    <a:ln>
                      <a:noFill/>
                    </a:ln>
                    <a:solidFill>
                      <a:prstClr val="black"/>
                    </a:solidFill>
                    <a:effectLst/>
                    <a:uLnTx/>
                    <a:uFillTx/>
                    <a:latin typeface="Calibri"/>
                    <a:cs typeface="+mn-cs"/>
                  </a:rPr>
                </a:br>
                <a:r>
                  <a:rPr kumimoji="0" lang="en-US" altLang="zh-TW" sz="2600" b="0" i="0" u="none" strike="noStrike" kern="1200" cap="none" spc="0" normalizeH="0" baseline="0" noProof="0" dirty="0">
                    <a:ln>
                      <a:noFill/>
                    </a:ln>
                    <a:solidFill>
                      <a:prstClr val="black"/>
                    </a:solidFill>
                    <a:effectLst/>
                    <a:uLnTx/>
                    <a:uFillTx/>
                    <a:latin typeface="Calibri"/>
                    <a:cs typeface="+mn-cs"/>
                  </a:rPr>
                  <a:t>Example: 32-bit words, 8-bit digits.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𝑏</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=32, </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=8, </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𝑑</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6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32</m:t>
                        </m:r>
                        <m:r>
                          <a:rPr kumimoji="0" lang="en-US" altLang="zh-TW" sz="26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8</m:t>
                        </m:r>
                      </m:e>
                    </m:d>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=4, </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sSup>
                      <m:sSup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2</m:t>
                        </m:r>
                      </m:e>
                      <m:sup>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8</m:t>
                        </m:r>
                      </m:sup>
                    </m:sSup>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256</m:t>
                    </m:r>
                  </m:oMath>
                </a14:m>
                <a:endParaRPr kumimoji="0" lang="en-US" altLang="zh-TW" sz="26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Time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m:rPr>
                        <m:sty m:val="p"/>
                      </m:rPr>
                      <a:rPr kumimoji="0" lang="el-GR"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l-GR"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num>
                          <m:den>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𝑟</m:t>
                            </m:r>
                          </m:den>
                        </m:f>
                        <m:d>
                          <m:dPr>
                            <m:ctrlPr>
                              <a:rPr kumimoji="0" lang="el-GR"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𝑟</m:t>
                                </m:r>
                              </m:sup>
                            </m:sSup>
                          </m:e>
                        </m:d>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 </a:t>
                </a:r>
                <a:endParaRPr kumimoji="0" lang="zh-TW" altLang="en-US" sz="26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443" b="-9313"/>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31</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803413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How to choose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Balance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𝑏</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𝑟</m:t>
                        </m:r>
                      </m:sup>
                    </m:sSup>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𝑏</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&lt;</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func>
                          <m:funcPr>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then for any value of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𝑏</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we have that </a:t>
                </a:r>
                <a14:m>
                  <m:oMath xmlns:m="http://schemas.openxmlformats.org/officeDocument/2006/math">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p>
                        </m:sSup>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Thus, choosing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yields a running time of </a:t>
                </a:r>
                <a14:m>
                  <m:oMath xmlns:m="http://schemas.openxmlformats.org/officeDocument/2006/math">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d>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sup>
                        </m:sSup>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m:rPr>
                        <m:nor/>
                      </m:rPr>
                      <a:rPr kumimoji="0" lang="en-US" altLang="zh-TW" sz="2800" b="0" i="0" u="none" strike="noStrike" kern="1200" cap="none" spc="0" normalizeH="0" baseline="0" noProof="0" dirty="0">
                        <a:ln>
                          <a:noFill/>
                        </a:ln>
                        <a:solidFill>
                          <a:prstClr val="black"/>
                        </a:solidFill>
                        <a:effectLst/>
                        <a:uLnTx/>
                        <a:uFillTx/>
                        <a:latin typeface="Calibri"/>
                        <a:cs typeface="+mn-cs"/>
                      </a:rPr>
                      <m:t>.</m:t>
                    </m:r>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𝑏</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func>
                          <m:funcPr>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then choosing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func>
                          <m:func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𝑛</m:t>
                            </m:r>
                          </m:e>
                        </m:func>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gives the best time to within a constant factor.</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32</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659818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Choosing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oMath>
                </a14:m>
                <a:r>
                  <a:rPr kumimoji="0" lang="en-US" altLang="zh-TW" sz="2800" b="0" i="0" u="none" strike="noStrike" kern="1200" cap="none" spc="0" normalizeH="0" baseline="0" noProof="0" dirty="0">
                    <a:ln>
                      <a:noFill/>
                    </a:ln>
                    <a:solidFill>
                      <a:prstClr val="black"/>
                    </a:solidFill>
                    <a:effectLst/>
                    <a:uLnTx/>
                    <a:uFillTx/>
                    <a:latin typeface="Calibri"/>
                    <a:cs typeface="+mn-cs"/>
                  </a:rPr>
                  <a:t> gives us </a:t>
                </a:r>
                <a14:m>
                  <m:oMath xmlns:m="http://schemas.openxmlformats.org/officeDocument/2006/math">
                    <m:r>
                      <m:rPr>
                        <m:sty m:val="p"/>
                      </m:r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𝑏</m:t>
                            </m:r>
                          </m:num>
                          <m:den>
                            <m:func>
                              <m:func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den>
                        </m:f>
                        <m:d>
                          <m:dPr>
                            <m:ctrl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e>
                    </m:d>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𝑏</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func>
                              <m:func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den>
                        </m:f>
                      </m:e>
                    </m:d>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we choose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oMath>
                </a14:m>
                <a:r>
                  <a:rPr kumimoji="0" lang="en-US" altLang="zh-TW" sz="2800" b="0" i="0" u="none" strike="noStrike" kern="1200" cap="none" spc="0" normalizeH="0" baseline="0" noProof="0" dirty="0">
                    <a:ln>
                      <a:noFill/>
                    </a:ln>
                    <a:solidFill>
                      <a:prstClr val="black"/>
                    </a:solidFill>
                    <a:effectLst/>
                    <a:uLnTx/>
                    <a:uFillTx/>
                    <a:latin typeface="Calibri"/>
                    <a:cs typeface="+mn-cs"/>
                  </a:rPr>
                  <a:t>, then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term increases , and </a:t>
                </a:r>
                <a14:m>
                  <m:oMath xmlns:m="http://schemas.openxmlformats.org/officeDocument/2006/math">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𝑟</m:t>
                        </m:r>
                      </m:sup>
                    </m:sSup>
                  </m:oMath>
                </a14:m>
                <a:r>
                  <a:rPr kumimoji="0" lang="en-US" altLang="zh-TW" sz="2800" b="0" i="0" u="none" strike="noStrike" kern="1200" cap="none" spc="0" normalizeH="0" baseline="0" noProof="0" dirty="0">
                    <a:ln>
                      <a:noFill/>
                    </a:ln>
                    <a:solidFill>
                      <a:prstClr val="black"/>
                    </a:solidFill>
                    <a:effectLst/>
                    <a:uLnTx/>
                    <a:uFillTx/>
                    <a:latin typeface="Calibri"/>
                    <a:cs typeface="+mn-cs"/>
                  </a:rPr>
                  <a:t> term remains at </a:t>
                </a:r>
                <a14:m>
                  <m:oMath xmlns:m="http://schemas.openxmlformats.org/officeDocument/2006/math">
                    <m:r>
                      <m:rPr>
                        <m:sty m:val="p"/>
                      </m:r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we choose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oMath>
                </a14:m>
                <a:r>
                  <a:rPr kumimoji="0" lang="en-US" altLang="zh-TW" sz="2800" b="0" i="0" u="none" strike="noStrike" kern="1200" cap="none" spc="0" normalizeH="0" baseline="0" noProof="0" dirty="0">
                    <a:ln>
                      <a:noFill/>
                    </a:ln>
                    <a:solidFill>
                      <a:prstClr val="black"/>
                    </a:solidFill>
                    <a:effectLst/>
                    <a:uLnTx/>
                    <a:uFillTx/>
                    <a:latin typeface="Calibri"/>
                    <a:cs typeface="+mn-cs"/>
                  </a:rPr>
                  <a:t>, then </a:t>
                </a:r>
                <a14:m>
                  <m:oMath xmlns:m="http://schemas.openxmlformats.org/officeDocument/2006/math">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𝑟</m:t>
                        </m:r>
                      </m:sup>
                    </m:sSup>
                  </m:oMath>
                </a14:m>
                <a:r>
                  <a:rPr kumimoji="0" lang="en-US" altLang="zh-TW" sz="2800" b="0" i="0" u="none" strike="noStrike" kern="1200" cap="none" spc="0" normalizeH="0" baseline="0" noProof="0" dirty="0">
                    <a:ln>
                      <a:noFill/>
                    </a:ln>
                    <a:solidFill>
                      <a:prstClr val="black"/>
                    </a:solidFill>
                    <a:effectLst/>
                    <a:uLnTx/>
                    <a:uFillTx/>
                    <a:latin typeface="Calibri"/>
                    <a:cs typeface="+mn-cs"/>
                  </a:rPr>
                  <a:t> term gets big. Example: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𝑟</m:t>
                        </m:r>
                      </m:sup>
                    </m:sSup>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func>
                          <m:func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func>
                      </m:sup>
                    </m:sSup>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2</m:t>
                                </m:r>
                              </m:e>
                              <m:sup>
                                <m:func>
                                  <m:func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func>
                              </m:sup>
                            </m:sSup>
                          </m:e>
                        </m:d>
                      </m:e>
                      <m:sup>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So, to sort </a:t>
                </a:r>
                <a14:m>
                  <m:oMath xmlns:m="http://schemas.openxmlformats.org/officeDocument/2006/math">
                    <m:sSup>
                      <m:sSupPr>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16</m:t>
                        </m:r>
                      </m:sup>
                    </m:sSup>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32</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-bit numbers (</a:t>
                </a:r>
                <a14:m>
                  <m:oMath xmlns:m="http://schemas.openxmlformats.org/officeDocument/2006/math">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𝑏</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func>
                          <m:func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𝑛</m:t>
                            </m:r>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use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sSup>
                          <m:sSup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2</m:t>
                            </m:r>
                          </m:e>
                          <m:sup>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16</m:t>
                            </m:r>
                          </m:sup>
                        </m:sSup>
                      </m:e>
                    </m:func>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=16</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32</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16</m:t>
                        </m:r>
                      </m:e>
                    </m:d>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passes. </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33</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1150554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20</m:t>
                            </m:r>
                          </m:sup>
                        </m:sSup>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32</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-bit integers.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Radix sort: </a:t>
                </a:r>
                <a14:m>
                  <m:oMath xmlns:m="http://schemas.openxmlformats.org/officeDocument/2006/math">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32</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20</m:t>
                        </m:r>
                      </m:e>
                    </m:d>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passes.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Merge sort/quicksort: </a:t>
                </a:r>
                <a14:m>
                  <m:oMath xmlns:m="http://schemas.openxmlformats.org/officeDocument/2006/math">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=20</m:t>
                        </m:r>
                      </m:e>
                    </m:func>
                  </m:oMath>
                </a14:m>
                <a:r>
                  <a:rPr kumimoji="0" lang="en-US" altLang="zh-TW" sz="2800" b="0" i="0" u="none" strike="noStrike" kern="1200" cap="none" spc="0" normalizeH="0" baseline="0" noProof="0" dirty="0">
                    <a:ln>
                      <a:noFill/>
                    </a:ln>
                    <a:solidFill>
                      <a:prstClr val="black"/>
                    </a:solidFill>
                    <a:effectLst/>
                    <a:uLnTx/>
                    <a:uFillTx/>
                    <a:latin typeface="Calibri"/>
                    <a:cs typeface="+mn-cs"/>
                  </a:rPr>
                  <a:t> passes.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Although radix sort may make fewer passes than quicksort over the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keys, each pass of radix sort may take significantly longer.</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34</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noAutofit/>
          </a:bodyPr>
          <a:lstStyle/>
          <a:p>
            <a:r>
              <a:rPr lang="en-US" altLang="zh-TW" sz="3600" dirty="0"/>
              <a:t>Compare radix sort to merge sort and quicksort:</a:t>
            </a:r>
            <a:endParaRPr lang="zh-TW" altLang="en-US" sz="3600" dirty="0"/>
          </a:p>
        </p:txBody>
      </p:sp>
    </p:spTree>
    <p:extLst>
      <p:ext uri="{BB962C8B-B14F-4D97-AF65-F5344CB8AC3E}">
        <p14:creationId xmlns:p14="http://schemas.microsoft.com/office/powerpoint/2010/main" val="3012829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version of radix sort that uses counting sort as the intermediate stable sort does not sort in place, which many of the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-time comparison sorts 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Thus, when primary memory storage is at a premium, we might prefer an in-place algorithm such as Insertion sort or Merge sort .</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r="-39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35</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3175876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Insertion sort is stable. When inserting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into the sorted sequence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we do it the following way: compare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to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starting with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and going down to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continue at long as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&lt;</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Merge sort as defined is stable, because when two elements compared are equal, the tie is broken by taking the element from array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𝐿</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which keeps them in the original order.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Heapsort and quicksort are not stable.</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r="-1768" b="-5954"/>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36</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1278163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Bucket sort assumes that the input is drawn from a uniform distribution and has an average-case running time of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Counting sort assumes that the input consists of integers in a small range.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Bucket sort assumes that the input is generated  by a random process that distributes elements uniformly and independently over the interval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[0, 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b="-660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37</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normAutofit/>
          </a:bodyPr>
          <a:lstStyle/>
          <a:p>
            <a:r>
              <a:rPr lang="en-US" altLang="zh-TW" dirty="0"/>
              <a:t>Bucket sort</a:t>
            </a:r>
            <a:endParaRPr lang="zh-TW" altLang="en-US" dirty="0"/>
          </a:p>
        </p:txBody>
      </p:sp>
    </p:spTree>
    <p:extLst>
      <p:ext uri="{BB962C8B-B14F-4D97-AF65-F5344CB8AC3E}">
        <p14:creationId xmlns:p14="http://schemas.microsoft.com/office/powerpoint/2010/main" val="47895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Assumes the input is generated by a random process that distributes elements uniformly over [0, 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1" u="none" strike="noStrike" kern="1200" cap="none" spc="0" normalizeH="0" baseline="0" noProof="0" dirty="0">
                    <a:ln>
                      <a:noFill/>
                    </a:ln>
                    <a:solidFill>
                      <a:prstClr val="black"/>
                    </a:solidFill>
                    <a:effectLst/>
                    <a:uLnTx/>
                    <a:uFillTx/>
                    <a:latin typeface="Calibri"/>
                    <a:cs typeface="+mn-cs"/>
                  </a:rPr>
                  <a:t>Idea: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Divide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[0, 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into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equal-sized buckets.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Distribute the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input values into the buckets.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Sort each bucket.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Then go through buckets in order, listing elements in each one.</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b="-337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38</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Bucket sort</a:t>
            </a:r>
            <a:endParaRPr lang="zh-TW" altLang="en-US" dirty="0"/>
          </a:p>
        </p:txBody>
      </p:sp>
    </p:spTree>
    <p:extLst>
      <p:ext uri="{BB962C8B-B14F-4D97-AF65-F5344CB8AC3E}">
        <p14:creationId xmlns:p14="http://schemas.microsoft.com/office/powerpoint/2010/main" val="1541772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39</a:t>
            </a:fld>
            <a:endParaRPr lang="zh-TW" altLang="en-US" dirty="0"/>
          </a:p>
        </p:txBody>
      </p:sp>
      <p:pic>
        <p:nvPicPr>
          <p:cNvPr id="4" name="內容版面配置區 6">
            <a:extLst>
              <a:ext uri="{FF2B5EF4-FFF2-40B4-BE49-F238E27FC236}">
                <a16:creationId xmlns:a16="http://schemas.microsoft.com/office/drawing/2014/main" id="{20036D03-EAEF-468E-A292-CC9CDB62F19E}"/>
              </a:ext>
            </a:extLst>
          </p:cNvPr>
          <p:cNvPicPr>
            <a:picLocks noGrp="1" noChangeAspect="1"/>
          </p:cNvPicPr>
          <p:nvPr>
            <p:ph sz="quarter" idx="15"/>
          </p:nvPr>
        </p:nvPicPr>
        <p:blipFill>
          <a:blip r:embed="rId2"/>
          <a:stretch>
            <a:fillRect/>
          </a:stretch>
        </p:blipFill>
        <p:spPr>
          <a:xfrm>
            <a:off x="444500" y="1089226"/>
            <a:ext cx="10688638" cy="4417610"/>
          </a:xfrm>
          <a:prstGeom prst="rect">
            <a:avLst/>
          </a:prstGeom>
        </p:spPr>
      </p:pic>
    </p:spTree>
    <p:extLst>
      <p:ext uri="{BB962C8B-B14F-4D97-AF65-F5344CB8AC3E}">
        <p14:creationId xmlns:p14="http://schemas.microsoft.com/office/powerpoint/2010/main" val="132723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Lower bounds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14:m>
                  <m:oMath xmlns:m="http://schemas.openxmlformats.org/officeDocument/2006/math">
                    <m:r>
                      <m:rPr>
                        <m:sty m:val="p"/>
                      </m:r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d>
                      <m:d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to examine all the input.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All sorts seen so far are </a:t>
                </a:r>
                <a14:m>
                  <m:oMath xmlns:m="http://schemas.openxmlformats.org/officeDocument/2006/math">
                    <m:r>
                      <m:rPr>
                        <m:sty m:val="p"/>
                      </m:r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d>
                      <m:d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We’ll show that </a:t>
                </a:r>
                <a14:m>
                  <m:oMath xmlns:m="http://schemas.openxmlformats.org/officeDocument/2006/math">
                    <m:r>
                      <m:rPr>
                        <m:sty m:val="p"/>
                      </m:r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d>
                      <m:d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is a lower bound for comparison sorts.</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4</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kumimoji="0" lang="en-US" altLang="zh-TW" sz="4400" b="0" i="0" u="none" strike="noStrike" kern="1200" cap="none" spc="0" normalizeH="0" baseline="0" noProof="0" dirty="0">
                <a:ln>
                  <a:noFill/>
                </a:ln>
                <a:solidFill>
                  <a:prstClr val="black"/>
                </a:solidFill>
                <a:effectLst/>
                <a:uLnTx/>
                <a:uFillTx/>
                <a:latin typeface="Calibri"/>
                <a:cs typeface="+mj-cs"/>
              </a:rPr>
              <a:t>Lower bounds for sorting (comparison sorts)</a:t>
            </a:r>
            <a:endParaRPr lang="zh-TW" altLang="en-US" dirty="0"/>
          </a:p>
        </p:txBody>
      </p:sp>
    </p:spTree>
    <p:extLst>
      <p:ext uri="{BB962C8B-B14F-4D97-AF65-F5344CB8AC3E}">
        <p14:creationId xmlns:p14="http://schemas.microsoft.com/office/powerpoint/2010/main" val="4146622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40</a:t>
            </a:fld>
            <a:endParaRPr lang="zh-TW" altLang="en-US" dirty="0"/>
          </a:p>
        </p:txBody>
      </p:sp>
      <p:graphicFrame>
        <p:nvGraphicFramePr>
          <p:cNvPr id="4" name="內容版面配置區 3">
            <a:extLst>
              <a:ext uri="{FF2B5EF4-FFF2-40B4-BE49-F238E27FC236}">
                <a16:creationId xmlns:a16="http://schemas.microsoft.com/office/drawing/2014/main" id="{A033C1EA-79D1-4383-8614-86B6E1EC2605}"/>
              </a:ext>
            </a:extLst>
          </p:cNvPr>
          <p:cNvGraphicFramePr>
            <a:graphicFrameLocks noGrp="1" noChangeAspect="1"/>
          </p:cNvGraphicFramePr>
          <p:nvPr>
            <p:ph sz="quarter" idx="15"/>
          </p:nvPr>
        </p:nvGraphicFramePr>
        <p:xfrm>
          <a:off x="2735159" y="800100"/>
          <a:ext cx="6107319" cy="4995863"/>
        </p:xfrm>
        <a:graphic>
          <a:graphicData uri="http://schemas.openxmlformats.org/presentationml/2006/ole">
            <mc:AlternateContent xmlns:mc="http://schemas.openxmlformats.org/markup-compatibility/2006">
              <mc:Choice xmlns:v="urn:schemas-microsoft-com:vml" Requires="v">
                <p:oleObj spid="_x0000_s3079" name="Acrobat Document" r:id="rId3" imgW="12260443" imgH="10027757" progId="Acrobat.Document.11">
                  <p:embed/>
                </p:oleObj>
              </mc:Choice>
              <mc:Fallback>
                <p:oleObj name="Acrobat Document" r:id="rId3" imgW="12260443" imgH="10027757" progId="Acrobat.Document.11">
                  <p:embed/>
                  <p:pic>
                    <p:nvPicPr>
                      <p:cNvPr id="4" name="內容版面配置區 3">
                        <a:extLst>
                          <a:ext uri="{FF2B5EF4-FFF2-40B4-BE49-F238E27FC236}">
                            <a16:creationId xmlns:a16="http://schemas.microsoft.com/office/drawing/2014/main" id="{0DECA82D-A5B6-4B9C-AE53-E9017C7BE88E}"/>
                          </a:ext>
                        </a:extLst>
                      </p:cNvPr>
                      <p:cNvPicPr/>
                      <p:nvPr/>
                    </p:nvPicPr>
                    <p:blipFill>
                      <a:blip r:embed="rId4"/>
                      <a:stretch>
                        <a:fillRect/>
                      </a:stretch>
                    </p:blipFill>
                    <p:spPr>
                      <a:xfrm>
                        <a:off x="2735159" y="800100"/>
                        <a:ext cx="6107319" cy="4995863"/>
                      </a:xfrm>
                      <a:prstGeom prst="rect">
                        <a:avLst/>
                      </a:prstGeom>
                    </p:spPr>
                  </p:pic>
                </p:oleObj>
              </mc:Fallback>
            </mc:AlternateContent>
          </a:graphicData>
        </a:graphic>
      </p:graphicFrame>
    </p:spTree>
    <p:extLst>
      <p:ext uri="{BB962C8B-B14F-4D97-AF65-F5344CB8AC3E}">
        <p14:creationId xmlns:p14="http://schemas.microsoft.com/office/powerpoint/2010/main" val="2146843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0" u="none" strike="noStrike" kern="1200" cap="none" spc="0" normalizeH="0" baseline="0" noProof="0" dirty="0">
                    <a:ln>
                      <a:noFill/>
                    </a:ln>
                    <a:solidFill>
                      <a:srgbClr val="FF0000"/>
                    </a:solidFill>
                    <a:effectLst/>
                    <a:uLnTx/>
                    <a:uFillTx/>
                    <a:latin typeface="Calibri"/>
                    <a:cs typeface="+mn-cs"/>
                  </a:rPr>
                  <a:t>Correctness:</a:t>
                </a:r>
                <a:r>
                  <a:rPr kumimoji="0" lang="en-US" altLang="zh-TW" sz="2800" b="0" i="0" u="none" strike="noStrike" kern="1200" cap="none" spc="0" normalizeH="0" baseline="0" noProof="0" dirty="0">
                    <a:ln>
                      <a:noFill/>
                    </a:ln>
                    <a:solidFill>
                      <a:prstClr val="black"/>
                    </a:solidFill>
                    <a:effectLst/>
                    <a:uLnTx/>
                    <a:uFillTx/>
                    <a:latin typeface="Calibri"/>
                    <a:cs typeface="+mn-cs"/>
                  </a:rPr>
                  <a:t> Consider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e>
                    </m:d>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Assume without loss of generality that </a:t>
                </a:r>
                <a14:m>
                  <m:oMath xmlns:m="http://schemas.openxmlformats.org/officeDocument/2006/math">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e>
                    </m:d>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Then </a:t>
                </a:r>
                <a14:m>
                  <m:oMath xmlns:m="http://schemas.openxmlformats.org/officeDocument/2006/math">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e>
                        </m:d>
                      </m:e>
                    </m:d>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e>
                        </m:d>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So </a:t>
                </a:r>
                <a14:m>
                  <m:oMath xmlns:m="http://schemas.openxmlformats.org/officeDocument/2006/math">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placed into the same bucket as </a:t>
                </a:r>
                <a14:m>
                  <m:oMath xmlns:m="http://schemas.openxmlformats.org/officeDocument/2006/math">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or into a bucket with a lower index.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same bucket, insertion sort fixes up.</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earlier bucket, concatenation of lists fixes up.</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r="-68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41</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700065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Relies on no bucket getting too many values.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All lines of algorithm except insertion sorting take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altogether.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Intuitively, if each bucket gets a constant number of elements, it takes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time to sort each bucket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sort time for all buckets.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“expect” each bucket to have few elements, since the average is 1 element per bucket.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But we need to do a careful analysis.</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42</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2687582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Define a random variable: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the number of elements placed in bucket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Because insertion sort runs in quadratic time, bucket sort time is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Sup>
                              <m:sSub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e>
                        </m:d>
                      </m:e>
                    </m:nary>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Take expectations of both sides:</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e>
                            </m:d>
                          </m:e>
                        </m:nary>
                      </m:e>
                    </m:d>
                  </m:oMath>
                </a14:m>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43</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 insertion sort</a:t>
            </a:r>
            <a:endParaRPr lang="zh-TW" altLang="en-US" dirty="0"/>
          </a:p>
        </p:txBody>
      </p:sp>
    </p:spTree>
    <p:extLst>
      <p:ext uri="{BB962C8B-B14F-4D97-AF65-F5344CB8AC3E}">
        <p14:creationId xmlns:p14="http://schemas.microsoft.com/office/powerpoint/2010/main" val="1404339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e>
                              </m:d>
                            </m:e>
                          </m:nary>
                        </m:e>
                      </m:d>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e>
                              </m:d>
                            </m:e>
                          </m:d>
                        </m:e>
                      </m:nary>
                    </m:oMath>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e>
                              </m:d>
                            </m:e>
                          </m:d>
                        </m:e>
                      </m:nary>
                    </m:oMath>
                  </m:oMathPara>
                </a14:m>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t="-153"/>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44</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
        <p:nvSpPr>
          <p:cNvPr id="6" name="文字方塊 5">
            <a:extLst>
              <a:ext uri="{FF2B5EF4-FFF2-40B4-BE49-F238E27FC236}">
                <a16:creationId xmlns:a16="http://schemas.microsoft.com/office/drawing/2014/main" id="{E2BED1A9-0936-4254-814E-C99182851D14}"/>
              </a:ext>
            </a:extLst>
          </p:cNvPr>
          <p:cNvSpPr txBox="1"/>
          <p:nvPr/>
        </p:nvSpPr>
        <p:spPr>
          <a:xfrm>
            <a:off x="7575673" y="3429000"/>
            <a:ext cx="3557384" cy="461665"/>
          </a:xfrm>
          <a:prstGeom prst="rect">
            <a:avLst/>
          </a:prstGeom>
          <a:noFill/>
        </p:spPr>
        <p:txBody>
          <a:bodyPr wrap="none" rtlCol="0">
            <a:spAutoFit/>
          </a:bodyPr>
          <a:lstStyle/>
          <a:p>
            <a:r>
              <a:rPr lang="en-US" altLang="zh-TW" sz="2400" dirty="0"/>
              <a:t>(Linearity of expectation)</a:t>
            </a:r>
            <a:endParaRPr lang="zh-TW" altLang="en-US" sz="2400" dirty="0"/>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FD629249-D59A-4954-BF57-034097AF39F5}"/>
                  </a:ext>
                </a:extLst>
              </p:cNvPr>
              <p:cNvSpPr txBox="1"/>
              <p:nvPr/>
            </p:nvSpPr>
            <p:spPr>
              <a:xfrm>
                <a:off x="7575673" y="4645221"/>
                <a:ext cx="25205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𝑎𝑋</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𝑎𝐸</m:t>
                          </m:r>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𝑋</m:t>
                              </m:r>
                            </m:e>
                          </m:d>
                        </m:e>
                      </m:d>
                    </m:oMath>
                  </m:oMathPara>
                </a14:m>
                <a:endParaRPr lang="zh-TW" altLang="en-US" sz="2400" dirty="0"/>
              </a:p>
            </p:txBody>
          </p:sp>
        </mc:Choice>
        <mc:Fallback xmlns="">
          <p:sp>
            <p:nvSpPr>
              <p:cNvPr id="7" name="文字方塊 6">
                <a:extLst>
                  <a:ext uri="{FF2B5EF4-FFF2-40B4-BE49-F238E27FC236}">
                    <a16:creationId xmlns:a16="http://schemas.microsoft.com/office/drawing/2014/main" id="{FD629249-D59A-4954-BF57-034097AF39F5}"/>
                  </a:ext>
                </a:extLst>
              </p:cNvPr>
              <p:cNvSpPr txBox="1">
                <a:spLocks noRot="1" noChangeAspect="1" noMove="1" noResize="1" noEditPoints="1" noAdjustHandles="1" noChangeArrowheads="1" noChangeShapeType="1" noTextEdit="1"/>
              </p:cNvSpPr>
              <p:nvPr/>
            </p:nvSpPr>
            <p:spPr>
              <a:xfrm>
                <a:off x="7575673" y="4645221"/>
                <a:ext cx="2520562" cy="461665"/>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29964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Claim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for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=0, …, </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1" i="0" u="none" strike="noStrike" kern="1200" cap="none" spc="0" normalizeH="0" baseline="0" noProof="0" dirty="0">
                    <a:ln>
                      <a:noFill/>
                    </a:ln>
                    <a:solidFill>
                      <a:srgbClr val="FF0000"/>
                    </a:solidFill>
                    <a:effectLst/>
                    <a:uLnTx/>
                    <a:uFillTx/>
                    <a:latin typeface="Calibri"/>
                    <a:cs typeface="+mn-cs"/>
                  </a:rPr>
                  <a:t>Proof</a:t>
                </a:r>
                <a:r>
                  <a:rPr kumimoji="0" lang="en-US" altLang="zh-TW" sz="2800" b="0" i="0" u="none" strike="noStrike" kern="1200" cap="none" spc="0" normalizeH="0" baseline="0" noProof="0" dirty="0">
                    <a:ln>
                      <a:noFill/>
                    </a:ln>
                    <a:solidFill>
                      <a:prstClr val="black"/>
                    </a:solidFill>
                    <a:effectLst/>
                    <a:uLnTx/>
                    <a:uFillTx/>
                    <a:latin typeface="Calibri"/>
                    <a:cs typeface="+mn-cs"/>
                  </a:rPr>
                  <a:t> of claim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Define indicator random variables: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falls</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in</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bucket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m:rPr>
                        <m:sty m:val="p"/>
                      </m:r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Pr</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e>
                    </m:d>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falls</m:t>
                    </m:r>
                    <m: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in</m:t>
                    </m:r>
                    <m: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bucket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e>
                    </m:nary>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b="-381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45</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04605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e>
                                  </m:nary>
                                </m:e>
                              </m:d>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nary>
                            <m:nary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e>
                              <m:sSubSup>
                                <m:sSub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bSup>
                            </m:e>
                          </m:nary>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nary>
                            <m:nary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e>
                              </m:nary>
                            </m:e>
                          </m:nary>
                        </m:e>
                      </m:d>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bSup>
                            </m:e>
                          </m:d>
                        </m:e>
                      </m:nary>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𝑖𝑘</m:t>
                                      </m:r>
                                    </m:sub>
                                  </m:sSub>
                                </m:e>
                              </m:d>
                            </m:e>
                          </m:nary>
                        </m:e>
                      </m:nary>
                    </m:oMath>
                  </m:oMathPara>
                </a14:m>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b="-564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46</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029609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left"/>
                    </m:oMathParaPr>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bSup>
                        </m:e>
                      </m:d>
                    </m:oMath>
                  </m:oMathPara>
                </a14:m>
                <a:endPar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unc>
                        <m:func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Pr</m:t>
                          </m:r>
                        </m:fName>
                        <m:e>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e>
                              </m:d>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sSup>
                                <m:sSupPr>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pPr>
                                <m:e>
                                  <m:r>
                                    <m:rPr>
                                      <m:sty m:val="p"/>
                                    </m:rP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doesn</m:t>
                                  </m:r>
                                </m:e>
                                <m:sup>
                                  <m: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sup>
                              </m:sSup>
                              <m:r>
                                <m:rPr>
                                  <m:sty m:val="p"/>
                                </m:rP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t</m:t>
                              </m:r>
                              <m: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fall</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in</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bucket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dirty="0" err="1">
                                  <a:ln>
                                    <a:noFill/>
                                  </a:ln>
                                  <a:solidFill>
                                    <a:prstClr val="black"/>
                                  </a:solidFill>
                                  <a:effectLst/>
                                  <a:uLnTx/>
                                  <a:uFillTx/>
                                  <a:latin typeface="Cambria Math" panose="02040503050406030204" pitchFamily="18" charset="0"/>
                                  <a:cs typeface="+mn-cs"/>
                                </a:rPr>
                                <m:t>𝑖</m:t>
                              </m:r>
                            </m:e>
                          </m:d>
                        </m:e>
                      </m:func>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unc>
                        <m:func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Pr</m:t>
                          </m:r>
                        </m:fName>
                        <m:e>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e>
                              </m:d>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fall</m:t>
                              </m:r>
                              <m:r>
                                <m:rPr>
                                  <m:sty m:val="p"/>
                                </m:rP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s</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in</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bucket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dirty="0" err="1">
                                  <a:ln>
                                    <a:noFill/>
                                  </a:ln>
                                  <a:solidFill>
                                    <a:prstClr val="black"/>
                                  </a:solidFill>
                                  <a:effectLst/>
                                  <a:uLnTx/>
                                  <a:uFillTx/>
                                  <a:latin typeface="Cambria Math" panose="02040503050406030204" pitchFamily="18" charset="0"/>
                                  <a:cs typeface="+mn-cs"/>
                                </a:rPr>
                                <m:t>𝑖</m:t>
                              </m:r>
                            </m:e>
                          </m:d>
                        </m:e>
                      </m:func>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f>
                            <m:f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oMath>
                  </m:oMathPara>
                </a14:m>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47</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3715635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𝑖𝑘</m:t>
                            </m:r>
                          </m:sub>
                        </m:sSub>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for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Since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𝑖𝑘</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are independent random variables</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𝑖𝑘</m:t>
                            </m:r>
                          </m:sub>
                        </m:sSub>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𝑖𝑘</m:t>
                            </m:r>
                          </m:sub>
                        </m:sSub>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oMath>
                </a14:m>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t="-1679" r="-17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48</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1348743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Therefore: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Sup>
                            <m:sSub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Sup>
                                <m:sSub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bSup>
                            </m:e>
                          </m:d>
                        </m:e>
                      </m:nary>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+2</m:t>
                      </m:r>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𝑘</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r>
                                <m:rPr>
                                  <m:sty m:val="p"/>
                                </m:rPr>
                                <a:rPr kumimoji="0" lang="en-US" altLang="zh-TW" sz="24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𝑖𝑘</m:t>
                                      </m:r>
                                    </m:sub>
                                  </m:sSub>
                                </m:e>
                              </m:d>
                            </m:e>
                          </m:nary>
                        </m:e>
                      </m:nary>
                    </m:oMath>
                    <m:oMath xmlns:m="http://schemas.openxmlformats.org/officeDocument/2006/math">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e>
                      </m:nary>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+2</m:t>
                      </m:r>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𝑘</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e>
                          </m:nary>
                        </m:e>
                      </m:nary>
                    </m:oMath>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type m:val="noBa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en>
                          </m:f>
                        </m:e>
                      </m:d>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oMath>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=1+2</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en>
                      </m:f>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oMath>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oMath>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=1+1−</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oMath>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oMath>
                  </m:oMathPara>
                </a14:m>
                <a:endParaRPr lang="zh-TW" altLang="en-US" dirty="0"/>
              </a:p>
            </p:txBody>
          </p:sp>
        </mc:Choice>
        <mc:Fallback xmlns="">
          <p:sp>
            <p:nvSpPr>
              <p:cNvPr id="5" name="內容版面配置區 4">
                <a:extLst>
                  <a:ext uri="{FF2B5EF4-FFF2-40B4-BE49-F238E27FC236}">
                    <a16:creationId xmlns:a16="http://schemas.microsoft.com/office/drawing/2014/main" id="{C368CAB5-68A4-4AA2-B38B-A03158A21E7A}"/>
                  </a:ext>
                </a:extLst>
              </p:cNvPr>
              <p:cNvSpPr>
                <a:spLocks noGrp="1" noRot="1" noChangeAspect="1" noMove="1" noResize="1" noEditPoints="1" noAdjustHandles="1" noChangeArrowheads="1" noChangeShapeType="1" noTextEdit="1"/>
              </p:cNvSpPr>
              <p:nvPr>
                <p:ph sz="quarter" idx="15"/>
              </p:nvPr>
            </p:nvSpPr>
            <p:spPr>
              <a:xfrm>
                <a:off x="444243" y="800313"/>
                <a:ext cx="10688813" cy="4996095"/>
              </a:xfrm>
              <a:blipFill>
                <a:blip r:embed="rId2"/>
                <a:stretch>
                  <a:fillRect l="-913" t="-1707" b="-939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49</a:t>
            </a:fld>
            <a:endParaRPr lang="zh-TW" altLang="en-US" dirty="0"/>
          </a:p>
        </p:txBody>
      </p:sp>
    </p:spTree>
    <p:extLst>
      <p:ext uri="{BB962C8B-B14F-4D97-AF65-F5344CB8AC3E}">
        <p14:creationId xmlns:p14="http://schemas.microsoft.com/office/powerpoint/2010/main" val="348886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In a comparison sort, we use only comparisons between elements to gain order information about an input sequence </a:t>
                </a:r>
                <a14:m>
                  <m:oMath xmlns:m="http://schemas.openxmlformats.org/officeDocument/2006/math">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b>
                        </m:sSub>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That is, given two elements </a:t>
                </a: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and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we perform one of the tests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or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to determine their relative order.</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5</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noAutofit/>
          </a:bodyPr>
          <a:lstStyle/>
          <a:p>
            <a:r>
              <a:rPr lang="en-US" altLang="zh-TW" sz="3600" dirty="0"/>
              <a:t>Lower bounds for sorting (comparison sorts)</a:t>
            </a:r>
            <a:endParaRPr lang="zh-TW" altLang="en-US" sz="3600" dirty="0"/>
          </a:p>
        </p:txBody>
      </p:sp>
    </p:spTree>
    <p:extLst>
      <p:ext uri="{BB962C8B-B14F-4D97-AF65-F5344CB8AC3E}">
        <p14:creationId xmlns:p14="http://schemas.microsoft.com/office/powerpoint/2010/main" val="4182323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Therefore: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e>
                              </m:d>
                            </m:e>
                          </m:d>
                        </m:e>
                      </m:nary>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e>
                          </m:d>
                        </m:e>
                      </m:nary>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m:oMathPara>
                </a14:m>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50</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33354475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worst-case running time for the bucket-sort algorithm occurs when the assumption of uniformly distributed input does not hold.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for example, all the input ends up in the first bucket, then in the insertion sort phase it needs to sort all the input, which takes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time.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Use a worst-case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time algorithm.</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51</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1322031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Again, not a comparison sort. Used a function of key values to index into an array.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This is a </a:t>
            </a:r>
            <a:r>
              <a:rPr kumimoji="0" lang="en-US" altLang="zh-TW" sz="2800" b="1" i="0" u="none" strike="noStrike" kern="1200" cap="none" spc="0" normalizeH="0" baseline="0" noProof="0" dirty="0">
                <a:ln>
                  <a:noFill/>
                </a:ln>
                <a:solidFill>
                  <a:srgbClr val="FF0000"/>
                </a:solidFill>
                <a:effectLst/>
                <a:uLnTx/>
                <a:uFillTx/>
                <a:latin typeface="Calibri"/>
                <a:cs typeface="+mn-cs"/>
              </a:rPr>
              <a:t>probabilistic analysis</a:t>
            </a:r>
            <a:r>
              <a:rPr kumimoji="0" lang="en-US" altLang="zh-TW" sz="2800" b="0" i="0" u="none" strike="noStrike" kern="1200" cap="none" spc="0" normalizeH="0" baseline="0" noProof="0" dirty="0">
                <a:ln>
                  <a:noFill/>
                </a:ln>
                <a:solidFill>
                  <a:prstClr val="black"/>
                </a:solidFill>
                <a:effectLst/>
                <a:uLnTx/>
                <a:uFillTx/>
                <a:latin typeface="Calibri"/>
                <a:cs typeface="+mn-cs"/>
              </a:rPr>
              <a:t>—we used probability to analyze an algorithm whose running time depends on the distribution of inputs.</a:t>
            </a:r>
          </a:p>
          <a:p>
            <a:endParaRPr lang="zh-TW" altLang="en-US" dirty="0"/>
          </a:p>
        </p:txBody>
      </p:sp>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52</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30861204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algn="l"/>
                <a:r>
                  <a:rPr kumimoji="0" lang="en-US" altLang="zh-TW" sz="2800" b="0" i="0" u="none" strike="noStrike" kern="1200" cap="none" spc="0" normalizeH="0" baseline="0" noProof="0" dirty="0">
                    <a:ln>
                      <a:noFill/>
                    </a:ln>
                    <a:solidFill>
                      <a:prstClr val="black"/>
                    </a:solidFill>
                    <a:effectLst/>
                    <a:uLnTx/>
                    <a:uFillTx/>
                    <a:latin typeface="Calibri"/>
                    <a:cs typeface="+mn-cs"/>
                  </a:rPr>
                  <a:t>With bucket sort, if the input isn’t drawn from a uniform distribution on [0,1), it may still run in linear time.  As ling as the input has the property that the sum of the squares of the bucket sizes is linear in the total number of elements.</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Para xmlns:m="http://schemas.openxmlformats.org/officeDocument/2006/math">
                    <m:oMathParaPr>
                      <m:jc m:val="centerGroup"/>
                    </m:oMathParaPr>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𝑖</m:t>
                          </m:r>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=0</m:t>
                          </m:r>
                        </m:sub>
                        <m:sup>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−1</m:t>
                          </m:r>
                        </m:sup>
                        <m:e>
                          <m:r>
                            <m:rPr>
                              <m:sty m:val="p"/>
                            </m:rPr>
                            <a:rPr kumimoji="0" lang="en-US" altLang="zh-TW" sz="2800" b="0" i="0"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altLang="zh-TW" sz="2800" b="0" i="0" u="none" strike="noStrike" kern="1200" cap="none" spc="0" normalizeH="0" baseline="0" noProof="0">
                                  <a:ln>
                                    <a:noFill/>
                                  </a:ln>
                                  <a:solidFill>
                                    <a:srgbClr val="FF0000"/>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ctrlPr>
                                </m:dPr>
                                <m:e>
                                  <m:sSubSup>
                                    <m:sSubSupPr>
                                      <m:ctrlP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ctrlPr>
                                    </m:sSubSupPr>
                                    <m:e>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𝑛</m:t>
                                      </m:r>
                                    </m:e>
                                    <m:sub>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𝑖</m:t>
                                      </m:r>
                                    </m:sub>
                                    <m:sup>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2</m:t>
                                      </m:r>
                                    </m:sup>
                                  </m:sSubSup>
                                </m:e>
                              </m:d>
                            </m:e>
                          </m:d>
                        </m:e>
                      </m:nary>
                    </m:oMath>
                  </m:oMathPara>
                </a14:m>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305" r="-45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53</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743832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273D50BF-F804-4F2B-A050-D3DD5B4A1FE5}" type="slidenum">
              <a:rPr lang="zh-TW" altLang="en-US" smtClean="0"/>
              <a:pPr/>
              <a:t>54</a:t>
            </a:fld>
            <a:endParaRPr lang="zh-TW" altLang="en-US" dirty="0"/>
          </a:p>
        </p:txBody>
      </p:sp>
    </p:spTree>
    <p:extLst>
      <p:ext uri="{BB962C8B-B14F-4D97-AF65-F5344CB8AC3E}">
        <p14:creationId xmlns:p14="http://schemas.microsoft.com/office/powerpoint/2010/main" val="416895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Without loss of generality, we assume all the input elements are distinct. (comparisons of the form </a:t>
                </a: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are useless)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also note that the comparisons </a:t>
                </a: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are all equivalent in that they yield identical information about the relative order of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and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TW" sz="2800" dirty="0">
                  <a:solidFill>
                    <a:prstClr val="black"/>
                  </a:solidFill>
                  <a:latin typeface="Calibri"/>
                </a:endParaRPr>
              </a:p>
              <a:p>
                <a:pPr marL="228600" indent="-228600" algn="l">
                  <a:lnSpc>
                    <a:spcPct val="90000"/>
                  </a:lnSpc>
                  <a:spcBef>
                    <a:spcPts val="1000"/>
                  </a:spcBef>
                  <a:buFont typeface="Arial" panose="020B0604020202020204" pitchFamily="34" charset="0"/>
                  <a:buChar char="•"/>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therefore assume that all comparisons have the form </a:t>
                </a: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b="-30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6</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noAutofit/>
          </a:bodyPr>
          <a:lstStyle/>
          <a:p>
            <a:r>
              <a:rPr lang="en-US" altLang="zh-TW" sz="3600" dirty="0"/>
              <a:t>Lower bounds for sorting (comparison sorts)</a:t>
            </a:r>
            <a:endParaRPr lang="zh-TW" altLang="en-US" sz="3600" dirty="0"/>
          </a:p>
        </p:txBody>
      </p:sp>
    </p:spTree>
    <p:extLst>
      <p:ext uri="{BB962C8B-B14F-4D97-AF65-F5344CB8AC3E}">
        <p14:creationId xmlns:p14="http://schemas.microsoft.com/office/powerpoint/2010/main" val="323238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can view comparison sorts abstractly in terms of decision trees.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 </a:t>
            </a:r>
            <a:r>
              <a:rPr kumimoji="0" lang="en-US" altLang="zh-TW" sz="2800" b="0" i="0" u="none" strike="noStrike" kern="1200" cap="none" spc="0" normalizeH="0" baseline="0" noProof="0" dirty="0">
                <a:ln>
                  <a:noFill/>
                </a:ln>
                <a:solidFill>
                  <a:srgbClr val="FF0000"/>
                </a:solidFill>
                <a:effectLst/>
                <a:uLnTx/>
                <a:uFillTx/>
                <a:latin typeface="Calibri"/>
                <a:cs typeface="+mn-cs"/>
              </a:rPr>
              <a:t>decision tree</a:t>
            </a:r>
            <a:r>
              <a:rPr kumimoji="0" lang="en-US" altLang="zh-TW" sz="2800" b="0" i="0" u="none" strike="noStrike" kern="1200" cap="none" spc="0" normalizeH="0" baseline="0" noProof="0" dirty="0">
                <a:ln>
                  <a:noFill/>
                </a:ln>
                <a:solidFill>
                  <a:prstClr val="black"/>
                </a:solidFill>
                <a:effectLst/>
                <a:uLnTx/>
                <a:uFillTx/>
                <a:latin typeface="Calibri"/>
                <a:cs typeface="+mn-cs"/>
              </a:rPr>
              <a:t> is a full binary tree that represents the comparisons between elements that are performed by a particular sorting algorithm operating on an input of given size. (full binary tree: each node is either a leaf or has degree exactly 2)</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Control, data movement, and all other aspects of the algorithm are </a:t>
            </a:r>
            <a:r>
              <a:rPr kumimoji="0" lang="en-US" altLang="zh-TW" sz="2800" b="0" i="0" u="none" strike="noStrike" kern="1200" cap="none" spc="0" normalizeH="0" baseline="0" noProof="0" dirty="0">
                <a:ln>
                  <a:noFill/>
                </a:ln>
                <a:solidFill>
                  <a:srgbClr val="FF0000"/>
                </a:solidFill>
                <a:effectLst/>
                <a:uLnTx/>
                <a:uFillTx/>
                <a:latin typeface="Calibri"/>
                <a:cs typeface="+mn-cs"/>
              </a:rPr>
              <a:t>ignored</a:t>
            </a:r>
            <a:r>
              <a:rPr kumimoji="0" lang="en-US" altLang="zh-TW" sz="2800" b="0" i="0" u="none" strike="noStrike" kern="1200" cap="none" spc="0" normalizeH="0" baseline="0" noProof="0" dirty="0">
                <a:ln>
                  <a:noFill/>
                </a:ln>
                <a:solidFill>
                  <a:prstClr val="black"/>
                </a:solidFill>
                <a:effectLst/>
                <a:uLnTx/>
                <a:uFillTx/>
                <a:latin typeface="Calibri"/>
                <a:cs typeface="+mn-cs"/>
              </a:rPr>
              <a:t>.</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7</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The decision-tree model</a:t>
            </a:r>
            <a:endParaRPr lang="zh-TW" altLang="en-US" dirty="0"/>
          </a:p>
        </p:txBody>
      </p:sp>
    </p:spTree>
    <p:extLst>
      <p:ext uri="{BB962C8B-B14F-4D97-AF65-F5344CB8AC3E}">
        <p14:creationId xmlns:p14="http://schemas.microsoft.com/office/powerpoint/2010/main" val="124324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In a decision tree, an internal node annotated by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indicates a comparison between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and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also annotate each leaf by a permutation </a:t>
                </a:r>
                <a14:m>
                  <m:oMath xmlns:m="http://schemas.openxmlformats.org/officeDocument/2006/math">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𝜋</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𝜋</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𝜋</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8</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148483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execution of the sorting algorithm corresponds to tracing a simple path from the root of the decision tree down to a leaf.</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Each internal node indicates a comparison </a:t>
                </a: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a:t>
                </a:r>
                <a:r>
                  <a:rPr kumimoji="0" lang="en-US" altLang="zh-TW" sz="2800" b="0" i="0" u="none" strike="noStrike" kern="1200" cap="none" spc="0" normalizeH="0" baseline="0" noProof="0" dirty="0">
                    <a:ln>
                      <a:noFill/>
                    </a:ln>
                    <a:solidFill>
                      <a:srgbClr val="FF0000"/>
                    </a:solidFill>
                    <a:effectLst/>
                    <a:uLnTx/>
                    <a:uFillTx/>
                    <a:latin typeface="Calibri"/>
                    <a:cs typeface="+mn-cs"/>
                  </a:rPr>
                  <a:t>left subtree </a:t>
                </a:r>
                <a:r>
                  <a:rPr kumimoji="0" lang="en-US" altLang="zh-TW" sz="2800" b="0" i="0" u="none" strike="noStrike" kern="1200" cap="none" spc="0" normalizeH="0" baseline="0" noProof="0" dirty="0">
                    <a:ln>
                      <a:noFill/>
                    </a:ln>
                    <a:solidFill>
                      <a:prstClr val="black"/>
                    </a:solidFill>
                    <a:effectLst/>
                    <a:uLnTx/>
                    <a:uFillTx/>
                    <a:latin typeface="Calibri"/>
                    <a:cs typeface="+mn-cs"/>
                  </a:rPr>
                  <a:t>then dictates subsequent comparisons once we know that </a:t>
                </a:r>
                <a14:m>
                  <m:oMath xmlns:m="http://schemas.openxmlformats.org/officeDocument/2006/math">
                    <m:sSub>
                      <m:sSubPr>
                        <m:ctrlP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m:t>
                    </m:r>
                    <m:sSub>
                      <m:sSubPr>
                        <m:ctrlP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and the </a:t>
                </a:r>
                <a:r>
                  <a:rPr kumimoji="0" lang="en-US" altLang="zh-TW" sz="2800" b="0" i="0" u="none" strike="noStrike" kern="1200" cap="none" spc="0" normalizeH="0" baseline="0" noProof="0" dirty="0">
                    <a:ln>
                      <a:noFill/>
                    </a:ln>
                    <a:solidFill>
                      <a:srgbClr val="FF0000"/>
                    </a:solidFill>
                    <a:effectLst/>
                    <a:uLnTx/>
                    <a:uFillTx/>
                    <a:latin typeface="Calibri"/>
                    <a:cs typeface="+mn-cs"/>
                  </a:rPr>
                  <a:t>right subtree </a:t>
                </a:r>
                <a:r>
                  <a:rPr kumimoji="0" lang="en-US" altLang="zh-TW" sz="2800" b="0" i="0" u="none" strike="noStrike" kern="1200" cap="none" spc="0" normalizeH="0" baseline="0" noProof="0" dirty="0">
                    <a:ln>
                      <a:noFill/>
                    </a:ln>
                    <a:solidFill>
                      <a:prstClr val="black"/>
                    </a:solidFill>
                    <a:effectLst/>
                    <a:uLnTx/>
                    <a:uFillTx/>
                    <a:latin typeface="Calibri"/>
                    <a:cs typeface="+mn-cs"/>
                  </a:rPr>
                  <a:t>dictates subsequent comparisons knowing that </a:t>
                </a:r>
                <a14:m>
                  <m:oMath xmlns:m="http://schemas.openxmlformats.org/officeDocument/2006/math">
                    <m:sSub>
                      <m:sSubPr>
                        <m:ctrlP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&gt;</m:t>
                    </m:r>
                    <m:sSub>
                      <m:sSubPr>
                        <m:ctrlP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t>𝑎</m:t>
                        </m:r>
                      </m:e>
                      <m:sub>
                        <m:r>
                          <a:rPr kumimoji="0" lang="en-US" altLang="zh-TW" sz="2800" b="0" i="1" u="none" strike="noStrike" kern="1200" cap="none" spc="0" normalizeH="0" baseline="0" noProof="0">
                            <a:ln>
                              <a:noFill/>
                            </a:ln>
                            <a:solidFill>
                              <a:srgbClr val="FF0000"/>
                            </a:solidFill>
                            <a:effectLst/>
                            <a:uLnTx/>
                            <a:uFillTx/>
                            <a:latin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r="-57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9</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35025611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4">
      <a:majorFont>
        <a:latin typeface="Calibri"/>
        <a:ea typeface="Calibri"/>
        <a:cs typeface=""/>
      </a:majorFont>
      <a:minorFont>
        <a:latin typeface="Calibri"/>
        <a:ea typeface="Calibr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sz="1800" kern="1200" dirty="0" smtClean="0">
            <a:solidFill>
              <a:schemeClr val="tx1"/>
            </a:solidFill>
            <a:latin typeface="微軟正黑體" panose="020B0604030504040204" pitchFamily="34" charset="-120"/>
            <a:ea typeface="微軟正黑體" panose="020B0604030504040204" pitchFamily="34" charset="-120"/>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4776</TotalTime>
  <Words>2734</Words>
  <Application>Microsoft Office PowerPoint</Application>
  <PresentationFormat>寬螢幕</PresentationFormat>
  <Paragraphs>310</Paragraphs>
  <Slides>54</Slides>
  <Notes>2</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54</vt:i4>
      </vt:variant>
    </vt:vector>
  </HeadingPairs>
  <TitlesOfParts>
    <vt:vector size="62" baseType="lpstr">
      <vt:lpstr>Adobe 宋体 Std L</vt:lpstr>
      <vt:lpstr>微軟正黑體</vt:lpstr>
      <vt:lpstr>Arial</vt:lpstr>
      <vt:lpstr>Calibri</vt:lpstr>
      <vt:lpstr>Cambria Math</vt:lpstr>
      <vt:lpstr>Times New Roman</vt:lpstr>
      <vt:lpstr>Office 佈景主題</vt:lpstr>
      <vt:lpstr>Acrobat Document</vt:lpstr>
      <vt:lpstr>Chapter 8   Sorting in Linear Time</vt:lpstr>
      <vt:lpstr>Overview</vt:lpstr>
      <vt:lpstr>Overview</vt:lpstr>
      <vt:lpstr>Lower bounds for sorting (comparison sorts)</vt:lpstr>
      <vt:lpstr>Lower bounds for sorting (comparison sorts)</vt:lpstr>
      <vt:lpstr>Lower bounds for sorting (comparison sorts)</vt:lpstr>
      <vt:lpstr>The decision-tree model</vt:lpstr>
      <vt:lpstr>PowerPoint 簡報</vt:lpstr>
      <vt:lpstr>PowerPoint 簡報</vt:lpstr>
      <vt:lpstr>For insertion sort on 3 elements:</vt:lpstr>
      <vt:lpstr>PowerPoint 簡報</vt:lpstr>
      <vt:lpstr>PowerPoint 簡報</vt:lpstr>
      <vt:lpstr>A lower bound for the worst case</vt:lpstr>
      <vt:lpstr>What is the length of the longest path from root to leaf ?</vt:lpstr>
      <vt:lpstr>PowerPoint 簡報</vt:lpstr>
      <vt:lpstr>PowerPoint 簡報</vt:lpstr>
      <vt:lpstr>Theorem. Any decision tree that sorts n elements has height Ω(n lg⁡n )</vt:lpstr>
      <vt:lpstr>PowerPoint 簡報</vt:lpstr>
      <vt:lpstr>PowerPoint 簡報</vt:lpstr>
      <vt:lpstr>Sorting in linear time</vt:lpstr>
      <vt:lpstr>PowerPoint 簡報</vt:lpstr>
      <vt:lpstr>PowerPoint 簡報</vt:lpstr>
      <vt:lpstr>The operation of Counting-sort on an input array A[1…8]</vt:lpstr>
      <vt:lpstr>PowerPoint 簡報</vt:lpstr>
      <vt:lpstr>Radix sort</vt:lpstr>
      <vt:lpstr>PowerPoint 簡報</vt:lpstr>
      <vt:lpstr>PowerPoint 簡報</vt:lpstr>
      <vt:lpstr>PowerPoint 簡報</vt:lpstr>
      <vt:lpstr>PowerPoint 簡報</vt:lpstr>
      <vt:lpstr>PowerPoint 簡報</vt:lpstr>
      <vt:lpstr>PowerPoint 簡報</vt:lpstr>
      <vt:lpstr>PowerPoint 簡報</vt:lpstr>
      <vt:lpstr>PowerPoint 簡報</vt:lpstr>
      <vt:lpstr>Compare radix sort to merge sort and quicksort:</vt:lpstr>
      <vt:lpstr>PowerPoint 簡報</vt:lpstr>
      <vt:lpstr>PowerPoint 簡報</vt:lpstr>
      <vt:lpstr>Bucket sort</vt:lpstr>
      <vt:lpstr>Bucket sort</vt:lpstr>
      <vt:lpstr>PowerPoint 簡報</vt:lpstr>
      <vt:lpstr>PowerPoint 簡報</vt:lpstr>
      <vt:lpstr>PowerPoint 簡報</vt:lpstr>
      <vt:lpstr>Analysis:</vt:lpstr>
      <vt:lpstr>Analysis insertion sort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陳馨恬｜永續設計中心</dc:creator>
  <cp:lastModifiedBy>陳奇業</cp:lastModifiedBy>
  <cp:revision>121</cp:revision>
  <dcterms:created xsi:type="dcterms:W3CDTF">2021-02-24T05:39:42Z</dcterms:created>
  <dcterms:modified xsi:type="dcterms:W3CDTF">2022-03-12T10:05:13Z</dcterms:modified>
</cp:coreProperties>
</file>