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62" r:id="rId2"/>
    <p:sldId id="339" r:id="rId3"/>
    <p:sldId id="340" r:id="rId4"/>
    <p:sldId id="372" r:id="rId5"/>
    <p:sldId id="341" r:id="rId6"/>
    <p:sldId id="342" r:id="rId7"/>
    <p:sldId id="343" r:id="rId8"/>
    <p:sldId id="344" r:id="rId9"/>
    <p:sldId id="345" r:id="rId10"/>
    <p:sldId id="346" r:id="rId11"/>
    <p:sldId id="373" r:id="rId12"/>
    <p:sldId id="347" r:id="rId13"/>
    <p:sldId id="348" r:id="rId14"/>
    <p:sldId id="349" r:id="rId15"/>
    <p:sldId id="350" r:id="rId16"/>
    <p:sldId id="351" r:id="rId17"/>
    <p:sldId id="352" r:id="rId18"/>
    <p:sldId id="353" r:id="rId19"/>
    <p:sldId id="354" r:id="rId20"/>
    <p:sldId id="355" r:id="rId21"/>
    <p:sldId id="356" r:id="rId22"/>
    <p:sldId id="357" r:id="rId23"/>
    <p:sldId id="358" r:id="rId24"/>
    <p:sldId id="359" r:id="rId25"/>
    <p:sldId id="374" r:id="rId26"/>
    <p:sldId id="360" r:id="rId27"/>
    <p:sldId id="361" r:id="rId28"/>
    <p:sldId id="362" r:id="rId29"/>
    <p:sldId id="371" r:id="rId30"/>
    <p:sldId id="370" r:id="rId31"/>
    <p:sldId id="363" r:id="rId32"/>
    <p:sldId id="364" r:id="rId33"/>
    <p:sldId id="365" r:id="rId34"/>
    <p:sldId id="366" r:id="rId35"/>
    <p:sldId id="367" r:id="rId36"/>
    <p:sldId id="368" r:id="rId37"/>
    <p:sldId id="369" r:id="rId38"/>
    <p:sldId id="265" r:id="rId39"/>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252E"/>
    <a:srgbClr val="B5B6B6"/>
    <a:srgbClr val="9E7D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5106" autoAdjust="0"/>
  </p:normalViewPr>
  <p:slideViewPr>
    <p:cSldViewPr snapToGrid="0">
      <p:cViewPr varScale="1">
        <p:scale>
          <a:sx n="86" d="100"/>
          <a:sy n="86" d="100"/>
        </p:scale>
        <p:origin x="715" y="72"/>
      </p:cViewPr>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77" d="100"/>
          <a:sy n="77" d="100"/>
        </p:scale>
        <p:origin x="3411" y="5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1614D7-D5B5-4027-8146-6BECB459C073}" type="datetimeFigureOut">
              <a:rPr lang="zh-TW" altLang="en-US" smtClean="0"/>
              <a:t>2022/3/18</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40F1CC-AB6D-4D64-AA3E-C94C75CFCB18}" type="slidenum">
              <a:rPr lang="zh-TW" altLang="en-US" smtClean="0"/>
              <a:t>‹#›</a:t>
            </a:fld>
            <a:endParaRPr lang="zh-TW" altLang="en-US"/>
          </a:p>
        </p:txBody>
      </p:sp>
    </p:spTree>
    <p:extLst>
      <p:ext uri="{BB962C8B-B14F-4D97-AF65-F5344CB8AC3E}">
        <p14:creationId xmlns:p14="http://schemas.microsoft.com/office/powerpoint/2010/main" val="24815552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E340F1CC-AB6D-4D64-AA3E-C94C75CFCB18}" type="slidenum">
              <a:rPr lang="zh-TW" altLang="en-US" smtClean="0"/>
              <a:t>1</a:t>
            </a:fld>
            <a:endParaRPr lang="zh-TW" altLang="en-US"/>
          </a:p>
        </p:txBody>
      </p:sp>
    </p:spTree>
    <p:extLst>
      <p:ext uri="{BB962C8B-B14F-4D97-AF65-F5344CB8AC3E}">
        <p14:creationId xmlns:p14="http://schemas.microsoft.com/office/powerpoint/2010/main" val="3815286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E340F1CC-AB6D-4D64-AA3E-C94C75CFCB18}" type="slidenum">
              <a:rPr lang="zh-TW" altLang="en-US" smtClean="0"/>
              <a:t>38</a:t>
            </a:fld>
            <a:endParaRPr lang="zh-TW" altLang="en-US"/>
          </a:p>
        </p:txBody>
      </p:sp>
    </p:spTree>
    <p:extLst>
      <p:ext uri="{BB962C8B-B14F-4D97-AF65-F5344CB8AC3E}">
        <p14:creationId xmlns:p14="http://schemas.microsoft.com/office/powerpoint/2010/main" val="21629446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封面(無圖)">
    <p:spTree>
      <p:nvGrpSpPr>
        <p:cNvPr id="1" name=""/>
        <p:cNvGrpSpPr/>
        <p:nvPr/>
      </p:nvGrpSpPr>
      <p:grpSpPr>
        <a:xfrm>
          <a:off x="0" y="0"/>
          <a:ext cx="0" cy="0"/>
          <a:chOff x="0" y="0"/>
          <a:chExt cx="0" cy="0"/>
        </a:xfrm>
      </p:grpSpPr>
      <p:pic>
        <p:nvPicPr>
          <p:cNvPr id="9" name="圖片 8">
            <a:extLst>
              <a:ext uri="{FF2B5EF4-FFF2-40B4-BE49-F238E27FC236}">
                <a16:creationId xmlns:a16="http://schemas.microsoft.com/office/drawing/2014/main" id="{0F2D448D-38D8-4DDC-99DF-EBFA95767FA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92" y="0"/>
            <a:ext cx="12184015" cy="6858000"/>
          </a:xfrm>
          <a:prstGeom prst="rect">
            <a:avLst/>
          </a:prstGeom>
        </p:spPr>
      </p:pic>
      <p:sp>
        <p:nvSpPr>
          <p:cNvPr id="8" name="標題 1"/>
          <p:cNvSpPr>
            <a:spLocks noGrp="1"/>
          </p:cNvSpPr>
          <p:nvPr>
            <p:ph type="title"/>
          </p:nvPr>
        </p:nvSpPr>
        <p:spPr>
          <a:xfrm>
            <a:off x="515389" y="1961813"/>
            <a:ext cx="5220393" cy="1830806"/>
          </a:xfrm>
        </p:spPr>
        <p:txBody>
          <a:bodyPr>
            <a:normAutofit/>
          </a:bodyPr>
          <a:lstStyle>
            <a:lvl1pPr>
              <a:defRPr lang="zh-TW" altLang="en-US" sz="6400" b="1" kern="1200" dirty="0">
                <a:solidFill>
                  <a:schemeClr val="bg1"/>
                </a:solidFill>
                <a:latin typeface="微軟正黑體" panose="020B0604030504040204" pitchFamily="34" charset="-120"/>
                <a:ea typeface="微軟正黑體" panose="020B0604030504040204" pitchFamily="34" charset="-120"/>
                <a:cs typeface="+mn-cs"/>
              </a:defRPr>
            </a:lvl1pPr>
          </a:lstStyle>
          <a:p>
            <a:r>
              <a:rPr lang="zh-TW" altLang="en-US" dirty="0"/>
              <a:t>按一下以編輯母片標題樣式</a:t>
            </a:r>
          </a:p>
        </p:txBody>
      </p:sp>
      <p:sp>
        <p:nvSpPr>
          <p:cNvPr id="14" name="內容版面配置區 10"/>
          <p:cNvSpPr>
            <a:spLocks noGrp="1"/>
          </p:cNvSpPr>
          <p:nvPr>
            <p:ph sz="quarter" idx="10"/>
          </p:nvPr>
        </p:nvSpPr>
        <p:spPr>
          <a:xfrm>
            <a:off x="515389" y="3875750"/>
            <a:ext cx="4949587" cy="299933"/>
          </a:xfrm>
        </p:spPr>
        <p:txBody>
          <a:bodyPr>
            <a:noAutofit/>
          </a:bodyPr>
          <a:lstStyle>
            <a:lvl1pPr>
              <a:defRPr lang="zh-TW" altLang="en-US" sz="1600" b="0" kern="1200" dirty="0">
                <a:solidFill>
                  <a:schemeClr val="bg1"/>
                </a:solidFill>
                <a:latin typeface="微軟正黑體" panose="020B0604030504040204" pitchFamily="34" charset="-120"/>
                <a:ea typeface="微軟正黑體" panose="020B0604030504040204" pitchFamily="34" charset="-120"/>
                <a:cs typeface="+mn-cs"/>
              </a:defRPr>
            </a:lvl1pPr>
          </a:lstStyle>
          <a:p>
            <a:pPr marL="0" marR="0" lvl="0" indent="0" algn="l" defTabSz="914400" rtl="0" eaLnBrk="1" fontAlgn="auto" latinLnBrk="0" hangingPunct="1">
              <a:lnSpc>
                <a:spcPct val="100000"/>
              </a:lnSpc>
              <a:spcBef>
                <a:spcPts val="0"/>
              </a:spcBef>
              <a:spcAft>
                <a:spcPts val="0"/>
              </a:spcAft>
              <a:buClrTx/>
              <a:buSzTx/>
              <a:buFontTx/>
              <a:buNone/>
              <a:tabLst/>
            </a:pPr>
            <a:r>
              <a:rPr lang="zh-TW" altLang="en-US" dirty="0"/>
              <a:t>編輯母片文字樣式</a:t>
            </a:r>
          </a:p>
        </p:txBody>
      </p:sp>
      <p:cxnSp>
        <p:nvCxnSpPr>
          <p:cNvPr id="6" name="直線接點 5">
            <a:extLst>
              <a:ext uri="{FF2B5EF4-FFF2-40B4-BE49-F238E27FC236}">
                <a16:creationId xmlns:a16="http://schemas.microsoft.com/office/drawing/2014/main" id="{3906E19D-04F3-498D-A0CB-1026E367FD96}"/>
              </a:ext>
            </a:extLst>
          </p:cNvPr>
          <p:cNvCxnSpPr/>
          <p:nvPr userDrawn="1"/>
        </p:nvCxnSpPr>
        <p:spPr>
          <a:xfrm>
            <a:off x="457200" y="3834185"/>
            <a:ext cx="547808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7842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內文(只有圖片)">
    <p:spTree>
      <p:nvGrpSpPr>
        <p:cNvPr id="1" name=""/>
        <p:cNvGrpSpPr/>
        <p:nvPr/>
      </p:nvGrpSpPr>
      <p:grpSpPr>
        <a:xfrm>
          <a:off x="0" y="0"/>
          <a:ext cx="0" cy="0"/>
          <a:chOff x="0" y="0"/>
          <a:chExt cx="0" cy="0"/>
        </a:xfrm>
      </p:grpSpPr>
      <p:pic>
        <p:nvPicPr>
          <p:cNvPr id="6" name="圖片 5">
            <a:extLst>
              <a:ext uri="{FF2B5EF4-FFF2-40B4-BE49-F238E27FC236}">
                <a16:creationId xmlns:a16="http://schemas.microsoft.com/office/drawing/2014/main" id="{4468F352-D25A-45A5-8113-89BA097CBF0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7" y="0"/>
            <a:ext cx="12185906" cy="6858000"/>
          </a:xfrm>
          <a:prstGeom prst="rect">
            <a:avLst/>
          </a:prstGeom>
        </p:spPr>
      </p:pic>
      <p:sp>
        <p:nvSpPr>
          <p:cNvPr id="23" name="投影片編號版面配置區 3"/>
          <p:cNvSpPr>
            <a:spLocks noGrp="1"/>
          </p:cNvSpPr>
          <p:nvPr>
            <p:ph type="sldNum" sz="quarter" idx="12"/>
          </p:nvPr>
        </p:nvSpPr>
        <p:spPr>
          <a:xfrm>
            <a:off x="11461531" y="6386332"/>
            <a:ext cx="546538" cy="365125"/>
          </a:xfrm>
        </p:spPr>
        <p:txBody>
          <a:bodyPr/>
          <a:lstStyle>
            <a:lvl1pPr>
              <a:defRPr>
                <a:latin typeface="Adobe 宋体 Std L" panose="02020300000000000000" pitchFamily="18" charset="-128"/>
                <a:ea typeface="Adobe 宋体 Std L" panose="02020300000000000000" pitchFamily="18" charset="-128"/>
              </a:defRPr>
            </a:lvl1pPr>
          </a:lstStyle>
          <a:p>
            <a:fld id="{273D50BF-F804-4F2B-A050-D3DD5B4A1FE5}" type="slidenum">
              <a:rPr lang="zh-TW" altLang="en-US" smtClean="0"/>
              <a:pPr/>
              <a:t>‹#›</a:t>
            </a:fld>
            <a:endParaRPr lang="zh-TW" altLang="en-US" dirty="0"/>
          </a:p>
        </p:txBody>
      </p:sp>
      <p:sp>
        <p:nvSpPr>
          <p:cNvPr id="9" name="內容版面配置區 2"/>
          <p:cNvSpPr>
            <a:spLocks noGrp="1"/>
          </p:cNvSpPr>
          <p:nvPr>
            <p:ph sz="quarter" idx="13"/>
          </p:nvPr>
        </p:nvSpPr>
        <p:spPr>
          <a:xfrm>
            <a:off x="444244" y="800313"/>
            <a:ext cx="3817316" cy="480220"/>
          </a:xfrm>
        </p:spPr>
        <p:txBody>
          <a:bodyPr>
            <a:noAutofit/>
          </a:bodyPr>
          <a:lstStyle>
            <a:lvl1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微軟正黑體" panose="020B0604030504040204" pitchFamily="34" charset="-120"/>
                <a:ea typeface="微軟正黑體" panose="020B0604030504040204" pitchFamily="34" charset="-120"/>
                <a:cs typeface="+mn-cs"/>
              </a:defRPr>
            </a:lvl1pPr>
            <a:lvl2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2pPr>
            <a:lvl3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3pPr>
            <a:lvl4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4pPr>
            <a:lvl5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a:solidFill>
                  <a:schemeClr val="tx1"/>
                </a:solidFill>
                <a:latin typeface="Adobe 宋体 Std L" panose="02020300000000000000" pitchFamily="18" charset="-128"/>
                <a:ea typeface="Adobe 宋体 Std L" panose="02020300000000000000" pitchFamily="18" charset="-128"/>
                <a:cs typeface="+mn-cs"/>
              </a:defRPr>
            </a:lvl5pPr>
          </a:lstStyle>
          <a:p>
            <a:pPr lvl="0"/>
            <a:r>
              <a:rPr lang="zh-TW" altLang="en-US" dirty="0"/>
              <a:t>編輯母片文字樣式</a:t>
            </a:r>
          </a:p>
        </p:txBody>
      </p:sp>
      <p:sp>
        <p:nvSpPr>
          <p:cNvPr id="8" name="內容版面配置區 2"/>
          <p:cNvSpPr>
            <a:spLocks noGrp="1"/>
          </p:cNvSpPr>
          <p:nvPr>
            <p:ph sz="quarter" idx="14"/>
          </p:nvPr>
        </p:nvSpPr>
        <p:spPr>
          <a:xfrm>
            <a:off x="444243" y="1469199"/>
            <a:ext cx="9171333" cy="4327209"/>
          </a:xfrm>
        </p:spPr>
        <p:txBody>
          <a:bodyPr>
            <a:noAutofit/>
          </a:bodyPr>
          <a:lstStyle>
            <a:lvl1pPr marL="0" marR="0" indent="0" algn="just" defTabSz="914400" rtl="0" eaLnBrk="1" fontAlgn="auto" latinLnBrk="0" hangingPunct="1">
              <a:lnSpc>
                <a:spcPct val="120000"/>
              </a:lnSpc>
              <a:spcBef>
                <a:spcPts val="0"/>
              </a:spcBef>
              <a:spcAft>
                <a:spcPts val="0"/>
              </a:spcAft>
              <a:buClrTx/>
              <a:buSzTx/>
              <a:buFontTx/>
              <a:buNone/>
              <a:tabLst/>
              <a:defRPr lang="zh-TW" altLang="en-US" sz="1400" kern="1200" dirty="0" smtClean="0">
                <a:solidFill>
                  <a:schemeClr val="tx1"/>
                </a:solidFill>
                <a:latin typeface="微軟正黑體" panose="020B0604030504040204" pitchFamily="34" charset="-120"/>
                <a:ea typeface="微軟正黑體" panose="020B0604030504040204" pitchFamily="34" charset="-120"/>
                <a:cs typeface="+mn-cs"/>
              </a:defRPr>
            </a:lvl1pPr>
            <a:lvl2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2pPr>
            <a:lvl3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3pPr>
            <a:lvl4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4pPr>
            <a:lvl5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a:solidFill>
                  <a:schemeClr val="tx1"/>
                </a:solidFill>
                <a:latin typeface="Adobe 宋体 Std L" panose="02020300000000000000" pitchFamily="18" charset="-128"/>
                <a:ea typeface="Adobe 宋体 Std L" panose="02020300000000000000" pitchFamily="18" charset="-128"/>
                <a:cs typeface="+mn-cs"/>
              </a:defRPr>
            </a:lvl5pPr>
          </a:lstStyle>
          <a:p>
            <a:pPr lvl="0"/>
            <a:r>
              <a:rPr lang="zh-TW" altLang="en-US" dirty="0"/>
              <a:t>編輯母片文字樣式</a:t>
            </a:r>
          </a:p>
        </p:txBody>
      </p:sp>
    </p:spTree>
    <p:extLst>
      <p:ext uri="{BB962C8B-B14F-4D97-AF65-F5344CB8AC3E}">
        <p14:creationId xmlns:p14="http://schemas.microsoft.com/office/powerpoint/2010/main" val="689123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內文(只有圖片)">
    <p:spTree>
      <p:nvGrpSpPr>
        <p:cNvPr id="1" name=""/>
        <p:cNvGrpSpPr/>
        <p:nvPr/>
      </p:nvGrpSpPr>
      <p:grpSpPr>
        <a:xfrm>
          <a:off x="0" y="0"/>
          <a:ext cx="0" cy="0"/>
          <a:chOff x="0" y="0"/>
          <a:chExt cx="0" cy="0"/>
        </a:xfrm>
      </p:grpSpPr>
      <p:pic>
        <p:nvPicPr>
          <p:cNvPr id="6" name="圖片 5">
            <a:extLst>
              <a:ext uri="{FF2B5EF4-FFF2-40B4-BE49-F238E27FC236}">
                <a16:creationId xmlns:a16="http://schemas.microsoft.com/office/drawing/2014/main" id="{CC0D8C54-0A5A-4EC2-87EC-41D277E2705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7" y="0"/>
            <a:ext cx="12185906" cy="6858000"/>
          </a:xfrm>
          <a:prstGeom prst="rect">
            <a:avLst/>
          </a:prstGeom>
        </p:spPr>
      </p:pic>
      <p:sp>
        <p:nvSpPr>
          <p:cNvPr id="23" name="投影片編號版面配置區 3"/>
          <p:cNvSpPr>
            <a:spLocks noGrp="1"/>
          </p:cNvSpPr>
          <p:nvPr>
            <p:ph type="sldNum" sz="quarter" idx="12"/>
          </p:nvPr>
        </p:nvSpPr>
        <p:spPr>
          <a:xfrm>
            <a:off x="11461531" y="6386332"/>
            <a:ext cx="546538" cy="365125"/>
          </a:xfrm>
        </p:spPr>
        <p:txBody>
          <a:bodyPr/>
          <a:lstStyle>
            <a:lvl1pPr>
              <a:defRPr>
                <a:latin typeface="Adobe 宋体 Std L" panose="02020300000000000000" pitchFamily="18" charset="-128"/>
                <a:ea typeface="Adobe 宋体 Std L" panose="02020300000000000000" pitchFamily="18" charset="-128"/>
              </a:defRPr>
            </a:lvl1pPr>
          </a:lstStyle>
          <a:p>
            <a:fld id="{273D50BF-F804-4F2B-A050-D3DD5B4A1FE5}" type="slidenum">
              <a:rPr lang="zh-TW" altLang="en-US" smtClean="0"/>
              <a:pPr/>
              <a:t>‹#›</a:t>
            </a:fld>
            <a:endParaRPr lang="zh-TW" altLang="en-US" dirty="0"/>
          </a:p>
        </p:txBody>
      </p:sp>
      <p:sp>
        <p:nvSpPr>
          <p:cNvPr id="9" name="內容版面配置區 2"/>
          <p:cNvSpPr>
            <a:spLocks noGrp="1"/>
          </p:cNvSpPr>
          <p:nvPr>
            <p:ph sz="quarter" idx="13"/>
          </p:nvPr>
        </p:nvSpPr>
        <p:spPr>
          <a:xfrm>
            <a:off x="444244" y="800313"/>
            <a:ext cx="3817316" cy="480220"/>
          </a:xfrm>
        </p:spPr>
        <p:txBody>
          <a:bodyPr>
            <a:noAutofit/>
          </a:bodyPr>
          <a:lstStyle>
            <a:lvl1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微軟正黑體" panose="020B0604030504040204" pitchFamily="34" charset="-120"/>
                <a:ea typeface="微軟正黑體" panose="020B0604030504040204" pitchFamily="34" charset="-120"/>
                <a:cs typeface="+mn-cs"/>
              </a:defRPr>
            </a:lvl1pPr>
            <a:lvl2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2pPr>
            <a:lvl3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3pPr>
            <a:lvl4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4pPr>
            <a:lvl5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a:solidFill>
                  <a:schemeClr val="tx1"/>
                </a:solidFill>
                <a:latin typeface="Adobe 宋体 Std L" panose="02020300000000000000" pitchFamily="18" charset="-128"/>
                <a:ea typeface="Adobe 宋体 Std L" panose="02020300000000000000" pitchFamily="18" charset="-128"/>
                <a:cs typeface="+mn-cs"/>
              </a:defRPr>
            </a:lvl5pPr>
          </a:lstStyle>
          <a:p>
            <a:pPr lvl="0"/>
            <a:r>
              <a:rPr lang="zh-TW" altLang="en-US" dirty="0"/>
              <a:t>編輯母片文字樣式</a:t>
            </a:r>
          </a:p>
        </p:txBody>
      </p:sp>
      <p:sp>
        <p:nvSpPr>
          <p:cNvPr id="7" name="內容版面配置區 2"/>
          <p:cNvSpPr>
            <a:spLocks noGrp="1"/>
          </p:cNvSpPr>
          <p:nvPr>
            <p:ph sz="quarter" idx="15"/>
          </p:nvPr>
        </p:nvSpPr>
        <p:spPr>
          <a:xfrm>
            <a:off x="444242" y="1469199"/>
            <a:ext cx="9171333" cy="4327209"/>
          </a:xfrm>
        </p:spPr>
        <p:txBody>
          <a:bodyPr>
            <a:noAutofit/>
          </a:bodyPr>
          <a:lstStyle>
            <a:lvl1pPr marL="285750" marR="0" indent="-2857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lang="zh-TW" altLang="en-US" sz="2000" kern="1200" dirty="0" smtClean="0">
                <a:solidFill>
                  <a:schemeClr val="tx1"/>
                </a:solidFill>
                <a:latin typeface="微軟正黑體" panose="020B0604030504040204" pitchFamily="34" charset="-120"/>
                <a:ea typeface="微軟正黑體" panose="020B0604030504040204" pitchFamily="34" charset="-120"/>
                <a:cs typeface="+mn-cs"/>
              </a:defRPr>
            </a:lvl1pPr>
            <a:lvl2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2pPr>
            <a:lvl3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3pPr>
            <a:lvl4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4pPr>
            <a:lvl5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a:solidFill>
                  <a:schemeClr val="tx1"/>
                </a:solidFill>
                <a:latin typeface="Adobe 宋体 Std L" panose="02020300000000000000" pitchFamily="18" charset="-128"/>
                <a:ea typeface="Adobe 宋体 Std L" panose="02020300000000000000" pitchFamily="18" charset="-128"/>
                <a:cs typeface="+mn-cs"/>
              </a:defRPr>
            </a:lvl5pPr>
          </a:lstStyle>
          <a:p>
            <a:pPr lvl="0"/>
            <a:r>
              <a:rPr lang="zh-TW" altLang="en-US" dirty="0"/>
              <a:t>編輯母片文字樣式</a:t>
            </a:r>
          </a:p>
        </p:txBody>
      </p:sp>
    </p:spTree>
    <p:extLst>
      <p:ext uri="{BB962C8B-B14F-4D97-AF65-F5344CB8AC3E}">
        <p14:creationId xmlns:p14="http://schemas.microsoft.com/office/powerpoint/2010/main" val="28074939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內文(圖片為主)">
    <p:spTree>
      <p:nvGrpSpPr>
        <p:cNvPr id="1" name=""/>
        <p:cNvGrpSpPr/>
        <p:nvPr/>
      </p:nvGrpSpPr>
      <p:grpSpPr>
        <a:xfrm>
          <a:off x="0" y="0"/>
          <a:ext cx="0" cy="0"/>
          <a:chOff x="0" y="0"/>
          <a:chExt cx="0" cy="0"/>
        </a:xfrm>
      </p:grpSpPr>
      <p:pic>
        <p:nvPicPr>
          <p:cNvPr id="9" name="圖片 8">
            <a:extLst>
              <a:ext uri="{FF2B5EF4-FFF2-40B4-BE49-F238E27FC236}">
                <a16:creationId xmlns:a16="http://schemas.microsoft.com/office/drawing/2014/main" id="{D2003FB4-3D62-47FA-905A-E60F6FF9D02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7" y="0"/>
            <a:ext cx="12185906" cy="6858000"/>
          </a:xfrm>
          <a:prstGeom prst="rect">
            <a:avLst/>
          </a:prstGeom>
        </p:spPr>
      </p:pic>
      <p:sp>
        <p:nvSpPr>
          <p:cNvPr id="16" name="內容版面配置區 2"/>
          <p:cNvSpPr>
            <a:spLocks noGrp="1"/>
          </p:cNvSpPr>
          <p:nvPr>
            <p:ph sz="quarter" idx="13"/>
          </p:nvPr>
        </p:nvSpPr>
        <p:spPr>
          <a:xfrm>
            <a:off x="4784834" y="5674962"/>
            <a:ext cx="3817316" cy="231534"/>
          </a:xfrm>
        </p:spPr>
        <p:txBody>
          <a:bodyPr>
            <a:noAutofit/>
          </a:bodyPr>
          <a:lstStyle>
            <a:lvl1pPr marL="0" marR="0" indent="0" algn="l" defTabSz="914400" rtl="0" eaLnBrk="1" fontAlgn="auto" latinLnBrk="0" hangingPunct="1">
              <a:lnSpc>
                <a:spcPct val="120000"/>
              </a:lnSpc>
              <a:spcBef>
                <a:spcPts val="0"/>
              </a:spcBef>
              <a:spcAft>
                <a:spcPts val="0"/>
              </a:spcAft>
              <a:buClrTx/>
              <a:buSzTx/>
              <a:buFontTx/>
              <a:buNone/>
              <a:tabLst/>
              <a:defRPr lang="zh-TW" altLang="en-US" sz="900" kern="1200" dirty="0" smtClean="0">
                <a:solidFill>
                  <a:schemeClr val="tx1">
                    <a:lumMod val="75000"/>
                    <a:lumOff val="25000"/>
                  </a:schemeClr>
                </a:solidFill>
                <a:latin typeface="微軟正黑體" panose="020B0604030504040204" pitchFamily="34" charset="-120"/>
                <a:ea typeface="微軟正黑體" panose="020B0604030504040204" pitchFamily="34" charset="-120"/>
                <a:cs typeface="+mn-cs"/>
              </a:defRPr>
            </a:lvl1pPr>
            <a:lvl2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2pPr>
            <a:lvl3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3pPr>
            <a:lvl4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4pPr>
            <a:lvl5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a:solidFill>
                  <a:schemeClr val="tx1"/>
                </a:solidFill>
                <a:latin typeface="Adobe 宋体 Std L" panose="02020300000000000000" pitchFamily="18" charset="-128"/>
                <a:ea typeface="Adobe 宋体 Std L" panose="02020300000000000000" pitchFamily="18" charset="-128"/>
                <a:cs typeface="+mn-cs"/>
              </a:defRPr>
            </a:lvl5pPr>
          </a:lstStyle>
          <a:p>
            <a:pPr lvl="0"/>
            <a:r>
              <a:rPr lang="zh-TW" altLang="en-US" dirty="0"/>
              <a:t>編輯母片文字樣式</a:t>
            </a:r>
          </a:p>
        </p:txBody>
      </p:sp>
      <p:sp>
        <p:nvSpPr>
          <p:cNvPr id="24" name="投影片編號版面配置區 3"/>
          <p:cNvSpPr>
            <a:spLocks noGrp="1"/>
          </p:cNvSpPr>
          <p:nvPr>
            <p:ph type="sldNum" sz="quarter" idx="12"/>
          </p:nvPr>
        </p:nvSpPr>
        <p:spPr>
          <a:xfrm>
            <a:off x="11461531" y="6386332"/>
            <a:ext cx="546538" cy="365125"/>
          </a:xfrm>
        </p:spPr>
        <p:txBody>
          <a:bodyPr/>
          <a:lstStyle>
            <a:lvl1pPr>
              <a:defRPr>
                <a:latin typeface="Adobe 宋体 Std L" panose="02020300000000000000" pitchFamily="18" charset="-128"/>
                <a:ea typeface="Adobe 宋体 Std L" panose="02020300000000000000" pitchFamily="18" charset="-128"/>
              </a:defRPr>
            </a:lvl1pPr>
          </a:lstStyle>
          <a:p>
            <a:fld id="{273D50BF-F804-4F2B-A050-D3DD5B4A1FE5}" type="slidenum">
              <a:rPr lang="zh-TW" altLang="en-US" smtClean="0"/>
              <a:pPr/>
              <a:t>‹#›</a:t>
            </a:fld>
            <a:endParaRPr lang="zh-TW" altLang="en-US" dirty="0"/>
          </a:p>
        </p:txBody>
      </p:sp>
      <p:sp>
        <p:nvSpPr>
          <p:cNvPr id="8" name="內容版面配置區 2"/>
          <p:cNvSpPr>
            <a:spLocks noGrp="1"/>
          </p:cNvSpPr>
          <p:nvPr>
            <p:ph sz="quarter" idx="16"/>
          </p:nvPr>
        </p:nvSpPr>
        <p:spPr>
          <a:xfrm>
            <a:off x="444244" y="800313"/>
            <a:ext cx="3817316" cy="480220"/>
          </a:xfrm>
        </p:spPr>
        <p:txBody>
          <a:bodyPr>
            <a:noAutofit/>
          </a:bodyPr>
          <a:lstStyle>
            <a:lvl1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微軟正黑體" panose="020B0604030504040204" pitchFamily="34" charset="-120"/>
                <a:ea typeface="微軟正黑體" panose="020B0604030504040204" pitchFamily="34" charset="-120"/>
                <a:cs typeface="+mn-cs"/>
              </a:defRPr>
            </a:lvl1pPr>
            <a:lvl2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2pPr>
            <a:lvl3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3pPr>
            <a:lvl4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4pPr>
            <a:lvl5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a:solidFill>
                  <a:schemeClr val="tx1"/>
                </a:solidFill>
                <a:latin typeface="Adobe 宋体 Std L" panose="02020300000000000000" pitchFamily="18" charset="-128"/>
                <a:ea typeface="Adobe 宋体 Std L" panose="02020300000000000000" pitchFamily="18" charset="-128"/>
                <a:cs typeface="+mn-cs"/>
              </a:defRPr>
            </a:lvl5pPr>
          </a:lstStyle>
          <a:p>
            <a:pPr lvl="0"/>
            <a:r>
              <a:rPr lang="zh-TW" altLang="en-US" dirty="0"/>
              <a:t>編輯母片文字樣式</a:t>
            </a:r>
          </a:p>
        </p:txBody>
      </p:sp>
      <p:sp>
        <p:nvSpPr>
          <p:cNvPr id="15" name="圖片版面配置區 10"/>
          <p:cNvSpPr>
            <a:spLocks noGrp="1"/>
          </p:cNvSpPr>
          <p:nvPr>
            <p:ph type="pic" sz="quarter" idx="10"/>
          </p:nvPr>
        </p:nvSpPr>
        <p:spPr>
          <a:xfrm>
            <a:off x="4784834" y="379562"/>
            <a:ext cx="7038866" cy="5295751"/>
          </a:xfrm>
        </p:spPr>
        <p:txBody>
          <a:bodyPr>
            <a:normAutofit/>
          </a:bodyPr>
          <a:lstStyle>
            <a:lvl1pPr>
              <a:defRPr lang="zh-TW" altLang="en-US" sz="1400" kern="1200" dirty="0">
                <a:solidFill>
                  <a:schemeClr val="tx1"/>
                </a:solidFill>
                <a:latin typeface="微軟正黑體" panose="020B0604030504040204" pitchFamily="34" charset="-120"/>
                <a:ea typeface="微軟正黑體" panose="020B0604030504040204" pitchFamily="34" charset="-120"/>
                <a:cs typeface="+mn-cs"/>
              </a:defRPr>
            </a:lvl1pPr>
          </a:lstStyle>
          <a:p>
            <a:pPr marL="0" marR="0" lvl="0" indent="0" algn="just" defTabSz="914400" rtl="0" eaLnBrk="1" fontAlgn="auto" latinLnBrk="0" hangingPunct="1">
              <a:lnSpc>
                <a:spcPct val="120000"/>
              </a:lnSpc>
              <a:spcBef>
                <a:spcPts val="0"/>
              </a:spcBef>
              <a:spcAft>
                <a:spcPts val="0"/>
              </a:spcAft>
              <a:buClrTx/>
              <a:buSzTx/>
              <a:buFontTx/>
              <a:buNone/>
              <a:tabLst/>
            </a:pPr>
            <a:endParaRPr lang="zh-TW" altLang="en-US" dirty="0"/>
          </a:p>
        </p:txBody>
      </p:sp>
      <p:sp>
        <p:nvSpPr>
          <p:cNvPr id="18" name="內容版面配置區 2"/>
          <p:cNvSpPr>
            <a:spLocks noGrp="1"/>
          </p:cNvSpPr>
          <p:nvPr>
            <p:ph sz="quarter" idx="17"/>
          </p:nvPr>
        </p:nvSpPr>
        <p:spPr>
          <a:xfrm>
            <a:off x="444243" y="1469199"/>
            <a:ext cx="4139259" cy="4659753"/>
          </a:xfrm>
        </p:spPr>
        <p:txBody>
          <a:bodyPr>
            <a:noAutofit/>
          </a:bodyPr>
          <a:lstStyle>
            <a:lvl1pPr marL="0" marR="0" indent="0" algn="just" defTabSz="914400" rtl="0" eaLnBrk="1" fontAlgn="auto" latinLnBrk="0" hangingPunct="1">
              <a:lnSpc>
                <a:spcPct val="120000"/>
              </a:lnSpc>
              <a:spcBef>
                <a:spcPts val="0"/>
              </a:spcBef>
              <a:spcAft>
                <a:spcPts val="0"/>
              </a:spcAft>
              <a:buClrTx/>
              <a:buSzTx/>
              <a:buFontTx/>
              <a:buNone/>
              <a:tabLst/>
              <a:defRPr lang="zh-TW" altLang="en-US" sz="1400" kern="1200" dirty="0" smtClean="0">
                <a:solidFill>
                  <a:schemeClr val="tx1"/>
                </a:solidFill>
                <a:latin typeface="微軟正黑體" panose="020B0604030504040204" pitchFamily="34" charset="-120"/>
                <a:ea typeface="微軟正黑體" panose="020B0604030504040204" pitchFamily="34" charset="-120"/>
                <a:cs typeface="+mn-cs"/>
              </a:defRPr>
            </a:lvl1pPr>
            <a:lvl2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2pPr>
            <a:lvl3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3pPr>
            <a:lvl4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4pPr>
            <a:lvl5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a:solidFill>
                  <a:schemeClr val="tx1"/>
                </a:solidFill>
                <a:latin typeface="Adobe 宋体 Std L" panose="02020300000000000000" pitchFamily="18" charset="-128"/>
                <a:ea typeface="Adobe 宋体 Std L" panose="02020300000000000000" pitchFamily="18" charset="-128"/>
                <a:cs typeface="+mn-cs"/>
              </a:defRPr>
            </a:lvl5pPr>
          </a:lstStyle>
          <a:p>
            <a:pPr lvl="0"/>
            <a:r>
              <a:rPr lang="zh-TW" altLang="en-US" dirty="0"/>
              <a:t>編輯母片文字樣式</a:t>
            </a:r>
          </a:p>
        </p:txBody>
      </p:sp>
    </p:spTree>
    <p:extLst>
      <p:ext uri="{BB962C8B-B14F-4D97-AF65-F5344CB8AC3E}">
        <p14:creationId xmlns:p14="http://schemas.microsoft.com/office/powerpoint/2010/main" val="3901743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內文(圖片為主)">
    <p:spTree>
      <p:nvGrpSpPr>
        <p:cNvPr id="1" name=""/>
        <p:cNvGrpSpPr/>
        <p:nvPr/>
      </p:nvGrpSpPr>
      <p:grpSpPr>
        <a:xfrm>
          <a:off x="0" y="0"/>
          <a:ext cx="0" cy="0"/>
          <a:chOff x="0" y="0"/>
          <a:chExt cx="0" cy="0"/>
        </a:xfrm>
      </p:grpSpPr>
      <p:pic>
        <p:nvPicPr>
          <p:cNvPr id="9" name="圖片 8">
            <a:extLst>
              <a:ext uri="{FF2B5EF4-FFF2-40B4-BE49-F238E27FC236}">
                <a16:creationId xmlns:a16="http://schemas.microsoft.com/office/drawing/2014/main" id="{6228167F-A773-4EDA-97A7-5D9CB27E827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7" y="0"/>
            <a:ext cx="12185906" cy="6858000"/>
          </a:xfrm>
          <a:prstGeom prst="rect">
            <a:avLst/>
          </a:prstGeom>
        </p:spPr>
      </p:pic>
      <p:sp>
        <p:nvSpPr>
          <p:cNvPr id="16" name="內容版面配置區 2"/>
          <p:cNvSpPr>
            <a:spLocks noGrp="1"/>
          </p:cNvSpPr>
          <p:nvPr>
            <p:ph sz="quarter" idx="13"/>
          </p:nvPr>
        </p:nvSpPr>
        <p:spPr>
          <a:xfrm>
            <a:off x="4784834" y="5674962"/>
            <a:ext cx="3817316" cy="231534"/>
          </a:xfrm>
        </p:spPr>
        <p:txBody>
          <a:bodyPr>
            <a:noAutofit/>
          </a:bodyPr>
          <a:lstStyle>
            <a:lvl1pPr marL="0" marR="0" indent="0" algn="l" defTabSz="914400" rtl="0" eaLnBrk="1" fontAlgn="auto" latinLnBrk="0" hangingPunct="1">
              <a:lnSpc>
                <a:spcPct val="120000"/>
              </a:lnSpc>
              <a:spcBef>
                <a:spcPts val="0"/>
              </a:spcBef>
              <a:spcAft>
                <a:spcPts val="0"/>
              </a:spcAft>
              <a:buClrTx/>
              <a:buSzTx/>
              <a:buFontTx/>
              <a:buNone/>
              <a:tabLst/>
              <a:defRPr lang="zh-TW" altLang="en-US" sz="900" kern="1200" dirty="0" smtClean="0">
                <a:solidFill>
                  <a:schemeClr val="tx1">
                    <a:lumMod val="75000"/>
                    <a:lumOff val="25000"/>
                  </a:schemeClr>
                </a:solidFill>
                <a:latin typeface="微軟正黑體" panose="020B0604030504040204" pitchFamily="34" charset="-120"/>
                <a:ea typeface="微軟正黑體" panose="020B0604030504040204" pitchFamily="34" charset="-120"/>
                <a:cs typeface="+mn-cs"/>
              </a:defRPr>
            </a:lvl1pPr>
            <a:lvl2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2pPr>
            <a:lvl3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3pPr>
            <a:lvl4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4pPr>
            <a:lvl5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a:solidFill>
                  <a:schemeClr val="tx1"/>
                </a:solidFill>
                <a:latin typeface="Adobe 宋体 Std L" panose="02020300000000000000" pitchFamily="18" charset="-128"/>
                <a:ea typeface="Adobe 宋体 Std L" panose="02020300000000000000" pitchFamily="18" charset="-128"/>
                <a:cs typeface="+mn-cs"/>
              </a:defRPr>
            </a:lvl5pPr>
          </a:lstStyle>
          <a:p>
            <a:pPr lvl="0"/>
            <a:r>
              <a:rPr lang="zh-TW" altLang="en-US" dirty="0"/>
              <a:t>編輯母片文字樣式</a:t>
            </a:r>
          </a:p>
        </p:txBody>
      </p:sp>
      <p:sp>
        <p:nvSpPr>
          <p:cNvPr id="24" name="投影片編號版面配置區 3"/>
          <p:cNvSpPr>
            <a:spLocks noGrp="1"/>
          </p:cNvSpPr>
          <p:nvPr>
            <p:ph type="sldNum" sz="quarter" idx="12"/>
          </p:nvPr>
        </p:nvSpPr>
        <p:spPr>
          <a:xfrm>
            <a:off x="11461531" y="6386332"/>
            <a:ext cx="546538" cy="365125"/>
          </a:xfrm>
        </p:spPr>
        <p:txBody>
          <a:bodyPr/>
          <a:lstStyle>
            <a:lvl1pPr>
              <a:defRPr>
                <a:latin typeface="Adobe 宋体 Std L" panose="02020300000000000000" pitchFamily="18" charset="-128"/>
                <a:ea typeface="Adobe 宋体 Std L" panose="02020300000000000000" pitchFamily="18" charset="-128"/>
              </a:defRPr>
            </a:lvl1pPr>
          </a:lstStyle>
          <a:p>
            <a:fld id="{273D50BF-F804-4F2B-A050-D3DD5B4A1FE5}" type="slidenum">
              <a:rPr lang="zh-TW" altLang="en-US" smtClean="0"/>
              <a:pPr/>
              <a:t>‹#›</a:t>
            </a:fld>
            <a:endParaRPr lang="zh-TW" altLang="en-US" dirty="0"/>
          </a:p>
        </p:txBody>
      </p:sp>
      <p:sp>
        <p:nvSpPr>
          <p:cNvPr id="8" name="內容版面配置區 2"/>
          <p:cNvSpPr>
            <a:spLocks noGrp="1"/>
          </p:cNvSpPr>
          <p:nvPr>
            <p:ph sz="quarter" idx="16"/>
          </p:nvPr>
        </p:nvSpPr>
        <p:spPr>
          <a:xfrm>
            <a:off x="444244" y="800313"/>
            <a:ext cx="3817316" cy="480220"/>
          </a:xfrm>
        </p:spPr>
        <p:txBody>
          <a:bodyPr>
            <a:noAutofit/>
          </a:bodyPr>
          <a:lstStyle>
            <a:lvl1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微軟正黑體" panose="020B0604030504040204" pitchFamily="34" charset="-120"/>
                <a:ea typeface="微軟正黑體" panose="020B0604030504040204" pitchFamily="34" charset="-120"/>
                <a:cs typeface="+mn-cs"/>
              </a:defRPr>
            </a:lvl1pPr>
            <a:lvl2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2pPr>
            <a:lvl3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3pPr>
            <a:lvl4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4pPr>
            <a:lvl5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a:solidFill>
                  <a:schemeClr val="tx1"/>
                </a:solidFill>
                <a:latin typeface="Adobe 宋体 Std L" panose="02020300000000000000" pitchFamily="18" charset="-128"/>
                <a:ea typeface="Adobe 宋体 Std L" panose="02020300000000000000" pitchFamily="18" charset="-128"/>
                <a:cs typeface="+mn-cs"/>
              </a:defRPr>
            </a:lvl5pPr>
          </a:lstStyle>
          <a:p>
            <a:pPr lvl="0"/>
            <a:r>
              <a:rPr lang="zh-TW" altLang="en-US" dirty="0"/>
              <a:t>編輯母片文字樣式</a:t>
            </a:r>
          </a:p>
        </p:txBody>
      </p:sp>
      <p:sp>
        <p:nvSpPr>
          <p:cNvPr id="15" name="圖片版面配置區 10"/>
          <p:cNvSpPr>
            <a:spLocks noGrp="1"/>
          </p:cNvSpPr>
          <p:nvPr>
            <p:ph type="pic" sz="quarter" idx="10"/>
          </p:nvPr>
        </p:nvSpPr>
        <p:spPr>
          <a:xfrm>
            <a:off x="4784834" y="379562"/>
            <a:ext cx="7038866" cy="5295751"/>
          </a:xfrm>
        </p:spPr>
        <p:txBody>
          <a:bodyPr>
            <a:normAutofit/>
          </a:bodyPr>
          <a:lstStyle>
            <a:lvl1pPr>
              <a:defRPr lang="zh-TW" altLang="en-US" sz="1400" kern="1200" dirty="0">
                <a:solidFill>
                  <a:schemeClr val="tx1"/>
                </a:solidFill>
                <a:latin typeface="微軟正黑體" panose="020B0604030504040204" pitchFamily="34" charset="-120"/>
                <a:ea typeface="微軟正黑體" panose="020B0604030504040204" pitchFamily="34" charset="-120"/>
                <a:cs typeface="+mn-cs"/>
              </a:defRPr>
            </a:lvl1pPr>
          </a:lstStyle>
          <a:p>
            <a:pPr marL="0" marR="0" lvl="0" indent="0" algn="just" defTabSz="914400" rtl="0" eaLnBrk="1" fontAlgn="auto" latinLnBrk="0" hangingPunct="1">
              <a:lnSpc>
                <a:spcPct val="120000"/>
              </a:lnSpc>
              <a:spcBef>
                <a:spcPts val="0"/>
              </a:spcBef>
              <a:spcAft>
                <a:spcPts val="0"/>
              </a:spcAft>
              <a:buClrTx/>
              <a:buSzTx/>
              <a:buFontTx/>
              <a:buNone/>
              <a:tabLst/>
            </a:pPr>
            <a:endParaRPr lang="zh-TW" altLang="en-US" dirty="0"/>
          </a:p>
        </p:txBody>
      </p:sp>
      <p:sp>
        <p:nvSpPr>
          <p:cNvPr id="11" name="內容版面配置區 2"/>
          <p:cNvSpPr>
            <a:spLocks noGrp="1"/>
          </p:cNvSpPr>
          <p:nvPr>
            <p:ph sz="quarter" idx="15"/>
          </p:nvPr>
        </p:nvSpPr>
        <p:spPr>
          <a:xfrm>
            <a:off x="444243" y="1469199"/>
            <a:ext cx="4139260" cy="4659753"/>
          </a:xfrm>
        </p:spPr>
        <p:txBody>
          <a:bodyPr>
            <a:noAutofit/>
          </a:bodyPr>
          <a:lstStyle>
            <a:lvl1pPr marL="285750" marR="0" indent="-2857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lang="zh-TW" altLang="en-US" sz="2000" kern="1200" dirty="0" smtClean="0">
                <a:solidFill>
                  <a:schemeClr val="tx1"/>
                </a:solidFill>
                <a:latin typeface="微軟正黑體" panose="020B0604030504040204" pitchFamily="34" charset="-120"/>
                <a:ea typeface="微軟正黑體" panose="020B0604030504040204" pitchFamily="34" charset="-120"/>
                <a:cs typeface="+mn-cs"/>
              </a:defRPr>
            </a:lvl1pPr>
            <a:lvl2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2pPr>
            <a:lvl3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3pPr>
            <a:lvl4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4pPr>
            <a:lvl5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a:solidFill>
                  <a:schemeClr val="tx1"/>
                </a:solidFill>
                <a:latin typeface="Adobe 宋体 Std L" panose="02020300000000000000" pitchFamily="18" charset="-128"/>
                <a:ea typeface="Adobe 宋体 Std L" panose="02020300000000000000" pitchFamily="18" charset="-128"/>
                <a:cs typeface="+mn-cs"/>
              </a:defRPr>
            </a:lvl5pPr>
          </a:lstStyle>
          <a:p>
            <a:pPr lvl="0"/>
            <a:r>
              <a:rPr lang="zh-TW" altLang="en-US" dirty="0"/>
              <a:t>編輯母片文字樣式</a:t>
            </a:r>
          </a:p>
        </p:txBody>
      </p:sp>
    </p:spTree>
    <p:extLst>
      <p:ext uri="{BB962C8B-B14F-4D97-AF65-F5344CB8AC3E}">
        <p14:creationId xmlns:p14="http://schemas.microsoft.com/office/powerpoint/2010/main" val="31980164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內文(文字+圖片)">
    <p:spTree>
      <p:nvGrpSpPr>
        <p:cNvPr id="1" name=""/>
        <p:cNvGrpSpPr/>
        <p:nvPr/>
      </p:nvGrpSpPr>
      <p:grpSpPr>
        <a:xfrm>
          <a:off x="0" y="0"/>
          <a:ext cx="0" cy="0"/>
          <a:chOff x="0" y="0"/>
          <a:chExt cx="0" cy="0"/>
        </a:xfrm>
      </p:grpSpPr>
      <p:pic>
        <p:nvPicPr>
          <p:cNvPr id="8" name="圖片 7">
            <a:extLst>
              <a:ext uri="{FF2B5EF4-FFF2-40B4-BE49-F238E27FC236}">
                <a16:creationId xmlns:a16="http://schemas.microsoft.com/office/drawing/2014/main" id="{8549BA87-D4B1-4813-A266-8C96BC5237B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7" y="0"/>
            <a:ext cx="12185906" cy="6858000"/>
          </a:xfrm>
          <a:prstGeom prst="rect">
            <a:avLst/>
          </a:prstGeom>
        </p:spPr>
      </p:pic>
      <p:sp>
        <p:nvSpPr>
          <p:cNvPr id="23" name="投影片編號版面配置區 3"/>
          <p:cNvSpPr>
            <a:spLocks noGrp="1"/>
          </p:cNvSpPr>
          <p:nvPr>
            <p:ph type="sldNum" sz="quarter" idx="12"/>
          </p:nvPr>
        </p:nvSpPr>
        <p:spPr>
          <a:xfrm>
            <a:off x="11461531" y="6386332"/>
            <a:ext cx="546538" cy="365125"/>
          </a:xfrm>
        </p:spPr>
        <p:txBody>
          <a:bodyPr/>
          <a:lstStyle>
            <a:lvl1pPr>
              <a:defRPr>
                <a:latin typeface="Adobe 宋体 Std L" panose="02020300000000000000" pitchFamily="18" charset="-128"/>
                <a:ea typeface="Adobe 宋体 Std L" panose="02020300000000000000" pitchFamily="18" charset="-128"/>
              </a:defRPr>
            </a:lvl1pPr>
          </a:lstStyle>
          <a:p>
            <a:fld id="{273D50BF-F804-4F2B-A050-D3DD5B4A1FE5}" type="slidenum">
              <a:rPr lang="zh-TW" altLang="en-US" smtClean="0"/>
              <a:pPr/>
              <a:t>‹#›</a:t>
            </a:fld>
            <a:endParaRPr lang="zh-TW" altLang="en-US" dirty="0"/>
          </a:p>
        </p:txBody>
      </p:sp>
      <p:sp>
        <p:nvSpPr>
          <p:cNvPr id="7" name="圖片版面配置區 10"/>
          <p:cNvSpPr>
            <a:spLocks noGrp="1"/>
          </p:cNvSpPr>
          <p:nvPr>
            <p:ph type="pic" sz="quarter" idx="15"/>
          </p:nvPr>
        </p:nvSpPr>
        <p:spPr>
          <a:xfrm>
            <a:off x="6983167" y="379563"/>
            <a:ext cx="4840533" cy="5295400"/>
          </a:xfrm>
        </p:spPr>
        <p:txBody>
          <a:bodyPr/>
          <a:lstStyle/>
          <a:p>
            <a:endParaRPr lang="zh-TW" altLang="en-US"/>
          </a:p>
        </p:txBody>
      </p:sp>
      <p:sp>
        <p:nvSpPr>
          <p:cNvPr id="11" name="內容版面配置區 2"/>
          <p:cNvSpPr>
            <a:spLocks noGrp="1"/>
          </p:cNvSpPr>
          <p:nvPr>
            <p:ph sz="quarter" idx="16"/>
          </p:nvPr>
        </p:nvSpPr>
        <p:spPr>
          <a:xfrm>
            <a:off x="6983167" y="5674962"/>
            <a:ext cx="3817316" cy="231534"/>
          </a:xfrm>
        </p:spPr>
        <p:txBody>
          <a:bodyPr>
            <a:noAutofit/>
          </a:bodyPr>
          <a:lstStyle>
            <a:lvl1pPr marL="0" marR="0" indent="0" algn="l" defTabSz="914400" rtl="0" eaLnBrk="1" fontAlgn="auto" latinLnBrk="0" hangingPunct="1">
              <a:lnSpc>
                <a:spcPct val="120000"/>
              </a:lnSpc>
              <a:spcBef>
                <a:spcPts val="0"/>
              </a:spcBef>
              <a:spcAft>
                <a:spcPts val="0"/>
              </a:spcAft>
              <a:buClrTx/>
              <a:buSzTx/>
              <a:buFontTx/>
              <a:buNone/>
              <a:tabLst/>
              <a:defRPr lang="zh-TW" altLang="en-US" sz="900" kern="1200" dirty="0" smtClean="0">
                <a:solidFill>
                  <a:schemeClr val="tx1">
                    <a:lumMod val="75000"/>
                    <a:lumOff val="25000"/>
                  </a:schemeClr>
                </a:solidFill>
                <a:latin typeface="微軟正黑體" panose="020B0604030504040204" pitchFamily="34" charset="-120"/>
                <a:ea typeface="微軟正黑體" panose="020B0604030504040204" pitchFamily="34" charset="-120"/>
                <a:cs typeface="+mn-cs"/>
              </a:defRPr>
            </a:lvl1pPr>
            <a:lvl2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2pPr>
            <a:lvl3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3pPr>
            <a:lvl4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4pPr>
            <a:lvl5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a:solidFill>
                  <a:schemeClr val="tx1"/>
                </a:solidFill>
                <a:latin typeface="Adobe 宋体 Std L" panose="02020300000000000000" pitchFamily="18" charset="-128"/>
                <a:ea typeface="Adobe 宋体 Std L" panose="02020300000000000000" pitchFamily="18" charset="-128"/>
                <a:cs typeface="+mn-cs"/>
              </a:defRPr>
            </a:lvl5pPr>
          </a:lstStyle>
          <a:p>
            <a:pPr lvl="0"/>
            <a:r>
              <a:rPr lang="zh-TW" altLang="en-US" dirty="0"/>
              <a:t>編輯母片文字樣式</a:t>
            </a:r>
          </a:p>
        </p:txBody>
      </p:sp>
      <p:sp>
        <p:nvSpPr>
          <p:cNvPr id="17" name="內容版面配置區 2"/>
          <p:cNvSpPr>
            <a:spLocks noGrp="1"/>
          </p:cNvSpPr>
          <p:nvPr>
            <p:ph sz="quarter" idx="13"/>
          </p:nvPr>
        </p:nvSpPr>
        <p:spPr>
          <a:xfrm>
            <a:off x="444244" y="800313"/>
            <a:ext cx="3817316" cy="480220"/>
          </a:xfrm>
        </p:spPr>
        <p:txBody>
          <a:bodyPr>
            <a:noAutofit/>
          </a:bodyPr>
          <a:lstStyle>
            <a:lvl1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微軟正黑體" panose="020B0604030504040204" pitchFamily="34" charset="-120"/>
                <a:ea typeface="微軟正黑體" panose="020B0604030504040204" pitchFamily="34" charset="-120"/>
                <a:cs typeface="+mn-cs"/>
              </a:defRPr>
            </a:lvl1pPr>
            <a:lvl2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2pPr>
            <a:lvl3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3pPr>
            <a:lvl4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4pPr>
            <a:lvl5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a:solidFill>
                  <a:schemeClr val="tx1"/>
                </a:solidFill>
                <a:latin typeface="Adobe 宋体 Std L" panose="02020300000000000000" pitchFamily="18" charset="-128"/>
                <a:ea typeface="Adobe 宋体 Std L" panose="02020300000000000000" pitchFamily="18" charset="-128"/>
                <a:cs typeface="+mn-cs"/>
              </a:defRPr>
            </a:lvl5pPr>
          </a:lstStyle>
          <a:p>
            <a:pPr lvl="0"/>
            <a:r>
              <a:rPr lang="zh-TW" altLang="en-US" dirty="0"/>
              <a:t>編輯母片文字樣式</a:t>
            </a:r>
          </a:p>
        </p:txBody>
      </p:sp>
      <p:sp>
        <p:nvSpPr>
          <p:cNvPr id="18" name="內容版面配置區 2"/>
          <p:cNvSpPr>
            <a:spLocks noGrp="1"/>
          </p:cNvSpPr>
          <p:nvPr>
            <p:ph sz="quarter" idx="17"/>
          </p:nvPr>
        </p:nvSpPr>
        <p:spPr>
          <a:xfrm>
            <a:off x="444243" y="1469199"/>
            <a:ext cx="6255607" cy="4437297"/>
          </a:xfrm>
        </p:spPr>
        <p:txBody>
          <a:bodyPr>
            <a:noAutofit/>
          </a:bodyPr>
          <a:lstStyle>
            <a:lvl1pPr marL="0" marR="0" indent="0" algn="just" defTabSz="914400" rtl="0" eaLnBrk="1" fontAlgn="auto" latinLnBrk="0" hangingPunct="1">
              <a:lnSpc>
                <a:spcPct val="120000"/>
              </a:lnSpc>
              <a:spcBef>
                <a:spcPts val="0"/>
              </a:spcBef>
              <a:spcAft>
                <a:spcPts val="0"/>
              </a:spcAft>
              <a:buClrTx/>
              <a:buSzTx/>
              <a:buFontTx/>
              <a:buNone/>
              <a:tabLst/>
              <a:defRPr lang="zh-TW" altLang="en-US" sz="1400" kern="1200" dirty="0" smtClean="0">
                <a:solidFill>
                  <a:schemeClr val="tx1"/>
                </a:solidFill>
                <a:latin typeface="微軟正黑體" panose="020B0604030504040204" pitchFamily="34" charset="-120"/>
                <a:ea typeface="微軟正黑體" panose="020B0604030504040204" pitchFamily="34" charset="-120"/>
                <a:cs typeface="+mn-cs"/>
              </a:defRPr>
            </a:lvl1pPr>
            <a:lvl2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2pPr>
            <a:lvl3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3pPr>
            <a:lvl4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4pPr>
            <a:lvl5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a:solidFill>
                  <a:schemeClr val="tx1"/>
                </a:solidFill>
                <a:latin typeface="Adobe 宋体 Std L" panose="02020300000000000000" pitchFamily="18" charset="-128"/>
                <a:ea typeface="Adobe 宋体 Std L" panose="02020300000000000000" pitchFamily="18" charset="-128"/>
                <a:cs typeface="+mn-cs"/>
              </a:defRPr>
            </a:lvl5pPr>
          </a:lstStyle>
          <a:p>
            <a:pPr lvl="0"/>
            <a:r>
              <a:rPr lang="zh-TW" altLang="en-US" dirty="0"/>
              <a:t>編輯母片文字樣式</a:t>
            </a:r>
          </a:p>
        </p:txBody>
      </p:sp>
    </p:spTree>
    <p:extLst>
      <p:ext uri="{BB962C8B-B14F-4D97-AF65-F5344CB8AC3E}">
        <p14:creationId xmlns:p14="http://schemas.microsoft.com/office/powerpoint/2010/main" val="4216686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內文(兩列文字)">
    <p:spTree>
      <p:nvGrpSpPr>
        <p:cNvPr id="1" name=""/>
        <p:cNvGrpSpPr/>
        <p:nvPr/>
      </p:nvGrpSpPr>
      <p:grpSpPr>
        <a:xfrm>
          <a:off x="0" y="0"/>
          <a:ext cx="0" cy="0"/>
          <a:chOff x="0" y="0"/>
          <a:chExt cx="0" cy="0"/>
        </a:xfrm>
      </p:grpSpPr>
      <p:pic>
        <p:nvPicPr>
          <p:cNvPr id="8" name="圖片 7">
            <a:extLst>
              <a:ext uri="{FF2B5EF4-FFF2-40B4-BE49-F238E27FC236}">
                <a16:creationId xmlns:a16="http://schemas.microsoft.com/office/drawing/2014/main" id="{23656D89-2F55-4DE1-A1F7-755FAC06F32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7" y="0"/>
            <a:ext cx="12185906" cy="6858000"/>
          </a:xfrm>
          <a:prstGeom prst="rect">
            <a:avLst/>
          </a:prstGeom>
        </p:spPr>
      </p:pic>
      <p:sp>
        <p:nvSpPr>
          <p:cNvPr id="23" name="投影片編號版面配置區 3"/>
          <p:cNvSpPr>
            <a:spLocks noGrp="1"/>
          </p:cNvSpPr>
          <p:nvPr>
            <p:ph type="sldNum" sz="quarter" idx="12"/>
          </p:nvPr>
        </p:nvSpPr>
        <p:spPr>
          <a:xfrm>
            <a:off x="11461531" y="6386332"/>
            <a:ext cx="546538" cy="365125"/>
          </a:xfrm>
        </p:spPr>
        <p:txBody>
          <a:bodyPr/>
          <a:lstStyle>
            <a:lvl1pPr>
              <a:defRPr>
                <a:latin typeface="Adobe 宋体 Std L" panose="02020300000000000000" pitchFamily="18" charset="-128"/>
                <a:ea typeface="Adobe 宋体 Std L" panose="02020300000000000000" pitchFamily="18" charset="-128"/>
              </a:defRPr>
            </a:lvl1pPr>
          </a:lstStyle>
          <a:p>
            <a:fld id="{273D50BF-F804-4F2B-A050-D3DD5B4A1FE5}" type="slidenum">
              <a:rPr lang="zh-TW" altLang="en-US" smtClean="0"/>
              <a:pPr/>
              <a:t>‹#›</a:t>
            </a:fld>
            <a:endParaRPr lang="zh-TW" altLang="en-US" dirty="0"/>
          </a:p>
        </p:txBody>
      </p:sp>
      <p:sp>
        <p:nvSpPr>
          <p:cNvPr id="9" name="內容版面配置區 2"/>
          <p:cNvSpPr>
            <a:spLocks noGrp="1"/>
          </p:cNvSpPr>
          <p:nvPr>
            <p:ph sz="quarter" idx="13"/>
          </p:nvPr>
        </p:nvSpPr>
        <p:spPr>
          <a:xfrm>
            <a:off x="444244" y="800313"/>
            <a:ext cx="3817316" cy="480220"/>
          </a:xfrm>
        </p:spPr>
        <p:txBody>
          <a:bodyPr>
            <a:noAutofit/>
          </a:bodyPr>
          <a:lstStyle>
            <a:lvl1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微軟正黑體" panose="020B0604030504040204" pitchFamily="34" charset="-120"/>
                <a:ea typeface="微軟正黑體" panose="020B0604030504040204" pitchFamily="34" charset="-120"/>
                <a:cs typeface="+mn-cs"/>
              </a:defRPr>
            </a:lvl1pPr>
            <a:lvl2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2pPr>
            <a:lvl3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3pPr>
            <a:lvl4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4pPr>
            <a:lvl5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a:solidFill>
                  <a:schemeClr val="tx1"/>
                </a:solidFill>
                <a:latin typeface="Adobe 宋体 Std L" panose="02020300000000000000" pitchFamily="18" charset="-128"/>
                <a:ea typeface="Adobe 宋体 Std L" panose="02020300000000000000" pitchFamily="18" charset="-128"/>
                <a:cs typeface="+mn-cs"/>
              </a:defRPr>
            </a:lvl5pPr>
          </a:lstStyle>
          <a:p>
            <a:pPr lvl="0"/>
            <a:r>
              <a:rPr lang="zh-TW" altLang="en-US" dirty="0"/>
              <a:t>編輯母片文字樣式</a:t>
            </a:r>
          </a:p>
        </p:txBody>
      </p:sp>
      <p:sp>
        <p:nvSpPr>
          <p:cNvPr id="7" name="內容版面配置區 2"/>
          <p:cNvSpPr>
            <a:spLocks noGrp="1"/>
          </p:cNvSpPr>
          <p:nvPr>
            <p:ph sz="quarter" idx="15"/>
          </p:nvPr>
        </p:nvSpPr>
        <p:spPr>
          <a:xfrm>
            <a:off x="5424560" y="1630225"/>
            <a:ext cx="4674097" cy="4327209"/>
          </a:xfrm>
        </p:spPr>
        <p:txBody>
          <a:bodyPr>
            <a:noAutofit/>
          </a:bodyPr>
          <a:lstStyle>
            <a:lvl1pPr marL="0" marR="0" indent="0" algn="just" defTabSz="914400" rtl="0" eaLnBrk="1" fontAlgn="auto" latinLnBrk="0" hangingPunct="1">
              <a:lnSpc>
                <a:spcPct val="120000"/>
              </a:lnSpc>
              <a:spcBef>
                <a:spcPts val="0"/>
              </a:spcBef>
              <a:spcAft>
                <a:spcPts val="0"/>
              </a:spcAft>
              <a:buClrTx/>
              <a:buSzTx/>
              <a:buFontTx/>
              <a:buNone/>
              <a:tabLst/>
              <a:defRPr lang="zh-TW" altLang="en-US" sz="1400" kern="1200" dirty="0" smtClean="0">
                <a:solidFill>
                  <a:schemeClr val="tx1"/>
                </a:solidFill>
                <a:latin typeface="微軟正黑體" panose="020B0604030504040204" pitchFamily="34" charset="-120"/>
                <a:ea typeface="微軟正黑體" panose="020B0604030504040204" pitchFamily="34" charset="-120"/>
                <a:cs typeface="+mn-cs"/>
              </a:defRPr>
            </a:lvl1pPr>
            <a:lvl2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2pPr>
            <a:lvl3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3pPr>
            <a:lvl4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4pPr>
            <a:lvl5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a:solidFill>
                  <a:schemeClr val="tx1"/>
                </a:solidFill>
                <a:latin typeface="Adobe 宋体 Std L" panose="02020300000000000000" pitchFamily="18" charset="-128"/>
                <a:ea typeface="Adobe 宋体 Std L" panose="02020300000000000000" pitchFamily="18" charset="-128"/>
                <a:cs typeface="+mn-cs"/>
              </a:defRPr>
            </a:lvl5pPr>
          </a:lstStyle>
          <a:p>
            <a:pPr lvl="0"/>
            <a:r>
              <a:rPr lang="zh-TW" altLang="en-US" dirty="0"/>
              <a:t>編輯母片文字樣式</a:t>
            </a:r>
          </a:p>
        </p:txBody>
      </p:sp>
      <p:sp>
        <p:nvSpPr>
          <p:cNvPr id="11" name="內容版面配置區 2"/>
          <p:cNvSpPr>
            <a:spLocks noGrp="1"/>
          </p:cNvSpPr>
          <p:nvPr>
            <p:ph sz="quarter" idx="16"/>
          </p:nvPr>
        </p:nvSpPr>
        <p:spPr>
          <a:xfrm>
            <a:off x="444243" y="1630225"/>
            <a:ext cx="4674097" cy="4327209"/>
          </a:xfrm>
        </p:spPr>
        <p:txBody>
          <a:bodyPr>
            <a:noAutofit/>
          </a:bodyPr>
          <a:lstStyle>
            <a:lvl1pPr marL="285750" marR="0" indent="-2857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lang="zh-TW" altLang="en-US" sz="1400" kern="1200" dirty="0" smtClean="0">
                <a:solidFill>
                  <a:schemeClr val="tx1"/>
                </a:solidFill>
                <a:latin typeface="微軟正黑體" panose="020B0604030504040204" pitchFamily="34" charset="-120"/>
                <a:ea typeface="微軟正黑體" panose="020B0604030504040204" pitchFamily="34" charset="-120"/>
                <a:cs typeface="+mn-cs"/>
              </a:defRPr>
            </a:lvl1pPr>
            <a:lvl2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2pPr>
            <a:lvl3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3pPr>
            <a:lvl4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4pPr>
            <a:lvl5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a:solidFill>
                  <a:schemeClr val="tx1"/>
                </a:solidFill>
                <a:latin typeface="Adobe 宋体 Std L" panose="02020300000000000000" pitchFamily="18" charset="-128"/>
                <a:ea typeface="Adobe 宋体 Std L" panose="02020300000000000000" pitchFamily="18" charset="-128"/>
                <a:cs typeface="+mn-cs"/>
              </a:defRPr>
            </a:lvl5pPr>
          </a:lstStyle>
          <a:p>
            <a:pPr marL="0" marR="0" lvl="0" indent="0" algn="just" defTabSz="914400" rtl="0" eaLnBrk="1" fontAlgn="auto" latinLnBrk="0" hangingPunct="1">
              <a:lnSpc>
                <a:spcPct val="120000"/>
              </a:lnSpc>
              <a:spcBef>
                <a:spcPts val="0"/>
              </a:spcBef>
              <a:spcAft>
                <a:spcPts val="0"/>
              </a:spcAft>
              <a:buClrTx/>
              <a:buSzTx/>
              <a:buFontTx/>
              <a:buNone/>
              <a:tabLst/>
            </a:pPr>
            <a:r>
              <a:rPr lang="zh-TW" altLang="en-US" dirty="0"/>
              <a:t>編輯母片文字樣式</a:t>
            </a:r>
          </a:p>
        </p:txBody>
      </p:sp>
    </p:spTree>
    <p:extLst>
      <p:ext uri="{BB962C8B-B14F-4D97-AF65-F5344CB8AC3E}">
        <p14:creationId xmlns:p14="http://schemas.microsoft.com/office/powerpoint/2010/main" val="26046904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內文(兩列文字)">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4A38B812-4C38-450B-B0B8-A8E6AB1A07E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7" y="0"/>
            <a:ext cx="12185906" cy="6858000"/>
          </a:xfrm>
          <a:prstGeom prst="rect">
            <a:avLst/>
          </a:prstGeom>
        </p:spPr>
      </p:pic>
      <p:sp>
        <p:nvSpPr>
          <p:cNvPr id="23" name="投影片編號版面配置區 3"/>
          <p:cNvSpPr>
            <a:spLocks noGrp="1"/>
          </p:cNvSpPr>
          <p:nvPr>
            <p:ph type="sldNum" sz="quarter" idx="12"/>
          </p:nvPr>
        </p:nvSpPr>
        <p:spPr>
          <a:xfrm>
            <a:off x="11461531" y="6386332"/>
            <a:ext cx="546538" cy="365125"/>
          </a:xfrm>
        </p:spPr>
        <p:txBody>
          <a:bodyPr/>
          <a:lstStyle>
            <a:lvl1pPr>
              <a:defRPr>
                <a:latin typeface="Adobe 宋体 Std L" panose="02020300000000000000" pitchFamily="18" charset="-128"/>
                <a:ea typeface="Adobe 宋体 Std L" panose="02020300000000000000" pitchFamily="18" charset="-128"/>
              </a:defRPr>
            </a:lvl1pPr>
          </a:lstStyle>
          <a:p>
            <a:fld id="{273D50BF-F804-4F2B-A050-D3DD5B4A1FE5}" type="slidenum">
              <a:rPr lang="zh-TW" altLang="en-US" smtClean="0"/>
              <a:pPr/>
              <a:t>‹#›</a:t>
            </a:fld>
            <a:endParaRPr lang="zh-TW" altLang="en-US" dirty="0"/>
          </a:p>
        </p:txBody>
      </p:sp>
      <p:sp>
        <p:nvSpPr>
          <p:cNvPr id="9" name="內容版面配置區 2"/>
          <p:cNvSpPr>
            <a:spLocks noGrp="1"/>
          </p:cNvSpPr>
          <p:nvPr>
            <p:ph sz="quarter" idx="13"/>
          </p:nvPr>
        </p:nvSpPr>
        <p:spPr>
          <a:xfrm>
            <a:off x="444244" y="800313"/>
            <a:ext cx="3817316" cy="480220"/>
          </a:xfrm>
        </p:spPr>
        <p:txBody>
          <a:bodyPr>
            <a:noAutofit/>
          </a:bodyPr>
          <a:lstStyle>
            <a:lvl1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微軟正黑體" panose="020B0604030504040204" pitchFamily="34" charset="-120"/>
                <a:ea typeface="微軟正黑體" panose="020B0604030504040204" pitchFamily="34" charset="-120"/>
                <a:cs typeface="+mn-cs"/>
              </a:defRPr>
            </a:lvl1pPr>
            <a:lvl2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2pPr>
            <a:lvl3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3pPr>
            <a:lvl4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4pPr>
            <a:lvl5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a:solidFill>
                  <a:schemeClr val="tx1"/>
                </a:solidFill>
                <a:latin typeface="Adobe 宋体 Std L" panose="02020300000000000000" pitchFamily="18" charset="-128"/>
                <a:ea typeface="Adobe 宋体 Std L" panose="02020300000000000000" pitchFamily="18" charset="-128"/>
                <a:cs typeface="+mn-cs"/>
              </a:defRPr>
            </a:lvl5pPr>
          </a:lstStyle>
          <a:p>
            <a:pPr lvl="0"/>
            <a:r>
              <a:rPr lang="zh-TW" altLang="en-US" dirty="0"/>
              <a:t>編輯母片文字樣式</a:t>
            </a:r>
          </a:p>
        </p:txBody>
      </p:sp>
      <p:sp>
        <p:nvSpPr>
          <p:cNvPr id="7" name="內容版面配置區 2"/>
          <p:cNvSpPr>
            <a:spLocks noGrp="1"/>
          </p:cNvSpPr>
          <p:nvPr>
            <p:ph sz="quarter" idx="15"/>
          </p:nvPr>
        </p:nvSpPr>
        <p:spPr>
          <a:xfrm>
            <a:off x="5424560" y="1630225"/>
            <a:ext cx="4674097" cy="4327209"/>
          </a:xfrm>
        </p:spPr>
        <p:txBody>
          <a:bodyPr>
            <a:noAutofit/>
          </a:bodyPr>
          <a:lstStyle>
            <a:lvl1pPr marL="0" marR="0" indent="0" algn="just" defTabSz="914400" rtl="0" eaLnBrk="1" fontAlgn="auto" latinLnBrk="0" hangingPunct="1">
              <a:lnSpc>
                <a:spcPct val="120000"/>
              </a:lnSpc>
              <a:spcBef>
                <a:spcPts val="0"/>
              </a:spcBef>
              <a:spcAft>
                <a:spcPts val="0"/>
              </a:spcAft>
              <a:buClrTx/>
              <a:buSzTx/>
              <a:buFontTx/>
              <a:buNone/>
              <a:tabLst/>
              <a:defRPr lang="zh-TW" altLang="en-US" sz="1400" kern="1200" dirty="0" smtClean="0">
                <a:solidFill>
                  <a:schemeClr val="tx1"/>
                </a:solidFill>
                <a:latin typeface="微軟正黑體" panose="020B0604030504040204" pitchFamily="34" charset="-120"/>
                <a:ea typeface="微軟正黑體" panose="020B0604030504040204" pitchFamily="34" charset="-120"/>
                <a:cs typeface="+mn-cs"/>
              </a:defRPr>
            </a:lvl1pPr>
            <a:lvl2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2pPr>
            <a:lvl3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3pPr>
            <a:lvl4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4pPr>
            <a:lvl5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a:solidFill>
                  <a:schemeClr val="tx1"/>
                </a:solidFill>
                <a:latin typeface="Adobe 宋体 Std L" panose="02020300000000000000" pitchFamily="18" charset="-128"/>
                <a:ea typeface="Adobe 宋体 Std L" panose="02020300000000000000" pitchFamily="18" charset="-128"/>
                <a:cs typeface="+mn-cs"/>
              </a:defRPr>
            </a:lvl5pPr>
          </a:lstStyle>
          <a:p>
            <a:pPr lvl="0"/>
            <a:r>
              <a:rPr lang="zh-TW" altLang="en-US" dirty="0"/>
              <a:t>編輯母片文字樣式</a:t>
            </a:r>
          </a:p>
        </p:txBody>
      </p:sp>
      <p:sp>
        <p:nvSpPr>
          <p:cNvPr id="10" name="內容版面配置區 2"/>
          <p:cNvSpPr>
            <a:spLocks noGrp="1"/>
          </p:cNvSpPr>
          <p:nvPr>
            <p:ph sz="quarter" idx="17"/>
          </p:nvPr>
        </p:nvSpPr>
        <p:spPr>
          <a:xfrm>
            <a:off x="444242" y="1630225"/>
            <a:ext cx="4674097" cy="4327209"/>
          </a:xfrm>
        </p:spPr>
        <p:txBody>
          <a:bodyPr>
            <a:noAutofit/>
          </a:bodyPr>
          <a:lstStyle>
            <a:lvl1pPr marL="285750" marR="0" indent="-2857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lang="zh-TW" altLang="en-US" sz="2000" kern="1200" dirty="0" smtClean="0">
                <a:solidFill>
                  <a:schemeClr val="tx1"/>
                </a:solidFill>
                <a:latin typeface="微軟正黑體" panose="020B0604030504040204" pitchFamily="34" charset="-120"/>
                <a:ea typeface="微軟正黑體" panose="020B0604030504040204" pitchFamily="34" charset="-120"/>
                <a:cs typeface="+mn-cs"/>
              </a:defRPr>
            </a:lvl1pPr>
            <a:lvl2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2pPr>
            <a:lvl3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3pPr>
            <a:lvl4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4pPr>
            <a:lvl5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a:solidFill>
                  <a:schemeClr val="tx1"/>
                </a:solidFill>
                <a:latin typeface="Adobe 宋体 Std L" panose="02020300000000000000" pitchFamily="18" charset="-128"/>
                <a:ea typeface="Adobe 宋体 Std L" panose="02020300000000000000" pitchFamily="18" charset="-128"/>
                <a:cs typeface="+mn-cs"/>
              </a:defRPr>
            </a:lvl5pPr>
          </a:lstStyle>
          <a:p>
            <a:pPr lvl="0"/>
            <a:r>
              <a:rPr lang="zh-TW" altLang="en-US" dirty="0"/>
              <a:t>編輯母片文字樣式</a:t>
            </a:r>
          </a:p>
        </p:txBody>
      </p:sp>
    </p:spTree>
    <p:extLst>
      <p:ext uri="{BB962C8B-B14F-4D97-AF65-F5344CB8AC3E}">
        <p14:creationId xmlns:p14="http://schemas.microsoft.com/office/powerpoint/2010/main" val="23592446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空白背景(紅)">
    <p:spTree>
      <p:nvGrpSpPr>
        <p:cNvPr id="1" name=""/>
        <p:cNvGrpSpPr/>
        <p:nvPr/>
      </p:nvGrpSpPr>
      <p:grpSpPr>
        <a:xfrm>
          <a:off x="0" y="0"/>
          <a:ext cx="0" cy="0"/>
          <a:chOff x="0" y="0"/>
          <a:chExt cx="0" cy="0"/>
        </a:xfrm>
      </p:grpSpPr>
      <p:sp>
        <p:nvSpPr>
          <p:cNvPr id="10" name="投影片編號版面配置區 3"/>
          <p:cNvSpPr>
            <a:spLocks noGrp="1"/>
          </p:cNvSpPr>
          <p:nvPr>
            <p:ph type="sldNum" sz="quarter" idx="12"/>
          </p:nvPr>
        </p:nvSpPr>
        <p:spPr>
          <a:xfrm>
            <a:off x="11461531" y="6386332"/>
            <a:ext cx="546538" cy="365125"/>
          </a:xfrm>
        </p:spPr>
        <p:txBody>
          <a:bodyPr/>
          <a:lstStyle>
            <a:lvl1pPr>
              <a:defRPr>
                <a:solidFill>
                  <a:srgbClr val="9E7D51"/>
                </a:solidFill>
                <a:latin typeface="Adobe 宋体 Std L" panose="02020300000000000000" pitchFamily="18" charset="-128"/>
                <a:ea typeface="Adobe 宋体 Std L" panose="02020300000000000000" pitchFamily="18" charset="-128"/>
              </a:defRPr>
            </a:lvl1pPr>
          </a:lstStyle>
          <a:p>
            <a:fld id="{273D50BF-F804-4F2B-A050-D3DD5B4A1FE5}" type="slidenum">
              <a:rPr lang="zh-TW" altLang="en-US" smtClean="0"/>
              <a:pPr/>
              <a:t>‹#›</a:t>
            </a:fld>
            <a:endParaRPr lang="zh-TW" altLang="en-US" dirty="0"/>
          </a:p>
        </p:txBody>
      </p:sp>
      <p:pic>
        <p:nvPicPr>
          <p:cNvPr id="9" name="圖片 8"/>
          <p:cNvPicPr>
            <a:picLocks noChangeAspect="1"/>
          </p:cNvPicPr>
          <p:nvPr userDrawn="1"/>
        </p:nvPicPr>
        <p:blipFill rotWithShape="1">
          <a:blip r:embed="rId2" cstate="print">
            <a:extLst>
              <a:ext uri="{28A0092B-C50C-407E-A947-70E740481C1C}">
                <a14:useLocalDpi xmlns:a14="http://schemas.microsoft.com/office/drawing/2010/main" val="0"/>
              </a:ext>
            </a:extLst>
          </a:blip>
          <a:srcRect t="7764" r="7531"/>
          <a:stretch/>
        </p:blipFill>
        <p:spPr>
          <a:xfrm>
            <a:off x="0" y="0"/>
            <a:ext cx="12192000" cy="6858000"/>
          </a:xfrm>
          <a:prstGeom prst="rect">
            <a:avLst/>
          </a:prstGeom>
        </p:spPr>
      </p:pic>
    </p:spTree>
    <p:extLst>
      <p:ext uri="{BB962C8B-B14F-4D97-AF65-F5344CB8AC3E}">
        <p14:creationId xmlns:p14="http://schemas.microsoft.com/office/powerpoint/2010/main" val="14659225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空白背景(白2)">
    <p:spTree>
      <p:nvGrpSpPr>
        <p:cNvPr id="1" name=""/>
        <p:cNvGrpSpPr/>
        <p:nvPr/>
      </p:nvGrpSpPr>
      <p:grpSpPr>
        <a:xfrm>
          <a:off x="0" y="0"/>
          <a:ext cx="0" cy="0"/>
          <a:chOff x="0" y="0"/>
          <a:chExt cx="0" cy="0"/>
        </a:xfrm>
      </p:grpSpPr>
      <p:pic>
        <p:nvPicPr>
          <p:cNvPr id="8" name="圖片 7">
            <a:extLst>
              <a:ext uri="{FF2B5EF4-FFF2-40B4-BE49-F238E27FC236}">
                <a16:creationId xmlns:a16="http://schemas.microsoft.com/office/drawing/2014/main" id="{B7A9E770-10BF-447F-B93D-28BBB90329C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7" y="0"/>
            <a:ext cx="12185906" cy="6858000"/>
          </a:xfrm>
          <a:prstGeom prst="rect">
            <a:avLst/>
          </a:prstGeom>
        </p:spPr>
      </p:pic>
      <p:sp>
        <p:nvSpPr>
          <p:cNvPr id="7" name="投影片編號版面配置區 3"/>
          <p:cNvSpPr>
            <a:spLocks noGrp="1"/>
          </p:cNvSpPr>
          <p:nvPr>
            <p:ph type="sldNum" sz="quarter" idx="12"/>
          </p:nvPr>
        </p:nvSpPr>
        <p:spPr>
          <a:xfrm>
            <a:off x="11461531" y="6386332"/>
            <a:ext cx="546538" cy="365125"/>
          </a:xfrm>
        </p:spPr>
        <p:txBody>
          <a:bodyPr/>
          <a:lstStyle>
            <a:lvl1pPr>
              <a:defRPr>
                <a:latin typeface="Adobe 宋体 Std L" panose="02020300000000000000" pitchFamily="18" charset="-128"/>
                <a:ea typeface="Adobe 宋体 Std L" panose="02020300000000000000" pitchFamily="18" charset="-128"/>
              </a:defRPr>
            </a:lvl1pPr>
          </a:lstStyle>
          <a:p>
            <a:fld id="{273D50BF-F804-4F2B-A050-D3DD5B4A1FE5}" type="slidenum">
              <a:rPr lang="zh-TW" altLang="en-US" smtClean="0"/>
              <a:pPr/>
              <a:t>‹#›</a:t>
            </a:fld>
            <a:endParaRPr lang="zh-TW" altLang="en-US" dirty="0"/>
          </a:p>
        </p:txBody>
      </p:sp>
    </p:spTree>
    <p:extLst>
      <p:ext uri="{BB962C8B-B14F-4D97-AF65-F5344CB8AC3E}">
        <p14:creationId xmlns:p14="http://schemas.microsoft.com/office/powerpoint/2010/main" val="6613453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_空白背景(白)">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595E1272-40AD-4EFC-A1EF-8B20617B89F9}"/>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85576"/>
          <a:stretch/>
        </p:blipFill>
        <p:spPr>
          <a:xfrm>
            <a:off x="3047" y="5868784"/>
            <a:ext cx="12185906" cy="989215"/>
          </a:xfrm>
          <a:prstGeom prst="rect">
            <a:avLst/>
          </a:prstGeom>
        </p:spPr>
      </p:pic>
      <p:sp>
        <p:nvSpPr>
          <p:cNvPr id="11" name="投影片編號版面配置區 3"/>
          <p:cNvSpPr>
            <a:spLocks noGrp="1"/>
          </p:cNvSpPr>
          <p:nvPr>
            <p:ph type="sldNum" sz="quarter" idx="12"/>
          </p:nvPr>
        </p:nvSpPr>
        <p:spPr>
          <a:xfrm>
            <a:off x="11461531" y="6386332"/>
            <a:ext cx="546538" cy="365125"/>
          </a:xfrm>
        </p:spPr>
        <p:txBody>
          <a:bodyPr/>
          <a:lstStyle>
            <a:lvl1pPr>
              <a:defRPr>
                <a:latin typeface="Adobe 宋体 Std L" panose="02020300000000000000" pitchFamily="18" charset="-128"/>
                <a:ea typeface="Adobe 宋体 Std L" panose="02020300000000000000" pitchFamily="18" charset="-128"/>
              </a:defRPr>
            </a:lvl1pPr>
          </a:lstStyle>
          <a:p>
            <a:fld id="{273D50BF-F804-4F2B-A050-D3DD5B4A1FE5}" type="slidenum">
              <a:rPr lang="zh-TW" altLang="en-US" smtClean="0"/>
              <a:pPr/>
              <a:t>‹#›</a:t>
            </a:fld>
            <a:endParaRPr lang="zh-TW" altLang="en-US" dirty="0"/>
          </a:p>
        </p:txBody>
      </p:sp>
    </p:spTree>
    <p:extLst>
      <p:ext uri="{BB962C8B-B14F-4D97-AF65-F5344CB8AC3E}">
        <p14:creationId xmlns:p14="http://schemas.microsoft.com/office/powerpoint/2010/main" val="463416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封面(有圖)">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3EF1540B-7778-409F-83D3-A984E3CBD85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7" y="0"/>
            <a:ext cx="12185906" cy="6858000"/>
          </a:xfrm>
          <a:prstGeom prst="rect">
            <a:avLst/>
          </a:prstGeom>
        </p:spPr>
      </p:pic>
      <p:sp>
        <p:nvSpPr>
          <p:cNvPr id="7" name="標題 1"/>
          <p:cNvSpPr>
            <a:spLocks noGrp="1"/>
          </p:cNvSpPr>
          <p:nvPr>
            <p:ph type="title"/>
          </p:nvPr>
        </p:nvSpPr>
        <p:spPr>
          <a:xfrm>
            <a:off x="622738" y="770237"/>
            <a:ext cx="3022505" cy="2422859"/>
          </a:xfrm>
        </p:spPr>
        <p:txBody>
          <a:bodyPr anchor="b">
            <a:normAutofit/>
          </a:bodyPr>
          <a:lstStyle>
            <a:lvl1pPr>
              <a:defRPr lang="zh-TW" altLang="en-US" sz="5400" b="1" kern="1200" dirty="0">
                <a:solidFill>
                  <a:schemeClr val="bg1"/>
                </a:solidFill>
                <a:latin typeface="微軟正黑體" panose="020B0604030504040204" pitchFamily="34" charset="-120"/>
                <a:ea typeface="微軟正黑體" panose="020B0604030504040204" pitchFamily="34" charset="-120"/>
                <a:cs typeface="+mn-cs"/>
              </a:defRPr>
            </a:lvl1pPr>
          </a:lstStyle>
          <a:p>
            <a:r>
              <a:rPr lang="zh-TW" altLang="en-US" dirty="0"/>
              <a:t>按一下以編輯母片標題樣式</a:t>
            </a:r>
          </a:p>
        </p:txBody>
      </p:sp>
      <p:sp>
        <p:nvSpPr>
          <p:cNvPr id="8" name="內容版面配置區 10"/>
          <p:cNvSpPr>
            <a:spLocks noGrp="1"/>
          </p:cNvSpPr>
          <p:nvPr>
            <p:ph sz="quarter" idx="10"/>
          </p:nvPr>
        </p:nvSpPr>
        <p:spPr>
          <a:xfrm>
            <a:off x="677701" y="3279033"/>
            <a:ext cx="3573023" cy="299933"/>
          </a:xfrm>
        </p:spPr>
        <p:txBody>
          <a:bodyPr>
            <a:noAutofit/>
          </a:bodyPr>
          <a:lstStyle>
            <a:lvl1pPr>
              <a:defRPr lang="zh-TW" altLang="en-US" sz="1600" b="0" kern="1200" dirty="0">
                <a:solidFill>
                  <a:schemeClr val="bg1"/>
                </a:solidFill>
                <a:latin typeface="微軟正黑體" panose="020B0604030504040204" pitchFamily="34" charset="-120"/>
                <a:ea typeface="微軟正黑體" panose="020B0604030504040204" pitchFamily="34" charset="-120"/>
                <a:cs typeface="+mn-cs"/>
              </a:defRPr>
            </a:lvl1pPr>
          </a:lstStyle>
          <a:p>
            <a:pPr marL="0" marR="0" lvl="0" indent="0" algn="l" defTabSz="914400" rtl="0" eaLnBrk="1" fontAlgn="auto" latinLnBrk="0" hangingPunct="1">
              <a:lnSpc>
                <a:spcPct val="100000"/>
              </a:lnSpc>
              <a:spcBef>
                <a:spcPts val="0"/>
              </a:spcBef>
              <a:spcAft>
                <a:spcPts val="0"/>
              </a:spcAft>
              <a:buClrTx/>
              <a:buSzTx/>
              <a:buFontTx/>
              <a:buNone/>
              <a:tabLst/>
            </a:pPr>
            <a:r>
              <a:rPr lang="zh-TW" altLang="en-US" dirty="0"/>
              <a:t>編輯母片文字樣式</a:t>
            </a:r>
          </a:p>
        </p:txBody>
      </p:sp>
      <p:sp>
        <p:nvSpPr>
          <p:cNvPr id="10" name="圖片版面配置區 10"/>
          <p:cNvSpPr>
            <a:spLocks noGrp="1"/>
          </p:cNvSpPr>
          <p:nvPr>
            <p:ph type="pic" sz="quarter" idx="11"/>
          </p:nvPr>
        </p:nvSpPr>
        <p:spPr>
          <a:xfrm>
            <a:off x="4319897" y="245327"/>
            <a:ext cx="7869056" cy="6612673"/>
          </a:xfrm>
        </p:spPr>
        <p:txBody>
          <a:bodyPr/>
          <a:lstStyle/>
          <a:p>
            <a:endParaRPr lang="zh-TW" altLang="en-US" dirty="0"/>
          </a:p>
        </p:txBody>
      </p:sp>
    </p:spTree>
    <p:extLst>
      <p:ext uri="{BB962C8B-B14F-4D97-AF65-F5344CB8AC3E}">
        <p14:creationId xmlns:p14="http://schemas.microsoft.com/office/powerpoint/2010/main" val="3654930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大標">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B1263FE1-C5BF-4B4A-9504-76874BFB360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7" y="0"/>
            <a:ext cx="12185906" cy="6858000"/>
          </a:xfrm>
          <a:prstGeom prst="rect">
            <a:avLst/>
          </a:prstGeom>
        </p:spPr>
      </p:pic>
      <p:sp>
        <p:nvSpPr>
          <p:cNvPr id="9" name="標題 1"/>
          <p:cNvSpPr>
            <a:spLocks noGrp="1"/>
          </p:cNvSpPr>
          <p:nvPr>
            <p:ph type="title"/>
          </p:nvPr>
        </p:nvSpPr>
        <p:spPr>
          <a:xfrm>
            <a:off x="1219571" y="2530020"/>
            <a:ext cx="3904363" cy="1492397"/>
          </a:xfrm>
        </p:spPr>
        <p:txBody>
          <a:bodyPr anchor="b">
            <a:normAutofit/>
          </a:bodyPr>
          <a:lstStyle>
            <a:lvl1pPr marL="0" algn="l" defTabSz="914400" rtl="0" eaLnBrk="1" latinLnBrk="0" hangingPunct="1">
              <a:defRPr lang="zh-TW" altLang="en-US" sz="4800" b="1" kern="1200" dirty="0">
                <a:solidFill>
                  <a:srgbClr val="94252E"/>
                </a:solidFill>
                <a:latin typeface="微軟正黑體" panose="020B0604030504040204" pitchFamily="34" charset="-120"/>
                <a:ea typeface="微軟正黑體" panose="020B0604030504040204" pitchFamily="34" charset="-120"/>
                <a:cs typeface="+mn-cs"/>
              </a:defRPr>
            </a:lvl1pPr>
          </a:lstStyle>
          <a:p>
            <a:r>
              <a:rPr lang="zh-TW" altLang="en-US" dirty="0"/>
              <a:t>按一下以編輯母片標題樣式</a:t>
            </a:r>
          </a:p>
        </p:txBody>
      </p:sp>
      <p:sp>
        <p:nvSpPr>
          <p:cNvPr id="6" name="投影片編號版面配置區 3"/>
          <p:cNvSpPr>
            <a:spLocks noGrp="1"/>
          </p:cNvSpPr>
          <p:nvPr>
            <p:ph type="sldNum" sz="quarter" idx="12"/>
          </p:nvPr>
        </p:nvSpPr>
        <p:spPr>
          <a:xfrm>
            <a:off x="11461531" y="6386332"/>
            <a:ext cx="546538" cy="365125"/>
          </a:xfrm>
        </p:spPr>
        <p:txBody>
          <a:bodyPr/>
          <a:lstStyle>
            <a:lvl1pPr>
              <a:defRPr>
                <a:solidFill>
                  <a:srgbClr val="9E7D51"/>
                </a:solidFill>
                <a:latin typeface="Adobe 宋体 Std L" panose="02020300000000000000" pitchFamily="18" charset="-128"/>
                <a:ea typeface="Adobe 宋体 Std L" panose="02020300000000000000" pitchFamily="18" charset="-128"/>
              </a:defRPr>
            </a:lvl1pPr>
          </a:lstStyle>
          <a:p>
            <a:fld id="{273D50BF-F804-4F2B-A050-D3DD5B4A1FE5}" type="slidenum">
              <a:rPr lang="zh-TW" altLang="en-US" smtClean="0"/>
              <a:pPr/>
              <a:t>‹#›</a:t>
            </a:fld>
            <a:endParaRPr lang="zh-TW" altLang="en-US" dirty="0"/>
          </a:p>
        </p:txBody>
      </p:sp>
    </p:spTree>
    <p:extLst>
      <p:ext uri="{BB962C8B-B14F-4D97-AF65-F5344CB8AC3E}">
        <p14:creationId xmlns:p14="http://schemas.microsoft.com/office/powerpoint/2010/main" val="3173735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大標(有圖)">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016ADF6B-4482-4B61-ACE2-ED38E3BE9AF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7" y="0"/>
            <a:ext cx="12185906" cy="6858000"/>
          </a:xfrm>
          <a:prstGeom prst="rect">
            <a:avLst/>
          </a:prstGeom>
        </p:spPr>
      </p:pic>
      <p:sp>
        <p:nvSpPr>
          <p:cNvPr id="9" name="圖片版面配置區 10"/>
          <p:cNvSpPr>
            <a:spLocks noGrp="1"/>
          </p:cNvSpPr>
          <p:nvPr>
            <p:ph type="pic" sz="quarter" idx="10"/>
          </p:nvPr>
        </p:nvSpPr>
        <p:spPr>
          <a:xfrm>
            <a:off x="4609172" y="490654"/>
            <a:ext cx="7136780" cy="5184659"/>
          </a:xfrm>
        </p:spPr>
        <p:txBody>
          <a:bodyPr/>
          <a:lstStyle/>
          <a:p>
            <a:endParaRPr lang="zh-TW" altLang="en-US"/>
          </a:p>
        </p:txBody>
      </p:sp>
      <p:sp>
        <p:nvSpPr>
          <p:cNvPr id="10" name="投影片編號版面配置區 3"/>
          <p:cNvSpPr>
            <a:spLocks noGrp="1"/>
          </p:cNvSpPr>
          <p:nvPr>
            <p:ph type="sldNum" sz="quarter" idx="12"/>
          </p:nvPr>
        </p:nvSpPr>
        <p:spPr>
          <a:xfrm>
            <a:off x="11461531" y="6386332"/>
            <a:ext cx="546538" cy="365125"/>
          </a:xfrm>
        </p:spPr>
        <p:txBody>
          <a:bodyPr/>
          <a:lstStyle>
            <a:lvl1pPr>
              <a:defRPr>
                <a:latin typeface="Adobe 宋体 Std L" panose="02020300000000000000" pitchFamily="18" charset="-128"/>
                <a:ea typeface="Adobe 宋体 Std L" panose="02020300000000000000" pitchFamily="18" charset="-128"/>
              </a:defRPr>
            </a:lvl1pPr>
          </a:lstStyle>
          <a:p>
            <a:fld id="{273D50BF-F804-4F2B-A050-D3DD5B4A1FE5}" type="slidenum">
              <a:rPr lang="zh-TW" altLang="en-US" smtClean="0"/>
              <a:pPr/>
              <a:t>‹#›</a:t>
            </a:fld>
            <a:endParaRPr lang="zh-TW" altLang="en-US" dirty="0"/>
          </a:p>
        </p:txBody>
      </p:sp>
      <p:sp>
        <p:nvSpPr>
          <p:cNvPr id="6" name="標題 1"/>
          <p:cNvSpPr>
            <a:spLocks noGrp="1"/>
          </p:cNvSpPr>
          <p:nvPr>
            <p:ph type="title"/>
          </p:nvPr>
        </p:nvSpPr>
        <p:spPr>
          <a:xfrm>
            <a:off x="758252" y="1516399"/>
            <a:ext cx="2710999" cy="2134312"/>
          </a:xfrm>
        </p:spPr>
        <p:txBody>
          <a:bodyPr anchor="b">
            <a:normAutofit/>
          </a:bodyPr>
          <a:lstStyle>
            <a:lvl1pPr marL="0" algn="l" defTabSz="914400" rtl="0" eaLnBrk="1" latinLnBrk="0" hangingPunct="1">
              <a:defRPr lang="zh-TW" altLang="en-US" sz="4800" b="1" kern="1200" dirty="0">
                <a:solidFill>
                  <a:srgbClr val="94252E"/>
                </a:solidFill>
                <a:latin typeface="微軟正黑體" panose="020B0604030504040204" pitchFamily="34" charset="-120"/>
                <a:ea typeface="微軟正黑體" panose="020B0604030504040204" pitchFamily="34" charset="-120"/>
                <a:cs typeface="+mn-cs"/>
              </a:defRPr>
            </a:lvl1pPr>
          </a:lstStyle>
          <a:p>
            <a:r>
              <a:rPr lang="zh-TW" altLang="en-US" dirty="0"/>
              <a:t>按一下以編輯母片標題樣式</a:t>
            </a:r>
          </a:p>
        </p:txBody>
      </p:sp>
    </p:spTree>
    <p:extLst>
      <p:ext uri="{BB962C8B-B14F-4D97-AF65-F5344CB8AC3E}">
        <p14:creationId xmlns:p14="http://schemas.microsoft.com/office/powerpoint/2010/main" val="2959950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內文(項次)">
    <p:spTree>
      <p:nvGrpSpPr>
        <p:cNvPr id="1" name=""/>
        <p:cNvGrpSpPr/>
        <p:nvPr/>
      </p:nvGrpSpPr>
      <p:grpSpPr>
        <a:xfrm>
          <a:off x="0" y="0"/>
          <a:ext cx="0" cy="0"/>
          <a:chOff x="0" y="0"/>
          <a:chExt cx="0" cy="0"/>
        </a:xfrm>
      </p:grpSpPr>
      <p:sp>
        <p:nvSpPr>
          <p:cNvPr id="11" name="標題 1"/>
          <p:cNvSpPr>
            <a:spLocks noGrp="1"/>
          </p:cNvSpPr>
          <p:nvPr>
            <p:ph type="title"/>
          </p:nvPr>
        </p:nvSpPr>
        <p:spPr>
          <a:xfrm>
            <a:off x="444244" y="800313"/>
            <a:ext cx="7709887" cy="868517"/>
          </a:xfrm>
        </p:spPr>
        <p:txBody>
          <a:bodyPr anchor="b">
            <a:normAutofit/>
          </a:bodyPr>
          <a:lstStyle>
            <a:lvl1pPr marL="0" algn="l" defTabSz="914400" rtl="0" eaLnBrk="1" latinLnBrk="0" hangingPunct="1">
              <a:defRPr lang="zh-TW" altLang="en-US" sz="4800" b="1" kern="1200" dirty="0">
                <a:solidFill>
                  <a:srgbClr val="94252E"/>
                </a:solidFill>
                <a:latin typeface="微軟正黑體" panose="020B0604030504040204" pitchFamily="34" charset="-120"/>
                <a:ea typeface="微軟正黑體" panose="020B0604030504040204" pitchFamily="34" charset="-120"/>
                <a:cs typeface="+mn-cs"/>
              </a:defRPr>
            </a:lvl1pPr>
          </a:lstStyle>
          <a:p>
            <a:r>
              <a:rPr lang="zh-TW" altLang="en-US" dirty="0"/>
              <a:t>按一下以編輯母片標題樣式</a:t>
            </a:r>
          </a:p>
        </p:txBody>
      </p:sp>
      <p:sp>
        <p:nvSpPr>
          <p:cNvPr id="13" name="圖片版面配置區 10"/>
          <p:cNvSpPr>
            <a:spLocks noGrp="1"/>
          </p:cNvSpPr>
          <p:nvPr>
            <p:ph type="pic" sz="quarter" idx="10"/>
          </p:nvPr>
        </p:nvSpPr>
        <p:spPr>
          <a:xfrm>
            <a:off x="444244" y="1801744"/>
            <a:ext cx="3332302" cy="4327208"/>
          </a:xfrm>
        </p:spPr>
        <p:txBody>
          <a:bodyPr/>
          <a:lstStyle/>
          <a:p>
            <a:endParaRPr lang="zh-TW" altLang="en-US"/>
          </a:p>
        </p:txBody>
      </p:sp>
      <p:sp>
        <p:nvSpPr>
          <p:cNvPr id="24" name="內容版面配置區 2"/>
          <p:cNvSpPr>
            <a:spLocks noGrp="1"/>
          </p:cNvSpPr>
          <p:nvPr>
            <p:ph sz="quarter" idx="13"/>
          </p:nvPr>
        </p:nvSpPr>
        <p:spPr>
          <a:xfrm>
            <a:off x="4473145" y="1017839"/>
            <a:ext cx="3817316" cy="480220"/>
          </a:xfrm>
        </p:spPr>
        <p:txBody>
          <a:bodyPr>
            <a:noAutofit/>
          </a:bodyPr>
          <a:lstStyle>
            <a:lvl1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微軟正黑體" panose="020B0604030504040204" pitchFamily="34" charset="-120"/>
                <a:ea typeface="微軟正黑體" panose="020B0604030504040204" pitchFamily="34" charset="-120"/>
                <a:cs typeface="+mn-cs"/>
              </a:defRPr>
            </a:lvl1pPr>
            <a:lvl2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2pPr>
            <a:lvl3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3pPr>
            <a:lvl4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4pPr>
            <a:lvl5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a:solidFill>
                  <a:schemeClr val="tx1"/>
                </a:solidFill>
                <a:latin typeface="Adobe 宋体 Std L" panose="02020300000000000000" pitchFamily="18" charset="-128"/>
                <a:ea typeface="Adobe 宋体 Std L" panose="02020300000000000000" pitchFamily="18" charset="-128"/>
                <a:cs typeface="+mn-cs"/>
              </a:defRPr>
            </a:lvl5pPr>
          </a:lstStyle>
          <a:p>
            <a:pPr lvl="0"/>
            <a:r>
              <a:rPr lang="zh-TW" altLang="en-US" dirty="0"/>
              <a:t>編輯母片文字樣式</a:t>
            </a:r>
          </a:p>
        </p:txBody>
      </p:sp>
      <p:sp>
        <p:nvSpPr>
          <p:cNvPr id="25" name="內容版面配置區 2"/>
          <p:cNvSpPr>
            <a:spLocks noGrp="1"/>
          </p:cNvSpPr>
          <p:nvPr>
            <p:ph sz="quarter" idx="14"/>
          </p:nvPr>
        </p:nvSpPr>
        <p:spPr>
          <a:xfrm>
            <a:off x="4473145" y="1692822"/>
            <a:ext cx="6952042" cy="4436129"/>
          </a:xfrm>
        </p:spPr>
        <p:txBody>
          <a:bodyPr>
            <a:noAutofit/>
          </a:bodyPr>
          <a:lstStyle>
            <a:lvl1pPr marL="285750" marR="0" indent="-2857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lang="zh-TW" altLang="en-US" sz="1800" kern="1200" dirty="0" smtClean="0">
                <a:solidFill>
                  <a:schemeClr val="tx1"/>
                </a:solidFill>
                <a:latin typeface="微軟正黑體" panose="020B0604030504040204" pitchFamily="34" charset="-120"/>
                <a:ea typeface="微軟正黑體" panose="020B0604030504040204" pitchFamily="34" charset="-120"/>
                <a:cs typeface="+mn-cs"/>
              </a:defRPr>
            </a:lvl1pPr>
            <a:lvl2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2pPr>
            <a:lvl3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3pPr>
            <a:lvl4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4pPr>
            <a:lvl5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a:solidFill>
                  <a:schemeClr val="tx1"/>
                </a:solidFill>
                <a:latin typeface="Adobe 宋体 Std L" panose="02020300000000000000" pitchFamily="18" charset="-128"/>
                <a:ea typeface="Adobe 宋体 Std L" panose="02020300000000000000" pitchFamily="18" charset="-128"/>
                <a:cs typeface="+mn-cs"/>
              </a:defRPr>
            </a:lvl5pPr>
          </a:lstStyle>
          <a:p>
            <a:pPr lvl="0"/>
            <a:r>
              <a:rPr lang="zh-TW" altLang="en-US" dirty="0"/>
              <a:t>編輯母片文字樣式</a:t>
            </a:r>
          </a:p>
        </p:txBody>
      </p:sp>
      <p:sp>
        <p:nvSpPr>
          <p:cNvPr id="26" name="投影片編號版面配置區 3"/>
          <p:cNvSpPr>
            <a:spLocks noGrp="1"/>
          </p:cNvSpPr>
          <p:nvPr>
            <p:ph type="sldNum" sz="quarter" idx="12"/>
          </p:nvPr>
        </p:nvSpPr>
        <p:spPr>
          <a:xfrm>
            <a:off x="11461531" y="6386332"/>
            <a:ext cx="546538" cy="365125"/>
          </a:xfrm>
        </p:spPr>
        <p:txBody>
          <a:bodyPr/>
          <a:lstStyle>
            <a:lvl1pPr>
              <a:defRPr>
                <a:latin typeface="Adobe 宋体 Std L" panose="02020300000000000000" pitchFamily="18" charset="-128"/>
                <a:ea typeface="Adobe 宋体 Std L" panose="02020300000000000000" pitchFamily="18" charset="-128"/>
              </a:defRPr>
            </a:lvl1pPr>
          </a:lstStyle>
          <a:p>
            <a:fld id="{273D50BF-F804-4F2B-A050-D3DD5B4A1FE5}" type="slidenum">
              <a:rPr lang="zh-TW" altLang="en-US" smtClean="0"/>
              <a:pPr/>
              <a:t>‹#›</a:t>
            </a:fld>
            <a:endParaRPr lang="zh-TW" altLang="en-US" dirty="0"/>
          </a:p>
        </p:txBody>
      </p:sp>
      <p:pic>
        <p:nvPicPr>
          <p:cNvPr id="2" name="圖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7" y="0"/>
            <a:ext cx="12185906" cy="6858000"/>
          </a:xfrm>
          <a:prstGeom prst="rect">
            <a:avLst/>
          </a:prstGeom>
        </p:spPr>
      </p:pic>
    </p:spTree>
    <p:extLst>
      <p:ext uri="{BB962C8B-B14F-4D97-AF65-F5344CB8AC3E}">
        <p14:creationId xmlns:p14="http://schemas.microsoft.com/office/powerpoint/2010/main" val="777577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內文(文字為主)">
    <p:spTree>
      <p:nvGrpSpPr>
        <p:cNvPr id="1" name=""/>
        <p:cNvGrpSpPr/>
        <p:nvPr/>
      </p:nvGrpSpPr>
      <p:grpSpPr>
        <a:xfrm>
          <a:off x="0" y="0"/>
          <a:ext cx="0" cy="0"/>
          <a:chOff x="0" y="0"/>
          <a:chExt cx="0" cy="0"/>
        </a:xfrm>
      </p:grpSpPr>
      <p:sp>
        <p:nvSpPr>
          <p:cNvPr id="20" name="內容版面配置區 2"/>
          <p:cNvSpPr>
            <a:spLocks noGrp="1"/>
          </p:cNvSpPr>
          <p:nvPr>
            <p:ph sz="quarter" idx="14"/>
          </p:nvPr>
        </p:nvSpPr>
        <p:spPr>
          <a:xfrm>
            <a:off x="4473145" y="1801743"/>
            <a:ext cx="6952042" cy="4327209"/>
          </a:xfrm>
        </p:spPr>
        <p:txBody>
          <a:bodyPr>
            <a:noAutofit/>
          </a:bodyPr>
          <a:lstStyle>
            <a:lvl1pPr marL="0" marR="0" indent="0" algn="just" defTabSz="914400" rtl="0" eaLnBrk="1" fontAlgn="auto" latinLnBrk="0" hangingPunct="1">
              <a:lnSpc>
                <a:spcPct val="120000"/>
              </a:lnSpc>
              <a:spcBef>
                <a:spcPts val="0"/>
              </a:spcBef>
              <a:spcAft>
                <a:spcPts val="0"/>
              </a:spcAft>
              <a:buClrTx/>
              <a:buSzTx/>
              <a:buFontTx/>
              <a:buNone/>
              <a:tabLst/>
              <a:defRPr lang="zh-TW" altLang="en-US" sz="1400" kern="1200" dirty="0" smtClean="0">
                <a:solidFill>
                  <a:schemeClr val="tx1"/>
                </a:solidFill>
                <a:latin typeface="微軟正黑體" panose="020B0604030504040204" pitchFamily="34" charset="-120"/>
                <a:ea typeface="微軟正黑體" panose="020B0604030504040204" pitchFamily="34" charset="-120"/>
                <a:cs typeface="+mn-cs"/>
              </a:defRPr>
            </a:lvl1pPr>
            <a:lvl2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2pPr>
            <a:lvl3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3pPr>
            <a:lvl4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4pPr>
            <a:lvl5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a:solidFill>
                  <a:schemeClr val="tx1"/>
                </a:solidFill>
                <a:latin typeface="Adobe 宋体 Std L" panose="02020300000000000000" pitchFamily="18" charset="-128"/>
                <a:ea typeface="Adobe 宋体 Std L" panose="02020300000000000000" pitchFamily="18" charset="-128"/>
                <a:cs typeface="+mn-cs"/>
              </a:defRPr>
            </a:lvl5pPr>
          </a:lstStyle>
          <a:p>
            <a:pPr lvl="0"/>
            <a:r>
              <a:rPr lang="zh-TW" altLang="en-US" dirty="0"/>
              <a:t>編輯母片文字樣式</a:t>
            </a:r>
          </a:p>
        </p:txBody>
      </p:sp>
      <p:sp>
        <p:nvSpPr>
          <p:cNvPr id="23" name="投影片編號版面配置區 3"/>
          <p:cNvSpPr>
            <a:spLocks noGrp="1"/>
          </p:cNvSpPr>
          <p:nvPr>
            <p:ph type="sldNum" sz="quarter" idx="12"/>
          </p:nvPr>
        </p:nvSpPr>
        <p:spPr>
          <a:xfrm>
            <a:off x="11461531" y="6386332"/>
            <a:ext cx="546538" cy="365125"/>
          </a:xfrm>
        </p:spPr>
        <p:txBody>
          <a:bodyPr/>
          <a:lstStyle>
            <a:lvl1pPr>
              <a:defRPr>
                <a:latin typeface="Adobe 宋体 Std L" panose="02020300000000000000" pitchFamily="18" charset="-128"/>
                <a:ea typeface="Adobe 宋体 Std L" panose="02020300000000000000" pitchFamily="18" charset="-128"/>
              </a:defRPr>
            </a:lvl1pPr>
          </a:lstStyle>
          <a:p>
            <a:fld id="{273D50BF-F804-4F2B-A050-D3DD5B4A1FE5}" type="slidenum">
              <a:rPr lang="zh-TW" altLang="en-US" smtClean="0"/>
              <a:pPr/>
              <a:t>‹#›</a:t>
            </a:fld>
            <a:endParaRPr lang="zh-TW" altLang="en-US" dirty="0"/>
          </a:p>
        </p:txBody>
      </p:sp>
      <p:sp>
        <p:nvSpPr>
          <p:cNvPr id="9" name="內容版面配置區 2"/>
          <p:cNvSpPr>
            <a:spLocks noGrp="1"/>
          </p:cNvSpPr>
          <p:nvPr>
            <p:ph sz="quarter" idx="13"/>
          </p:nvPr>
        </p:nvSpPr>
        <p:spPr>
          <a:xfrm>
            <a:off x="4473145" y="1017839"/>
            <a:ext cx="3817316" cy="480220"/>
          </a:xfrm>
        </p:spPr>
        <p:txBody>
          <a:bodyPr>
            <a:noAutofit/>
          </a:bodyPr>
          <a:lstStyle>
            <a:lvl1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微軟正黑體" panose="020B0604030504040204" pitchFamily="34" charset="-120"/>
                <a:ea typeface="微軟正黑體" panose="020B0604030504040204" pitchFamily="34" charset="-120"/>
                <a:cs typeface="+mn-cs"/>
              </a:defRPr>
            </a:lvl1pPr>
            <a:lvl2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2pPr>
            <a:lvl3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3pPr>
            <a:lvl4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4pPr>
            <a:lvl5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a:solidFill>
                  <a:schemeClr val="tx1"/>
                </a:solidFill>
                <a:latin typeface="Adobe 宋体 Std L" panose="02020300000000000000" pitchFamily="18" charset="-128"/>
                <a:ea typeface="Adobe 宋体 Std L" panose="02020300000000000000" pitchFamily="18" charset="-128"/>
                <a:cs typeface="+mn-cs"/>
              </a:defRPr>
            </a:lvl5pPr>
          </a:lstStyle>
          <a:p>
            <a:pPr lvl="0"/>
            <a:r>
              <a:rPr lang="zh-TW" altLang="en-US" dirty="0"/>
              <a:t>編輯母片文字樣式</a:t>
            </a:r>
          </a:p>
        </p:txBody>
      </p:sp>
      <p:sp>
        <p:nvSpPr>
          <p:cNvPr id="15" name="標題 1"/>
          <p:cNvSpPr>
            <a:spLocks noGrp="1"/>
          </p:cNvSpPr>
          <p:nvPr>
            <p:ph type="title"/>
          </p:nvPr>
        </p:nvSpPr>
        <p:spPr>
          <a:xfrm>
            <a:off x="444244" y="800313"/>
            <a:ext cx="7709887" cy="868517"/>
          </a:xfrm>
        </p:spPr>
        <p:txBody>
          <a:bodyPr anchor="b">
            <a:normAutofit/>
          </a:bodyPr>
          <a:lstStyle>
            <a:lvl1pPr marL="0" algn="l" defTabSz="914400" rtl="0" eaLnBrk="1" latinLnBrk="0" hangingPunct="1">
              <a:defRPr lang="zh-TW" altLang="en-US" sz="4800" b="1" kern="1200" dirty="0">
                <a:solidFill>
                  <a:srgbClr val="94252E"/>
                </a:solidFill>
                <a:latin typeface="微軟正黑體" panose="020B0604030504040204" pitchFamily="34" charset="-120"/>
                <a:ea typeface="微軟正黑體" panose="020B0604030504040204" pitchFamily="34" charset="-120"/>
                <a:cs typeface="+mn-cs"/>
              </a:defRPr>
            </a:lvl1pPr>
          </a:lstStyle>
          <a:p>
            <a:r>
              <a:rPr lang="zh-TW" altLang="en-US" dirty="0"/>
              <a:t>按一下以編輯母片標題樣式</a:t>
            </a:r>
          </a:p>
        </p:txBody>
      </p:sp>
      <p:sp>
        <p:nvSpPr>
          <p:cNvPr id="16" name="圖片版面配置區 10"/>
          <p:cNvSpPr>
            <a:spLocks noGrp="1"/>
          </p:cNvSpPr>
          <p:nvPr>
            <p:ph type="pic" sz="quarter" idx="10"/>
          </p:nvPr>
        </p:nvSpPr>
        <p:spPr>
          <a:xfrm>
            <a:off x="444244" y="1801744"/>
            <a:ext cx="3332302" cy="4327208"/>
          </a:xfrm>
        </p:spPr>
        <p:txBody>
          <a:bodyPr/>
          <a:lstStyle/>
          <a:p>
            <a:endParaRPr lang="zh-TW" altLang="en-US"/>
          </a:p>
        </p:txBody>
      </p:sp>
      <p:pic>
        <p:nvPicPr>
          <p:cNvPr id="8" name="圖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7" y="0"/>
            <a:ext cx="12185906" cy="6858000"/>
          </a:xfrm>
          <a:prstGeom prst="rect">
            <a:avLst/>
          </a:prstGeom>
        </p:spPr>
      </p:pic>
    </p:spTree>
    <p:extLst>
      <p:ext uri="{BB962C8B-B14F-4D97-AF65-F5344CB8AC3E}">
        <p14:creationId xmlns:p14="http://schemas.microsoft.com/office/powerpoint/2010/main" val="2517030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內文(文字為主)">
    <p:spTree>
      <p:nvGrpSpPr>
        <p:cNvPr id="1" name=""/>
        <p:cNvGrpSpPr/>
        <p:nvPr/>
      </p:nvGrpSpPr>
      <p:grpSpPr>
        <a:xfrm>
          <a:off x="0" y="0"/>
          <a:ext cx="0" cy="0"/>
          <a:chOff x="0" y="0"/>
          <a:chExt cx="0" cy="0"/>
        </a:xfrm>
      </p:grpSpPr>
      <p:sp>
        <p:nvSpPr>
          <p:cNvPr id="23" name="投影片編號版面配置區 3"/>
          <p:cNvSpPr>
            <a:spLocks noGrp="1"/>
          </p:cNvSpPr>
          <p:nvPr>
            <p:ph type="sldNum" sz="quarter" idx="12"/>
          </p:nvPr>
        </p:nvSpPr>
        <p:spPr>
          <a:xfrm>
            <a:off x="11461531" y="6386332"/>
            <a:ext cx="546538" cy="365125"/>
          </a:xfrm>
        </p:spPr>
        <p:txBody>
          <a:bodyPr/>
          <a:lstStyle>
            <a:lvl1pPr>
              <a:defRPr>
                <a:latin typeface="Adobe 宋体 Std L" panose="02020300000000000000" pitchFamily="18" charset="-128"/>
                <a:ea typeface="Adobe 宋体 Std L" panose="02020300000000000000" pitchFamily="18" charset="-128"/>
              </a:defRPr>
            </a:lvl1pPr>
          </a:lstStyle>
          <a:p>
            <a:fld id="{273D50BF-F804-4F2B-A050-D3DD5B4A1FE5}" type="slidenum">
              <a:rPr lang="zh-TW" altLang="en-US" smtClean="0"/>
              <a:pPr/>
              <a:t>‹#›</a:t>
            </a:fld>
            <a:endParaRPr lang="zh-TW" altLang="en-US" dirty="0"/>
          </a:p>
        </p:txBody>
      </p:sp>
      <p:sp>
        <p:nvSpPr>
          <p:cNvPr id="8" name="內容版面配置區 2"/>
          <p:cNvSpPr>
            <a:spLocks noGrp="1"/>
          </p:cNvSpPr>
          <p:nvPr>
            <p:ph sz="quarter" idx="14"/>
          </p:nvPr>
        </p:nvSpPr>
        <p:spPr>
          <a:xfrm>
            <a:off x="444243" y="2406378"/>
            <a:ext cx="11563825" cy="3367570"/>
          </a:xfrm>
        </p:spPr>
        <p:txBody>
          <a:bodyPr>
            <a:noAutofit/>
          </a:bodyPr>
          <a:lstStyle>
            <a:lvl1pPr marL="0" marR="0" indent="0" algn="just" defTabSz="914400" rtl="0" eaLnBrk="1" fontAlgn="auto" latinLnBrk="0" hangingPunct="1">
              <a:lnSpc>
                <a:spcPct val="120000"/>
              </a:lnSpc>
              <a:spcBef>
                <a:spcPts val="0"/>
              </a:spcBef>
              <a:spcAft>
                <a:spcPts val="0"/>
              </a:spcAft>
              <a:buClrTx/>
              <a:buSzTx/>
              <a:buFontTx/>
              <a:buNone/>
              <a:tabLst/>
              <a:defRPr lang="zh-TW" altLang="en-US" sz="1400" kern="1200" dirty="0" smtClean="0">
                <a:solidFill>
                  <a:schemeClr val="tx1"/>
                </a:solidFill>
                <a:latin typeface="微軟正黑體" panose="020B0604030504040204" pitchFamily="34" charset="-120"/>
                <a:ea typeface="微軟正黑體" panose="020B0604030504040204" pitchFamily="34" charset="-120"/>
                <a:cs typeface="+mn-cs"/>
              </a:defRPr>
            </a:lvl1pPr>
            <a:lvl2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2pPr>
            <a:lvl3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3pPr>
            <a:lvl4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4pPr>
            <a:lvl5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a:solidFill>
                  <a:schemeClr val="tx1"/>
                </a:solidFill>
                <a:latin typeface="Adobe 宋体 Std L" panose="02020300000000000000" pitchFamily="18" charset="-128"/>
                <a:ea typeface="Adobe 宋体 Std L" panose="02020300000000000000" pitchFamily="18" charset="-128"/>
                <a:cs typeface="+mn-cs"/>
              </a:defRPr>
            </a:lvl5pPr>
          </a:lstStyle>
          <a:p>
            <a:pPr lvl="0"/>
            <a:r>
              <a:rPr lang="zh-TW" altLang="en-US" dirty="0"/>
              <a:t>編輯母片文字樣式</a:t>
            </a:r>
          </a:p>
        </p:txBody>
      </p:sp>
      <p:sp>
        <p:nvSpPr>
          <p:cNvPr id="10" name="內容版面配置區 2"/>
          <p:cNvSpPr>
            <a:spLocks noGrp="1"/>
          </p:cNvSpPr>
          <p:nvPr>
            <p:ph sz="quarter" idx="13"/>
          </p:nvPr>
        </p:nvSpPr>
        <p:spPr>
          <a:xfrm>
            <a:off x="444244" y="1801744"/>
            <a:ext cx="3817316" cy="480220"/>
          </a:xfrm>
        </p:spPr>
        <p:txBody>
          <a:bodyPr>
            <a:noAutofit/>
          </a:bodyPr>
          <a:lstStyle>
            <a:lvl1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微軟正黑體" panose="020B0604030504040204" pitchFamily="34" charset="-120"/>
                <a:ea typeface="微軟正黑體" panose="020B0604030504040204" pitchFamily="34" charset="-120"/>
                <a:cs typeface="+mn-cs"/>
              </a:defRPr>
            </a:lvl1pPr>
            <a:lvl2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2pPr>
            <a:lvl3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3pPr>
            <a:lvl4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4pPr>
            <a:lvl5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a:solidFill>
                  <a:schemeClr val="tx1"/>
                </a:solidFill>
                <a:latin typeface="Adobe 宋体 Std L" panose="02020300000000000000" pitchFamily="18" charset="-128"/>
                <a:ea typeface="Adobe 宋体 Std L" panose="02020300000000000000" pitchFamily="18" charset="-128"/>
                <a:cs typeface="+mn-cs"/>
              </a:defRPr>
            </a:lvl5pPr>
          </a:lstStyle>
          <a:p>
            <a:pPr lvl="0"/>
            <a:r>
              <a:rPr lang="zh-TW" altLang="en-US" dirty="0"/>
              <a:t>編輯母片文字樣式</a:t>
            </a:r>
          </a:p>
        </p:txBody>
      </p:sp>
      <p:sp>
        <p:nvSpPr>
          <p:cNvPr id="11" name="標題 1"/>
          <p:cNvSpPr>
            <a:spLocks noGrp="1"/>
          </p:cNvSpPr>
          <p:nvPr>
            <p:ph type="title"/>
          </p:nvPr>
        </p:nvSpPr>
        <p:spPr>
          <a:xfrm>
            <a:off x="444244" y="800313"/>
            <a:ext cx="7709887" cy="868517"/>
          </a:xfrm>
        </p:spPr>
        <p:txBody>
          <a:bodyPr anchor="b">
            <a:normAutofit/>
          </a:bodyPr>
          <a:lstStyle>
            <a:lvl1pPr marL="0" algn="l" defTabSz="914400" rtl="0" eaLnBrk="1" latinLnBrk="0" hangingPunct="1">
              <a:defRPr lang="zh-TW" altLang="en-US" sz="4800" b="1" kern="1200" dirty="0">
                <a:solidFill>
                  <a:srgbClr val="94252E"/>
                </a:solidFill>
                <a:latin typeface="微軟正黑體" panose="020B0604030504040204" pitchFamily="34" charset="-120"/>
                <a:ea typeface="微軟正黑體" panose="020B0604030504040204" pitchFamily="34" charset="-120"/>
                <a:cs typeface="+mn-cs"/>
              </a:defRPr>
            </a:lvl1pPr>
          </a:lstStyle>
          <a:p>
            <a:r>
              <a:rPr lang="zh-TW" altLang="en-US" dirty="0"/>
              <a:t>按一下以編輯母片標題樣式</a:t>
            </a:r>
          </a:p>
        </p:txBody>
      </p:sp>
      <p:pic>
        <p:nvPicPr>
          <p:cNvPr id="9" name="圖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7" y="0"/>
            <a:ext cx="12185906" cy="6858000"/>
          </a:xfrm>
          <a:prstGeom prst="rect">
            <a:avLst/>
          </a:prstGeom>
        </p:spPr>
      </p:pic>
    </p:spTree>
    <p:extLst>
      <p:ext uri="{BB962C8B-B14F-4D97-AF65-F5344CB8AC3E}">
        <p14:creationId xmlns:p14="http://schemas.microsoft.com/office/powerpoint/2010/main" val="1710022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內文(圖片為主)">
    <p:spTree>
      <p:nvGrpSpPr>
        <p:cNvPr id="1" name=""/>
        <p:cNvGrpSpPr/>
        <p:nvPr/>
      </p:nvGrpSpPr>
      <p:grpSpPr>
        <a:xfrm>
          <a:off x="0" y="0"/>
          <a:ext cx="0" cy="0"/>
          <a:chOff x="0" y="0"/>
          <a:chExt cx="0" cy="0"/>
        </a:xfrm>
      </p:grpSpPr>
      <p:pic>
        <p:nvPicPr>
          <p:cNvPr id="8" name="圖片 7">
            <a:extLst>
              <a:ext uri="{FF2B5EF4-FFF2-40B4-BE49-F238E27FC236}">
                <a16:creationId xmlns:a16="http://schemas.microsoft.com/office/drawing/2014/main" id="{AB635D18-A619-4C3D-9102-7E4D46D665A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7" y="0"/>
            <a:ext cx="12185906" cy="6858000"/>
          </a:xfrm>
          <a:prstGeom prst="rect">
            <a:avLst/>
          </a:prstGeom>
        </p:spPr>
      </p:pic>
      <p:sp>
        <p:nvSpPr>
          <p:cNvPr id="12" name="圖片版面配置區 10"/>
          <p:cNvSpPr>
            <a:spLocks noGrp="1"/>
          </p:cNvSpPr>
          <p:nvPr>
            <p:ph type="pic" sz="quarter" idx="10"/>
          </p:nvPr>
        </p:nvSpPr>
        <p:spPr>
          <a:xfrm>
            <a:off x="4784834" y="874986"/>
            <a:ext cx="7038866" cy="4800327"/>
          </a:xfrm>
        </p:spPr>
        <p:txBody>
          <a:bodyPr>
            <a:normAutofit/>
          </a:bodyPr>
          <a:lstStyle>
            <a:lvl1pPr>
              <a:defRPr lang="zh-TW" altLang="en-US" sz="1400" kern="1200" dirty="0">
                <a:solidFill>
                  <a:schemeClr val="tx1"/>
                </a:solidFill>
                <a:latin typeface="微軟正黑體" panose="020B0604030504040204" pitchFamily="34" charset="-120"/>
                <a:ea typeface="微軟正黑體" panose="020B0604030504040204" pitchFamily="34" charset="-120"/>
                <a:cs typeface="+mn-cs"/>
              </a:defRPr>
            </a:lvl1pPr>
          </a:lstStyle>
          <a:p>
            <a:pPr marL="0" marR="0" lvl="0" indent="0" algn="just" defTabSz="914400" rtl="0" eaLnBrk="1" fontAlgn="auto" latinLnBrk="0" hangingPunct="1">
              <a:lnSpc>
                <a:spcPct val="120000"/>
              </a:lnSpc>
              <a:spcBef>
                <a:spcPts val="0"/>
              </a:spcBef>
              <a:spcAft>
                <a:spcPts val="0"/>
              </a:spcAft>
              <a:buClrTx/>
              <a:buSzTx/>
              <a:buFontTx/>
              <a:buNone/>
              <a:tabLst/>
            </a:pPr>
            <a:endParaRPr lang="zh-TW" altLang="en-US" dirty="0"/>
          </a:p>
        </p:txBody>
      </p:sp>
      <p:sp>
        <p:nvSpPr>
          <p:cNvPr id="16" name="內容版面配置區 2"/>
          <p:cNvSpPr>
            <a:spLocks noGrp="1"/>
          </p:cNvSpPr>
          <p:nvPr>
            <p:ph sz="quarter" idx="13"/>
          </p:nvPr>
        </p:nvSpPr>
        <p:spPr>
          <a:xfrm>
            <a:off x="4784834" y="5674962"/>
            <a:ext cx="3817316" cy="231534"/>
          </a:xfrm>
        </p:spPr>
        <p:txBody>
          <a:bodyPr>
            <a:noAutofit/>
          </a:bodyPr>
          <a:lstStyle>
            <a:lvl1pPr marL="0" marR="0" indent="0" algn="l" defTabSz="914400" rtl="0" eaLnBrk="1" fontAlgn="auto" latinLnBrk="0" hangingPunct="1">
              <a:lnSpc>
                <a:spcPct val="120000"/>
              </a:lnSpc>
              <a:spcBef>
                <a:spcPts val="0"/>
              </a:spcBef>
              <a:spcAft>
                <a:spcPts val="0"/>
              </a:spcAft>
              <a:buClrTx/>
              <a:buSzTx/>
              <a:buFontTx/>
              <a:buNone/>
              <a:tabLst/>
              <a:defRPr lang="zh-TW" altLang="en-US" sz="900" kern="1200" dirty="0" smtClean="0">
                <a:solidFill>
                  <a:schemeClr val="tx1">
                    <a:lumMod val="75000"/>
                    <a:lumOff val="25000"/>
                  </a:schemeClr>
                </a:solidFill>
                <a:latin typeface="微軟正黑體" panose="020B0604030504040204" pitchFamily="34" charset="-120"/>
                <a:ea typeface="微軟正黑體" panose="020B0604030504040204" pitchFamily="34" charset="-120"/>
                <a:cs typeface="+mn-cs"/>
              </a:defRPr>
            </a:lvl1pPr>
            <a:lvl2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2pPr>
            <a:lvl3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3pPr>
            <a:lvl4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4pPr>
            <a:lvl5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a:solidFill>
                  <a:schemeClr val="tx1"/>
                </a:solidFill>
                <a:latin typeface="Adobe 宋体 Std L" panose="02020300000000000000" pitchFamily="18" charset="-128"/>
                <a:ea typeface="Adobe 宋体 Std L" panose="02020300000000000000" pitchFamily="18" charset="-128"/>
                <a:cs typeface="+mn-cs"/>
              </a:defRPr>
            </a:lvl5pPr>
          </a:lstStyle>
          <a:p>
            <a:pPr lvl="0"/>
            <a:r>
              <a:rPr lang="zh-TW" altLang="en-US" dirty="0"/>
              <a:t>編輯母片文字樣式</a:t>
            </a:r>
          </a:p>
        </p:txBody>
      </p:sp>
      <p:sp>
        <p:nvSpPr>
          <p:cNvPr id="24" name="投影片編號版面配置區 3"/>
          <p:cNvSpPr>
            <a:spLocks noGrp="1"/>
          </p:cNvSpPr>
          <p:nvPr>
            <p:ph type="sldNum" sz="quarter" idx="12"/>
          </p:nvPr>
        </p:nvSpPr>
        <p:spPr>
          <a:xfrm>
            <a:off x="11461531" y="6386332"/>
            <a:ext cx="546538" cy="365125"/>
          </a:xfrm>
        </p:spPr>
        <p:txBody>
          <a:bodyPr/>
          <a:lstStyle>
            <a:lvl1pPr>
              <a:defRPr>
                <a:latin typeface="Adobe 宋体 Std L" panose="02020300000000000000" pitchFamily="18" charset="-128"/>
                <a:ea typeface="Adobe 宋体 Std L" panose="02020300000000000000" pitchFamily="18" charset="-128"/>
              </a:defRPr>
            </a:lvl1pPr>
          </a:lstStyle>
          <a:p>
            <a:fld id="{273D50BF-F804-4F2B-A050-D3DD5B4A1FE5}" type="slidenum">
              <a:rPr lang="zh-TW" altLang="en-US" smtClean="0"/>
              <a:pPr/>
              <a:t>‹#›</a:t>
            </a:fld>
            <a:endParaRPr lang="zh-TW" altLang="en-US" dirty="0"/>
          </a:p>
        </p:txBody>
      </p:sp>
      <p:sp>
        <p:nvSpPr>
          <p:cNvPr id="13" name="標題 1"/>
          <p:cNvSpPr>
            <a:spLocks noGrp="1"/>
          </p:cNvSpPr>
          <p:nvPr>
            <p:ph type="title"/>
          </p:nvPr>
        </p:nvSpPr>
        <p:spPr>
          <a:xfrm>
            <a:off x="444244" y="800313"/>
            <a:ext cx="7709887" cy="868517"/>
          </a:xfrm>
        </p:spPr>
        <p:txBody>
          <a:bodyPr anchor="b">
            <a:normAutofit/>
          </a:bodyPr>
          <a:lstStyle>
            <a:lvl1pPr marL="0" algn="l" defTabSz="914400" rtl="0" eaLnBrk="1" latinLnBrk="0" hangingPunct="1">
              <a:defRPr lang="zh-TW" altLang="en-US" sz="4800" b="1" kern="1200" dirty="0">
                <a:solidFill>
                  <a:srgbClr val="94252E"/>
                </a:solidFill>
                <a:latin typeface="微軟正黑體" panose="020B0604030504040204" pitchFamily="34" charset="-120"/>
                <a:ea typeface="微軟正黑體" panose="020B0604030504040204" pitchFamily="34" charset="-120"/>
                <a:cs typeface="+mn-cs"/>
              </a:defRPr>
            </a:lvl1pPr>
          </a:lstStyle>
          <a:p>
            <a:r>
              <a:rPr lang="zh-TW" altLang="en-US" dirty="0"/>
              <a:t>按一下以編輯母片標題樣式</a:t>
            </a:r>
          </a:p>
        </p:txBody>
      </p:sp>
      <p:sp>
        <p:nvSpPr>
          <p:cNvPr id="21" name="內容版面配置區 2"/>
          <p:cNvSpPr>
            <a:spLocks noGrp="1"/>
          </p:cNvSpPr>
          <p:nvPr>
            <p:ph sz="quarter" idx="15"/>
          </p:nvPr>
        </p:nvSpPr>
        <p:spPr>
          <a:xfrm>
            <a:off x="444243" y="1801744"/>
            <a:ext cx="4139259" cy="4327208"/>
          </a:xfrm>
        </p:spPr>
        <p:txBody>
          <a:bodyPr>
            <a:noAutofit/>
          </a:bodyPr>
          <a:lstStyle>
            <a:lvl1pPr marL="0" marR="0" indent="0" algn="just" defTabSz="914400" rtl="0" eaLnBrk="1" fontAlgn="auto" latinLnBrk="0" hangingPunct="1">
              <a:lnSpc>
                <a:spcPct val="120000"/>
              </a:lnSpc>
              <a:spcBef>
                <a:spcPts val="0"/>
              </a:spcBef>
              <a:spcAft>
                <a:spcPts val="0"/>
              </a:spcAft>
              <a:buClrTx/>
              <a:buSzTx/>
              <a:buFontTx/>
              <a:buNone/>
              <a:tabLst/>
              <a:defRPr lang="zh-TW" altLang="en-US" sz="1400" kern="1200" dirty="0" smtClean="0">
                <a:solidFill>
                  <a:schemeClr val="tx1"/>
                </a:solidFill>
                <a:latin typeface="微軟正黑體" panose="020B0604030504040204" pitchFamily="34" charset="-120"/>
                <a:ea typeface="微軟正黑體" panose="020B0604030504040204" pitchFamily="34" charset="-120"/>
                <a:cs typeface="+mn-cs"/>
              </a:defRPr>
            </a:lvl1pPr>
            <a:lvl2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2pPr>
            <a:lvl3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3pPr>
            <a:lvl4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4pPr>
            <a:lvl5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a:solidFill>
                  <a:schemeClr val="tx1"/>
                </a:solidFill>
                <a:latin typeface="Adobe 宋体 Std L" panose="02020300000000000000" pitchFamily="18" charset="-128"/>
                <a:ea typeface="Adobe 宋体 Std L" panose="02020300000000000000" pitchFamily="18" charset="-128"/>
                <a:cs typeface="+mn-cs"/>
              </a:defRPr>
            </a:lvl5pPr>
          </a:lstStyle>
          <a:p>
            <a:pPr lvl="0"/>
            <a:r>
              <a:rPr lang="zh-TW" altLang="en-US" dirty="0"/>
              <a:t>編輯母片文字樣式</a:t>
            </a:r>
          </a:p>
        </p:txBody>
      </p:sp>
    </p:spTree>
    <p:extLst>
      <p:ext uri="{BB962C8B-B14F-4D97-AF65-F5344CB8AC3E}">
        <p14:creationId xmlns:p14="http://schemas.microsoft.com/office/powerpoint/2010/main" val="7596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內文(文字為主)">
    <p:spTree>
      <p:nvGrpSpPr>
        <p:cNvPr id="1" name=""/>
        <p:cNvGrpSpPr/>
        <p:nvPr/>
      </p:nvGrpSpPr>
      <p:grpSpPr>
        <a:xfrm>
          <a:off x="0" y="0"/>
          <a:ext cx="0" cy="0"/>
          <a:chOff x="0" y="0"/>
          <a:chExt cx="0" cy="0"/>
        </a:xfrm>
      </p:grpSpPr>
      <p:pic>
        <p:nvPicPr>
          <p:cNvPr id="7" name="圖片 6">
            <a:extLst>
              <a:ext uri="{FF2B5EF4-FFF2-40B4-BE49-F238E27FC236}">
                <a16:creationId xmlns:a16="http://schemas.microsoft.com/office/drawing/2014/main" id="{27597BD9-F960-49A1-AB12-8B7259B9854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7" y="0"/>
            <a:ext cx="12185906" cy="6858000"/>
          </a:xfrm>
          <a:prstGeom prst="rect">
            <a:avLst/>
          </a:prstGeom>
        </p:spPr>
      </p:pic>
      <p:sp>
        <p:nvSpPr>
          <p:cNvPr id="23" name="投影片編號版面配置區 3"/>
          <p:cNvSpPr>
            <a:spLocks noGrp="1"/>
          </p:cNvSpPr>
          <p:nvPr>
            <p:ph type="sldNum" sz="quarter" idx="12"/>
          </p:nvPr>
        </p:nvSpPr>
        <p:spPr>
          <a:xfrm>
            <a:off x="11461531" y="6386332"/>
            <a:ext cx="546538" cy="365125"/>
          </a:xfrm>
        </p:spPr>
        <p:txBody>
          <a:bodyPr/>
          <a:lstStyle>
            <a:lvl1pPr>
              <a:defRPr>
                <a:latin typeface="Adobe 宋体 Std L" panose="02020300000000000000" pitchFamily="18" charset="-128"/>
                <a:ea typeface="Adobe 宋体 Std L" panose="02020300000000000000" pitchFamily="18" charset="-128"/>
              </a:defRPr>
            </a:lvl1pPr>
          </a:lstStyle>
          <a:p>
            <a:fld id="{273D50BF-F804-4F2B-A050-D3DD5B4A1FE5}" type="slidenum">
              <a:rPr lang="zh-TW" altLang="en-US" smtClean="0"/>
              <a:pPr/>
              <a:t>‹#›</a:t>
            </a:fld>
            <a:endParaRPr lang="zh-TW" altLang="en-US" dirty="0"/>
          </a:p>
        </p:txBody>
      </p:sp>
      <p:sp>
        <p:nvSpPr>
          <p:cNvPr id="10" name="內容版面配置區 2"/>
          <p:cNvSpPr>
            <a:spLocks noGrp="1"/>
          </p:cNvSpPr>
          <p:nvPr>
            <p:ph sz="quarter" idx="13"/>
          </p:nvPr>
        </p:nvSpPr>
        <p:spPr>
          <a:xfrm>
            <a:off x="444244" y="1801744"/>
            <a:ext cx="3817316" cy="480220"/>
          </a:xfrm>
        </p:spPr>
        <p:txBody>
          <a:bodyPr>
            <a:noAutofit/>
          </a:bodyPr>
          <a:lstStyle>
            <a:lvl1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微軟正黑體" panose="020B0604030504040204" pitchFamily="34" charset="-120"/>
                <a:ea typeface="微軟正黑體" panose="020B0604030504040204" pitchFamily="34" charset="-120"/>
                <a:cs typeface="+mn-cs"/>
              </a:defRPr>
            </a:lvl1pPr>
            <a:lvl2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2pPr>
            <a:lvl3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3pPr>
            <a:lvl4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4pPr>
            <a:lvl5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a:solidFill>
                  <a:schemeClr val="tx1"/>
                </a:solidFill>
                <a:latin typeface="Adobe 宋体 Std L" panose="02020300000000000000" pitchFamily="18" charset="-128"/>
                <a:ea typeface="Adobe 宋体 Std L" panose="02020300000000000000" pitchFamily="18" charset="-128"/>
                <a:cs typeface="+mn-cs"/>
              </a:defRPr>
            </a:lvl5pPr>
          </a:lstStyle>
          <a:p>
            <a:pPr lvl="0"/>
            <a:r>
              <a:rPr lang="zh-TW" altLang="en-US" dirty="0"/>
              <a:t>編輯母片文字樣式</a:t>
            </a:r>
          </a:p>
        </p:txBody>
      </p:sp>
      <p:sp>
        <p:nvSpPr>
          <p:cNvPr id="11" name="標題 1"/>
          <p:cNvSpPr>
            <a:spLocks noGrp="1"/>
          </p:cNvSpPr>
          <p:nvPr>
            <p:ph type="title"/>
          </p:nvPr>
        </p:nvSpPr>
        <p:spPr>
          <a:xfrm>
            <a:off x="444244" y="800313"/>
            <a:ext cx="7709887" cy="868517"/>
          </a:xfrm>
        </p:spPr>
        <p:txBody>
          <a:bodyPr anchor="b">
            <a:normAutofit/>
          </a:bodyPr>
          <a:lstStyle>
            <a:lvl1pPr marL="0" algn="l" defTabSz="914400" rtl="0" eaLnBrk="1" latinLnBrk="0" hangingPunct="1">
              <a:defRPr lang="zh-TW" altLang="en-US" sz="4800" b="1" kern="1200" dirty="0">
                <a:solidFill>
                  <a:srgbClr val="94252E"/>
                </a:solidFill>
                <a:latin typeface="微軟正黑體" panose="020B0604030504040204" pitchFamily="34" charset="-120"/>
                <a:ea typeface="微軟正黑體" panose="020B0604030504040204" pitchFamily="34" charset="-120"/>
                <a:cs typeface="+mn-cs"/>
              </a:defRPr>
            </a:lvl1pPr>
          </a:lstStyle>
          <a:p>
            <a:r>
              <a:rPr lang="zh-TW" altLang="en-US" dirty="0"/>
              <a:t>按一下以編輯母片標題樣式</a:t>
            </a:r>
          </a:p>
        </p:txBody>
      </p:sp>
      <p:sp>
        <p:nvSpPr>
          <p:cNvPr id="9" name="內容版面配置區 2"/>
          <p:cNvSpPr>
            <a:spLocks noGrp="1"/>
          </p:cNvSpPr>
          <p:nvPr>
            <p:ph sz="quarter" idx="15"/>
          </p:nvPr>
        </p:nvSpPr>
        <p:spPr>
          <a:xfrm>
            <a:off x="444243" y="2414878"/>
            <a:ext cx="9171333" cy="3381530"/>
          </a:xfrm>
        </p:spPr>
        <p:txBody>
          <a:bodyPr>
            <a:noAutofit/>
          </a:bodyPr>
          <a:lstStyle>
            <a:lvl1pPr marL="0" marR="0" indent="0" algn="just" defTabSz="914400" rtl="0" eaLnBrk="1" fontAlgn="auto" latinLnBrk="0" hangingPunct="1">
              <a:lnSpc>
                <a:spcPct val="120000"/>
              </a:lnSpc>
              <a:spcBef>
                <a:spcPts val="0"/>
              </a:spcBef>
              <a:spcAft>
                <a:spcPts val="0"/>
              </a:spcAft>
              <a:buClrTx/>
              <a:buSzTx/>
              <a:buFontTx/>
              <a:buNone/>
              <a:tabLst/>
              <a:defRPr lang="zh-TW" altLang="en-US" sz="1400" kern="1200" dirty="0" smtClean="0">
                <a:solidFill>
                  <a:schemeClr val="tx1"/>
                </a:solidFill>
                <a:latin typeface="微軟正黑體" panose="020B0604030504040204" pitchFamily="34" charset="-120"/>
                <a:ea typeface="微軟正黑體" panose="020B0604030504040204" pitchFamily="34" charset="-120"/>
                <a:cs typeface="+mn-cs"/>
              </a:defRPr>
            </a:lvl1pPr>
            <a:lvl2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2pPr>
            <a:lvl3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3pPr>
            <a:lvl4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4pPr>
            <a:lvl5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a:solidFill>
                  <a:schemeClr val="tx1"/>
                </a:solidFill>
                <a:latin typeface="Adobe 宋体 Std L" panose="02020300000000000000" pitchFamily="18" charset="-128"/>
                <a:ea typeface="Adobe 宋体 Std L" panose="02020300000000000000" pitchFamily="18" charset="-128"/>
                <a:cs typeface="+mn-cs"/>
              </a:defRPr>
            </a:lvl5pPr>
          </a:lstStyle>
          <a:p>
            <a:pPr lvl="0"/>
            <a:r>
              <a:rPr lang="zh-TW" altLang="en-US" dirty="0"/>
              <a:t>編輯母片文字樣式</a:t>
            </a:r>
          </a:p>
        </p:txBody>
      </p:sp>
    </p:spTree>
    <p:extLst>
      <p:ext uri="{BB962C8B-B14F-4D97-AF65-F5344CB8AC3E}">
        <p14:creationId xmlns:p14="http://schemas.microsoft.com/office/powerpoint/2010/main" val="2111517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dirty="0"/>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11572406" y="6356350"/>
            <a:ext cx="479686" cy="365125"/>
          </a:xfrm>
          <a:prstGeom prst="rect">
            <a:avLst/>
          </a:prstGeom>
        </p:spPr>
        <p:txBody>
          <a:bodyPr vert="horz" lIns="91440" tIns="45720" rIns="91440" bIns="45720" rtlCol="0" anchor="ctr"/>
          <a:lstStyle>
            <a:lvl1pPr algn="r">
              <a:defRPr sz="1200">
                <a:solidFill>
                  <a:schemeClr val="tx1">
                    <a:tint val="75000"/>
                  </a:schemeClr>
                </a:solidFill>
                <a:latin typeface="Adobe 宋体 Std L" panose="02020300000000000000" pitchFamily="18" charset="-128"/>
                <a:ea typeface="Adobe 宋体 Std L" panose="02020300000000000000" pitchFamily="18" charset="-128"/>
              </a:defRPr>
            </a:lvl1pPr>
          </a:lstStyle>
          <a:p>
            <a:fld id="{273D50BF-F804-4F2B-A050-D3DD5B4A1FE5}" type="slidenum">
              <a:rPr lang="zh-TW" altLang="en-US" smtClean="0"/>
              <a:pPr/>
              <a:t>‹#›</a:t>
            </a:fld>
            <a:endParaRPr lang="zh-TW" altLang="en-US" dirty="0"/>
          </a:p>
        </p:txBody>
      </p:sp>
    </p:spTree>
    <p:extLst>
      <p:ext uri="{BB962C8B-B14F-4D97-AF65-F5344CB8AC3E}">
        <p14:creationId xmlns:p14="http://schemas.microsoft.com/office/powerpoint/2010/main" val="257321983"/>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55" r:id="rId3"/>
    <p:sldLayoutId id="2147483661" r:id="rId4"/>
    <p:sldLayoutId id="2147483664" r:id="rId5"/>
    <p:sldLayoutId id="2147483662" r:id="rId6"/>
    <p:sldLayoutId id="2147483672" r:id="rId7"/>
    <p:sldLayoutId id="2147483660" r:id="rId8"/>
    <p:sldLayoutId id="2147483673" r:id="rId9"/>
    <p:sldLayoutId id="2147483676" r:id="rId10"/>
    <p:sldLayoutId id="2147483679" r:id="rId11"/>
    <p:sldLayoutId id="2147483677" r:id="rId12"/>
    <p:sldLayoutId id="2147483680" r:id="rId13"/>
    <p:sldLayoutId id="2147483675" r:id="rId14"/>
    <p:sldLayoutId id="2147483674" r:id="rId15"/>
    <p:sldLayoutId id="2147483681" r:id="rId16"/>
    <p:sldLayoutId id="2147483666" r:id="rId17"/>
    <p:sldLayoutId id="2147483667" r:id="rId18"/>
    <p:sldLayoutId id="2147483665" r:id="rId1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Layout" Target="../slideLayouts/slideLayout9.xml"/><Relationship Id="rId1" Type="http://schemas.openxmlformats.org/officeDocument/2006/relationships/vmlDrawing" Target="../drawings/vmlDrawing1.vml"/><Relationship Id="rId5" Type="http://schemas.openxmlformats.org/officeDocument/2006/relationships/image" Target="../media/image18.e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9.xml"/><Relationship Id="rId1" Type="http://schemas.openxmlformats.org/officeDocument/2006/relationships/vmlDrawing" Target="../drawings/vmlDrawing2.vml"/><Relationship Id="rId5" Type="http://schemas.openxmlformats.org/officeDocument/2006/relationships/image" Target="../media/image36.png"/><Relationship Id="rId4" Type="http://schemas.openxmlformats.org/officeDocument/2006/relationships/image" Target="../media/image18.emf"/></Relationships>
</file>

<file path=ppt/slides/_rels/slide3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a:xfrm>
            <a:off x="489573" y="2413890"/>
            <a:ext cx="5113044" cy="1325563"/>
          </a:xfrm>
        </p:spPr>
        <p:txBody>
          <a:bodyPr>
            <a:noAutofit/>
          </a:bodyPr>
          <a:lstStyle/>
          <a:p>
            <a:r>
              <a:rPr lang="en-US" altLang="zh-TW" sz="2400" dirty="0"/>
              <a:t>Chapter 9:</a:t>
            </a:r>
            <a:br>
              <a:rPr lang="en-US" altLang="zh-TW" sz="2400" dirty="0"/>
            </a:br>
            <a:r>
              <a:rPr lang="en-US" altLang="zh-TW" sz="2400" dirty="0"/>
              <a:t>Medians and Order Statistics</a:t>
            </a:r>
            <a:endParaRPr lang="zh-TW" altLang="en-US" sz="3600" dirty="0">
              <a:latin typeface="微軟正黑體" panose="020B0604030504040204" pitchFamily="34" charset="-120"/>
              <a:ea typeface="微軟正黑體" panose="020B0604030504040204" pitchFamily="34" charset="-120"/>
            </a:endParaRPr>
          </a:p>
        </p:txBody>
      </p:sp>
      <p:sp>
        <p:nvSpPr>
          <p:cNvPr id="4" name="內容版面配置區 3"/>
          <p:cNvSpPr>
            <a:spLocks noGrp="1"/>
          </p:cNvSpPr>
          <p:nvPr>
            <p:ph sz="quarter" idx="10"/>
          </p:nvPr>
        </p:nvSpPr>
        <p:spPr>
          <a:xfrm>
            <a:off x="489573" y="3950563"/>
            <a:ext cx="4975403" cy="1049700"/>
          </a:xfrm>
        </p:spPr>
        <p:txBody>
          <a:bodyPr>
            <a:normAutofit/>
          </a:bodyPr>
          <a:lstStyle/>
          <a:p>
            <a:pPr marL="0" indent="0">
              <a:buNone/>
            </a:pPr>
            <a:r>
              <a:rPr lang="en-US" altLang="zh-TW" dirty="0"/>
              <a:t>Chi-Yeh Chen</a:t>
            </a:r>
          </a:p>
          <a:p>
            <a:pPr marL="0" indent="0">
              <a:buNone/>
            </a:pPr>
            <a:r>
              <a:rPr lang="zh-TW" altLang="en-US" dirty="0"/>
              <a:t>陳奇業</a:t>
            </a:r>
          </a:p>
          <a:p>
            <a:pPr marL="0" indent="0">
              <a:buNone/>
            </a:pPr>
            <a:r>
              <a:rPr lang="zh-TW" altLang="en-US" dirty="0"/>
              <a:t>成功大學資訊工程學系</a:t>
            </a:r>
          </a:p>
        </p:txBody>
      </p:sp>
    </p:spTree>
    <p:extLst>
      <p:ext uri="{BB962C8B-B14F-4D97-AF65-F5344CB8AC3E}">
        <p14:creationId xmlns:p14="http://schemas.microsoft.com/office/powerpoint/2010/main" val="21270736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F26B1F3B-533C-4DCF-BA35-AFDD8E93F7F2}"/>
                  </a:ext>
                </a:extLst>
              </p:cNvPr>
              <p:cNvSpPr>
                <a:spLocks noGrp="1"/>
              </p:cNvSpPr>
              <p:nvPr>
                <p:ph sz="quarter" idx="14"/>
              </p:nvPr>
            </p:nvSpPr>
            <p:spPr>
              <a:xfrm>
                <a:off x="444243" y="1801744"/>
                <a:ext cx="10688813" cy="3972204"/>
              </a:xfr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If </a:t>
                </a:r>
                <a14:m>
                  <m:oMath xmlns:m="http://schemas.openxmlformats.org/officeDocument/2006/math">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𝑛</m:t>
                    </m:r>
                  </m:oMath>
                </a14:m>
                <a:r>
                  <a:rPr kumimoji="0" lang="en-US" altLang="zh-TW" sz="2800" b="0" i="0" u="none" strike="noStrike" kern="1200" cap="none" spc="0" normalizeH="0" baseline="0" noProof="0" dirty="0">
                    <a:ln>
                      <a:noFill/>
                    </a:ln>
                    <a:solidFill>
                      <a:prstClr val="black"/>
                    </a:solidFill>
                    <a:effectLst/>
                    <a:uLnTx/>
                    <a:uFillTx/>
                    <a:latin typeface="Calibri"/>
                    <a:cs typeface="+mn-cs"/>
                  </a:rPr>
                  <a:t> is even, we do 1 initial comparison and then </a:t>
                </a:r>
                <a14:m>
                  <m:oMath xmlns:m="http://schemas.openxmlformats.org/officeDocument/2006/math">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3(</m:t>
                    </m:r>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𝑛</m:t>
                    </m:r>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–2)/2</m:t>
                    </m:r>
                  </m:oMath>
                </a14:m>
                <a:r>
                  <a:rPr kumimoji="0" lang="en-US" altLang="zh-TW" sz="2800" b="0" i="0" u="none" strike="noStrike" kern="1200" cap="none" spc="0" normalizeH="0" baseline="0" noProof="0" dirty="0">
                    <a:ln>
                      <a:noFill/>
                    </a:ln>
                    <a:solidFill>
                      <a:prstClr val="black"/>
                    </a:solidFill>
                    <a:effectLst/>
                    <a:uLnTx/>
                    <a:uFillTx/>
                    <a:latin typeface="Calibri"/>
                    <a:cs typeface="+mn-cs"/>
                  </a:rPr>
                  <a:t> more comparisons.</a:t>
                </a:r>
                <a:br>
                  <a:rPr kumimoji="0" lang="en-US" altLang="zh-TW" sz="2800" b="0" i="0" u="none" strike="noStrike" kern="1200" cap="none" spc="0" normalizeH="0" baseline="0" noProof="0" dirty="0">
                    <a:ln>
                      <a:noFill/>
                    </a:ln>
                    <a:solidFill>
                      <a:prstClr val="black"/>
                    </a:solidFill>
                    <a:effectLst/>
                    <a:uLnTx/>
                    <a:uFillTx/>
                    <a:latin typeface="Calibri"/>
                    <a:cs typeface="+mn-cs"/>
                  </a:rPr>
                </a:br>
                <a:r>
                  <a:rPr kumimoji="0" lang="en-US" altLang="zh-TW" sz="2800" b="0" i="0" u="none" strike="noStrike" kern="1200" cap="none" spc="0" normalizeH="0" baseline="0" noProof="0" dirty="0">
                    <a:ln>
                      <a:noFill/>
                    </a:ln>
                    <a:solidFill>
                      <a:prstClr val="black"/>
                    </a:solidFill>
                    <a:effectLst/>
                    <a:uLnTx/>
                    <a:uFillTx/>
                    <a:latin typeface="Calibri"/>
                    <a:cs typeface="+mn-cs"/>
                  </a:rPr>
                  <a:t>      </a:t>
                </a:r>
                <a14:m>
                  <m:oMath xmlns:m="http://schemas.openxmlformats.org/officeDocument/2006/math">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TW" sz="2800" b="0" i="0" u="none" strike="noStrike" kern="1200" cap="none" spc="0" normalizeH="0" baseline="0" noProof="0" smtClean="0">
                        <a:ln>
                          <a:noFill/>
                        </a:ln>
                        <a:solidFill>
                          <a:prstClr val="black"/>
                        </a:solidFill>
                        <a:effectLst/>
                        <a:uLnTx/>
                        <a:uFillTx/>
                        <a:latin typeface="Cambria Math" panose="02040503050406030204" pitchFamily="18" charset="0"/>
                        <a:cs typeface="+mn-cs"/>
                      </a:rPr>
                      <m:t> </m:t>
                    </m:r>
                    <m:r>
                      <m:rPr>
                        <m:sty m:val="p"/>
                      </m:rPr>
                      <a:rPr kumimoji="0" lang="en-US" altLang="zh-TW" sz="2800" b="0" i="0" u="none" strike="noStrike" kern="1200" cap="none" spc="0" normalizeH="0" baseline="0" noProof="0" smtClean="0">
                        <a:ln>
                          <a:noFill/>
                        </a:ln>
                        <a:solidFill>
                          <a:prstClr val="black"/>
                        </a:solidFill>
                        <a:effectLst/>
                        <a:uLnTx/>
                        <a:uFillTx/>
                        <a:latin typeface="Cambria Math" panose="02040503050406030204" pitchFamily="18" charset="0"/>
                        <a:cs typeface="+mn-cs"/>
                      </a:rPr>
                      <m:t>of</m:t>
                    </m:r>
                    <m:r>
                      <a:rPr kumimoji="0" lang="en-US" altLang="zh-TW" sz="2800" b="0" i="0" u="none" strike="noStrike" kern="1200" cap="none" spc="0" normalizeH="0" baseline="0" noProof="0" smtClean="0">
                        <a:ln>
                          <a:noFill/>
                        </a:ln>
                        <a:solidFill>
                          <a:prstClr val="black"/>
                        </a:solidFill>
                        <a:effectLst/>
                        <a:uLnTx/>
                        <a:uFillTx/>
                        <a:latin typeface="Cambria Math" panose="02040503050406030204" pitchFamily="18" charset="0"/>
                        <a:cs typeface="+mn-cs"/>
                      </a:rPr>
                      <m:t> </m:t>
                    </m:r>
                    <m:r>
                      <m:rPr>
                        <m:sty m:val="p"/>
                      </m:rPr>
                      <a:rPr kumimoji="0" lang="en-US" altLang="zh-TW" sz="2800" b="0" i="0" u="none" strike="noStrike" kern="1200" cap="none" spc="0" normalizeH="0" baseline="0" noProof="0" smtClean="0">
                        <a:ln>
                          <a:noFill/>
                        </a:ln>
                        <a:solidFill>
                          <a:prstClr val="black"/>
                        </a:solidFill>
                        <a:effectLst/>
                        <a:uLnTx/>
                        <a:uFillTx/>
                        <a:latin typeface="Cambria Math" panose="02040503050406030204" pitchFamily="18" charset="0"/>
                        <a:cs typeface="+mn-cs"/>
                      </a:rPr>
                      <m:t>comparisons</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f>
                      <m:f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Pr>
                      <m:num>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3</m:t>
                        </m:r>
                        <m:d>
                          <m:d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−2</m:t>
                            </m:r>
                          </m:e>
                        </m:d>
                      </m:num>
                      <m:den>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2</m:t>
                        </m:r>
                      </m:den>
                    </m:f>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oMath>
                </a14:m>
                <a:b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a:br>
                <a: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a:t>                                          </a:t>
                </a:r>
                <a14:m>
                  <m:oMath xmlns:m="http://schemas.openxmlformats.org/officeDocument/2006/math">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f>
                      <m:f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fPr>
                      <m:num>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3</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−6</m:t>
                        </m:r>
                      </m:num>
                      <m:den>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2</m:t>
                        </m:r>
                      </m:den>
                    </m:f>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+1</m:t>
                    </m:r>
                  </m:oMath>
                </a14:m>
                <a:b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a:br>
                <a: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a:t>                                          </a:t>
                </a:r>
                <a14:m>
                  <m:oMath xmlns:m="http://schemas.openxmlformats.org/officeDocument/2006/math">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f>
                      <m:f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fPr>
                      <m:num>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3</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𝑛</m:t>
                        </m:r>
                      </m:num>
                      <m:den>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2</m:t>
                        </m:r>
                      </m:den>
                    </m:f>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−3</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+1</m:t>
                    </m:r>
                  </m:oMath>
                </a14:m>
                <a:b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a:br>
                <a: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a:t>                                          </a:t>
                </a:r>
                <a14:m>
                  <m:oMath xmlns:m="http://schemas.openxmlformats.org/officeDocument/2006/math">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f>
                      <m:f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fPr>
                      <m:num>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3</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𝑛</m:t>
                        </m:r>
                      </m:num>
                      <m:den>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2</m:t>
                        </m:r>
                      </m:den>
                    </m:f>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2</m:t>
                    </m:r>
                  </m:oMath>
                </a14:m>
                <a:endParaRPr kumimoji="0" lang="en-US" altLang="zh-TW" sz="2800" b="0" i="0" u="none" strike="noStrike" kern="1200" cap="none" spc="0" normalizeH="0" baseline="0" noProof="0" dirty="0">
                  <a:ln>
                    <a:noFill/>
                  </a:ln>
                  <a:solidFill>
                    <a:prstClr val="black"/>
                  </a:solidFill>
                  <a:effectLst/>
                  <a:uLnTx/>
                  <a:uFillTx/>
                  <a:latin typeface="Calibri"/>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If </a:t>
                </a:r>
                <a14:m>
                  <m:oMath xmlns:m="http://schemas.openxmlformats.org/officeDocument/2006/math">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𝑛</m:t>
                    </m:r>
                  </m:oMath>
                </a14:m>
                <a:r>
                  <a:rPr kumimoji="0" lang="en-US" altLang="zh-TW" sz="2800" b="0" i="0" u="none" strike="noStrike" kern="1200" cap="none" spc="0" normalizeH="0" baseline="0" noProof="0" dirty="0">
                    <a:ln>
                      <a:noFill/>
                    </a:ln>
                    <a:solidFill>
                      <a:prstClr val="black"/>
                    </a:solidFill>
                    <a:effectLst/>
                    <a:uLnTx/>
                    <a:uFillTx/>
                    <a:latin typeface="Calibri"/>
                    <a:cs typeface="+mn-cs"/>
                  </a:rPr>
                  <a:t> is odd, we do </a:t>
                </a:r>
                <a14:m>
                  <m:oMath xmlns:m="http://schemas.openxmlformats.org/officeDocument/2006/math">
                    <m: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m:t>3</m:t>
                    </m:r>
                    <m:d>
                      <m:dPr>
                        <m:begChr m:val="⌊"/>
                        <m:endChr m:val="⌋"/>
                        <m:ctrlP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ctrlPr>
                      </m:dPr>
                      <m:e>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𝑛</m:t>
                        </m:r>
                        <m: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m:t>/2</m:t>
                        </m:r>
                      </m:e>
                    </m:d>
                  </m:oMath>
                </a14:m>
                <a:r>
                  <a:rPr kumimoji="0" lang="en-US" altLang="zh-TW" sz="2800" b="0" i="0" u="none" strike="noStrike" kern="1200" cap="none" spc="0" normalizeH="0" baseline="0" noProof="0" dirty="0">
                    <a:ln>
                      <a:noFill/>
                    </a:ln>
                    <a:solidFill>
                      <a:prstClr val="black"/>
                    </a:solidFill>
                    <a:effectLst/>
                    <a:uLnTx/>
                    <a:uFillTx/>
                    <a:latin typeface="Calibri"/>
                    <a:cs typeface="+mn-cs"/>
                  </a:rPr>
                  <a:t> comparisons.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In either case, the maximum number of comparisons is </a:t>
                </a:r>
                <a14:m>
                  <m:oMath xmlns:m="http://schemas.openxmlformats.org/officeDocument/2006/math">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3</m:t>
                    </m:r>
                    <m:d>
                      <m:dPr>
                        <m:begChr m:val="⌊"/>
                        <m:endChr m:val="⌋"/>
                        <m:ctrlP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ctrlPr>
                      </m:dPr>
                      <m:e>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𝑛</m:t>
                        </m:r>
                        <m: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m:t>/2</m:t>
                        </m:r>
                      </m:e>
                    </m:d>
                  </m:oMath>
                </a14:m>
                <a:endParaRPr kumimoji="0" lang="en-US" altLang="zh-TW" sz="2800" b="0" i="0" u="none" strike="noStrike" kern="1200" cap="none" spc="0" normalizeH="0" baseline="0" noProof="0" dirty="0">
                  <a:ln>
                    <a:noFill/>
                  </a:ln>
                  <a:solidFill>
                    <a:prstClr val="black"/>
                  </a:solidFill>
                  <a:effectLst/>
                  <a:uLnTx/>
                  <a:uFillTx/>
                  <a:latin typeface="Calibri"/>
                  <a:cs typeface="+mn-cs"/>
                </a:endParaRPr>
              </a:p>
              <a:p>
                <a:endParaRPr lang="zh-TW" altLang="en-US" dirty="0"/>
              </a:p>
            </p:txBody>
          </p:sp>
        </mc:Choice>
        <mc:Fallback>
          <p:sp>
            <p:nvSpPr>
              <p:cNvPr id="3" name="內容版面配置區 2">
                <a:extLst>
                  <a:ext uri="{FF2B5EF4-FFF2-40B4-BE49-F238E27FC236}">
                    <a16:creationId xmlns:a16="http://schemas.microsoft.com/office/drawing/2014/main" id="{F26B1F3B-533C-4DCF-BA35-AFDD8E93F7F2}"/>
                  </a:ext>
                </a:extLst>
              </p:cNvPr>
              <p:cNvSpPr>
                <a:spLocks noGrp="1" noRot="1" noChangeAspect="1" noMove="1" noResize="1" noEditPoints="1" noAdjustHandles="1" noChangeArrowheads="1" noChangeShapeType="1" noTextEdit="1"/>
              </p:cNvSpPr>
              <p:nvPr>
                <p:ph sz="quarter" idx="14"/>
              </p:nvPr>
            </p:nvSpPr>
            <p:spPr>
              <a:xfrm>
                <a:off x="444243" y="1801744"/>
                <a:ext cx="10688813" cy="3972204"/>
              </a:xfrm>
              <a:blipFill>
                <a:blip r:embed="rId2"/>
                <a:stretch>
                  <a:fillRect l="-1198" t="-2611" b="-7220"/>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9DA8F807-244C-42D2-B9E0-F4B7CB3B1B79}"/>
              </a:ext>
            </a:extLst>
          </p:cNvPr>
          <p:cNvSpPr>
            <a:spLocks noGrp="1"/>
          </p:cNvSpPr>
          <p:nvPr>
            <p:ph type="sldNum" sz="quarter" idx="12"/>
          </p:nvPr>
        </p:nvSpPr>
        <p:spPr/>
        <p:txBody>
          <a:bodyPr/>
          <a:lstStyle/>
          <a:p>
            <a:fld id="{273D50BF-F804-4F2B-A050-D3DD5B4A1FE5}" type="slidenum">
              <a:rPr lang="zh-TW" altLang="en-US" smtClean="0"/>
              <a:pPr/>
              <a:t>10</a:t>
            </a:fld>
            <a:endParaRPr lang="zh-TW" altLang="en-US" dirty="0"/>
          </a:p>
        </p:txBody>
      </p:sp>
      <p:sp>
        <p:nvSpPr>
          <p:cNvPr id="5" name="標題 4">
            <a:extLst>
              <a:ext uri="{FF2B5EF4-FFF2-40B4-BE49-F238E27FC236}">
                <a16:creationId xmlns:a16="http://schemas.microsoft.com/office/drawing/2014/main" id="{A0C3385D-FC55-465F-B992-198F48E0E855}"/>
              </a:ext>
            </a:extLst>
          </p:cNvPr>
          <p:cNvSpPr>
            <a:spLocks noGrp="1"/>
          </p:cNvSpPr>
          <p:nvPr>
            <p:ph type="title"/>
          </p:nvPr>
        </p:nvSpPr>
        <p:spPr>
          <a:xfrm>
            <a:off x="444243" y="800313"/>
            <a:ext cx="10915055" cy="868517"/>
          </a:xfrm>
        </p:spPr>
        <p:txBody>
          <a:bodyPr>
            <a:noAutofit/>
          </a:bodyPr>
          <a:lstStyle/>
          <a:p>
            <a:r>
              <a:rPr lang="en-US" altLang="zh-TW" sz="3600" dirty="0"/>
              <a:t>Analysis of the total number of comparisons</a:t>
            </a:r>
            <a:endParaRPr lang="zh-TW" altLang="en-US" sz="3600" dirty="0"/>
          </a:p>
        </p:txBody>
      </p:sp>
    </p:spTree>
    <p:extLst>
      <p:ext uri="{BB962C8B-B14F-4D97-AF65-F5344CB8AC3E}">
        <p14:creationId xmlns:p14="http://schemas.microsoft.com/office/powerpoint/2010/main" val="3278357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a:extLst>
              <a:ext uri="{FF2B5EF4-FFF2-40B4-BE49-F238E27FC236}">
                <a16:creationId xmlns:a16="http://schemas.microsoft.com/office/drawing/2014/main" id="{4DE99635-DCD6-4968-A645-8BAB16F21D62}"/>
              </a:ext>
            </a:extLst>
          </p:cNvPr>
          <p:cNvSpPr>
            <a:spLocks noGrp="1"/>
          </p:cNvSpPr>
          <p:nvPr>
            <p:ph type="title"/>
          </p:nvPr>
        </p:nvSpPr>
        <p:spPr>
          <a:xfrm>
            <a:off x="1219571" y="2530020"/>
            <a:ext cx="7524934" cy="1492397"/>
          </a:xfrm>
        </p:spPr>
        <p:txBody>
          <a:bodyPr>
            <a:normAutofit/>
          </a:bodyPr>
          <a:lstStyle/>
          <a:p>
            <a:r>
              <a:rPr lang="en-US" altLang="zh-TW" dirty="0"/>
              <a:t>Selection in expected linear time</a:t>
            </a:r>
            <a:endParaRPr lang="zh-TW" altLang="en-US" dirty="0"/>
          </a:p>
        </p:txBody>
      </p:sp>
      <p:sp>
        <p:nvSpPr>
          <p:cNvPr id="2" name="投影片編號版面配置區 1">
            <a:extLst>
              <a:ext uri="{FF2B5EF4-FFF2-40B4-BE49-F238E27FC236}">
                <a16:creationId xmlns:a16="http://schemas.microsoft.com/office/drawing/2014/main" id="{2E2DDA58-CB3D-4BDB-954B-3E0BCB94D7B1}"/>
              </a:ext>
            </a:extLst>
          </p:cNvPr>
          <p:cNvSpPr>
            <a:spLocks noGrp="1"/>
          </p:cNvSpPr>
          <p:nvPr>
            <p:ph type="sldNum" sz="quarter" idx="12"/>
          </p:nvPr>
        </p:nvSpPr>
        <p:spPr/>
        <p:txBody>
          <a:bodyPr/>
          <a:lstStyle/>
          <a:p>
            <a:fld id="{273D50BF-F804-4F2B-A050-D3DD5B4A1FE5}" type="slidenum">
              <a:rPr lang="zh-TW" altLang="en-US" smtClean="0"/>
              <a:pPr/>
              <a:t>11</a:t>
            </a:fld>
            <a:endParaRPr lang="zh-TW" altLang="en-US" dirty="0"/>
          </a:p>
        </p:txBody>
      </p:sp>
    </p:spTree>
    <p:extLst>
      <p:ext uri="{BB962C8B-B14F-4D97-AF65-F5344CB8AC3E}">
        <p14:creationId xmlns:p14="http://schemas.microsoft.com/office/powerpoint/2010/main" val="3770369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9DA8F807-244C-42D2-B9E0-F4B7CB3B1B79}"/>
              </a:ext>
            </a:extLst>
          </p:cNvPr>
          <p:cNvSpPr>
            <a:spLocks noGrp="1"/>
          </p:cNvSpPr>
          <p:nvPr>
            <p:ph type="sldNum" sz="quarter" idx="12"/>
          </p:nvPr>
        </p:nvSpPr>
        <p:spPr/>
        <p:txBody>
          <a:bodyPr/>
          <a:lstStyle/>
          <a:p>
            <a:fld id="{273D50BF-F804-4F2B-A050-D3DD5B4A1FE5}" type="slidenum">
              <a:rPr lang="zh-TW" altLang="en-US" smtClean="0"/>
              <a:pPr/>
              <a:t>12</a:t>
            </a:fld>
            <a:endParaRPr lang="zh-TW" altLang="en-US" dirty="0"/>
          </a:p>
        </p:txBody>
      </p:sp>
      <p:sp>
        <p:nvSpPr>
          <p:cNvPr id="5" name="標題 4">
            <a:extLst>
              <a:ext uri="{FF2B5EF4-FFF2-40B4-BE49-F238E27FC236}">
                <a16:creationId xmlns:a16="http://schemas.microsoft.com/office/drawing/2014/main" id="{A0C3385D-FC55-465F-B992-198F48E0E855}"/>
              </a:ext>
            </a:extLst>
          </p:cNvPr>
          <p:cNvSpPr>
            <a:spLocks noGrp="1"/>
          </p:cNvSpPr>
          <p:nvPr>
            <p:ph type="title"/>
          </p:nvPr>
        </p:nvSpPr>
        <p:spPr>
          <a:xfrm>
            <a:off x="444244" y="800313"/>
            <a:ext cx="10688812" cy="868517"/>
          </a:xfrm>
        </p:spPr>
        <p:txBody>
          <a:bodyPr/>
          <a:lstStyle/>
          <a:p>
            <a:r>
              <a:rPr lang="en-US" altLang="zh-TW" dirty="0"/>
              <a:t>Selection in expected linear time</a:t>
            </a:r>
            <a:endParaRPr lang="zh-TW" altLang="en-US" dirty="0"/>
          </a:p>
        </p:txBody>
      </p:sp>
      <p:pic>
        <p:nvPicPr>
          <p:cNvPr id="6" name="內容版面配置區 4">
            <a:extLst>
              <a:ext uri="{FF2B5EF4-FFF2-40B4-BE49-F238E27FC236}">
                <a16:creationId xmlns:a16="http://schemas.microsoft.com/office/drawing/2014/main" id="{39BA0018-D712-40A1-BEC8-4E863E2AF232}"/>
              </a:ext>
            </a:extLst>
          </p:cNvPr>
          <p:cNvPicPr>
            <a:picLocks noGrp="1" noChangeAspect="1"/>
          </p:cNvPicPr>
          <p:nvPr>
            <p:ph sz="quarter" idx="14"/>
          </p:nvPr>
        </p:nvPicPr>
        <p:blipFill>
          <a:blip r:embed="rId2"/>
          <a:stretch>
            <a:fillRect/>
          </a:stretch>
        </p:blipFill>
        <p:spPr>
          <a:xfrm>
            <a:off x="444244" y="1839520"/>
            <a:ext cx="8323468" cy="3971925"/>
          </a:xfrm>
        </p:spPr>
      </p:pic>
    </p:spTree>
    <p:extLst>
      <p:ext uri="{BB962C8B-B14F-4D97-AF65-F5344CB8AC3E}">
        <p14:creationId xmlns:p14="http://schemas.microsoft.com/office/powerpoint/2010/main" val="3711502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F26B1F3B-533C-4DCF-BA35-AFDD8E93F7F2}"/>
                  </a:ext>
                </a:extLst>
              </p:cNvPr>
              <p:cNvSpPr>
                <a:spLocks noGrp="1"/>
              </p:cNvSpPr>
              <p:nvPr>
                <p:ph sz="quarter" idx="14"/>
              </p:nvPr>
            </p:nvSpPr>
            <p:spPr>
              <a:xfrm>
                <a:off x="444243" y="1801744"/>
                <a:ext cx="10688813" cy="3972204"/>
              </a:xfrm>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After the call to RANDOMIZED-PARTITON, the array is partitioned into two subarrays </a:t>
                </a:r>
                <a14:m>
                  <m:oMath xmlns:m="http://schemas.openxmlformats.org/officeDocument/2006/math">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𝐴</m:t>
                    </m:r>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m:t>
                    </m:r>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𝑝</m:t>
                    </m:r>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m:t>
                    </m:r>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𝑞</m:t>
                    </m:r>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−1]</m:t>
                    </m:r>
                  </m:oMath>
                </a14:m>
                <a:r>
                  <a:rPr kumimoji="0" lang="en-US" altLang="zh-TW" sz="2800" b="0" i="0" u="none" strike="noStrike" kern="1200" cap="none" spc="0" normalizeH="0" baseline="0" noProof="0" dirty="0">
                    <a:ln>
                      <a:noFill/>
                    </a:ln>
                    <a:solidFill>
                      <a:prstClr val="black"/>
                    </a:solidFill>
                    <a:effectLst/>
                    <a:uLnTx/>
                    <a:uFillTx/>
                    <a:latin typeface="Calibri"/>
                    <a:cs typeface="+mn-cs"/>
                  </a:rPr>
                  <a:t> and </a:t>
                </a:r>
                <a14:m>
                  <m:oMath xmlns:m="http://schemas.openxmlformats.org/officeDocument/2006/math">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𝐴</m:t>
                    </m:r>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m:t>
                    </m:r>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𝑞</m:t>
                    </m:r>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+1…</m:t>
                    </m:r>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𝑟</m:t>
                    </m:r>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m:t>
                    </m:r>
                  </m:oMath>
                </a14:m>
                <a:r>
                  <a:rPr kumimoji="0" lang="en-US" altLang="zh-TW" sz="2800" b="0" i="0" u="none" strike="noStrike" kern="1200" cap="none" spc="0" normalizeH="0" baseline="0" noProof="0" dirty="0">
                    <a:ln>
                      <a:noFill/>
                    </a:ln>
                    <a:solidFill>
                      <a:prstClr val="black"/>
                    </a:solidFill>
                    <a:effectLst/>
                    <a:uLnTx/>
                    <a:uFillTx/>
                    <a:latin typeface="Calibri"/>
                    <a:cs typeface="+mn-cs"/>
                  </a:rPr>
                  <a:t>, along with a </a:t>
                </a:r>
                <a:r>
                  <a:rPr kumimoji="0" lang="en-US" altLang="zh-TW" sz="2800" b="0" i="0" u="none" strike="noStrike" kern="1200" cap="none" spc="0" normalizeH="0" baseline="0" noProof="0" dirty="0">
                    <a:ln>
                      <a:noFill/>
                    </a:ln>
                    <a:solidFill>
                      <a:srgbClr val="FF0000"/>
                    </a:solidFill>
                    <a:effectLst/>
                    <a:uLnTx/>
                    <a:uFillTx/>
                    <a:latin typeface="Calibri"/>
                    <a:cs typeface="+mn-cs"/>
                  </a:rPr>
                  <a:t>pivot</a:t>
                </a:r>
                <a:r>
                  <a:rPr kumimoji="0" lang="en-US" altLang="zh-TW" sz="2800" b="0" i="0" u="none" strike="noStrike" kern="1200" cap="none" spc="0" normalizeH="0" baseline="0" noProof="0" dirty="0">
                    <a:ln>
                      <a:noFill/>
                    </a:ln>
                    <a:solidFill>
                      <a:prstClr val="black"/>
                    </a:solidFill>
                    <a:effectLst/>
                    <a:uLnTx/>
                    <a:uFillTx/>
                    <a:latin typeface="Calibri"/>
                    <a:cs typeface="+mn-cs"/>
                  </a:rPr>
                  <a:t> element </a:t>
                </a:r>
                <a14:m>
                  <m:oMath xmlns:m="http://schemas.openxmlformats.org/officeDocument/2006/math">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𝐴</m:t>
                    </m:r>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m:t>
                    </m:r>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𝑞</m:t>
                    </m:r>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m:t>
                    </m:r>
                  </m:oMath>
                </a14:m>
                <a:r>
                  <a:rPr kumimoji="0" lang="en-US" altLang="zh-TW" sz="2800" b="0" i="0" u="none" strike="noStrike" kern="1200" cap="none" spc="0" normalizeH="0" baseline="0" noProof="0" dirty="0">
                    <a:ln>
                      <a:noFill/>
                    </a:ln>
                    <a:solidFill>
                      <a:prstClr val="black"/>
                    </a:solidFill>
                    <a:effectLst/>
                    <a:uLnTx/>
                    <a:uFillTx/>
                    <a:latin typeface="Calibri"/>
                    <a:cs typeface="+mn-cs"/>
                  </a:rPr>
                  <a: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The elements of subarray </a:t>
                </a:r>
                <a14:m>
                  <m:oMath xmlns:m="http://schemas.openxmlformats.org/officeDocument/2006/math">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𝐴</m:t>
                    </m:r>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m:t>
                    </m:r>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𝑝</m:t>
                    </m:r>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m:t>
                    </m:r>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𝑞</m:t>
                    </m:r>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−1]</m:t>
                    </m:r>
                  </m:oMath>
                </a14:m>
                <a:r>
                  <a:rPr kumimoji="0" lang="en-US" altLang="zh-TW" sz="2800" b="0" i="0" u="none" strike="noStrike" kern="1200" cap="none" spc="0" normalizeH="0" baseline="0" noProof="0" dirty="0">
                    <a:ln>
                      <a:noFill/>
                    </a:ln>
                    <a:solidFill>
                      <a:prstClr val="black"/>
                    </a:solidFill>
                    <a:effectLst/>
                    <a:uLnTx/>
                    <a:uFillTx/>
                    <a:latin typeface="Calibri"/>
                    <a:cs typeface="+mn-cs"/>
                  </a:rPr>
                  <a:t> are all </a:t>
                </a:r>
                <a14:m>
                  <m:oMath xmlns:m="http://schemas.openxmlformats.org/officeDocument/2006/math">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m:t>𝐴</m:t>
                    </m:r>
                    <m: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m:t>[</m:t>
                    </m:r>
                    <m: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m:t>𝑞</m:t>
                    </m:r>
                    <m: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m:t>]</m:t>
                    </m:r>
                  </m:oMath>
                </a14:m>
                <a:r>
                  <a:rPr kumimoji="0" lang="en-US" altLang="zh-TW" sz="2800" b="0" i="0" u="none" strike="noStrike" kern="1200" cap="none" spc="0" normalizeH="0" baseline="0" noProof="0" dirty="0">
                    <a:ln>
                      <a:noFill/>
                    </a:ln>
                    <a:solidFill>
                      <a:prstClr val="black"/>
                    </a:solidFill>
                    <a:effectLst/>
                    <a:uLnTx/>
                    <a:uFillTx/>
                    <a:latin typeface="Calibri"/>
                    <a:cs typeface="+mn-cs"/>
                  </a:rPr>
                  <a: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The elements of subarray </a:t>
                </a:r>
                <a14:m>
                  <m:oMath xmlns:m="http://schemas.openxmlformats.org/officeDocument/2006/math">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𝐴</m:t>
                    </m:r>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m:t>
                    </m:r>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𝑞</m:t>
                    </m:r>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+1…</m:t>
                    </m:r>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𝑟</m:t>
                    </m:r>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 </m:t>
                    </m:r>
                  </m:oMath>
                </a14:m>
                <a:r>
                  <a:rPr kumimoji="0" lang="en-US" altLang="zh-TW" sz="2800" b="0" i="0" u="none" strike="noStrike" kern="1200" cap="none" spc="0" normalizeH="0" baseline="0" noProof="0" dirty="0">
                    <a:ln>
                      <a:noFill/>
                    </a:ln>
                    <a:solidFill>
                      <a:prstClr val="black"/>
                    </a:solidFill>
                    <a:effectLst/>
                    <a:uLnTx/>
                    <a:uFillTx/>
                    <a:latin typeface="Calibri"/>
                    <a:cs typeface="+mn-cs"/>
                  </a:rPr>
                  <a:t>are all </a:t>
                </a:r>
                <a14:m>
                  <m:oMath xmlns:m="http://schemas.openxmlformats.org/officeDocument/2006/math">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&gt;</m:t>
                    </m:r>
                    <m: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m:t>𝐴</m:t>
                    </m:r>
                    <m: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m:t>[</m:t>
                    </m:r>
                    <m: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m:t>𝑞</m:t>
                    </m:r>
                    <m: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m:t>]</m:t>
                    </m:r>
                  </m:oMath>
                </a14:m>
                <a:r>
                  <a:rPr kumimoji="0" lang="en-US" altLang="zh-TW" sz="2800" b="0" i="0" u="none" strike="noStrike" kern="1200" cap="none" spc="0" normalizeH="0" baseline="0" noProof="0" dirty="0">
                    <a:ln>
                      <a:noFill/>
                    </a:ln>
                    <a:solidFill>
                      <a:prstClr val="black"/>
                    </a:solidFill>
                    <a:effectLst/>
                    <a:uLnTx/>
                    <a:uFillTx/>
                    <a:latin typeface="Calibri"/>
                    <a:cs typeface="+mn-cs"/>
                  </a:rPr>
                  <a:t>.</a:t>
                </a:r>
              </a:p>
              <a:p>
                <a:endParaRPr lang="zh-TW" altLang="en-US" dirty="0"/>
              </a:p>
            </p:txBody>
          </p:sp>
        </mc:Choice>
        <mc:Fallback xmlns="">
          <p:sp>
            <p:nvSpPr>
              <p:cNvPr id="3" name="內容版面配置區 2">
                <a:extLst>
                  <a:ext uri="{FF2B5EF4-FFF2-40B4-BE49-F238E27FC236}">
                    <a16:creationId xmlns:a16="http://schemas.microsoft.com/office/drawing/2014/main" id="{F26B1F3B-533C-4DCF-BA35-AFDD8E93F7F2}"/>
                  </a:ext>
                </a:extLst>
              </p:cNvPr>
              <p:cNvSpPr>
                <a:spLocks noGrp="1" noRot="1" noChangeAspect="1" noMove="1" noResize="1" noEditPoints="1" noAdjustHandles="1" noChangeArrowheads="1" noChangeShapeType="1" noTextEdit="1"/>
              </p:cNvSpPr>
              <p:nvPr>
                <p:ph sz="quarter" idx="14"/>
              </p:nvPr>
            </p:nvSpPr>
            <p:spPr>
              <a:xfrm>
                <a:off x="444243" y="1801744"/>
                <a:ext cx="10688813" cy="3972204"/>
              </a:xfrm>
              <a:blipFill>
                <a:blip r:embed="rId2"/>
                <a:stretch>
                  <a:fillRect l="-1198" t="-2611"/>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9DA8F807-244C-42D2-B9E0-F4B7CB3B1B79}"/>
              </a:ext>
            </a:extLst>
          </p:cNvPr>
          <p:cNvSpPr>
            <a:spLocks noGrp="1"/>
          </p:cNvSpPr>
          <p:nvPr>
            <p:ph type="sldNum" sz="quarter" idx="12"/>
          </p:nvPr>
        </p:nvSpPr>
        <p:spPr/>
        <p:txBody>
          <a:bodyPr/>
          <a:lstStyle/>
          <a:p>
            <a:fld id="{273D50BF-F804-4F2B-A050-D3DD5B4A1FE5}" type="slidenum">
              <a:rPr lang="zh-TW" altLang="en-US" smtClean="0"/>
              <a:pPr/>
              <a:t>13</a:t>
            </a:fld>
            <a:endParaRPr lang="zh-TW" altLang="en-US" dirty="0"/>
          </a:p>
        </p:txBody>
      </p:sp>
      <p:sp>
        <p:nvSpPr>
          <p:cNvPr id="5" name="標題 4">
            <a:extLst>
              <a:ext uri="{FF2B5EF4-FFF2-40B4-BE49-F238E27FC236}">
                <a16:creationId xmlns:a16="http://schemas.microsoft.com/office/drawing/2014/main" id="{A0C3385D-FC55-465F-B992-198F48E0E855}"/>
              </a:ext>
            </a:extLst>
          </p:cNvPr>
          <p:cNvSpPr>
            <a:spLocks noGrp="1"/>
          </p:cNvSpPr>
          <p:nvPr>
            <p:ph type="title"/>
          </p:nvPr>
        </p:nvSpPr>
        <p:spPr>
          <a:xfrm>
            <a:off x="444244" y="800313"/>
            <a:ext cx="10688812" cy="868517"/>
          </a:xfrm>
        </p:spPr>
        <p:txBody>
          <a:bodyPr/>
          <a:lstStyle/>
          <a:p>
            <a:r>
              <a:rPr lang="en-US" altLang="zh-TW" dirty="0"/>
              <a:t>Selection in expected linear time</a:t>
            </a:r>
            <a:endParaRPr lang="zh-TW" altLang="en-US" dirty="0"/>
          </a:p>
        </p:txBody>
      </p:sp>
    </p:spTree>
    <p:extLst>
      <p:ext uri="{BB962C8B-B14F-4D97-AF65-F5344CB8AC3E}">
        <p14:creationId xmlns:p14="http://schemas.microsoft.com/office/powerpoint/2010/main" val="3457650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F26B1F3B-533C-4DCF-BA35-AFDD8E93F7F2}"/>
                  </a:ext>
                </a:extLst>
              </p:cNvPr>
              <p:cNvSpPr>
                <a:spLocks noGrp="1"/>
              </p:cNvSpPr>
              <p:nvPr>
                <p:ph sz="quarter" idx="14"/>
              </p:nvPr>
            </p:nvSpPr>
            <p:spPr>
              <a:xfrm>
                <a:off x="444243" y="1801744"/>
                <a:ext cx="10688813" cy="3972204"/>
              </a:xfr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The pivot element is </a:t>
                </a:r>
                <a14:m>
                  <m:oMath xmlns:m="http://schemas.openxmlformats.org/officeDocument/2006/math">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𝑘</m:t>
                    </m:r>
                  </m:oMath>
                </a14:m>
                <a:r>
                  <a:rPr kumimoji="0" lang="en-US" altLang="zh-TW" sz="2800" b="0" i="0" u="none" strike="noStrike" kern="1200" cap="none" spc="0" normalizeH="0" baseline="0" noProof="0" dirty="0">
                    <a:ln>
                      <a:noFill/>
                    </a:ln>
                    <a:solidFill>
                      <a:prstClr val="black"/>
                    </a:solidFill>
                    <a:effectLst/>
                    <a:uLnTx/>
                    <a:uFillTx/>
                    <a:latin typeface="Calibri"/>
                    <a:cs typeface="+mn-cs"/>
                  </a:rPr>
                  <a:t>th element of subarray </a:t>
                </a:r>
                <a14:m>
                  <m:oMath xmlns:m="http://schemas.openxmlformats.org/officeDocument/2006/math">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𝐴</m:t>
                    </m:r>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m:t>
                    </m:r>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𝑝</m:t>
                    </m:r>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m:t>
                    </m:r>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𝑞</m:t>
                    </m:r>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m:t>
                    </m:r>
                  </m:oMath>
                </a14:m>
                <a:r>
                  <a:rPr kumimoji="0" lang="en-US" altLang="zh-TW" sz="2800" b="0" i="0" u="none" strike="noStrike" kern="1200" cap="none" spc="0" normalizeH="0" baseline="0" noProof="0" dirty="0">
                    <a:ln>
                      <a:noFill/>
                    </a:ln>
                    <a:solidFill>
                      <a:prstClr val="black"/>
                    </a:solidFill>
                    <a:effectLst/>
                    <a:uLnTx/>
                    <a:uFillTx/>
                    <a:latin typeface="Calibri"/>
                    <a:cs typeface="+mn-cs"/>
                  </a:rPr>
                  <a:t>, where </a:t>
                </a:r>
                <a14:m>
                  <m:oMath xmlns:m="http://schemas.openxmlformats.org/officeDocument/2006/math">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𝑘</m:t>
                    </m:r>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m:t>
                    </m:r>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𝑞</m:t>
                    </m:r>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m:t>
                    </m:r>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𝑝</m:t>
                    </m:r>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+1</m:t>
                    </m:r>
                  </m:oMath>
                </a14:m>
                <a:r>
                  <a:rPr kumimoji="0" lang="en-US" altLang="zh-TW" sz="2800" b="0" i="0" u="none" strike="noStrike" kern="1200" cap="none" spc="0" normalizeH="0" baseline="0" noProof="0" dirty="0">
                    <a:ln>
                      <a:noFill/>
                    </a:ln>
                    <a:solidFill>
                      <a:prstClr val="black"/>
                    </a:solidFill>
                    <a:effectLst/>
                    <a:uLnTx/>
                    <a:uFillTx/>
                    <a:latin typeface="Calibri"/>
                    <a:cs typeface="+mn-cs"/>
                  </a:rPr>
                  <a: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If the pivot element is the </a:t>
                </a:r>
                <a14:m>
                  <m:oMath xmlns:m="http://schemas.openxmlformats.org/officeDocument/2006/math">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𝑖</m:t>
                    </m:r>
                  </m:oMath>
                </a14:m>
                <a:r>
                  <a:rPr kumimoji="0" lang="en-US" altLang="zh-TW" sz="2800" b="0" i="0" u="none" strike="noStrike" kern="1200" cap="none" spc="0" normalizeH="0" baseline="0" noProof="0" dirty="0" err="1">
                    <a:ln>
                      <a:noFill/>
                    </a:ln>
                    <a:solidFill>
                      <a:prstClr val="black"/>
                    </a:solidFill>
                    <a:effectLst/>
                    <a:uLnTx/>
                    <a:uFillTx/>
                    <a:latin typeface="Calibri"/>
                    <a:cs typeface="+mn-cs"/>
                  </a:rPr>
                  <a:t>th</a:t>
                </a:r>
                <a:r>
                  <a:rPr kumimoji="0" lang="en-US" altLang="zh-TW" sz="2800" b="0" i="0" u="none" strike="noStrike" kern="1200" cap="none" spc="0" normalizeH="0" baseline="0" noProof="0" dirty="0">
                    <a:ln>
                      <a:noFill/>
                    </a:ln>
                    <a:solidFill>
                      <a:prstClr val="black"/>
                    </a:solidFill>
                    <a:effectLst/>
                    <a:uLnTx/>
                    <a:uFillTx/>
                    <a:latin typeface="Calibri"/>
                    <a:cs typeface="+mn-cs"/>
                  </a:rPr>
                  <a:t> smallest element (i.e., </a:t>
                </a:r>
                <a14:m>
                  <m:oMath xmlns:m="http://schemas.openxmlformats.org/officeDocument/2006/math">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𝑖</m:t>
                    </m:r>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m:t>
                    </m:r>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𝑘</m:t>
                    </m:r>
                  </m:oMath>
                </a14:m>
                <a:r>
                  <a:rPr kumimoji="0" lang="en-US" altLang="zh-TW" sz="2800" b="0" i="0" u="none" strike="noStrike" kern="1200" cap="none" spc="0" normalizeH="0" baseline="0" noProof="0" dirty="0">
                    <a:ln>
                      <a:noFill/>
                    </a:ln>
                    <a:solidFill>
                      <a:prstClr val="black"/>
                    </a:solidFill>
                    <a:effectLst/>
                    <a:uLnTx/>
                    <a:uFillTx/>
                    <a:latin typeface="Calibri"/>
                    <a:cs typeface="+mn-cs"/>
                  </a:rPr>
                  <a:t>), return </a:t>
                </a:r>
                <a14:m>
                  <m:oMath xmlns:m="http://schemas.openxmlformats.org/officeDocument/2006/math">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𝐴</m:t>
                    </m:r>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m:t>
                    </m:r>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𝑞</m:t>
                    </m:r>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m:t>
                    </m:r>
                  </m:oMath>
                </a14:m>
                <a:r>
                  <a:rPr kumimoji="0" lang="en-US" altLang="zh-TW" sz="2800" b="0" i="0" u="none" strike="noStrike" kern="1200" cap="none" spc="0" normalizeH="0" baseline="0" noProof="0" dirty="0">
                    <a:ln>
                      <a:noFill/>
                    </a:ln>
                    <a:solidFill>
                      <a:prstClr val="black"/>
                    </a:solidFill>
                    <a:effectLst/>
                    <a:uLnTx/>
                    <a:uFillTx/>
                    <a:latin typeface="Calibri"/>
                    <a:cs typeface="+mn-cs"/>
                  </a:rPr>
                  <a: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Otherwise, recurse on the subarray containing the </a:t>
                </a:r>
                <a14:m>
                  <m:oMath xmlns:m="http://schemas.openxmlformats.org/officeDocument/2006/math">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𝑖</m:t>
                    </m:r>
                  </m:oMath>
                </a14:m>
                <a:r>
                  <a:rPr kumimoji="0" lang="en-US" altLang="zh-TW" sz="2800" b="0" i="0" u="none" strike="noStrike" kern="1200" cap="none" spc="0" normalizeH="0" baseline="0" noProof="0" dirty="0" err="1">
                    <a:ln>
                      <a:noFill/>
                    </a:ln>
                    <a:solidFill>
                      <a:prstClr val="black"/>
                    </a:solidFill>
                    <a:effectLst/>
                    <a:uLnTx/>
                    <a:uFillTx/>
                    <a:latin typeface="Calibri"/>
                    <a:cs typeface="+mn-cs"/>
                  </a:rPr>
                  <a:t>th</a:t>
                </a:r>
                <a:r>
                  <a:rPr kumimoji="0" lang="en-US" altLang="zh-TW" sz="2800" b="0" i="0" u="none" strike="noStrike" kern="1200" cap="none" spc="0" normalizeH="0" baseline="0" noProof="0" dirty="0">
                    <a:ln>
                      <a:noFill/>
                    </a:ln>
                    <a:solidFill>
                      <a:prstClr val="black"/>
                    </a:solidFill>
                    <a:effectLst/>
                    <a:uLnTx/>
                    <a:uFillTx/>
                    <a:latin typeface="Calibri"/>
                    <a:cs typeface="+mn-cs"/>
                  </a:rPr>
                  <a:t> smallest element.</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zh-TW" sz="2400" b="0" i="0" u="none" strike="noStrike" kern="1200" cap="none" spc="0" normalizeH="0" baseline="0" noProof="0" dirty="0">
                    <a:ln>
                      <a:noFill/>
                    </a:ln>
                    <a:solidFill>
                      <a:prstClr val="black"/>
                    </a:solidFill>
                    <a:effectLst/>
                    <a:uLnTx/>
                    <a:uFillTx/>
                    <a:latin typeface="Calibri"/>
                    <a:cs typeface="+mn-cs"/>
                  </a:rPr>
                  <a:t>If </a:t>
                </a:r>
                <a14:m>
                  <m:oMath xmlns:m="http://schemas.openxmlformats.org/officeDocument/2006/math">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𝑖</m:t>
                    </m:r>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&lt;</m:t>
                    </m:r>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𝑘</m:t>
                    </m:r>
                  </m:oMath>
                </a14:m>
                <a:r>
                  <a:rPr kumimoji="0" lang="en-US" altLang="zh-TW" sz="2400" b="0" i="0" u="none" strike="noStrike" kern="1200" cap="none" spc="0" normalizeH="0" baseline="0" noProof="0" dirty="0">
                    <a:ln>
                      <a:noFill/>
                    </a:ln>
                    <a:solidFill>
                      <a:prstClr val="black"/>
                    </a:solidFill>
                    <a:effectLst/>
                    <a:uLnTx/>
                    <a:uFillTx/>
                    <a:latin typeface="Calibri"/>
                    <a:cs typeface="+mn-cs"/>
                  </a:rPr>
                  <a:t>, this subarray is </a:t>
                </a:r>
                <a14:m>
                  <m:oMath xmlns:m="http://schemas.openxmlformats.org/officeDocument/2006/math">
                    <m:r>
                      <a:rPr kumimoji="0" lang="en-US" altLang="zh-TW" sz="2400" b="0" i="1" u="none" strike="noStrike" kern="1200" cap="none" spc="0" normalizeH="0" baseline="0" noProof="0" dirty="0">
                        <a:ln>
                          <a:noFill/>
                        </a:ln>
                        <a:solidFill>
                          <a:prstClr val="black"/>
                        </a:solidFill>
                        <a:effectLst/>
                        <a:uLnTx/>
                        <a:uFillTx/>
                        <a:latin typeface="Cambria Math" panose="02040503050406030204" pitchFamily="18" charset="0"/>
                        <a:cs typeface="+mn-cs"/>
                      </a:rPr>
                      <m:t>𝐴</m:t>
                    </m:r>
                    <m:r>
                      <a:rPr kumimoji="0" lang="en-US" altLang="zh-TW" sz="2400" b="0" i="1" u="none" strike="noStrike" kern="1200" cap="none" spc="0" normalizeH="0" baseline="0" noProof="0" dirty="0">
                        <a:ln>
                          <a:noFill/>
                        </a:ln>
                        <a:solidFill>
                          <a:prstClr val="black"/>
                        </a:solidFill>
                        <a:effectLst/>
                        <a:uLnTx/>
                        <a:uFillTx/>
                        <a:latin typeface="Cambria Math" panose="02040503050406030204" pitchFamily="18" charset="0"/>
                        <a:cs typeface="+mn-cs"/>
                      </a:rPr>
                      <m:t>[</m:t>
                    </m:r>
                    <m:r>
                      <a:rPr kumimoji="0" lang="en-US" altLang="zh-TW" sz="2400" b="0" i="1" u="none" strike="noStrike" kern="1200" cap="none" spc="0" normalizeH="0" baseline="0" noProof="0" dirty="0">
                        <a:ln>
                          <a:noFill/>
                        </a:ln>
                        <a:solidFill>
                          <a:prstClr val="black"/>
                        </a:solidFill>
                        <a:effectLst/>
                        <a:uLnTx/>
                        <a:uFillTx/>
                        <a:latin typeface="Cambria Math" panose="02040503050406030204" pitchFamily="18" charset="0"/>
                        <a:cs typeface="+mn-cs"/>
                      </a:rPr>
                      <m:t>𝑝</m:t>
                    </m:r>
                    <m:r>
                      <a:rPr kumimoji="0" lang="en-US" altLang="zh-TW" sz="2400" b="0" i="1" u="none" strike="noStrike" kern="1200" cap="none" spc="0" normalizeH="0" baseline="0" noProof="0" dirty="0">
                        <a:ln>
                          <a:noFill/>
                        </a:ln>
                        <a:solidFill>
                          <a:prstClr val="black"/>
                        </a:solidFill>
                        <a:effectLst/>
                        <a:uLnTx/>
                        <a:uFillTx/>
                        <a:latin typeface="Cambria Math" panose="02040503050406030204" pitchFamily="18" charset="0"/>
                        <a:cs typeface="+mn-cs"/>
                      </a:rPr>
                      <m:t>…</m:t>
                    </m:r>
                    <m:r>
                      <a:rPr kumimoji="0" lang="en-US" altLang="zh-TW" sz="2400" b="0" i="1" u="none" strike="noStrike" kern="1200" cap="none" spc="0" normalizeH="0" baseline="0" noProof="0" dirty="0">
                        <a:ln>
                          <a:noFill/>
                        </a:ln>
                        <a:solidFill>
                          <a:prstClr val="black"/>
                        </a:solidFill>
                        <a:effectLst/>
                        <a:uLnTx/>
                        <a:uFillTx/>
                        <a:latin typeface="Cambria Math" panose="02040503050406030204" pitchFamily="18" charset="0"/>
                        <a:cs typeface="+mn-cs"/>
                      </a:rPr>
                      <m:t>𝑞</m:t>
                    </m:r>
                    <m:r>
                      <a:rPr kumimoji="0" lang="en-US" altLang="zh-TW" sz="2400" b="0" i="1" u="none" strike="noStrike" kern="1200" cap="none" spc="0" normalizeH="0" baseline="0" noProof="0" dirty="0">
                        <a:ln>
                          <a:noFill/>
                        </a:ln>
                        <a:solidFill>
                          <a:prstClr val="black"/>
                        </a:solidFill>
                        <a:effectLst/>
                        <a:uLnTx/>
                        <a:uFillTx/>
                        <a:latin typeface="Cambria Math" panose="02040503050406030204" pitchFamily="18" charset="0"/>
                        <a:cs typeface="+mn-cs"/>
                      </a:rPr>
                      <m:t>−1]</m:t>
                    </m:r>
                  </m:oMath>
                </a14:m>
                <a:r>
                  <a:rPr kumimoji="0" lang="en-US" altLang="zh-TW" sz="2400" b="0" i="0" u="none" strike="noStrike" kern="1200" cap="none" spc="0" normalizeH="0" baseline="0" noProof="0" dirty="0">
                    <a:ln>
                      <a:noFill/>
                    </a:ln>
                    <a:solidFill>
                      <a:prstClr val="black"/>
                    </a:solidFill>
                    <a:effectLst/>
                    <a:uLnTx/>
                    <a:uFillTx/>
                    <a:latin typeface="Calibri"/>
                    <a:cs typeface="+mn-cs"/>
                  </a:rPr>
                  <a:t>, and we want the </a:t>
                </a:r>
                <a14:m>
                  <m:oMath xmlns:m="http://schemas.openxmlformats.org/officeDocument/2006/math">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𝑖</m:t>
                    </m:r>
                  </m:oMath>
                </a14:m>
                <a:r>
                  <a:rPr kumimoji="0" lang="en-US" altLang="zh-TW" sz="2400" b="0" i="0" u="none" strike="noStrike" kern="1200" cap="none" spc="0" normalizeH="0" baseline="0" noProof="0" dirty="0" err="1">
                    <a:ln>
                      <a:noFill/>
                    </a:ln>
                    <a:solidFill>
                      <a:prstClr val="black"/>
                    </a:solidFill>
                    <a:effectLst/>
                    <a:uLnTx/>
                    <a:uFillTx/>
                    <a:latin typeface="Calibri"/>
                    <a:cs typeface="+mn-cs"/>
                  </a:rPr>
                  <a:t>th</a:t>
                </a:r>
                <a:r>
                  <a:rPr kumimoji="0" lang="en-US" altLang="zh-TW" sz="2400" b="0" i="0" u="none" strike="noStrike" kern="1200" cap="none" spc="0" normalizeH="0" baseline="0" noProof="0" dirty="0">
                    <a:ln>
                      <a:noFill/>
                    </a:ln>
                    <a:solidFill>
                      <a:prstClr val="black"/>
                    </a:solidFill>
                    <a:effectLst/>
                    <a:uLnTx/>
                    <a:uFillTx/>
                    <a:latin typeface="Calibri"/>
                    <a:cs typeface="+mn-cs"/>
                  </a:rPr>
                  <a:t> smallest element.</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zh-TW" sz="2400" b="0" i="0" u="none" strike="noStrike" kern="1200" cap="none" spc="0" normalizeH="0" baseline="0" noProof="0" dirty="0">
                    <a:ln>
                      <a:noFill/>
                    </a:ln>
                    <a:solidFill>
                      <a:prstClr val="black"/>
                    </a:solidFill>
                    <a:effectLst/>
                    <a:uLnTx/>
                    <a:uFillTx/>
                    <a:latin typeface="Calibri"/>
                    <a:cs typeface="+mn-cs"/>
                  </a:rPr>
                  <a:t>If </a:t>
                </a:r>
                <a14:m>
                  <m:oMath xmlns:m="http://schemas.openxmlformats.org/officeDocument/2006/math">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𝑖</m:t>
                    </m:r>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&gt;</m:t>
                    </m:r>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𝑘</m:t>
                    </m:r>
                  </m:oMath>
                </a14:m>
                <a:r>
                  <a:rPr kumimoji="0" lang="en-US" altLang="zh-TW" sz="2400" b="0" i="0" u="none" strike="noStrike" kern="1200" cap="none" spc="0" normalizeH="0" baseline="0" noProof="0" dirty="0">
                    <a:ln>
                      <a:noFill/>
                    </a:ln>
                    <a:solidFill>
                      <a:prstClr val="black"/>
                    </a:solidFill>
                    <a:effectLst/>
                    <a:uLnTx/>
                    <a:uFillTx/>
                    <a:latin typeface="Calibri"/>
                    <a:cs typeface="+mn-cs"/>
                  </a:rPr>
                  <a:t>, this subarray is </a:t>
                </a:r>
                <a14:m>
                  <m:oMath xmlns:m="http://schemas.openxmlformats.org/officeDocument/2006/math">
                    <m:r>
                      <a:rPr kumimoji="0" lang="en-US" altLang="zh-TW" sz="2400" b="0" i="1" u="none" strike="noStrike" kern="1200" cap="none" spc="0" normalizeH="0" baseline="0" noProof="0" dirty="0">
                        <a:ln>
                          <a:noFill/>
                        </a:ln>
                        <a:solidFill>
                          <a:prstClr val="black"/>
                        </a:solidFill>
                        <a:effectLst/>
                        <a:uLnTx/>
                        <a:uFillTx/>
                        <a:latin typeface="Cambria Math" panose="02040503050406030204" pitchFamily="18" charset="0"/>
                        <a:cs typeface="+mn-cs"/>
                      </a:rPr>
                      <m:t>𝐴</m:t>
                    </m:r>
                    <m:r>
                      <a:rPr kumimoji="0" lang="en-US" altLang="zh-TW" sz="2400" b="0" i="1" u="none" strike="noStrike" kern="1200" cap="none" spc="0" normalizeH="0" baseline="0" noProof="0" dirty="0">
                        <a:ln>
                          <a:noFill/>
                        </a:ln>
                        <a:solidFill>
                          <a:prstClr val="black"/>
                        </a:solidFill>
                        <a:effectLst/>
                        <a:uLnTx/>
                        <a:uFillTx/>
                        <a:latin typeface="Cambria Math" panose="02040503050406030204" pitchFamily="18" charset="0"/>
                        <a:cs typeface="+mn-cs"/>
                      </a:rPr>
                      <m:t>[</m:t>
                    </m:r>
                    <m:r>
                      <a:rPr kumimoji="0" lang="en-US" altLang="zh-TW" sz="2400" b="0" i="1" u="none" strike="noStrike" kern="1200" cap="none" spc="0" normalizeH="0" baseline="0" noProof="0" dirty="0">
                        <a:ln>
                          <a:noFill/>
                        </a:ln>
                        <a:solidFill>
                          <a:prstClr val="black"/>
                        </a:solidFill>
                        <a:effectLst/>
                        <a:uLnTx/>
                        <a:uFillTx/>
                        <a:latin typeface="Cambria Math" panose="02040503050406030204" pitchFamily="18" charset="0"/>
                        <a:cs typeface="+mn-cs"/>
                      </a:rPr>
                      <m:t>𝑞</m:t>
                    </m:r>
                    <m:r>
                      <a:rPr kumimoji="0" lang="en-US" altLang="zh-TW" sz="2400" b="0" i="1" u="none" strike="noStrike" kern="1200" cap="none" spc="0" normalizeH="0" baseline="0" noProof="0" dirty="0">
                        <a:ln>
                          <a:noFill/>
                        </a:ln>
                        <a:solidFill>
                          <a:prstClr val="black"/>
                        </a:solidFill>
                        <a:effectLst/>
                        <a:uLnTx/>
                        <a:uFillTx/>
                        <a:latin typeface="Cambria Math" panose="02040503050406030204" pitchFamily="18" charset="0"/>
                        <a:cs typeface="+mn-cs"/>
                      </a:rPr>
                      <m:t>+1…</m:t>
                    </m:r>
                    <m:r>
                      <a:rPr kumimoji="0" lang="en-US" altLang="zh-TW" sz="2400" b="0" i="1" u="none" strike="noStrike" kern="1200" cap="none" spc="0" normalizeH="0" baseline="0" noProof="0" dirty="0">
                        <a:ln>
                          <a:noFill/>
                        </a:ln>
                        <a:solidFill>
                          <a:prstClr val="black"/>
                        </a:solidFill>
                        <a:effectLst/>
                        <a:uLnTx/>
                        <a:uFillTx/>
                        <a:latin typeface="Cambria Math" panose="02040503050406030204" pitchFamily="18" charset="0"/>
                        <a:cs typeface="+mn-cs"/>
                      </a:rPr>
                      <m:t>𝑟</m:t>
                    </m:r>
                    <m:r>
                      <a:rPr kumimoji="0" lang="en-US" altLang="zh-TW" sz="2400" b="0" i="1" u="none" strike="noStrike" kern="1200" cap="none" spc="0" normalizeH="0" baseline="0" noProof="0" dirty="0">
                        <a:ln>
                          <a:noFill/>
                        </a:ln>
                        <a:solidFill>
                          <a:prstClr val="black"/>
                        </a:solidFill>
                        <a:effectLst/>
                        <a:uLnTx/>
                        <a:uFillTx/>
                        <a:latin typeface="Cambria Math" panose="02040503050406030204" pitchFamily="18" charset="0"/>
                        <a:cs typeface="+mn-cs"/>
                      </a:rPr>
                      <m:t>]</m:t>
                    </m:r>
                  </m:oMath>
                </a14:m>
                <a:r>
                  <a:rPr kumimoji="0" lang="en-US" altLang="zh-TW" sz="2400" b="0" i="0" u="none" strike="noStrike" kern="1200" cap="none" spc="0" normalizeH="0" baseline="0" noProof="0" dirty="0">
                    <a:ln>
                      <a:noFill/>
                    </a:ln>
                    <a:solidFill>
                      <a:prstClr val="black"/>
                    </a:solidFill>
                    <a:effectLst/>
                    <a:uLnTx/>
                    <a:uFillTx/>
                    <a:latin typeface="Calibri"/>
                    <a:cs typeface="+mn-cs"/>
                  </a:rPr>
                  <a:t> and, since there are </a:t>
                </a:r>
                <a14:m>
                  <m:oMath xmlns:m="http://schemas.openxmlformats.org/officeDocument/2006/math">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𝑘</m:t>
                    </m:r>
                  </m:oMath>
                </a14:m>
                <a:r>
                  <a:rPr kumimoji="0" lang="en-US" altLang="zh-TW" sz="2400" b="0" i="0" u="none" strike="noStrike" kern="1200" cap="none" spc="0" normalizeH="0" baseline="0" noProof="0" dirty="0">
                    <a:ln>
                      <a:noFill/>
                    </a:ln>
                    <a:solidFill>
                      <a:prstClr val="black"/>
                    </a:solidFill>
                    <a:effectLst/>
                    <a:uLnTx/>
                    <a:uFillTx/>
                    <a:latin typeface="Calibri"/>
                    <a:cs typeface="+mn-cs"/>
                  </a:rPr>
                  <a:t> elements in </a:t>
                </a:r>
                <a14:m>
                  <m:oMath xmlns:m="http://schemas.openxmlformats.org/officeDocument/2006/math">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𝐴</m:t>
                    </m:r>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m:t>
                    </m:r>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𝑝</m:t>
                    </m:r>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m:t>
                    </m:r>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𝑟</m:t>
                    </m:r>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 </m:t>
                    </m:r>
                  </m:oMath>
                </a14:m>
                <a:r>
                  <a:rPr kumimoji="0" lang="en-US" altLang="zh-TW" sz="2400" b="0" i="0" u="none" strike="noStrike" kern="1200" cap="none" spc="0" normalizeH="0" baseline="0" noProof="0" dirty="0">
                    <a:ln>
                      <a:noFill/>
                    </a:ln>
                    <a:solidFill>
                      <a:prstClr val="black"/>
                    </a:solidFill>
                    <a:effectLst/>
                    <a:uLnTx/>
                    <a:uFillTx/>
                    <a:latin typeface="Calibri"/>
                    <a:cs typeface="+mn-cs"/>
                  </a:rPr>
                  <a:t>that precede </a:t>
                </a:r>
                <a14:m>
                  <m:oMath xmlns:m="http://schemas.openxmlformats.org/officeDocument/2006/math">
                    <m:r>
                      <a:rPr kumimoji="0" lang="en-US" altLang="zh-TW" sz="2400" b="0" i="1" u="none" strike="noStrike" kern="1200" cap="none" spc="0" normalizeH="0" baseline="0" noProof="0" dirty="0">
                        <a:ln>
                          <a:noFill/>
                        </a:ln>
                        <a:solidFill>
                          <a:prstClr val="black"/>
                        </a:solidFill>
                        <a:effectLst/>
                        <a:uLnTx/>
                        <a:uFillTx/>
                        <a:latin typeface="Cambria Math" panose="02040503050406030204" pitchFamily="18" charset="0"/>
                        <a:cs typeface="+mn-cs"/>
                      </a:rPr>
                      <m:t>𝐴</m:t>
                    </m:r>
                    <m:r>
                      <a:rPr kumimoji="0" lang="en-US" altLang="zh-TW" sz="2400" b="0" i="1" u="none" strike="noStrike" kern="1200" cap="none" spc="0" normalizeH="0" baseline="0" noProof="0" dirty="0">
                        <a:ln>
                          <a:noFill/>
                        </a:ln>
                        <a:solidFill>
                          <a:prstClr val="black"/>
                        </a:solidFill>
                        <a:effectLst/>
                        <a:uLnTx/>
                        <a:uFillTx/>
                        <a:latin typeface="Cambria Math" panose="02040503050406030204" pitchFamily="18" charset="0"/>
                        <a:cs typeface="+mn-cs"/>
                      </a:rPr>
                      <m:t>[</m:t>
                    </m:r>
                    <m:r>
                      <a:rPr kumimoji="0" lang="en-US" altLang="zh-TW" sz="2400" b="0" i="1" u="none" strike="noStrike" kern="1200" cap="none" spc="0" normalizeH="0" baseline="0" noProof="0" dirty="0">
                        <a:ln>
                          <a:noFill/>
                        </a:ln>
                        <a:solidFill>
                          <a:prstClr val="black"/>
                        </a:solidFill>
                        <a:effectLst/>
                        <a:uLnTx/>
                        <a:uFillTx/>
                        <a:latin typeface="Cambria Math" panose="02040503050406030204" pitchFamily="18" charset="0"/>
                        <a:cs typeface="+mn-cs"/>
                      </a:rPr>
                      <m:t>𝑞</m:t>
                    </m:r>
                    <m:r>
                      <a:rPr kumimoji="0" lang="en-US" altLang="zh-TW" sz="2400" b="0" i="1" u="none" strike="noStrike" kern="1200" cap="none" spc="0" normalizeH="0" baseline="0" noProof="0" dirty="0">
                        <a:ln>
                          <a:noFill/>
                        </a:ln>
                        <a:solidFill>
                          <a:prstClr val="black"/>
                        </a:solidFill>
                        <a:effectLst/>
                        <a:uLnTx/>
                        <a:uFillTx/>
                        <a:latin typeface="Cambria Math" panose="02040503050406030204" pitchFamily="18" charset="0"/>
                        <a:cs typeface="+mn-cs"/>
                      </a:rPr>
                      <m:t>+1…</m:t>
                    </m:r>
                    <m:r>
                      <a:rPr kumimoji="0" lang="en-US" altLang="zh-TW" sz="2400" b="0" i="1" u="none" strike="noStrike" kern="1200" cap="none" spc="0" normalizeH="0" baseline="0" noProof="0" dirty="0">
                        <a:ln>
                          <a:noFill/>
                        </a:ln>
                        <a:solidFill>
                          <a:prstClr val="black"/>
                        </a:solidFill>
                        <a:effectLst/>
                        <a:uLnTx/>
                        <a:uFillTx/>
                        <a:latin typeface="Cambria Math" panose="02040503050406030204" pitchFamily="18" charset="0"/>
                        <a:cs typeface="+mn-cs"/>
                      </a:rPr>
                      <m:t>𝑟</m:t>
                    </m:r>
                    <m:r>
                      <a:rPr kumimoji="0" lang="en-US" altLang="zh-TW" sz="2400" b="0" i="1" u="none" strike="noStrike" kern="1200" cap="none" spc="0" normalizeH="0" baseline="0" noProof="0" dirty="0">
                        <a:ln>
                          <a:noFill/>
                        </a:ln>
                        <a:solidFill>
                          <a:prstClr val="black"/>
                        </a:solidFill>
                        <a:effectLst/>
                        <a:uLnTx/>
                        <a:uFillTx/>
                        <a:latin typeface="Cambria Math" panose="02040503050406030204" pitchFamily="18" charset="0"/>
                        <a:cs typeface="+mn-cs"/>
                      </a:rPr>
                      <m:t>]</m:t>
                    </m:r>
                  </m:oMath>
                </a14:m>
                <a:r>
                  <a:rPr kumimoji="0" lang="en-US" altLang="zh-TW" sz="2400" b="0" i="0" u="none" strike="noStrike" kern="1200" cap="none" spc="0" normalizeH="0" baseline="0" noProof="0" dirty="0">
                    <a:ln>
                      <a:noFill/>
                    </a:ln>
                    <a:solidFill>
                      <a:prstClr val="black"/>
                    </a:solidFill>
                    <a:effectLst/>
                    <a:uLnTx/>
                    <a:uFillTx/>
                    <a:latin typeface="Calibri"/>
                    <a:cs typeface="+mn-cs"/>
                  </a:rPr>
                  <a:t>, we want the </a:t>
                </a:r>
                <a14:m>
                  <m:oMath xmlns:m="http://schemas.openxmlformats.org/officeDocument/2006/math">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m:t>
                    </m:r>
                    <m:r>
                      <a:rPr kumimoji="0" lang="en-US" altLang="zh-TW" sz="2400" b="0" i="1" u="none" strike="noStrike" kern="1200" cap="none" spc="0" normalizeH="0" baseline="0" noProof="0" dirty="0" err="1" smtClean="0">
                        <a:ln>
                          <a:noFill/>
                        </a:ln>
                        <a:solidFill>
                          <a:prstClr val="black"/>
                        </a:solidFill>
                        <a:effectLst/>
                        <a:uLnTx/>
                        <a:uFillTx/>
                        <a:latin typeface="Cambria Math" panose="02040503050406030204" pitchFamily="18" charset="0"/>
                        <a:cs typeface="+mn-cs"/>
                      </a:rPr>
                      <m:t>𝑖</m:t>
                    </m:r>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m:t>
                    </m:r>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𝑘</m:t>
                    </m:r>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m:t>
                    </m:r>
                  </m:oMath>
                </a14:m>
                <a:r>
                  <a:rPr kumimoji="0" lang="en-US" altLang="zh-TW" sz="2400" b="0" i="0" u="none" strike="noStrike" kern="1200" cap="none" spc="0" normalizeH="0" baseline="0" noProof="0" dirty="0" err="1">
                    <a:ln>
                      <a:noFill/>
                    </a:ln>
                    <a:solidFill>
                      <a:prstClr val="black"/>
                    </a:solidFill>
                    <a:effectLst/>
                    <a:uLnTx/>
                    <a:uFillTx/>
                    <a:latin typeface="Calibri"/>
                    <a:cs typeface="+mn-cs"/>
                  </a:rPr>
                  <a:t>th</a:t>
                </a:r>
                <a:r>
                  <a:rPr kumimoji="0" lang="en-US" altLang="zh-TW" sz="2400" b="0" i="0" u="none" strike="noStrike" kern="1200" cap="none" spc="0" normalizeH="0" baseline="0" noProof="0" dirty="0">
                    <a:ln>
                      <a:noFill/>
                    </a:ln>
                    <a:solidFill>
                      <a:prstClr val="black"/>
                    </a:solidFill>
                    <a:effectLst/>
                    <a:uLnTx/>
                    <a:uFillTx/>
                    <a:latin typeface="Calibri"/>
                    <a:cs typeface="+mn-cs"/>
                  </a:rPr>
                  <a:t> smallest element of this subarray.</a:t>
                </a:r>
                <a:endParaRPr kumimoji="0" lang="zh-TW" altLang="en-US" sz="2400" b="0" i="0" u="none" strike="noStrike" kern="1200" cap="none" spc="0" normalizeH="0" baseline="0" noProof="0" dirty="0">
                  <a:ln>
                    <a:noFill/>
                  </a:ln>
                  <a:solidFill>
                    <a:prstClr val="black"/>
                  </a:solidFill>
                  <a:effectLst/>
                  <a:uLnTx/>
                  <a:uFillTx/>
                  <a:latin typeface="Calibri"/>
                  <a:cs typeface="+mn-cs"/>
                </a:endParaRPr>
              </a:p>
              <a:p>
                <a:endParaRPr lang="zh-TW" altLang="en-US" dirty="0"/>
              </a:p>
            </p:txBody>
          </p:sp>
        </mc:Choice>
        <mc:Fallback xmlns="">
          <p:sp>
            <p:nvSpPr>
              <p:cNvPr id="3" name="內容版面配置區 2">
                <a:extLst>
                  <a:ext uri="{FF2B5EF4-FFF2-40B4-BE49-F238E27FC236}">
                    <a16:creationId xmlns:a16="http://schemas.microsoft.com/office/drawing/2014/main" id="{F26B1F3B-533C-4DCF-BA35-AFDD8E93F7F2}"/>
                  </a:ext>
                </a:extLst>
              </p:cNvPr>
              <p:cNvSpPr>
                <a:spLocks noGrp="1" noRot="1" noChangeAspect="1" noMove="1" noResize="1" noEditPoints="1" noAdjustHandles="1" noChangeArrowheads="1" noChangeShapeType="1" noTextEdit="1"/>
              </p:cNvSpPr>
              <p:nvPr>
                <p:ph sz="quarter" idx="14"/>
              </p:nvPr>
            </p:nvSpPr>
            <p:spPr>
              <a:xfrm>
                <a:off x="444243" y="1801744"/>
                <a:ext cx="10688813" cy="3972204"/>
              </a:xfrm>
              <a:blipFill>
                <a:blip r:embed="rId2"/>
                <a:stretch>
                  <a:fillRect l="-1027" t="-2611" r="-1369" b="-6605"/>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9DA8F807-244C-42D2-B9E0-F4B7CB3B1B79}"/>
              </a:ext>
            </a:extLst>
          </p:cNvPr>
          <p:cNvSpPr>
            <a:spLocks noGrp="1"/>
          </p:cNvSpPr>
          <p:nvPr>
            <p:ph type="sldNum" sz="quarter" idx="12"/>
          </p:nvPr>
        </p:nvSpPr>
        <p:spPr/>
        <p:txBody>
          <a:bodyPr/>
          <a:lstStyle/>
          <a:p>
            <a:fld id="{273D50BF-F804-4F2B-A050-D3DD5B4A1FE5}" type="slidenum">
              <a:rPr lang="zh-TW" altLang="en-US" smtClean="0"/>
              <a:pPr/>
              <a:t>14</a:t>
            </a:fld>
            <a:endParaRPr lang="zh-TW" altLang="en-US" dirty="0"/>
          </a:p>
        </p:txBody>
      </p:sp>
      <p:sp>
        <p:nvSpPr>
          <p:cNvPr id="5" name="標題 4">
            <a:extLst>
              <a:ext uri="{FF2B5EF4-FFF2-40B4-BE49-F238E27FC236}">
                <a16:creationId xmlns:a16="http://schemas.microsoft.com/office/drawing/2014/main" id="{A0C3385D-FC55-465F-B992-198F48E0E855}"/>
              </a:ext>
            </a:extLst>
          </p:cNvPr>
          <p:cNvSpPr>
            <a:spLocks noGrp="1"/>
          </p:cNvSpPr>
          <p:nvPr>
            <p:ph type="title"/>
          </p:nvPr>
        </p:nvSpPr>
        <p:spPr>
          <a:xfrm>
            <a:off x="444244" y="800313"/>
            <a:ext cx="10688812" cy="868517"/>
          </a:xfrm>
        </p:spPr>
        <p:txBody>
          <a:bodyPr/>
          <a:lstStyle/>
          <a:p>
            <a:r>
              <a:rPr lang="en-US" altLang="zh-TW" dirty="0"/>
              <a:t>Selection in expected linear time</a:t>
            </a:r>
            <a:endParaRPr lang="zh-TW" altLang="en-US" dirty="0"/>
          </a:p>
        </p:txBody>
      </p:sp>
    </p:spTree>
    <p:extLst>
      <p:ext uri="{BB962C8B-B14F-4D97-AF65-F5344CB8AC3E}">
        <p14:creationId xmlns:p14="http://schemas.microsoft.com/office/powerpoint/2010/main" val="777806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F26B1F3B-533C-4DCF-BA35-AFDD8E93F7F2}"/>
                  </a:ext>
                </a:extLst>
              </p:cNvPr>
              <p:cNvSpPr>
                <a:spLocks noGrp="1"/>
              </p:cNvSpPr>
              <p:nvPr>
                <p:ph sz="quarter" idx="14"/>
              </p:nvPr>
            </p:nvSpPr>
            <p:spPr>
              <a:xfrm>
                <a:off x="444243" y="1801744"/>
                <a:ext cx="10688813" cy="3972204"/>
              </a:xfrm>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TW" sz="2800" b="0" i="0" u="none" strike="noStrike" kern="1200" cap="none" spc="0" normalizeH="0" baseline="0" noProof="0" dirty="0">
                    <a:ln>
                      <a:noFill/>
                    </a:ln>
                    <a:solidFill>
                      <a:srgbClr val="FF0000"/>
                    </a:solidFill>
                    <a:effectLst/>
                    <a:uLnTx/>
                    <a:uFillTx/>
                    <a:latin typeface="Calibri"/>
                    <a:cs typeface="+mn-cs"/>
                  </a:rPr>
                  <a:t>Worst-case running time</a:t>
                </a:r>
                <a:r>
                  <a:rPr kumimoji="0" lang="en-US" altLang="zh-TW" sz="2800" b="0" i="0" u="none" strike="noStrike" kern="1200" cap="none" spc="0" normalizeH="0" baseline="0" noProof="0" dirty="0">
                    <a:ln>
                      <a:noFill/>
                    </a:ln>
                    <a:solidFill>
                      <a:prstClr val="black"/>
                    </a:solidFill>
                    <a:effectLst/>
                    <a:uLnTx/>
                    <a:uFillTx/>
                    <a:latin typeface="Calibri"/>
                    <a:cs typeface="+mn-cs"/>
                  </a:rPr>
                  <a:t>: </a:t>
                </a:r>
                <a14:m>
                  <m:oMath xmlns:m="http://schemas.openxmlformats.org/officeDocument/2006/math">
                    <m:r>
                      <m:rPr>
                        <m:sty m:val="p"/>
                      </m:rPr>
                      <a:rPr kumimoji="0" lang="el-GR"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Θ</m:t>
                    </m:r>
                    <m:d>
                      <m:dPr>
                        <m:ctrlPr>
                          <a:rPr kumimoji="0" lang="el-GR"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dPr>
                      <m:e>
                        <m:sSup>
                          <m:sSupPr>
                            <m:ctrlPr>
                              <a:rPr kumimoji="0" lang="el-GR"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sSup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𝑛</m:t>
                            </m:r>
                          </m:e>
                          <m:sup>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2</m:t>
                            </m:r>
                          </m:sup>
                        </m:sSup>
                      </m:e>
                    </m:d>
                  </m:oMath>
                </a14:m>
                <a:r>
                  <a:rPr kumimoji="0" lang="en-US" altLang="zh-TW" sz="2800" b="0" i="0" u="none" strike="noStrike" kern="1200" cap="none" spc="0" normalizeH="0" baseline="0" noProof="0" dirty="0">
                    <a:ln>
                      <a:noFill/>
                    </a:ln>
                    <a:solidFill>
                      <a:prstClr val="black"/>
                    </a:solidFill>
                    <a:effectLst/>
                    <a:uLnTx/>
                    <a:uFillTx/>
                    <a:latin typeface="Calibri"/>
                    <a:cs typeface="+mn-cs"/>
                  </a:rPr>
                  <a:t>, because we could be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extremely unlucky and always recurse on a subarray that is only 1 element smaller than the previous subarray.</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altLang="zh-TW" sz="2800" b="0" i="0" u="none" strike="noStrike" kern="1200" cap="none" spc="0" normalizeH="0" baseline="0" noProof="0" dirty="0">
                  <a:ln>
                    <a:noFill/>
                  </a:ln>
                  <a:solidFill>
                    <a:prstClr val="black"/>
                  </a:solidFill>
                  <a:effectLst/>
                  <a:uLnTx/>
                  <a:uFillTx/>
                  <a:latin typeface="Calibri"/>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TW" sz="2800" b="0" i="0" u="none" strike="noStrike" kern="1200" cap="none" spc="0" normalizeH="0" baseline="0" noProof="0" dirty="0">
                    <a:ln>
                      <a:noFill/>
                    </a:ln>
                    <a:solidFill>
                      <a:srgbClr val="FF0000"/>
                    </a:solidFill>
                    <a:effectLst/>
                    <a:uLnTx/>
                    <a:uFillTx/>
                    <a:latin typeface="Calibri"/>
                    <a:cs typeface="+mn-cs"/>
                  </a:rPr>
                  <a:t>Expected running time</a:t>
                </a:r>
                <a:r>
                  <a:rPr kumimoji="0" lang="en-US" altLang="zh-TW" sz="2800" b="0" i="0" u="none" strike="noStrike" kern="1200" cap="none" spc="0" normalizeH="0" baseline="0" noProof="0" dirty="0">
                    <a:ln>
                      <a:noFill/>
                    </a:ln>
                    <a:solidFill>
                      <a:prstClr val="black"/>
                    </a:solidFill>
                    <a:effectLst/>
                    <a:uLnTx/>
                    <a:uFillTx/>
                    <a:latin typeface="Calibri"/>
                    <a:cs typeface="+mn-cs"/>
                  </a:rPr>
                  <a:t>: RANDOMIZED-SELECT works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well on average. </a:t>
                </a:r>
              </a:p>
              <a:p>
                <a:endParaRPr lang="zh-TW" altLang="en-US" dirty="0"/>
              </a:p>
            </p:txBody>
          </p:sp>
        </mc:Choice>
        <mc:Fallback xmlns="">
          <p:sp>
            <p:nvSpPr>
              <p:cNvPr id="3" name="內容版面配置區 2">
                <a:extLst>
                  <a:ext uri="{FF2B5EF4-FFF2-40B4-BE49-F238E27FC236}">
                    <a16:creationId xmlns:a16="http://schemas.microsoft.com/office/drawing/2014/main" id="{F26B1F3B-533C-4DCF-BA35-AFDD8E93F7F2}"/>
                  </a:ext>
                </a:extLst>
              </p:cNvPr>
              <p:cNvSpPr>
                <a:spLocks noGrp="1" noRot="1" noChangeAspect="1" noMove="1" noResize="1" noEditPoints="1" noAdjustHandles="1" noChangeArrowheads="1" noChangeShapeType="1" noTextEdit="1"/>
              </p:cNvSpPr>
              <p:nvPr>
                <p:ph sz="quarter" idx="14"/>
              </p:nvPr>
            </p:nvSpPr>
            <p:spPr>
              <a:xfrm>
                <a:off x="444243" y="1801744"/>
                <a:ext cx="10688813" cy="3972204"/>
              </a:xfrm>
              <a:blipFill>
                <a:blip r:embed="rId2"/>
                <a:stretch>
                  <a:fillRect l="-1198" t="-2611"/>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9DA8F807-244C-42D2-B9E0-F4B7CB3B1B79}"/>
              </a:ext>
            </a:extLst>
          </p:cNvPr>
          <p:cNvSpPr>
            <a:spLocks noGrp="1"/>
          </p:cNvSpPr>
          <p:nvPr>
            <p:ph type="sldNum" sz="quarter" idx="12"/>
          </p:nvPr>
        </p:nvSpPr>
        <p:spPr/>
        <p:txBody>
          <a:bodyPr/>
          <a:lstStyle/>
          <a:p>
            <a:fld id="{273D50BF-F804-4F2B-A050-D3DD5B4A1FE5}" type="slidenum">
              <a:rPr lang="zh-TW" altLang="en-US" smtClean="0"/>
              <a:pPr/>
              <a:t>15</a:t>
            </a:fld>
            <a:endParaRPr lang="zh-TW" altLang="en-US" dirty="0"/>
          </a:p>
        </p:txBody>
      </p:sp>
      <p:sp>
        <p:nvSpPr>
          <p:cNvPr id="5" name="標題 4">
            <a:extLst>
              <a:ext uri="{FF2B5EF4-FFF2-40B4-BE49-F238E27FC236}">
                <a16:creationId xmlns:a16="http://schemas.microsoft.com/office/drawing/2014/main" id="{A0C3385D-FC55-465F-B992-198F48E0E855}"/>
              </a:ext>
            </a:extLst>
          </p:cNvPr>
          <p:cNvSpPr>
            <a:spLocks noGrp="1"/>
          </p:cNvSpPr>
          <p:nvPr>
            <p:ph type="title"/>
          </p:nvPr>
        </p:nvSpPr>
        <p:spPr>
          <a:xfrm>
            <a:off x="444244" y="800313"/>
            <a:ext cx="10688812" cy="868517"/>
          </a:xfrm>
        </p:spPr>
        <p:txBody>
          <a:bodyPr/>
          <a:lstStyle/>
          <a:p>
            <a:r>
              <a:rPr lang="en-US" altLang="zh-TW" dirty="0"/>
              <a:t>Analysis</a:t>
            </a:r>
            <a:endParaRPr lang="zh-TW" altLang="en-US" dirty="0"/>
          </a:p>
        </p:txBody>
      </p:sp>
    </p:spTree>
    <p:extLst>
      <p:ext uri="{BB962C8B-B14F-4D97-AF65-F5344CB8AC3E}">
        <p14:creationId xmlns:p14="http://schemas.microsoft.com/office/powerpoint/2010/main" val="23029775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F26B1F3B-533C-4DCF-BA35-AFDD8E93F7F2}"/>
                  </a:ext>
                </a:extLst>
              </p:cNvPr>
              <p:cNvSpPr>
                <a:spLocks noGrp="1"/>
              </p:cNvSpPr>
              <p:nvPr>
                <p:ph sz="quarter" idx="14"/>
              </p:nvPr>
            </p:nvSpPr>
            <p:spPr>
              <a:xfrm>
                <a:off x="444243" y="1801744"/>
                <a:ext cx="10688813" cy="3972204"/>
              </a:xfrm>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The running time of RANDOMIZED-SELECT is a random variable </a:t>
                </a:r>
                <a14:m>
                  <m:oMath xmlns:m="http://schemas.openxmlformats.org/officeDocument/2006/math">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𝑇</m:t>
                    </m:r>
                    <m:d>
                      <m:d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e>
                    </m:d>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oMath>
                </a14:m>
                <a:r>
                  <a:rPr kumimoji="0" lang="en-US" altLang="zh-TW" sz="2800" b="0" i="0" u="none" strike="noStrike" kern="1200" cap="none" spc="0" normalizeH="0" baseline="0" noProof="0" dirty="0">
                    <a:ln>
                      <a:noFill/>
                    </a:ln>
                    <a:solidFill>
                      <a:prstClr val="black"/>
                    </a:solidFill>
                    <a:effectLst/>
                    <a:uLnTx/>
                    <a:uFillTx/>
                    <a:latin typeface="Calibri"/>
                    <a:cs typeface="+mn-cs"/>
                  </a:rPr>
                  <a:t> to obtain </a:t>
                </a:r>
                <a14:m>
                  <m:oMath xmlns:m="http://schemas.openxmlformats.org/officeDocument/2006/math">
                    <m:r>
                      <m:rPr>
                        <m:sty m:val="p"/>
                      </m:rPr>
                      <a:rPr kumimoji="0" lang="en-US" altLang="zh-TW" sz="2800" b="0" i="0" u="none" strike="noStrike" kern="1200" cap="none" spc="0" normalizeH="0" baseline="0" noProof="0" smtClean="0">
                        <a:ln>
                          <a:noFill/>
                        </a:ln>
                        <a:solidFill>
                          <a:prstClr val="black"/>
                        </a:solidFill>
                        <a:effectLst/>
                        <a:uLnTx/>
                        <a:uFillTx/>
                        <a:latin typeface="Cambria Math" panose="02040503050406030204" pitchFamily="18" charset="0"/>
                        <a:cs typeface="+mn-cs"/>
                      </a:rPr>
                      <m:t>E</m:t>
                    </m:r>
                    <m:d>
                      <m:dPr>
                        <m:begChr m:val="["/>
                        <m:endChr m:val="]"/>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𝑇</m:t>
                        </m:r>
                        <m:d>
                          <m:d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𝑛</m:t>
                            </m:r>
                          </m:e>
                        </m:d>
                      </m:e>
                    </m:d>
                  </m:oMath>
                </a14:m>
                <a:r>
                  <a:rPr kumimoji="0" lang="en-US" altLang="zh-TW" sz="2800" b="0" i="0" u="none" strike="noStrike" kern="1200" cap="none" spc="0" normalizeH="0" baseline="0" noProof="0" dirty="0">
                    <a:ln>
                      <a:noFill/>
                    </a:ln>
                    <a:solidFill>
                      <a:prstClr val="black"/>
                    </a:solidFill>
                    <a:effectLst/>
                    <a:uLnTx/>
                    <a:uFillTx/>
                    <a:latin typeface="Calibri"/>
                    <a:cs typeface="+mn-cs"/>
                  </a:rPr>
                  <a:t> as follows: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TW" sz="2800" b="0" i="0" u="none" strike="noStrike" kern="1200" cap="none" spc="0" normalizeH="0" baseline="0" noProof="0" dirty="0">
                  <a:ln>
                    <a:noFill/>
                  </a:ln>
                  <a:solidFill>
                    <a:prstClr val="black"/>
                  </a:solidFill>
                  <a:effectLst/>
                  <a:uLnTx/>
                  <a:uFillTx/>
                  <a:latin typeface="Calibri"/>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For </a:t>
                </a:r>
                <a14:m>
                  <m:oMath xmlns:m="http://schemas.openxmlformats.org/officeDocument/2006/math">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𝑘</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=1, 2,…, </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oMath>
                </a14:m>
                <a:r>
                  <a:rPr kumimoji="0" lang="en-US" altLang="zh-TW" sz="2800" b="0" i="0" u="none" strike="noStrike" kern="1200" cap="none" spc="0" normalizeH="0" baseline="0" noProof="0" dirty="0">
                    <a:ln>
                      <a:noFill/>
                    </a:ln>
                    <a:solidFill>
                      <a:prstClr val="black"/>
                    </a:solidFill>
                    <a:effectLst/>
                    <a:uLnTx/>
                    <a:uFillTx/>
                    <a:latin typeface="Calibri"/>
                    <a:cs typeface="+mn-cs"/>
                  </a:rPr>
                  <a:t>, define indicator random variable</a:t>
                </a:r>
                <a:br>
                  <a:rPr kumimoji="0" lang="en-US" altLang="zh-TW" sz="2800" b="0" i="0" u="none" strike="noStrike" kern="1200" cap="none" spc="0" normalizeH="0" baseline="0" noProof="0" dirty="0">
                    <a:ln>
                      <a:noFill/>
                    </a:ln>
                    <a:solidFill>
                      <a:prstClr val="black"/>
                    </a:solidFill>
                    <a:effectLst/>
                    <a:uLnTx/>
                    <a:uFillTx/>
                    <a:latin typeface="Calibri"/>
                    <a:cs typeface="+mn-cs"/>
                  </a:rPr>
                </a:br>
                <a14:m>
                  <m:oMath xmlns:m="http://schemas.openxmlformats.org/officeDocument/2006/math">
                    <m:sSub>
                      <m:sSub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𝑋</m:t>
                        </m:r>
                      </m:e>
                      <m:sub>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𝑘</m:t>
                        </m:r>
                      </m:sub>
                    </m:sSub>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m:rPr>
                        <m:sty m:val="p"/>
                      </m:rPr>
                      <a:rPr kumimoji="0" lang="en-US" altLang="zh-TW" sz="2800" b="0" i="0" u="none" strike="noStrike" kern="1200" cap="none" spc="0" normalizeH="0" baseline="0" noProof="0" smtClean="0">
                        <a:ln>
                          <a:noFill/>
                        </a:ln>
                        <a:solidFill>
                          <a:prstClr val="black"/>
                        </a:solidFill>
                        <a:effectLst/>
                        <a:uLnTx/>
                        <a:uFillTx/>
                        <a:latin typeface="Cambria Math" panose="02040503050406030204" pitchFamily="18" charset="0"/>
                        <a:cs typeface="+mn-cs"/>
                      </a:rPr>
                      <m:t>I</m:t>
                    </m:r>
                    <m:d>
                      <m:dPr>
                        <m:begChr m:val="{"/>
                        <m:endChr m:val="}"/>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m:rPr>
                            <m:sty m:val="p"/>
                          </m:rPr>
                          <a:rPr kumimoji="0" lang="en-US" altLang="zh-TW" sz="2800" b="0" i="0" u="none" strike="noStrike" kern="1200" cap="none" spc="0" normalizeH="0" baseline="0" noProof="0">
                            <a:ln>
                              <a:noFill/>
                            </a:ln>
                            <a:solidFill>
                              <a:prstClr val="black"/>
                            </a:solidFill>
                            <a:effectLst/>
                            <a:uLnTx/>
                            <a:uFillTx/>
                            <a:latin typeface="Cambria Math" panose="02040503050406030204" pitchFamily="18" charset="0"/>
                            <a:cs typeface="+mn-cs"/>
                          </a:rPr>
                          <m:t>subarray</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 </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𝐴</m:t>
                        </m:r>
                        <m:d>
                          <m:dPr>
                            <m:begChr m:val="["/>
                            <m:endChr m:val="]"/>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𝑝</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𝑞</m:t>
                            </m:r>
                          </m:e>
                        </m:d>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 </m:t>
                        </m:r>
                        <m:r>
                          <m:rPr>
                            <m:sty m:val="p"/>
                          </m:rPr>
                          <a:rPr kumimoji="0" lang="en-US" altLang="zh-TW" sz="2800" b="0" i="0" u="none" strike="noStrike" kern="1200" cap="none" spc="0" normalizeH="0" baseline="0" noProof="0">
                            <a:ln>
                              <a:noFill/>
                            </a:ln>
                            <a:solidFill>
                              <a:prstClr val="black"/>
                            </a:solidFill>
                            <a:effectLst/>
                            <a:uLnTx/>
                            <a:uFillTx/>
                            <a:latin typeface="Cambria Math" panose="02040503050406030204" pitchFamily="18" charset="0"/>
                            <a:cs typeface="+mn-cs"/>
                          </a:rPr>
                          <m:t>has</m:t>
                        </m:r>
                        <m:r>
                          <a:rPr kumimoji="0" lang="en-US" altLang="zh-TW" sz="2800" b="0" i="0" u="none" strike="noStrike" kern="1200" cap="none" spc="0" normalizeH="0" baseline="0" noProof="0">
                            <a:ln>
                              <a:noFill/>
                            </a:ln>
                            <a:solidFill>
                              <a:prstClr val="black"/>
                            </a:solidFill>
                            <a:effectLst/>
                            <a:uLnTx/>
                            <a:uFillTx/>
                            <a:latin typeface="Cambria Math" panose="02040503050406030204" pitchFamily="18" charset="0"/>
                            <a:cs typeface="+mn-cs"/>
                          </a:rPr>
                          <m:t> </m:t>
                        </m:r>
                        <m:r>
                          <m:rPr>
                            <m:sty m:val="p"/>
                          </m:rPr>
                          <a:rPr kumimoji="0" lang="en-US" altLang="zh-TW" sz="2800" b="0" i="0" u="none" strike="noStrike" kern="1200" cap="none" spc="0" normalizeH="0" baseline="0" noProof="0">
                            <a:ln>
                              <a:noFill/>
                            </a:ln>
                            <a:solidFill>
                              <a:prstClr val="black"/>
                            </a:solidFill>
                            <a:effectLst/>
                            <a:uLnTx/>
                            <a:uFillTx/>
                            <a:latin typeface="Cambria Math" panose="02040503050406030204" pitchFamily="18" charset="0"/>
                            <a:cs typeface="+mn-cs"/>
                          </a:rPr>
                          <m:t>exactly</m:t>
                        </m:r>
                        <m:r>
                          <a:rPr kumimoji="0" lang="en-US" altLang="zh-TW" sz="2800" b="0" i="0" u="none" strike="noStrike" kern="1200" cap="none" spc="0" normalizeH="0" baseline="0" noProof="0">
                            <a:ln>
                              <a:noFill/>
                            </a:ln>
                            <a:solidFill>
                              <a:prstClr val="black"/>
                            </a:solidFill>
                            <a:effectLst/>
                            <a:uLnTx/>
                            <a:uFillTx/>
                            <a:latin typeface="Cambria Math" panose="02040503050406030204" pitchFamily="18" charset="0"/>
                            <a:cs typeface="+mn-cs"/>
                          </a:rPr>
                          <m:t> </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𝑘</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 </m:t>
                        </m:r>
                        <m:r>
                          <m:rPr>
                            <m:sty m:val="p"/>
                          </m:rPr>
                          <a:rPr kumimoji="0" lang="en-US" altLang="zh-TW" sz="2800" b="0" i="0" u="none" strike="noStrike" kern="1200" cap="none" spc="0" normalizeH="0" baseline="0" noProof="0">
                            <a:ln>
                              <a:noFill/>
                            </a:ln>
                            <a:solidFill>
                              <a:prstClr val="black"/>
                            </a:solidFill>
                            <a:effectLst/>
                            <a:uLnTx/>
                            <a:uFillTx/>
                            <a:latin typeface="Cambria Math" panose="02040503050406030204" pitchFamily="18" charset="0"/>
                            <a:cs typeface="+mn-cs"/>
                          </a:rPr>
                          <m:t>elements</m:t>
                        </m:r>
                      </m:e>
                    </m:d>
                  </m:oMath>
                </a14:m>
                <a:endParaRPr kumimoji="0" lang="en-US" altLang="zh-TW" sz="2800" b="0" i="0" u="none" strike="noStrike" kern="1200" cap="none" spc="0" normalizeH="0" baseline="0" noProof="0" dirty="0">
                  <a:ln>
                    <a:noFill/>
                  </a:ln>
                  <a:solidFill>
                    <a:prstClr val="black"/>
                  </a:solidFill>
                  <a:effectLst/>
                  <a:uLnTx/>
                  <a:uFillTx/>
                  <a:latin typeface="Calibri"/>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TW" sz="2800" b="0" i="0" u="none" strike="noStrike" kern="1200" cap="none" spc="0" normalizeH="0" baseline="0" noProof="0" dirty="0">
                  <a:ln>
                    <a:noFill/>
                  </a:ln>
                  <a:solidFill>
                    <a:prstClr val="black"/>
                  </a:solidFill>
                  <a:effectLst/>
                  <a:uLnTx/>
                  <a:uFillTx/>
                  <a:latin typeface="Calibri"/>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Since </a:t>
                </a:r>
                <a14:m>
                  <m:oMath xmlns:m="http://schemas.openxmlformats.org/officeDocument/2006/math">
                    <m:r>
                      <m:rPr>
                        <m:sty m:val="p"/>
                      </m:rPr>
                      <a:rPr kumimoji="0" lang="en-US" altLang="zh-TW" sz="2800" b="0" i="0" u="none" strike="noStrike" kern="1200" cap="none" spc="0" normalizeH="0" baseline="0" noProof="0" smtClean="0">
                        <a:ln>
                          <a:noFill/>
                        </a:ln>
                        <a:solidFill>
                          <a:prstClr val="black"/>
                        </a:solidFill>
                        <a:effectLst/>
                        <a:uLnTx/>
                        <a:uFillTx/>
                        <a:latin typeface="Cambria Math" panose="02040503050406030204" pitchFamily="18" charset="0"/>
                        <a:cs typeface="+mn-cs"/>
                      </a:rPr>
                      <m:t>Pr</m:t>
                    </m:r>
                    <m:d>
                      <m:dPr>
                        <m:begChr m:val="{"/>
                        <m:endChr m:val="}"/>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m:rPr>
                            <m:sty m:val="p"/>
                          </m:rPr>
                          <a:rPr kumimoji="0" lang="en-US" altLang="zh-TW" sz="2800" b="0" i="0" u="none" strike="noStrike" kern="1200" cap="none" spc="0" normalizeH="0" baseline="0" noProof="0">
                            <a:ln>
                              <a:noFill/>
                            </a:ln>
                            <a:solidFill>
                              <a:prstClr val="black"/>
                            </a:solidFill>
                            <a:effectLst/>
                            <a:uLnTx/>
                            <a:uFillTx/>
                            <a:latin typeface="Cambria Math" panose="02040503050406030204" pitchFamily="18" charset="0"/>
                            <a:cs typeface="+mn-cs"/>
                          </a:rPr>
                          <m:t>subarray</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 </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𝐴</m:t>
                        </m:r>
                        <m:d>
                          <m:dPr>
                            <m:begChr m:val="["/>
                            <m:endChr m:val="]"/>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𝑝</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𝑞</m:t>
                            </m:r>
                          </m:e>
                        </m:d>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 </m:t>
                        </m:r>
                        <m:r>
                          <m:rPr>
                            <m:sty m:val="p"/>
                          </m:rPr>
                          <a:rPr kumimoji="0" lang="en-US" altLang="zh-TW" sz="2800" b="0" i="0" u="none" strike="noStrike" kern="1200" cap="none" spc="0" normalizeH="0" baseline="0" noProof="0">
                            <a:ln>
                              <a:noFill/>
                            </a:ln>
                            <a:solidFill>
                              <a:prstClr val="black"/>
                            </a:solidFill>
                            <a:effectLst/>
                            <a:uLnTx/>
                            <a:uFillTx/>
                            <a:latin typeface="Cambria Math" panose="02040503050406030204" pitchFamily="18" charset="0"/>
                            <a:cs typeface="+mn-cs"/>
                          </a:rPr>
                          <m:t>has</m:t>
                        </m:r>
                        <m:r>
                          <a:rPr kumimoji="0" lang="en-US" altLang="zh-TW" sz="2800" b="0" i="0" u="none" strike="noStrike" kern="1200" cap="none" spc="0" normalizeH="0" baseline="0" noProof="0">
                            <a:ln>
                              <a:noFill/>
                            </a:ln>
                            <a:solidFill>
                              <a:prstClr val="black"/>
                            </a:solidFill>
                            <a:effectLst/>
                            <a:uLnTx/>
                            <a:uFillTx/>
                            <a:latin typeface="Cambria Math" panose="02040503050406030204" pitchFamily="18" charset="0"/>
                            <a:cs typeface="+mn-cs"/>
                          </a:rPr>
                          <m:t> </m:t>
                        </m:r>
                        <m:r>
                          <m:rPr>
                            <m:sty m:val="p"/>
                          </m:rPr>
                          <a:rPr kumimoji="0" lang="en-US" altLang="zh-TW" sz="2800" b="0" i="0" u="none" strike="noStrike" kern="1200" cap="none" spc="0" normalizeH="0" baseline="0" noProof="0">
                            <a:ln>
                              <a:noFill/>
                            </a:ln>
                            <a:solidFill>
                              <a:prstClr val="black"/>
                            </a:solidFill>
                            <a:effectLst/>
                            <a:uLnTx/>
                            <a:uFillTx/>
                            <a:latin typeface="Cambria Math" panose="02040503050406030204" pitchFamily="18" charset="0"/>
                            <a:cs typeface="+mn-cs"/>
                          </a:rPr>
                          <m:t>exactly</m:t>
                        </m:r>
                        <m:r>
                          <a:rPr kumimoji="0" lang="en-US" altLang="zh-TW" sz="2800" b="0" i="0" u="none" strike="noStrike" kern="1200" cap="none" spc="0" normalizeH="0" baseline="0" noProof="0">
                            <a:ln>
                              <a:noFill/>
                            </a:ln>
                            <a:solidFill>
                              <a:prstClr val="black"/>
                            </a:solidFill>
                            <a:effectLst/>
                            <a:uLnTx/>
                            <a:uFillTx/>
                            <a:latin typeface="Cambria Math" panose="02040503050406030204" pitchFamily="18" charset="0"/>
                            <a:cs typeface="+mn-cs"/>
                          </a:rPr>
                          <m:t> </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𝑘</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 </m:t>
                        </m:r>
                        <m:r>
                          <m:rPr>
                            <m:sty m:val="p"/>
                          </m:rPr>
                          <a:rPr kumimoji="0" lang="en-US" altLang="zh-TW" sz="2800" b="0" i="0" u="none" strike="noStrike" kern="1200" cap="none" spc="0" normalizeH="0" baseline="0" noProof="0">
                            <a:ln>
                              <a:noFill/>
                            </a:ln>
                            <a:solidFill>
                              <a:prstClr val="black"/>
                            </a:solidFill>
                            <a:effectLst/>
                            <a:uLnTx/>
                            <a:uFillTx/>
                            <a:latin typeface="Cambria Math" panose="02040503050406030204" pitchFamily="18" charset="0"/>
                            <a:cs typeface="+mn-cs"/>
                          </a:rPr>
                          <m:t>elements</m:t>
                        </m:r>
                      </m:e>
                    </m:d>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oMath>
                </a14:m>
                <a:r>
                  <a:rPr kumimoji="0" lang="en-US" altLang="zh-TW" sz="2800" b="0" i="0" u="none" strike="noStrike" kern="1200" cap="none" spc="0" normalizeH="0" baseline="0" noProof="0" dirty="0">
                    <a:ln>
                      <a:noFill/>
                    </a:ln>
                    <a:solidFill>
                      <a:prstClr val="black"/>
                    </a:solidFill>
                    <a:effectLst/>
                    <a:uLnTx/>
                    <a:uFillTx/>
                    <a:latin typeface="Calibri"/>
                    <a:cs typeface="+mn-cs"/>
                  </a:rPr>
                  <a:t>, Lemma 5.1 says that </a:t>
                </a:r>
                <a14:m>
                  <m:oMath xmlns:m="http://schemas.openxmlformats.org/officeDocument/2006/math">
                    <m:r>
                      <m:rPr>
                        <m:sty m:val="p"/>
                      </m:rPr>
                      <a:rPr kumimoji="0" lang="en-US" altLang="zh-TW" sz="2800" b="0" i="0" u="none" strike="noStrike" kern="1200" cap="none" spc="0" normalizeH="0" baseline="0" noProof="0" smtClean="0">
                        <a:ln>
                          <a:noFill/>
                        </a:ln>
                        <a:solidFill>
                          <a:prstClr val="black"/>
                        </a:solidFill>
                        <a:effectLst/>
                        <a:uLnTx/>
                        <a:uFillTx/>
                        <a:latin typeface="Cambria Math" panose="02040503050406030204" pitchFamily="18" charset="0"/>
                        <a:cs typeface="+mn-cs"/>
                      </a:rPr>
                      <m:t>E</m:t>
                    </m:r>
                    <m:d>
                      <m:dPr>
                        <m:begChr m:val="["/>
                        <m:endChr m:val="]"/>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sSub>
                          <m:sSub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𝑋</m:t>
                            </m:r>
                          </m:e>
                          <m:sub>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𝑘</m:t>
                            </m:r>
                          </m:sub>
                        </m:sSub>
                      </m:e>
                    </m:d>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=1/</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𝑛</m:t>
                    </m:r>
                  </m:oMath>
                </a14:m>
                <a:r>
                  <a:rPr kumimoji="0" lang="en-US" altLang="zh-TW" sz="2800" b="0" i="0" u="none" strike="noStrike" kern="1200" cap="none" spc="0" normalizeH="0" baseline="0" noProof="0" dirty="0">
                    <a:ln>
                      <a:noFill/>
                    </a:ln>
                    <a:solidFill>
                      <a:prstClr val="black"/>
                    </a:solidFill>
                    <a:effectLst/>
                    <a:uLnTx/>
                    <a:uFillTx/>
                    <a:latin typeface="Calibri"/>
                    <a:cs typeface="+mn-cs"/>
                  </a:rPr>
                  <a:t>.</a:t>
                </a:r>
              </a:p>
              <a:p>
                <a:endParaRPr lang="zh-TW" altLang="en-US" dirty="0"/>
              </a:p>
            </p:txBody>
          </p:sp>
        </mc:Choice>
        <mc:Fallback xmlns="">
          <p:sp>
            <p:nvSpPr>
              <p:cNvPr id="3" name="內容版面配置區 2">
                <a:extLst>
                  <a:ext uri="{FF2B5EF4-FFF2-40B4-BE49-F238E27FC236}">
                    <a16:creationId xmlns:a16="http://schemas.microsoft.com/office/drawing/2014/main" id="{F26B1F3B-533C-4DCF-BA35-AFDD8E93F7F2}"/>
                  </a:ext>
                </a:extLst>
              </p:cNvPr>
              <p:cNvSpPr>
                <a:spLocks noGrp="1" noRot="1" noChangeAspect="1" noMove="1" noResize="1" noEditPoints="1" noAdjustHandles="1" noChangeArrowheads="1" noChangeShapeType="1" noTextEdit="1"/>
              </p:cNvSpPr>
              <p:nvPr>
                <p:ph sz="quarter" idx="14"/>
              </p:nvPr>
            </p:nvSpPr>
            <p:spPr>
              <a:xfrm>
                <a:off x="444243" y="1801744"/>
                <a:ext cx="10688813" cy="3972204"/>
              </a:xfrm>
              <a:blipFill>
                <a:blip r:embed="rId2"/>
                <a:stretch>
                  <a:fillRect l="-1198" t="-2611"/>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9DA8F807-244C-42D2-B9E0-F4B7CB3B1B79}"/>
              </a:ext>
            </a:extLst>
          </p:cNvPr>
          <p:cNvSpPr>
            <a:spLocks noGrp="1"/>
          </p:cNvSpPr>
          <p:nvPr>
            <p:ph type="sldNum" sz="quarter" idx="12"/>
          </p:nvPr>
        </p:nvSpPr>
        <p:spPr/>
        <p:txBody>
          <a:bodyPr/>
          <a:lstStyle/>
          <a:p>
            <a:fld id="{273D50BF-F804-4F2B-A050-D3DD5B4A1FE5}" type="slidenum">
              <a:rPr lang="zh-TW" altLang="en-US" smtClean="0"/>
              <a:pPr/>
              <a:t>16</a:t>
            </a:fld>
            <a:endParaRPr lang="zh-TW" altLang="en-US" dirty="0"/>
          </a:p>
        </p:txBody>
      </p:sp>
      <p:sp>
        <p:nvSpPr>
          <p:cNvPr id="5" name="標題 4">
            <a:extLst>
              <a:ext uri="{FF2B5EF4-FFF2-40B4-BE49-F238E27FC236}">
                <a16:creationId xmlns:a16="http://schemas.microsoft.com/office/drawing/2014/main" id="{A0C3385D-FC55-465F-B992-198F48E0E855}"/>
              </a:ext>
            </a:extLst>
          </p:cNvPr>
          <p:cNvSpPr>
            <a:spLocks noGrp="1"/>
          </p:cNvSpPr>
          <p:nvPr>
            <p:ph type="title"/>
          </p:nvPr>
        </p:nvSpPr>
        <p:spPr>
          <a:xfrm>
            <a:off x="444244" y="800313"/>
            <a:ext cx="10688812" cy="868517"/>
          </a:xfrm>
        </p:spPr>
        <p:txBody>
          <a:bodyPr/>
          <a:lstStyle/>
          <a:p>
            <a:r>
              <a:rPr lang="en-US" altLang="zh-TW" dirty="0"/>
              <a:t>Analysis</a:t>
            </a:r>
            <a:endParaRPr lang="zh-TW" altLang="en-US" dirty="0"/>
          </a:p>
        </p:txBody>
      </p:sp>
    </p:spTree>
    <p:extLst>
      <p:ext uri="{BB962C8B-B14F-4D97-AF65-F5344CB8AC3E}">
        <p14:creationId xmlns:p14="http://schemas.microsoft.com/office/powerpoint/2010/main" val="20255391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F26B1F3B-533C-4DCF-BA35-AFDD8E93F7F2}"/>
                  </a:ext>
                </a:extLst>
              </p:cNvPr>
              <p:cNvSpPr>
                <a:spLocks noGrp="1"/>
              </p:cNvSpPr>
              <p:nvPr>
                <p:ph sz="quarter" idx="14"/>
              </p:nvPr>
            </p:nvSpPr>
            <p:spPr>
              <a:xfrm>
                <a:off x="444243" y="1801744"/>
                <a:ext cx="10688813" cy="3972204"/>
              </a:xfrm>
            </p:spPr>
            <p:txBody>
              <a:bodyPr/>
              <a:lstStyle/>
              <a:p>
                <a:pPr algn="l"/>
                <a:r>
                  <a:rPr kumimoji="0" lang="en-US" altLang="zh-TW" sz="2800" b="0" i="0" u="none" strike="noStrike" kern="1200" cap="none" spc="0" normalizeH="0" baseline="0" noProof="0" dirty="0">
                    <a:ln>
                      <a:noFill/>
                    </a:ln>
                    <a:solidFill>
                      <a:prstClr val="black"/>
                    </a:solidFill>
                    <a:effectLst/>
                    <a:uLnTx/>
                    <a:uFillTx/>
                    <a:latin typeface="Calibri"/>
                    <a:cs typeface="+mn-cs"/>
                  </a:rPr>
                  <a:t>Therefore, we have the recurrence</a:t>
                </a:r>
                <a:br>
                  <a:rPr kumimoji="0" lang="en-US" altLang="zh-TW" sz="2800" b="0" i="0" u="none" strike="noStrike" kern="1200" cap="none" spc="0" normalizeH="0" baseline="0" noProof="0" dirty="0">
                    <a:ln>
                      <a:noFill/>
                    </a:ln>
                    <a:solidFill>
                      <a:prstClr val="black"/>
                    </a:solidFill>
                    <a:effectLst/>
                    <a:uLnTx/>
                    <a:uFillTx/>
                    <a:latin typeface="Calibri"/>
                    <a:cs typeface="+mn-cs"/>
                  </a:rPr>
                </a:br>
                <a14:m>
                  <m:oMathPara xmlns:m="http://schemas.openxmlformats.org/officeDocument/2006/math">
                    <m:oMathParaPr>
                      <m:jc m:val="centerGroup"/>
                    </m:oMathParaPr>
                    <m:oMath xmlns:m="http://schemas.openxmlformats.org/officeDocument/2006/math">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𝑇</m:t>
                      </m:r>
                      <m:d>
                        <m:d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e>
                      </m:d>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nary>
                        <m:naryPr>
                          <m:chr m:val="∑"/>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naryPr>
                        <m:sub>
                          <m:r>
                            <m:rPr>
                              <m:brk m:alnAt="23"/>
                            </m:r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𝑘</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=1</m:t>
                          </m:r>
                        </m:sub>
                        <m:sup>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𝑛</m:t>
                          </m:r>
                        </m:sup>
                        <m:e>
                          <m:sSub>
                            <m:sSub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𝑋</m:t>
                              </m:r>
                            </m:e>
                            <m:sub>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𝑘</m:t>
                              </m:r>
                            </m:sub>
                          </m:sSub>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d>
                            <m:d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𝑇</m:t>
                              </m:r>
                              <m:d>
                                <m:d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dPr>
                                <m:e>
                                  <m:func>
                                    <m:func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funcPr>
                                    <m:fName>
                                      <m:r>
                                        <m:rPr>
                                          <m:sty m:val="p"/>
                                        </m:rPr>
                                        <a:rPr kumimoji="0" lang="en-US" altLang="zh-TW" sz="28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max</m:t>
                                      </m:r>
                                    </m:fName>
                                    <m:e>
                                      <m:d>
                                        <m:d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𝑘</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−1,</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𝑛</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𝑘</m:t>
                                          </m:r>
                                        </m:e>
                                      </m:d>
                                    </m:e>
                                  </m:func>
                                </m:e>
                              </m:d>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m:rPr>
                                  <m:sty m:val="p"/>
                                </m:rPr>
                                <a:rPr kumimoji="0" lang="en-US" altLang="zh-TW" sz="28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O</m:t>
                              </m:r>
                              <m:d>
                                <m:d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𝑛</m:t>
                                  </m:r>
                                </m:e>
                              </m:d>
                            </m:e>
                          </m:d>
                        </m:e>
                      </m:nary>
                    </m:oMath>
                    <m:oMath xmlns:m="http://schemas.openxmlformats.org/officeDocument/2006/math">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nary>
                        <m:naryPr>
                          <m:chr m:val="∑"/>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naryPr>
                        <m:sub>
                          <m:r>
                            <m:rPr>
                              <m:brk m:alnAt="23"/>
                            </m:r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𝑘</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=1</m:t>
                          </m:r>
                        </m:sub>
                        <m:sup>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𝑛</m:t>
                          </m:r>
                        </m:sup>
                        <m:e>
                          <m:sSub>
                            <m:sSub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𝑋</m:t>
                              </m:r>
                            </m:e>
                            <m:sub>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𝑘</m:t>
                              </m:r>
                            </m:sub>
                          </m:sSub>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𝑇</m:t>
                          </m:r>
                          <m:d>
                            <m:d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dPr>
                            <m:e>
                              <m:func>
                                <m:func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funcPr>
                                <m:fName>
                                  <m:r>
                                    <m:rPr>
                                      <m:sty m:val="p"/>
                                    </m:rPr>
                                    <a:rPr kumimoji="0" lang="en-US" altLang="zh-TW" sz="2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max</m:t>
                                  </m:r>
                                </m:fName>
                                <m:e>
                                  <m:d>
                                    <m:d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𝑘</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−1,</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𝑛</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𝑘</m:t>
                                      </m:r>
                                    </m:e>
                                  </m:d>
                                </m:e>
                              </m:func>
                            </m:e>
                          </m:d>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r>
                            <m:rPr>
                              <m:sty m:val="p"/>
                            </m:rPr>
                            <a:rPr kumimoji="0" lang="en-US" altLang="zh-TW" sz="2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O</m:t>
                          </m:r>
                          <m:d>
                            <m:d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𝑛</m:t>
                              </m:r>
                            </m:e>
                          </m:d>
                        </m:e>
                      </m:nary>
                    </m:oMath>
                  </m:oMathPara>
                </a14:m>
                <a:endParaRPr lang="zh-TW" altLang="en-US" dirty="0"/>
              </a:p>
            </p:txBody>
          </p:sp>
        </mc:Choice>
        <mc:Fallback xmlns="">
          <p:sp>
            <p:nvSpPr>
              <p:cNvPr id="3" name="內容版面配置區 2">
                <a:extLst>
                  <a:ext uri="{FF2B5EF4-FFF2-40B4-BE49-F238E27FC236}">
                    <a16:creationId xmlns:a16="http://schemas.microsoft.com/office/drawing/2014/main" id="{F26B1F3B-533C-4DCF-BA35-AFDD8E93F7F2}"/>
                  </a:ext>
                </a:extLst>
              </p:cNvPr>
              <p:cNvSpPr>
                <a:spLocks noGrp="1" noRot="1" noChangeAspect="1" noMove="1" noResize="1" noEditPoints="1" noAdjustHandles="1" noChangeArrowheads="1" noChangeShapeType="1" noTextEdit="1"/>
              </p:cNvSpPr>
              <p:nvPr>
                <p:ph sz="quarter" idx="14"/>
              </p:nvPr>
            </p:nvSpPr>
            <p:spPr>
              <a:xfrm>
                <a:off x="444243" y="1801744"/>
                <a:ext cx="10688813" cy="3972204"/>
              </a:xfrm>
              <a:blipFill>
                <a:blip r:embed="rId2"/>
                <a:stretch>
                  <a:fillRect l="-1198" t="-307"/>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9DA8F807-244C-42D2-B9E0-F4B7CB3B1B79}"/>
              </a:ext>
            </a:extLst>
          </p:cNvPr>
          <p:cNvSpPr>
            <a:spLocks noGrp="1"/>
          </p:cNvSpPr>
          <p:nvPr>
            <p:ph type="sldNum" sz="quarter" idx="12"/>
          </p:nvPr>
        </p:nvSpPr>
        <p:spPr/>
        <p:txBody>
          <a:bodyPr/>
          <a:lstStyle/>
          <a:p>
            <a:fld id="{273D50BF-F804-4F2B-A050-D3DD5B4A1FE5}" type="slidenum">
              <a:rPr lang="zh-TW" altLang="en-US" smtClean="0"/>
              <a:pPr/>
              <a:t>17</a:t>
            </a:fld>
            <a:endParaRPr lang="zh-TW" altLang="en-US" dirty="0"/>
          </a:p>
        </p:txBody>
      </p:sp>
      <p:sp>
        <p:nvSpPr>
          <p:cNvPr id="5" name="標題 4">
            <a:extLst>
              <a:ext uri="{FF2B5EF4-FFF2-40B4-BE49-F238E27FC236}">
                <a16:creationId xmlns:a16="http://schemas.microsoft.com/office/drawing/2014/main" id="{A0C3385D-FC55-465F-B992-198F48E0E855}"/>
              </a:ext>
            </a:extLst>
          </p:cNvPr>
          <p:cNvSpPr>
            <a:spLocks noGrp="1"/>
          </p:cNvSpPr>
          <p:nvPr>
            <p:ph type="title"/>
          </p:nvPr>
        </p:nvSpPr>
        <p:spPr>
          <a:xfrm>
            <a:off x="444244" y="800313"/>
            <a:ext cx="10688812" cy="868517"/>
          </a:xfrm>
        </p:spPr>
        <p:txBody>
          <a:bodyPr/>
          <a:lstStyle/>
          <a:p>
            <a:r>
              <a:rPr lang="en-US" altLang="zh-TW" dirty="0"/>
              <a:t>Analysis</a:t>
            </a:r>
            <a:endParaRPr lang="zh-TW" altLang="en-US" dirty="0"/>
          </a:p>
        </p:txBody>
      </p:sp>
    </p:spTree>
    <p:extLst>
      <p:ext uri="{BB962C8B-B14F-4D97-AF65-F5344CB8AC3E}">
        <p14:creationId xmlns:p14="http://schemas.microsoft.com/office/powerpoint/2010/main" val="15085799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F26B1F3B-533C-4DCF-BA35-AFDD8E93F7F2}"/>
                  </a:ext>
                </a:extLst>
              </p:cNvPr>
              <p:cNvSpPr>
                <a:spLocks noGrp="1"/>
              </p:cNvSpPr>
              <p:nvPr>
                <p:ph sz="quarter" idx="14"/>
              </p:nvPr>
            </p:nvSpPr>
            <p:spPr>
              <a:xfrm>
                <a:off x="444243" y="1801744"/>
                <a:ext cx="10688813" cy="3972204"/>
              </a:xfr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Taking expected values gives</a:t>
                </a:r>
                <a:br>
                  <a:rPr kumimoji="0" lang="en-US" altLang="zh-TW" sz="2800" b="0" i="0" u="none" strike="noStrike" kern="1200" cap="none" spc="0" normalizeH="0" baseline="0" noProof="0" dirty="0">
                    <a:ln>
                      <a:noFill/>
                    </a:ln>
                    <a:solidFill>
                      <a:prstClr val="black"/>
                    </a:solidFill>
                    <a:effectLst/>
                    <a:uLnTx/>
                    <a:uFillTx/>
                    <a:latin typeface="Calibri"/>
                    <a:cs typeface="+mn-cs"/>
                  </a:rPr>
                </a:br>
                <a14:m>
                  <m:oMath xmlns:m="http://schemas.openxmlformats.org/officeDocument/2006/math">
                    <m:r>
                      <m:rPr>
                        <m:sty m:val="p"/>
                      </m:rPr>
                      <a:rPr kumimoji="0" lang="en-US" altLang="zh-TW" sz="2200" b="0" i="0" u="none" strike="noStrike" kern="1200" cap="none" spc="0" normalizeH="0" baseline="0" noProof="0" smtClean="0">
                        <a:ln>
                          <a:noFill/>
                        </a:ln>
                        <a:solidFill>
                          <a:prstClr val="black"/>
                        </a:solidFill>
                        <a:effectLst/>
                        <a:uLnTx/>
                        <a:uFillTx/>
                        <a:latin typeface="Cambria Math" panose="02040503050406030204" pitchFamily="18" charset="0"/>
                        <a:cs typeface="+mn-cs"/>
                      </a:rPr>
                      <m:t>E</m:t>
                    </m:r>
                    <m:d>
                      <m:dPr>
                        <m:begChr m:val="["/>
                        <m:endChr m:val="]"/>
                        <m:ctrlPr>
                          <a:rPr kumimoji="0" lang="en-US" altLang="zh-TW" sz="22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cs typeface="+mn-cs"/>
                          </a:rPr>
                          <m:t>𝑇</m:t>
                        </m:r>
                        <m:d>
                          <m:dPr>
                            <m:ctrlP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cs typeface="+mn-cs"/>
                              </a:rPr>
                              <m:t>𝑛</m:t>
                            </m:r>
                          </m:e>
                        </m:d>
                      </m:e>
                    </m:d>
                    <m:r>
                      <a:rPr kumimoji="0" lang="en-US" altLang="zh-TW" sz="22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nary>
                      <m:naryPr>
                        <m:chr m:val="∑"/>
                        <m:ctrlP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naryPr>
                      <m:sub>
                        <m:r>
                          <m:rPr>
                            <m:brk m:alnAt="23"/>
                          </m:rP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𝑘</m:t>
                        </m:r>
                        <m: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=1</m:t>
                        </m:r>
                      </m:sub>
                      <m:sup>
                        <m: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𝑛</m:t>
                        </m:r>
                      </m:sup>
                      <m:e>
                        <m:r>
                          <m:rPr>
                            <m:sty m:val="p"/>
                          </m:rPr>
                          <a:rPr kumimoji="0" lang="en-US" altLang="zh-TW" sz="22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E</m:t>
                        </m:r>
                        <m:d>
                          <m:dPr>
                            <m:begChr m:val="["/>
                            <m:endChr m:val="]"/>
                            <m:ctrlPr>
                              <a:rPr kumimoji="0" lang="en-US" altLang="zh-TW" sz="22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dPr>
                          <m:e>
                            <m:sSub>
                              <m:sSubPr>
                                <m:ctrlP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𝑋</m:t>
                                </m:r>
                              </m:e>
                              <m:sub>
                                <m: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𝑘</m:t>
                                </m:r>
                              </m:sub>
                            </m:sSub>
                            <m: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𝑇</m:t>
                            </m:r>
                            <m:d>
                              <m:dPr>
                                <m:ctrlP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dPr>
                              <m:e>
                                <m:func>
                                  <m:funcPr>
                                    <m:ctrlP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funcPr>
                                  <m:fName>
                                    <m:r>
                                      <m:rPr>
                                        <m:sty m:val="p"/>
                                      </m:rPr>
                                      <a:rPr kumimoji="0" lang="en-US" altLang="zh-TW" sz="22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max</m:t>
                                    </m:r>
                                  </m:fName>
                                  <m:e>
                                    <m:d>
                                      <m:dPr>
                                        <m:ctrlP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𝑘</m:t>
                                        </m:r>
                                        <m: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−1,</m:t>
                                        </m:r>
                                        <m: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𝑛</m:t>
                                        </m:r>
                                        <m: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𝑘</m:t>
                                        </m:r>
                                      </m:e>
                                    </m:d>
                                  </m:e>
                                </m:func>
                              </m:e>
                            </m:d>
                            <m: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r>
                              <m:rPr>
                                <m:sty m:val="p"/>
                              </m:rPr>
                              <a:rPr kumimoji="0" lang="en-US" altLang="zh-TW" sz="22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O</m:t>
                            </m:r>
                            <m:d>
                              <m:dPr>
                                <m:ctrlP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𝑛</m:t>
                                </m:r>
                              </m:e>
                            </m:d>
                          </m:e>
                        </m:d>
                      </m:e>
                    </m:nary>
                  </m:oMath>
                </a14:m>
                <a:br>
                  <a:rPr kumimoji="0" lang="en-US" altLang="zh-TW" sz="2200" b="0" i="0" u="none" strike="noStrike" kern="1200" cap="none" spc="0" normalizeH="0" baseline="0" noProof="0" dirty="0">
                    <a:ln>
                      <a:noFill/>
                    </a:ln>
                    <a:solidFill>
                      <a:prstClr val="black"/>
                    </a:solidFill>
                    <a:effectLst/>
                    <a:uLnTx/>
                    <a:uFillTx/>
                    <a:latin typeface="Calibri"/>
                    <a:ea typeface="Cambria Math" panose="02040503050406030204" pitchFamily="18" charset="0"/>
                    <a:cs typeface="+mn-cs"/>
                  </a:rPr>
                </a:br>
                <a14:m>
                  <m:oMath xmlns:m="http://schemas.openxmlformats.org/officeDocument/2006/math">
                    <m:r>
                      <a:rPr kumimoji="0" lang="en-US" altLang="zh-TW" sz="22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nary>
                      <m:naryPr>
                        <m:chr m:val="∑"/>
                        <m:ctrlP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naryPr>
                      <m:sub>
                        <m:r>
                          <m:rPr>
                            <m:brk m:alnAt="23"/>
                          </m:rP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𝑘</m:t>
                        </m:r>
                        <m: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=1</m:t>
                        </m:r>
                      </m:sub>
                      <m:sup>
                        <m: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𝑛</m:t>
                        </m:r>
                      </m:sup>
                      <m:e>
                        <m:r>
                          <m:rPr>
                            <m:sty m:val="p"/>
                          </m:rPr>
                          <a:rPr kumimoji="0" lang="en-US" altLang="zh-TW" sz="22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E</m:t>
                        </m:r>
                        <m:d>
                          <m:dPr>
                            <m:begChr m:val="["/>
                            <m:endChr m:val="]"/>
                            <m:ctrlP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dPr>
                          <m:e>
                            <m:sSub>
                              <m:sSubPr>
                                <m:ctrlP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𝑋</m:t>
                                </m:r>
                              </m:e>
                              <m:sub>
                                <m: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𝑘</m:t>
                                </m:r>
                              </m:sub>
                            </m:sSub>
                            <m: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𝑇</m:t>
                            </m:r>
                            <m:d>
                              <m:dPr>
                                <m:ctrlP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dPr>
                              <m:e>
                                <m:func>
                                  <m:funcPr>
                                    <m:ctrlP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funcPr>
                                  <m:fName>
                                    <m:r>
                                      <m:rPr>
                                        <m:sty m:val="p"/>
                                      </m:rPr>
                                      <a:rPr kumimoji="0" lang="en-US" altLang="zh-TW" sz="22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max</m:t>
                                    </m:r>
                                  </m:fName>
                                  <m:e>
                                    <m:d>
                                      <m:dPr>
                                        <m:ctrlP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𝑘</m:t>
                                        </m:r>
                                        <m: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−1,</m:t>
                                        </m:r>
                                        <m: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𝑛</m:t>
                                        </m:r>
                                        <m: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𝑘</m:t>
                                        </m:r>
                                      </m:e>
                                    </m:d>
                                  </m:e>
                                </m:func>
                              </m:e>
                            </m:d>
                          </m:e>
                        </m:d>
                      </m:e>
                    </m:nary>
                    <m: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r>
                      <m:rPr>
                        <m:sty m:val="p"/>
                      </m:rPr>
                      <a:rPr kumimoji="0" lang="en-US" altLang="zh-TW" sz="22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O</m:t>
                    </m:r>
                    <m:d>
                      <m:dPr>
                        <m:ctrlP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𝑛</m:t>
                        </m:r>
                      </m:e>
                    </m:d>
                  </m:oMath>
                </a14:m>
                <a:br>
                  <a:rPr kumimoji="0" lang="en-US" altLang="zh-TW" sz="2200" b="0" i="0" u="none" strike="noStrike" kern="1200" cap="none" spc="0" normalizeH="0" baseline="0" noProof="0" dirty="0">
                    <a:ln>
                      <a:noFill/>
                    </a:ln>
                    <a:solidFill>
                      <a:prstClr val="black"/>
                    </a:solidFill>
                    <a:effectLst/>
                    <a:uLnTx/>
                    <a:uFillTx/>
                    <a:latin typeface="Calibri"/>
                    <a:ea typeface="Cambria Math" panose="02040503050406030204" pitchFamily="18" charset="0"/>
                    <a:cs typeface="+mn-cs"/>
                  </a:rPr>
                </a:br>
                <a14:m>
                  <m:oMath xmlns:m="http://schemas.openxmlformats.org/officeDocument/2006/math">
                    <m:r>
                      <a:rPr kumimoji="0" lang="en-US" altLang="zh-TW" sz="22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nary>
                      <m:naryPr>
                        <m:chr m:val="∑"/>
                        <m:ctrlP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naryPr>
                      <m:sub>
                        <m:r>
                          <m:rPr>
                            <m:brk m:alnAt="23"/>
                          </m:rP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𝑘</m:t>
                        </m:r>
                        <m: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=1</m:t>
                        </m:r>
                      </m:sub>
                      <m:sup>
                        <m: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𝑛</m:t>
                        </m:r>
                      </m:sup>
                      <m:e>
                        <m:r>
                          <m:rPr>
                            <m:sty m:val="p"/>
                          </m:rPr>
                          <a:rPr kumimoji="0" lang="en-US" altLang="zh-TW" sz="22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E</m:t>
                        </m:r>
                        <m:d>
                          <m:dPr>
                            <m:begChr m:val="["/>
                            <m:endChr m:val="]"/>
                            <m:ctrlP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dPr>
                          <m:e>
                            <m:sSub>
                              <m:sSubPr>
                                <m:ctrlP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𝑋</m:t>
                                </m:r>
                              </m:e>
                              <m:sub>
                                <m: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𝑘</m:t>
                                </m:r>
                              </m:sub>
                            </m:sSub>
                          </m:e>
                        </m:d>
                        <m: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r>
                          <m:rPr>
                            <m:sty m:val="p"/>
                          </m:rPr>
                          <a:rPr kumimoji="0" lang="en-US" altLang="zh-TW" sz="22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E</m:t>
                        </m:r>
                        <m:d>
                          <m:dPr>
                            <m:begChr m:val="["/>
                            <m:endChr m:val="]"/>
                            <m:ctrlP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𝑇</m:t>
                            </m:r>
                            <m:d>
                              <m:dPr>
                                <m:ctrlP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dPr>
                              <m:e>
                                <m:func>
                                  <m:funcPr>
                                    <m:ctrlP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funcPr>
                                  <m:fName>
                                    <m:r>
                                      <m:rPr>
                                        <m:sty m:val="p"/>
                                      </m:rPr>
                                      <a:rPr kumimoji="0" lang="en-US" altLang="zh-TW" sz="22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max</m:t>
                                    </m:r>
                                  </m:fName>
                                  <m:e>
                                    <m:d>
                                      <m:dPr>
                                        <m:ctrlP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𝑘</m:t>
                                        </m:r>
                                        <m: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−1,</m:t>
                                        </m:r>
                                        <m: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𝑛</m:t>
                                        </m:r>
                                        <m: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𝑘</m:t>
                                        </m:r>
                                      </m:e>
                                    </m:d>
                                  </m:e>
                                </m:func>
                              </m:e>
                            </m:d>
                          </m:e>
                        </m:d>
                      </m:e>
                    </m:nary>
                    <m: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r>
                      <m:rPr>
                        <m:sty m:val="p"/>
                      </m:rPr>
                      <a:rPr kumimoji="0" lang="en-US" altLang="zh-TW" sz="22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O</m:t>
                    </m:r>
                    <m:d>
                      <m:dPr>
                        <m:ctrlP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𝑛</m:t>
                        </m:r>
                      </m:e>
                    </m:d>
                  </m:oMath>
                </a14:m>
                <a:br>
                  <a:rPr kumimoji="0" lang="en-US" altLang="zh-TW" sz="2200" b="0" i="0" u="none" strike="noStrike" kern="1200" cap="none" spc="0" normalizeH="0" baseline="0" noProof="0" dirty="0">
                    <a:ln>
                      <a:noFill/>
                    </a:ln>
                    <a:solidFill>
                      <a:prstClr val="black"/>
                    </a:solidFill>
                    <a:effectLst/>
                    <a:uLnTx/>
                    <a:uFillTx/>
                    <a:latin typeface="Calibri"/>
                    <a:ea typeface="Cambria Math" panose="02040503050406030204" pitchFamily="18" charset="0"/>
                    <a:cs typeface="+mn-cs"/>
                  </a:rPr>
                </a:br>
                <a14:m>
                  <m:oMath xmlns:m="http://schemas.openxmlformats.org/officeDocument/2006/math">
                    <m:r>
                      <a:rPr kumimoji="0" lang="en-US" altLang="zh-TW" sz="22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nary>
                      <m:naryPr>
                        <m:chr m:val="∑"/>
                        <m:ctrlP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naryPr>
                      <m:sub>
                        <m:r>
                          <m:rPr>
                            <m:brk m:alnAt="23"/>
                          </m:rP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𝑘</m:t>
                        </m:r>
                        <m: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=1</m:t>
                        </m:r>
                      </m:sub>
                      <m:sup>
                        <m: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𝑛</m:t>
                        </m:r>
                      </m:sup>
                      <m:e>
                        <m:f>
                          <m:fPr>
                            <m:ctrlPr>
                              <a:rPr kumimoji="0" lang="en-US" altLang="zh-TW" sz="22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fPr>
                          <m:num>
                            <m:r>
                              <a:rPr kumimoji="0" lang="en-US" altLang="zh-TW" sz="22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1</m:t>
                            </m:r>
                          </m:num>
                          <m:den>
                            <m:r>
                              <a:rPr kumimoji="0" lang="en-US" altLang="zh-TW" sz="22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𝑛</m:t>
                            </m:r>
                          </m:den>
                        </m:f>
                        <m: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r>
                          <m:rPr>
                            <m:sty m:val="p"/>
                          </m:rPr>
                          <a:rPr kumimoji="0" lang="en-US" altLang="zh-TW" sz="22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E</m:t>
                        </m:r>
                        <m:d>
                          <m:dPr>
                            <m:begChr m:val="["/>
                            <m:endChr m:val="]"/>
                            <m:ctrlP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𝑇</m:t>
                            </m:r>
                            <m:d>
                              <m:dPr>
                                <m:ctrlP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dPr>
                              <m:e>
                                <m:func>
                                  <m:funcPr>
                                    <m:ctrlP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funcPr>
                                  <m:fName>
                                    <m:r>
                                      <m:rPr>
                                        <m:sty m:val="p"/>
                                      </m:rPr>
                                      <a:rPr kumimoji="0" lang="en-US" altLang="zh-TW" sz="22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max</m:t>
                                    </m:r>
                                  </m:fName>
                                  <m:e>
                                    <m:d>
                                      <m:dPr>
                                        <m:ctrlP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𝑘</m:t>
                                        </m:r>
                                        <m: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−1,</m:t>
                                        </m:r>
                                        <m: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𝑛</m:t>
                                        </m:r>
                                        <m: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𝑘</m:t>
                                        </m:r>
                                      </m:e>
                                    </m:d>
                                  </m:e>
                                </m:func>
                              </m:e>
                            </m:d>
                          </m:e>
                        </m:d>
                      </m:e>
                    </m:nary>
                    <m: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r>
                      <m:rPr>
                        <m:sty m:val="p"/>
                      </m:rPr>
                      <a:rPr kumimoji="0" lang="en-US" altLang="zh-TW" sz="22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O</m:t>
                    </m:r>
                    <m:d>
                      <m:dPr>
                        <m:ctrlP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𝑛</m:t>
                        </m:r>
                      </m:e>
                    </m:d>
                  </m:oMath>
                </a14:m>
                <a:endParaRPr kumimoji="0" lang="zh-TW" altLang="en-US" sz="2200" b="0" i="0" u="none" strike="noStrike" kern="1200" cap="none" spc="0" normalizeH="0" baseline="0" noProof="0" dirty="0">
                  <a:ln>
                    <a:noFill/>
                  </a:ln>
                  <a:solidFill>
                    <a:prstClr val="black"/>
                  </a:solidFill>
                  <a:effectLst/>
                  <a:uLnTx/>
                  <a:uFillTx/>
                  <a:latin typeface="Calibri"/>
                  <a:cs typeface="+mn-cs"/>
                </a:endParaRPr>
              </a:p>
              <a:p>
                <a:endParaRPr lang="zh-TW" altLang="en-US" dirty="0"/>
              </a:p>
            </p:txBody>
          </p:sp>
        </mc:Choice>
        <mc:Fallback xmlns="">
          <p:sp>
            <p:nvSpPr>
              <p:cNvPr id="3" name="內容版面配置區 2">
                <a:extLst>
                  <a:ext uri="{FF2B5EF4-FFF2-40B4-BE49-F238E27FC236}">
                    <a16:creationId xmlns:a16="http://schemas.microsoft.com/office/drawing/2014/main" id="{F26B1F3B-533C-4DCF-BA35-AFDD8E93F7F2}"/>
                  </a:ext>
                </a:extLst>
              </p:cNvPr>
              <p:cNvSpPr>
                <a:spLocks noGrp="1" noRot="1" noChangeAspect="1" noMove="1" noResize="1" noEditPoints="1" noAdjustHandles="1" noChangeArrowheads="1" noChangeShapeType="1" noTextEdit="1"/>
              </p:cNvSpPr>
              <p:nvPr>
                <p:ph sz="quarter" idx="14"/>
              </p:nvPr>
            </p:nvSpPr>
            <p:spPr>
              <a:xfrm>
                <a:off x="444243" y="1801744"/>
                <a:ext cx="10688813" cy="3972204"/>
              </a:xfrm>
              <a:blipFill>
                <a:blip r:embed="rId2"/>
                <a:stretch>
                  <a:fillRect l="-1027" t="-2611"/>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9DA8F807-244C-42D2-B9E0-F4B7CB3B1B79}"/>
              </a:ext>
            </a:extLst>
          </p:cNvPr>
          <p:cNvSpPr>
            <a:spLocks noGrp="1"/>
          </p:cNvSpPr>
          <p:nvPr>
            <p:ph type="sldNum" sz="quarter" idx="12"/>
          </p:nvPr>
        </p:nvSpPr>
        <p:spPr/>
        <p:txBody>
          <a:bodyPr/>
          <a:lstStyle/>
          <a:p>
            <a:fld id="{273D50BF-F804-4F2B-A050-D3DD5B4A1FE5}" type="slidenum">
              <a:rPr lang="zh-TW" altLang="en-US" smtClean="0"/>
              <a:pPr/>
              <a:t>18</a:t>
            </a:fld>
            <a:endParaRPr lang="zh-TW" altLang="en-US" dirty="0"/>
          </a:p>
        </p:txBody>
      </p:sp>
      <p:sp>
        <p:nvSpPr>
          <p:cNvPr id="5" name="標題 4">
            <a:extLst>
              <a:ext uri="{FF2B5EF4-FFF2-40B4-BE49-F238E27FC236}">
                <a16:creationId xmlns:a16="http://schemas.microsoft.com/office/drawing/2014/main" id="{A0C3385D-FC55-465F-B992-198F48E0E855}"/>
              </a:ext>
            </a:extLst>
          </p:cNvPr>
          <p:cNvSpPr>
            <a:spLocks noGrp="1"/>
          </p:cNvSpPr>
          <p:nvPr>
            <p:ph type="title"/>
          </p:nvPr>
        </p:nvSpPr>
        <p:spPr>
          <a:xfrm>
            <a:off x="444244" y="800313"/>
            <a:ext cx="10688812" cy="868517"/>
          </a:xfrm>
        </p:spPr>
        <p:txBody>
          <a:bodyPr/>
          <a:lstStyle/>
          <a:p>
            <a:r>
              <a:rPr lang="en-US" altLang="zh-TW" dirty="0"/>
              <a:t>Analysis</a:t>
            </a:r>
            <a:endParaRPr lang="zh-TW" altLang="en-US" dirty="0"/>
          </a:p>
        </p:txBody>
      </p:sp>
      <p:sp>
        <p:nvSpPr>
          <p:cNvPr id="6" name="文字方塊 5">
            <a:extLst>
              <a:ext uri="{FF2B5EF4-FFF2-40B4-BE49-F238E27FC236}">
                <a16:creationId xmlns:a16="http://schemas.microsoft.com/office/drawing/2014/main" id="{C606474B-2404-453D-BBF3-1D9C055337B0}"/>
              </a:ext>
            </a:extLst>
          </p:cNvPr>
          <p:cNvSpPr txBox="1"/>
          <p:nvPr/>
        </p:nvSpPr>
        <p:spPr>
          <a:xfrm>
            <a:off x="8646455" y="3244334"/>
            <a:ext cx="2634054" cy="369332"/>
          </a:xfrm>
          <a:prstGeom prst="rect">
            <a:avLst/>
          </a:prstGeom>
          <a:noFill/>
        </p:spPr>
        <p:txBody>
          <a:bodyPr wrap="none" rtlCol="0">
            <a:spAutoFit/>
          </a:bodyPr>
          <a:lstStyle/>
          <a:p>
            <a:r>
              <a:rPr lang="en-US" altLang="zh-TW"/>
              <a:t>(linearity of expectation)</a:t>
            </a:r>
            <a:endParaRPr lang="en-US" altLang="zh-TW" dirty="0"/>
          </a:p>
        </p:txBody>
      </p:sp>
      <p:sp>
        <p:nvSpPr>
          <p:cNvPr id="7" name="文字方塊 6">
            <a:extLst>
              <a:ext uri="{FF2B5EF4-FFF2-40B4-BE49-F238E27FC236}">
                <a16:creationId xmlns:a16="http://schemas.microsoft.com/office/drawing/2014/main" id="{7CFB92B0-8BCB-4A0E-9442-F80843CAADC4}"/>
              </a:ext>
            </a:extLst>
          </p:cNvPr>
          <p:cNvSpPr txBox="1"/>
          <p:nvPr/>
        </p:nvSpPr>
        <p:spPr>
          <a:xfrm>
            <a:off x="8646455" y="4100011"/>
            <a:ext cx="1928733" cy="369332"/>
          </a:xfrm>
          <a:prstGeom prst="rect">
            <a:avLst/>
          </a:prstGeom>
          <a:noFill/>
        </p:spPr>
        <p:txBody>
          <a:bodyPr wrap="none" rtlCol="0">
            <a:spAutoFit/>
          </a:bodyPr>
          <a:lstStyle/>
          <a:p>
            <a:r>
              <a:rPr lang="en-US" altLang="zh-TW" dirty="0"/>
              <a:t>(equation (C.23))</a:t>
            </a:r>
          </a:p>
        </p:txBody>
      </p:sp>
    </p:spTree>
    <p:extLst>
      <p:ext uri="{BB962C8B-B14F-4D97-AF65-F5344CB8AC3E}">
        <p14:creationId xmlns:p14="http://schemas.microsoft.com/office/powerpoint/2010/main" val="254873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F26B1F3B-533C-4DCF-BA35-AFDD8E93F7F2}"/>
                  </a:ext>
                </a:extLst>
              </p:cNvPr>
              <p:cNvSpPr>
                <a:spLocks noGrp="1"/>
              </p:cNvSpPr>
              <p:nvPr>
                <p:ph sz="quarter" idx="14"/>
              </p:nvPr>
            </p:nvSpPr>
            <p:spPr>
              <a:xfrm>
                <a:off x="444243" y="1801744"/>
                <a:ext cx="10688813" cy="3972204"/>
              </a:xfr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We rely on </a:t>
                </a:r>
                <a14:m>
                  <m:oMath xmlns:m="http://schemas.openxmlformats.org/officeDocument/2006/math">
                    <m:sSub>
                      <m:sSub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𝑋</m:t>
                        </m:r>
                      </m:e>
                      <m:sub>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𝑘</m:t>
                        </m:r>
                      </m:sub>
                    </m:sSub>
                  </m:oMath>
                </a14:m>
                <a:r>
                  <a:rPr kumimoji="0" lang="en-US" altLang="zh-TW" sz="2800" b="0" i="0" u="none" strike="noStrike" kern="1200" cap="none" spc="0" normalizeH="0" baseline="0" noProof="0" dirty="0">
                    <a:ln>
                      <a:noFill/>
                    </a:ln>
                    <a:solidFill>
                      <a:prstClr val="black"/>
                    </a:solidFill>
                    <a:effectLst/>
                    <a:uLnTx/>
                    <a:uFillTx/>
                    <a:latin typeface="Calibri"/>
                    <a:cs typeface="+mn-cs"/>
                  </a:rPr>
                  <a:t> and </a:t>
                </a:r>
                <a14:m>
                  <m:oMath xmlns:m="http://schemas.openxmlformats.org/officeDocument/2006/math">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𝑇</m:t>
                    </m:r>
                    <m:d>
                      <m:d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dPr>
                      <m:e>
                        <m:func>
                          <m:func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funcPr>
                          <m:fName>
                            <m:r>
                              <m:rPr>
                                <m:sty m:val="p"/>
                              </m:rPr>
                              <a:rPr kumimoji="0" lang="en-US" altLang="zh-TW" sz="2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max</m:t>
                            </m:r>
                          </m:fName>
                          <m:e>
                            <m:d>
                              <m:d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𝑘</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−1,</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𝑛</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𝑘</m:t>
                                </m:r>
                              </m:e>
                            </m:d>
                          </m:e>
                        </m:func>
                      </m:e>
                    </m:d>
                  </m:oMath>
                </a14:m>
                <a:r>
                  <a:rPr kumimoji="0" lang="en-US" altLang="zh-TW" sz="2800" b="0" i="0" u="none" strike="noStrike" kern="1200" cap="none" spc="0" normalizeH="0" baseline="0" noProof="0" dirty="0">
                    <a:ln>
                      <a:noFill/>
                    </a:ln>
                    <a:solidFill>
                      <a:prstClr val="black"/>
                    </a:solidFill>
                    <a:effectLst/>
                    <a:uLnTx/>
                    <a:uFillTx/>
                    <a:latin typeface="Calibri"/>
                    <a:cs typeface="+mn-cs"/>
                  </a:rPr>
                  <a:t> being independent random variables in order to apply equation (C.23).</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Looking at the expression </a:t>
                </a:r>
                <a14:m>
                  <m:oMath xmlns:m="http://schemas.openxmlformats.org/officeDocument/2006/math">
                    <m:func>
                      <m:func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funcPr>
                      <m:fName>
                        <m:r>
                          <m:rPr>
                            <m:sty m:val="p"/>
                          </m:rPr>
                          <a:rPr kumimoji="0" lang="en-US" altLang="zh-TW" sz="2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max</m:t>
                        </m:r>
                      </m:fName>
                      <m:e>
                        <m:d>
                          <m:d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𝑘</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−1,</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𝑛</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𝑘</m:t>
                            </m:r>
                          </m:e>
                        </m:d>
                      </m:e>
                    </m:func>
                  </m:oMath>
                </a14:m>
                <a:r>
                  <a:rPr kumimoji="0" lang="en-US" altLang="zh-TW" sz="2800" b="0" i="0" u="none" strike="noStrike" kern="1200" cap="none" spc="0" normalizeH="0" baseline="0" noProof="0" dirty="0">
                    <a:ln>
                      <a:noFill/>
                    </a:ln>
                    <a:solidFill>
                      <a:prstClr val="black"/>
                    </a:solidFill>
                    <a:effectLst/>
                    <a:uLnTx/>
                    <a:uFillTx/>
                    <a:latin typeface="Calibri"/>
                    <a:cs typeface="+mn-cs"/>
                  </a:rPr>
                  <a:t> we have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zh-TW" sz="2400" b="0" i="0" u="none" strike="noStrike" kern="1200" cap="none" spc="0" normalizeH="0" baseline="0" noProof="0" dirty="0">
                    <a:ln>
                      <a:noFill/>
                    </a:ln>
                    <a:solidFill>
                      <a:prstClr val="black"/>
                    </a:solidFill>
                    <a:effectLst/>
                    <a:uLnTx/>
                    <a:uFillTx/>
                    <a:latin typeface="Calibri"/>
                    <a:cs typeface="+mn-cs"/>
                  </a:rPr>
                  <a:t>If </a:t>
                </a:r>
                <a14:m>
                  <m:oMath xmlns:m="http://schemas.openxmlformats.org/officeDocument/2006/math">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𝑛</m:t>
                    </m:r>
                  </m:oMath>
                </a14:m>
                <a:r>
                  <a:rPr kumimoji="0" lang="en-US" altLang="zh-TW" sz="2400" b="0" i="0" u="none" strike="noStrike" kern="1200" cap="none" spc="0" normalizeH="0" baseline="0" noProof="0" dirty="0">
                    <a:ln>
                      <a:noFill/>
                    </a:ln>
                    <a:solidFill>
                      <a:prstClr val="black"/>
                    </a:solidFill>
                    <a:effectLst/>
                    <a:uLnTx/>
                    <a:uFillTx/>
                    <a:latin typeface="Calibri"/>
                    <a:cs typeface="+mn-cs"/>
                  </a:rPr>
                  <a:t> is even, each term from </a:t>
                </a:r>
                <a14:m>
                  <m:oMath xmlns:m="http://schemas.openxmlformats.org/officeDocument/2006/math">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𝑇</m:t>
                    </m:r>
                    <m:d>
                      <m:d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d>
                          <m:dPr>
                            <m:begChr m:val="⌈"/>
                            <m:endChr m:val="⌉"/>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/2</m:t>
                            </m:r>
                          </m:e>
                        </m:d>
                      </m:e>
                    </m:d>
                  </m:oMath>
                </a14:m>
                <a:r>
                  <a:rPr kumimoji="0" lang="en-US" altLang="zh-TW" sz="2400" b="0" i="0" u="none" strike="noStrike" kern="1200" cap="none" spc="0" normalizeH="0" baseline="0" noProof="0" dirty="0">
                    <a:ln>
                      <a:noFill/>
                    </a:ln>
                    <a:solidFill>
                      <a:prstClr val="black"/>
                    </a:solidFill>
                    <a:effectLst/>
                    <a:uLnTx/>
                    <a:uFillTx/>
                    <a:latin typeface="Calibri"/>
                    <a:cs typeface="+mn-cs"/>
                  </a:rPr>
                  <a:t> up to </a:t>
                </a:r>
                <a14:m>
                  <m:oMath xmlns:m="http://schemas.openxmlformats.org/officeDocument/2006/math">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𝑇</m:t>
                    </m:r>
                    <m:d>
                      <m:d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e>
                    </m:d>
                  </m:oMath>
                </a14:m>
                <a:r>
                  <a:rPr kumimoji="0" lang="en-US" altLang="zh-TW" sz="2400" b="0" i="0" u="none" strike="noStrike" kern="1200" cap="none" spc="0" normalizeH="0" baseline="0" noProof="0" dirty="0">
                    <a:ln>
                      <a:noFill/>
                    </a:ln>
                    <a:solidFill>
                      <a:prstClr val="black"/>
                    </a:solidFill>
                    <a:effectLst/>
                    <a:uLnTx/>
                    <a:uFillTx/>
                    <a:latin typeface="Calibri"/>
                    <a:cs typeface="+mn-cs"/>
                  </a:rPr>
                  <a:t> appears exactly twice in the summation.</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zh-TW" sz="2400" b="0" i="0" u="none" strike="noStrike" kern="1200" cap="none" spc="0" normalizeH="0" baseline="0" noProof="0" dirty="0">
                    <a:ln>
                      <a:noFill/>
                    </a:ln>
                    <a:solidFill>
                      <a:prstClr val="black"/>
                    </a:solidFill>
                    <a:effectLst/>
                    <a:uLnTx/>
                    <a:uFillTx/>
                    <a:latin typeface="Calibri"/>
                    <a:cs typeface="+mn-cs"/>
                  </a:rPr>
                  <a:t>If </a:t>
                </a:r>
                <a14:m>
                  <m:oMath xmlns:m="http://schemas.openxmlformats.org/officeDocument/2006/math">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𝑛</m:t>
                    </m:r>
                  </m:oMath>
                </a14:m>
                <a:r>
                  <a:rPr kumimoji="0" lang="en-US" altLang="zh-TW" sz="2400" b="0" i="0" u="none" strike="noStrike" kern="1200" cap="none" spc="0" normalizeH="0" baseline="0" noProof="0" dirty="0">
                    <a:ln>
                      <a:noFill/>
                    </a:ln>
                    <a:solidFill>
                      <a:prstClr val="black"/>
                    </a:solidFill>
                    <a:effectLst/>
                    <a:uLnTx/>
                    <a:uFillTx/>
                    <a:latin typeface="Calibri"/>
                    <a:cs typeface="+mn-cs"/>
                  </a:rPr>
                  <a:t> is odd, these terms appear twice and </a:t>
                </a:r>
                <a14:m>
                  <m:oMath xmlns:m="http://schemas.openxmlformats.org/officeDocument/2006/math">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𝑇</m:t>
                    </m:r>
                    <m:d>
                      <m:d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d>
                          <m:dPr>
                            <m:begChr m:val="⌊"/>
                            <m:endChr m:val="⌋"/>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𝑛</m:t>
                            </m:r>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/2</m:t>
                            </m:r>
                          </m:e>
                        </m:d>
                      </m:e>
                    </m:d>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 </m:t>
                    </m:r>
                  </m:oMath>
                </a14:m>
                <a:r>
                  <a:rPr kumimoji="0" lang="en-US" altLang="zh-TW" sz="2400" b="0" i="0" u="none" strike="noStrike" kern="1200" cap="none" spc="0" normalizeH="0" baseline="0" noProof="0" dirty="0">
                    <a:ln>
                      <a:noFill/>
                    </a:ln>
                    <a:solidFill>
                      <a:prstClr val="black"/>
                    </a:solidFill>
                    <a:effectLst/>
                    <a:uLnTx/>
                    <a:uFillTx/>
                    <a:latin typeface="Calibri"/>
                    <a:cs typeface="+mn-cs"/>
                  </a:rPr>
                  <a:t>appears once.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Either way, </a:t>
                </a:r>
                <a14:m>
                  <m:oMath xmlns:m="http://schemas.openxmlformats.org/officeDocument/2006/math">
                    <m:r>
                      <m:rPr>
                        <m:sty m:val="p"/>
                      </m:rPr>
                      <a:rPr kumimoji="0" lang="en-US" altLang="zh-TW" sz="3200" b="0" i="0" u="none" strike="noStrike" kern="1200" cap="none" spc="0" normalizeH="0" baseline="0" noProof="0" smtClean="0">
                        <a:ln>
                          <a:noFill/>
                        </a:ln>
                        <a:solidFill>
                          <a:prstClr val="black"/>
                        </a:solidFill>
                        <a:effectLst/>
                        <a:uLnTx/>
                        <a:uFillTx/>
                        <a:latin typeface="Cambria Math" panose="02040503050406030204" pitchFamily="18" charset="0"/>
                        <a:cs typeface="+mn-cs"/>
                      </a:rPr>
                      <m:t>E</m:t>
                    </m:r>
                    <m:d>
                      <m:dPr>
                        <m:begChr m:val="["/>
                        <m:endChr m:val="]"/>
                        <m:ctrlPr>
                          <a:rPr kumimoji="0" lang="en-US" altLang="zh-TW" sz="32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TW" sz="3200" b="0" i="1" u="none" strike="noStrike" kern="1200" cap="none" spc="0" normalizeH="0" baseline="0" noProof="0">
                            <a:ln>
                              <a:noFill/>
                            </a:ln>
                            <a:solidFill>
                              <a:prstClr val="black"/>
                            </a:solidFill>
                            <a:effectLst/>
                            <a:uLnTx/>
                            <a:uFillTx/>
                            <a:latin typeface="Cambria Math" panose="02040503050406030204" pitchFamily="18" charset="0"/>
                            <a:cs typeface="+mn-cs"/>
                          </a:rPr>
                          <m:t>𝑇</m:t>
                        </m:r>
                        <m:d>
                          <m:dPr>
                            <m:ctrlPr>
                              <a:rPr kumimoji="0" lang="en-US" altLang="zh-TW" sz="32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0" lang="en-US" altLang="zh-TW" sz="3200" b="0" i="1" u="none" strike="noStrike" kern="1200" cap="none" spc="0" normalizeH="0" baseline="0" noProof="0">
                                <a:ln>
                                  <a:noFill/>
                                </a:ln>
                                <a:solidFill>
                                  <a:prstClr val="black"/>
                                </a:solidFill>
                                <a:effectLst/>
                                <a:uLnTx/>
                                <a:uFillTx/>
                                <a:latin typeface="Cambria Math" panose="02040503050406030204" pitchFamily="18" charset="0"/>
                                <a:cs typeface="+mn-cs"/>
                              </a:rPr>
                              <m:t>𝑛</m:t>
                            </m:r>
                          </m:e>
                        </m:d>
                      </m:e>
                    </m:d>
                    <m:r>
                      <a:rPr kumimoji="0" lang="en-US" altLang="zh-TW" sz="32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f>
                      <m:fPr>
                        <m:ctrlPr>
                          <a:rPr kumimoji="0" lang="en-US" altLang="zh-TW" sz="32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fPr>
                      <m:num>
                        <m:r>
                          <a:rPr kumimoji="0" lang="en-US" altLang="zh-TW" sz="32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2</m:t>
                        </m:r>
                      </m:num>
                      <m:den>
                        <m:r>
                          <a:rPr kumimoji="0" lang="en-US" altLang="zh-TW" sz="32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𝑛</m:t>
                        </m:r>
                      </m:den>
                    </m:f>
                    <m:nary>
                      <m:naryPr>
                        <m:chr m:val="∑"/>
                        <m:ctrlPr>
                          <a:rPr kumimoji="0" lang="en-US" altLang="zh-TW" sz="32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naryPr>
                      <m:sub>
                        <m:r>
                          <m:rPr>
                            <m:brk m:alnAt="23"/>
                          </m:rPr>
                          <a:rPr kumimoji="0" lang="en-US" altLang="zh-TW" sz="32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𝑘</m:t>
                        </m:r>
                        <m:r>
                          <a:rPr kumimoji="0" lang="en-US" altLang="zh-TW" sz="32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d>
                          <m:dPr>
                            <m:begChr m:val="⌊"/>
                            <m:endChr m:val="⌋"/>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f>
                              <m:f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fPr>
                              <m:num>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𝑛</m:t>
                                </m:r>
                              </m:num>
                              <m:den>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2</m:t>
                                </m:r>
                              </m:den>
                            </m:f>
                          </m:e>
                        </m:d>
                      </m:sub>
                      <m:sup>
                        <m:r>
                          <a:rPr kumimoji="0" lang="en-US" altLang="zh-TW" sz="32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𝑛</m:t>
                        </m:r>
                        <m:r>
                          <a:rPr kumimoji="0" lang="en-US" altLang="zh-TW" sz="32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−1</m:t>
                        </m:r>
                      </m:sup>
                      <m:e>
                        <m:r>
                          <m:rPr>
                            <m:sty m:val="p"/>
                          </m:rPr>
                          <a:rPr kumimoji="0" lang="en-US" altLang="zh-TW" sz="2800" b="0" i="0" u="none" strike="noStrike" kern="1200" cap="none" spc="0" normalizeH="0" baseline="0" noProof="0">
                            <a:ln>
                              <a:noFill/>
                            </a:ln>
                            <a:solidFill>
                              <a:prstClr val="black"/>
                            </a:solidFill>
                            <a:effectLst/>
                            <a:uLnTx/>
                            <a:uFillTx/>
                            <a:latin typeface="Cambria Math" panose="02040503050406030204" pitchFamily="18" charset="0"/>
                            <a:cs typeface="+mn-cs"/>
                          </a:rPr>
                          <m:t>E</m:t>
                        </m:r>
                        <m:d>
                          <m:dPr>
                            <m:begChr m:val="["/>
                            <m:endChr m:val="]"/>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𝑇</m:t>
                            </m:r>
                            <m:d>
                              <m:d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𝑘</m:t>
                                </m:r>
                              </m:e>
                            </m:d>
                          </m:e>
                        </m:d>
                      </m:e>
                    </m:nary>
                    <m:r>
                      <a:rPr kumimoji="0" lang="en-US" altLang="zh-TW" sz="32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m:rPr>
                        <m:sty m:val="p"/>
                      </m:rPr>
                      <a:rPr kumimoji="0" lang="en-US" altLang="zh-TW" sz="2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O</m:t>
                    </m:r>
                    <m:d>
                      <m:d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𝑛</m:t>
                        </m:r>
                      </m:e>
                    </m:d>
                  </m:oMath>
                </a14:m>
                <a:endParaRPr kumimoji="0" lang="zh-TW" altLang="en-US" sz="2800" b="0" i="0" u="none" strike="noStrike" kern="1200" cap="none" spc="0" normalizeH="0" baseline="0" noProof="0" dirty="0">
                  <a:ln>
                    <a:noFill/>
                  </a:ln>
                  <a:solidFill>
                    <a:prstClr val="black"/>
                  </a:solidFill>
                  <a:effectLst/>
                  <a:uLnTx/>
                  <a:uFillTx/>
                  <a:latin typeface="Calibri"/>
                  <a:cs typeface="+mn-cs"/>
                </a:endParaRPr>
              </a:p>
              <a:p>
                <a:endParaRPr lang="zh-TW" altLang="en-US" dirty="0"/>
              </a:p>
            </p:txBody>
          </p:sp>
        </mc:Choice>
        <mc:Fallback xmlns="">
          <p:sp>
            <p:nvSpPr>
              <p:cNvPr id="3" name="內容版面配置區 2">
                <a:extLst>
                  <a:ext uri="{FF2B5EF4-FFF2-40B4-BE49-F238E27FC236}">
                    <a16:creationId xmlns:a16="http://schemas.microsoft.com/office/drawing/2014/main" id="{F26B1F3B-533C-4DCF-BA35-AFDD8E93F7F2}"/>
                  </a:ext>
                </a:extLst>
              </p:cNvPr>
              <p:cNvSpPr>
                <a:spLocks noGrp="1" noRot="1" noChangeAspect="1" noMove="1" noResize="1" noEditPoints="1" noAdjustHandles="1" noChangeArrowheads="1" noChangeShapeType="1" noTextEdit="1"/>
              </p:cNvSpPr>
              <p:nvPr>
                <p:ph sz="quarter" idx="14"/>
              </p:nvPr>
            </p:nvSpPr>
            <p:spPr>
              <a:xfrm>
                <a:off x="444243" y="1801744"/>
                <a:ext cx="10688813" cy="3972204"/>
              </a:xfrm>
              <a:blipFill>
                <a:blip r:embed="rId2"/>
                <a:stretch>
                  <a:fillRect l="-1027" t="-2611"/>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9DA8F807-244C-42D2-B9E0-F4B7CB3B1B79}"/>
              </a:ext>
            </a:extLst>
          </p:cNvPr>
          <p:cNvSpPr>
            <a:spLocks noGrp="1"/>
          </p:cNvSpPr>
          <p:nvPr>
            <p:ph type="sldNum" sz="quarter" idx="12"/>
          </p:nvPr>
        </p:nvSpPr>
        <p:spPr/>
        <p:txBody>
          <a:bodyPr/>
          <a:lstStyle/>
          <a:p>
            <a:fld id="{273D50BF-F804-4F2B-A050-D3DD5B4A1FE5}" type="slidenum">
              <a:rPr lang="zh-TW" altLang="en-US" smtClean="0"/>
              <a:pPr/>
              <a:t>19</a:t>
            </a:fld>
            <a:endParaRPr lang="zh-TW" altLang="en-US" dirty="0"/>
          </a:p>
        </p:txBody>
      </p:sp>
      <p:sp>
        <p:nvSpPr>
          <p:cNvPr id="5" name="標題 4">
            <a:extLst>
              <a:ext uri="{FF2B5EF4-FFF2-40B4-BE49-F238E27FC236}">
                <a16:creationId xmlns:a16="http://schemas.microsoft.com/office/drawing/2014/main" id="{A0C3385D-FC55-465F-B992-198F48E0E855}"/>
              </a:ext>
            </a:extLst>
          </p:cNvPr>
          <p:cNvSpPr>
            <a:spLocks noGrp="1"/>
          </p:cNvSpPr>
          <p:nvPr>
            <p:ph type="title"/>
          </p:nvPr>
        </p:nvSpPr>
        <p:spPr>
          <a:xfrm>
            <a:off x="444244" y="800313"/>
            <a:ext cx="10688812" cy="868517"/>
          </a:xfrm>
        </p:spPr>
        <p:txBody>
          <a:bodyPr/>
          <a:lstStyle/>
          <a:p>
            <a:r>
              <a:rPr lang="en-US" altLang="zh-TW" dirty="0"/>
              <a:t>Analysis</a:t>
            </a:r>
            <a:endParaRPr lang="zh-TW" altLang="en-US" dirty="0"/>
          </a:p>
        </p:txBody>
      </p:sp>
    </p:spTree>
    <p:extLst>
      <p:ext uri="{BB962C8B-B14F-4D97-AF65-F5344CB8AC3E}">
        <p14:creationId xmlns:p14="http://schemas.microsoft.com/office/powerpoint/2010/main" val="812053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F26B1F3B-533C-4DCF-BA35-AFDD8E93F7F2}"/>
                  </a:ext>
                </a:extLst>
              </p:cNvPr>
              <p:cNvSpPr>
                <a:spLocks noGrp="1"/>
              </p:cNvSpPr>
              <p:nvPr>
                <p:ph sz="quarter" idx="14"/>
              </p:nvPr>
            </p:nvSpPr>
            <p:spPr>
              <a:xfrm>
                <a:off x="444243" y="1801744"/>
                <a:ext cx="10688813" cy="3972204"/>
              </a:xfr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srgbClr val="FF0000"/>
                    </a:solidFill>
                    <a:effectLst/>
                    <a:uLnTx/>
                    <a:uFillTx/>
                    <a:latin typeface="Calibri"/>
                    <a:cs typeface="+mn-cs"/>
                  </a:rPr>
                  <a:t>The </a:t>
                </a:r>
                <a14:m>
                  <m:oMath xmlns:m="http://schemas.openxmlformats.org/officeDocument/2006/math">
                    <m:r>
                      <a:rPr kumimoji="0" lang="en-US" altLang="zh-TW" sz="2800" b="0" i="1" u="none" strike="noStrike" kern="1200" cap="none" spc="0" normalizeH="0" baseline="0" noProof="0" dirty="0" smtClean="0">
                        <a:ln>
                          <a:noFill/>
                        </a:ln>
                        <a:solidFill>
                          <a:srgbClr val="FF0000"/>
                        </a:solidFill>
                        <a:effectLst/>
                        <a:uLnTx/>
                        <a:uFillTx/>
                        <a:latin typeface="Cambria Math" panose="02040503050406030204" pitchFamily="18" charset="0"/>
                        <a:cs typeface="+mn-cs"/>
                      </a:rPr>
                      <m:t>𝑖</m:t>
                    </m:r>
                  </m:oMath>
                </a14:m>
                <a:r>
                  <a:rPr kumimoji="0" lang="en-US" altLang="zh-TW" sz="2800" b="0" i="0" u="none" strike="noStrike" kern="1200" cap="none" spc="0" normalizeH="0" baseline="0" noProof="0" dirty="0" err="1">
                    <a:ln>
                      <a:noFill/>
                    </a:ln>
                    <a:solidFill>
                      <a:srgbClr val="FF0000"/>
                    </a:solidFill>
                    <a:effectLst/>
                    <a:uLnTx/>
                    <a:uFillTx/>
                    <a:latin typeface="Calibri"/>
                    <a:cs typeface="+mn-cs"/>
                  </a:rPr>
                  <a:t>th</a:t>
                </a:r>
                <a:r>
                  <a:rPr kumimoji="0" lang="en-US" altLang="zh-TW" sz="2800" b="0" i="0" u="none" strike="noStrike" kern="1200" cap="none" spc="0" normalizeH="0" baseline="0" noProof="0" dirty="0">
                    <a:ln>
                      <a:noFill/>
                    </a:ln>
                    <a:solidFill>
                      <a:srgbClr val="FF0000"/>
                    </a:solidFill>
                    <a:effectLst/>
                    <a:uLnTx/>
                    <a:uFillTx/>
                    <a:latin typeface="Calibri"/>
                    <a:cs typeface="+mn-cs"/>
                  </a:rPr>
                  <a:t> order statistic </a:t>
                </a:r>
                <a:r>
                  <a:rPr kumimoji="0" lang="en-US" altLang="zh-TW" sz="2800" b="0" i="0" u="none" strike="noStrike" kern="1200" cap="none" spc="0" normalizeH="0" baseline="0" noProof="0" dirty="0">
                    <a:ln>
                      <a:noFill/>
                    </a:ln>
                    <a:solidFill>
                      <a:prstClr val="black"/>
                    </a:solidFill>
                    <a:effectLst/>
                    <a:uLnTx/>
                    <a:uFillTx/>
                    <a:latin typeface="Calibri"/>
                    <a:cs typeface="+mn-cs"/>
                  </a:rPr>
                  <a:t>is the </a:t>
                </a:r>
                <a14:m>
                  <m:oMath xmlns:m="http://schemas.openxmlformats.org/officeDocument/2006/math">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𝑖</m:t>
                    </m:r>
                  </m:oMath>
                </a14:m>
                <a:r>
                  <a:rPr kumimoji="0" lang="en-US" altLang="zh-TW" sz="2800" b="0" i="0" u="none" strike="noStrike" kern="1200" cap="none" spc="0" normalizeH="0" baseline="0" noProof="0" dirty="0" err="1">
                    <a:ln>
                      <a:noFill/>
                    </a:ln>
                    <a:solidFill>
                      <a:prstClr val="black"/>
                    </a:solidFill>
                    <a:effectLst/>
                    <a:uLnTx/>
                    <a:uFillTx/>
                    <a:latin typeface="Calibri"/>
                    <a:cs typeface="+mn-cs"/>
                  </a:rPr>
                  <a:t>th</a:t>
                </a:r>
                <a:r>
                  <a:rPr kumimoji="0" lang="en-US" altLang="zh-TW" sz="2800" b="0" i="0" u="none" strike="noStrike" kern="1200" cap="none" spc="0" normalizeH="0" baseline="0" noProof="0" dirty="0">
                    <a:ln>
                      <a:noFill/>
                    </a:ln>
                    <a:solidFill>
                      <a:prstClr val="black"/>
                    </a:solidFill>
                    <a:effectLst/>
                    <a:uLnTx/>
                    <a:uFillTx/>
                    <a:latin typeface="Calibri"/>
                    <a:cs typeface="+mn-cs"/>
                  </a:rPr>
                  <a:t> smallest element of a set of </a:t>
                </a:r>
                <a14:m>
                  <m:oMath xmlns:m="http://schemas.openxmlformats.org/officeDocument/2006/math">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𝑛</m:t>
                    </m:r>
                  </m:oMath>
                </a14:m>
                <a:r>
                  <a:rPr kumimoji="0" lang="en-US" altLang="zh-TW" sz="2800" b="0" i="0" u="none" strike="noStrike" kern="1200" cap="none" spc="0" normalizeH="0" baseline="0" noProof="0" dirty="0">
                    <a:ln>
                      <a:noFill/>
                    </a:ln>
                    <a:solidFill>
                      <a:prstClr val="black"/>
                    </a:solidFill>
                    <a:effectLst/>
                    <a:uLnTx/>
                    <a:uFillTx/>
                    <a:latin typeface="Calibri"/>
                    <a:cs typeface="+mn-cs"/>
                  </a:rPr>
                  <a:t> elements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The </a:t>
                </a:r>
                <a:r>
                  <a:rPr kumimoji="0" lang="en-US" altLang="zh-TW" sz="2800" b="0" i="0" u="none" strike="noStrike" kern="1200" cap="none" spc="0" normalizeH="0" baseline="0" noProof="0" dirty="0">
                    <a:ln>
                      <a:noFill/>
                    </a:ln>
                    <a:solidFill>
                      <a:srgbClr val="FF0000"/>
                    </a:solidFill>
                    <a:effectLst/>
                    <a:uLnTx/>
                    <a:uFillTx/>
                    <a:latin typeface="Calibri"/>
                    <a:cs typeface="+mn-cs"/>
                  </a:rPr>
                  <a:t>minimum</a:t>
                </a:r>
                <a:r>
                  <a:rPr kumimoji="0" lang="en-US" altLang="zh-TW" sz="2800" b="0" i="0" u="none" strike="noStrike" kern="1200" cap="none" spc="0" normalizeH="0" baseline="0" noProof="0" dirty="0">
                    <a:ln>
                      <a:noFill/>
                    </a:ln>
                    <a:solidFill>
                      <a:prstClr val="black"/>
                    </a:solidFill>
                    <a:effectLst/>
                    <a:uLnTx/>
                    <a:uFillTx/>
                    <a:latin typeface="Calibri"/>
                    <a:cs typeface="+mn-cs"/>
                  </a:rPr>
                  <a:t> is the first order statistic (</a:t>
                </a:r>
                <a14:m>
                  <m:oMath xmlns:m="http://schemas.openxmlformats.org/officeDocument/2006/math">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𝑖</m:t>
                    </m:r>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=1</m:t>
                    </m:r>
                  </m:oMath>
                </a14:m>
                <a:r>
                  <a:rPr kumimoji="0" lang="en-US" altLang="zh-TW" sz="2800" b="0" i="0" u="none" strike="noStrike" kern="1200" cap="none" spc="0" normalizeH="0" baseline="0" noProof="0" dirty="0">
                    <a:ln>
                      <a:noFill/>
                    </a:ln>
                    <a:solidFill>
                      <a:prstClr val="black"/>
                    </a:solidFill>
                    <a:effectLst/>
                    <a:uLnTx/>
                    <a:uFillTx/>
                    <a:latin typeface="Calibri"/>
                    <a:cs typeface="+mn-cs"/>
                  </a:rPr>
                  <a: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The </a:t>
                </a:r>
                <a:r>
                  <a:rPr kumimoji="0" lang="en-US" altLang="zh-TW" sz="2800" b="0" i="0" u="none" strike="noStrike" kern="1200" cap="none" spc="0" normalizeH="0" baseline="0" noProof="0" dirty="0">
                    <a:ln>
                      <a:noFill/>
                    </a:ln>
                    <a:solidFill>
                      <a:srgbClr val="FF0000"/>
                    </a:solidFill>
                    <a:effectLst/>
                    <a:uLnTx/>
                    <a:uFillTx/>
                    <a:latin typeface="Calibri"/>
                    <a:cs typeface="+mn-cs"/>
                  </a:rPr>
                  <a:t>maximum</a:t>
                </a:r>
                <a:r>
                  <a:rPr kumimoji="0" lang="en-US" altLang="zh-TW" sz="2800" b="0" i="0" u="none" strike="noStrike" kern="1200" cap="none" spc="0" normalizeH="0" baseline="0" noProof="0" dirty="0">
                    <a:ln>
                      <a:noFill/>
                    </a:ln>
                    <a:solidFill>
                      <a:prstClr val="black"/>
                    </a:solidFill>
                    <a:effectLst/>
                    <a:uLnTx/>
                    <a:uFillTx/>
                    <a:latin typeface="Calibri"/>
                    <a:cs typeface="+mn-cs"/>
                  </a:rPr>
                  <a:t> is the nth order statistic (</a:t>
                </a:r>
                <a14:m>
                  <m:oMath xmlns:m="http://schemas.openxmlformats.org/officeDocument/2006/math">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𝑖</m:t>
                    </m:r>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 </m:t>
                    </m:r>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𝑛</m:t>
                    </m:r>
                  </m:oMath>
                </a14:m>
                <a:r>
                  <a:rPr kumimoji="0" lang="en-US" altLang="zh-TW" sz="2800" b="0" i="0" u="none" strike="noStrike" kern="1200" cap="none" spc="0" normalizeH="0" baseline="0" noProof="0" dirty="0">
                    <a:ln>
                      <a:noFill/>
                    </a:ln>
                    <a:solidFill>
                      <a:prstClr val="black"/>
                    </a:solidFill>
                    <a:effectLst/>
                    <a:uLnTx/>
                    <a:uFillTx/>
                    <a:latin typeface="Calibri"/>
                    <a:cs typeface="+mn-cs"/>
                  </a:rPr>
                  <a: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A </a:t>
                </a:r>
                <a:r>
                  <a:rPr kumimoji="0" lang="en-US" altLang="zh-TW" sz="2800" b="0" i="0" u="none" strike="noStrike" kern="1200" cap="none" spc="0" normalizeH="0" baseline="0" noProof="0" dirty="0">
                    <a:ln>
                      <a:noFill/>
                    </a:ln>
                    <a:solidFill>
                      <a:srgbClr val="FF0000"/>
                    </a:solidFill>
                    <a:effectLst/>
                    <a:uLnTx/>
                    <a:uFillTx/>
                    <a:latin typeface="Calibri"/>
                    <a:cs typeface="+mn-cs"/>
                  </a:rPr>
                  <a:t>median</a:t>
                </a:r>
                <a:r>
                  <a:rPr kumimoji="0" lang="en-US" altLang="zh-TW" sz="2800" b="0" i="0" u="none" strike="noStrike" kern="1200" cap="none" spc="0" normalizeH="0" baseline="0" noProof="0" dirty="0">
                    <a:ln>
                      <a:noFill/>
                    </a:ln>
                    <a:solidFill>
                      <a:prstClr val="black"/>
                    </a:solidFill>
                    <a:effectLst/>
                    <a:uLnTx/>
                    <a:uFillTx/>
                    <a:latin typeface="Calibri"/>
                    <a:cs typeface="+mn-cs"/>
                  </a:rPr>
                  <a:t> is the “halfway point” of the set.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When </a:t>
                </a:r>
                <a14:m>
                  <m:oMath xmlns:m="http://schemas.openxmlformats.org/officeDocument/2006/math">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𝑛</m:t>
                    </m:r>
                  </m:oMath>
                </a14:m>
                <a:r>
                  <a:rPr kumimoji="0" lang="en-US" altLang="zh-TW" sz="2800" b="0" i="0" u="none" strike="noStrike" kern="1200" cap="none" spc="0" normalizeH="0" baseline="0" noProof="0" dirty="0">
                    <a:ln>
                      <a:noFill/>
                    </a:ln>
                    <a:solidFill>
                      <a:prstClr val="black"/>
                    </a:solidFill>
                    <a:effectLst/>
                    <a:uLnTx/>
                    <a:uFillTx/>
                    <a:latin typeface="Calibri"/>
                    <a:cs typeface="+mn-cs"/>
                  </a:rPr>
                  <a:t> is odd, the median is unique, at </a:t>
                </a:r>
                <a14:m>
                  <m:oMath xmlns:m="http://schemas.openxmlformats.org/officeDocument/2006/math">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𝑖</m:t>
                    </m:r>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m:t>
                    </m:r>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𝑛</m:t>
                    </m:r>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+1)/2</m:t>
                    </m:r>
                  </m:oMath>
                </a14:m>
                <a:r>
                  <a:rPr kumimoji="0" lang="en-US" altLang="zh-TW" sz="2800" b="0" i="0" u="none" strike="noStrike" kern="1200" cap="none" spc="0" normalizeH="0" baseline="0" noProof="0" dirty="0">
                    <a:ln>
                      <a:noFill/>
                    </a:ln>
                    <a:solidFill>
                      <a:prstClr val="black"/>
                    </a:solidFill>
                    <a:effectLst/>
                    <a:uLnTx/>
                    <a:uFillTx/>
                    <a:latin typeface="Calibri"/>
                    <a:cs typeface="+mn-cs"/>
                  </a:rPr>
                  <a: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When </a:t>
                </a:r>
                <a14:m>
                  <m:oMath xmlns:m="http://schemas.openxmlformats.org/officeDocument/2006/math">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𝑛</m:t>
                    </m:r>
                  </m:oMath>
                </a14:m>
                <a:r>
                  <a:rPr kumimoji="0" lang="en-US" altLang="zh-TW" sz="2800" b="0" i="0" u="none" strike="noStrike" kern="1200" cap="none" spc="0" normalizeH="0" baseline="0" noProof="0" dirty="0">
                    <a:ln>
                      <a:noFill/>
                    </a:ln>
                    <a:solidFill>
                      <a:prstClr val="black"/>
                    </a:solidFill>
                    <a:effectLst/>
                    <a:uLnTx/>
                    <a:uFillTx/>
                    <a:latin typeface="Calibri"/>
                    <a:cs typeface="+mn-cs"/>
                  </a:rPr>
                  <a:t> is even, there are two medians: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zh-TW" sz="2400" b="0" i="0" u="none" strike="noStrike" kern="1200" cap="none" spc="0" normalizeH="0" baseline="0" noProof="0" dirty="0">
                    <a:ln>
                      <a:noFill/>
                    </a:ln>
                    <a:solidFill>
                      <a:prstClr val="black"/>
                    </a:solidFill>
                    <a:effectLst/>
                    <a:uLnTx/>
                    <a:uFillTx/>
                    <a:latin typeface="Calibri"/>
                    <a:cs typeface="+mn-cs"/>
                  </a:rPr>
                  <a:t>The </a:t>
                </a:r>
                <a:r>
                  <a:rPr kumimoji="0" lang="en-US" altLang="zh-TW" sz="2400" b="0" i="0" u="none" strike="noStrike" kern="1200" cap="none" spc="0" normalizeH="0" baseline="0" noProof="0" dirty="0">
                    <a:ln>
                      <a:noFill/>
                    </a:ln>
                    <a:solidFill>
                      <a:srgbClr val="FF0000"/>
                    </a:solidFill>
                    <a:effectLst/>
                    <a:uLnTx/>
                    <a:uFillTx/>
                    <a:latin typeface="Calibri"/>
                    <a:cs typeface="+mn-cs"/>
                  </a:rPr>
                  <a:t>lower median</a:t>
                </a:r>
                <a:r>
                  <a:rPr kumimoji="0" lang="en-US" altLang="zh-TW" sz="2400" b="0" i="0" u="none" strike="noStrike" kern="1200" cap="none" spc="0" normalizeH="0" baseline="0" noProof="0" dirty="0">
                    <a:ln>
                      <a:noFill/>
                    </a:ln>
                    <a:solidFill>
                      <a:prstClr val="black"/>
                    </a:solidFill>
                    <a:effectLst/>
                    <a:uLnTx/>
                    <a:uFillTx/>
                    <a:latin typeface="Calibri"/>
                    <a:cs typeface="+mn-cs"/>
                  </a:rPr>
                  <a:t>, at </a:t>
                </a:r>
                <a14:m>
                  <m:oMath xmlns:m="http://schemas.openxmlformats.org/officeDocument/2006/math">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𝑖</m:t>
                    </m:r>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m:t>
                    </m:r>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𝑛</m:t>
                    </m:r>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/2</m:t>
                    </m:r>
                  </m:oMath>
                </a14:m>
                <a:r>
                  <a:rPr kumimoji="0" lang="en-US" altLang="zh-TW" sz="2400" b="0" i="0" u="none" strike="noStrike" kern="1200" cap="none" spc="0" normalizeH="0" baseline="0" noProof="0" dirty="0">
                    <a:ln>
                      <a:noFill/>
                    </a:ln>
                    <a:solidFill>
                      <a:prstClr val="black"/>
                    </a:solidFill>
                    <a:effectLst/>
                    <a:uLnTx/>
                    <a:uFillTx/>
                    <a:latin typeface="Calibri"/>
                    <a:cs typeface="+mn-cs"/>
                  </a:rPr>
                  <a:t>, and</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zh-TW" sz="2400" b="0" i="0" u="none" strike="noStrike" kern="1200" cap="none" spc="0" normalizeH="0" baseline="0" noProof="0" dirty="0">
                    <a:ln>
                      <a:noFill/>
                    </a:ln>
                    <a:solidFill>
                      <a:prstClr val="black"/>
                    </a:solidFill>
                    <a:effectLst/>
                    <a:uLnTx/>
                    <a:uFillTx/>
                    <a:latin typeface="Calibri"/>
                    <a:cs typeface="+mn-cs"/>
                  </a:rPr>
                  <a:t>The </a:t>
                </a:r>
                <a:r>
                  <a:rPr kumimoji="0" lang="en-US" altLang="zh-TW" sz="2400" b="0" i="0" u="none" strike="noStrike" kern="1200" cap="none" spc="0" normalizeH="0" baseline="0" noProof="0" dirty="0">
                    <a:ln>
                      <a:noFill/>
                    </a:ln>
                    <a:solidFill>
                      <a:srgbClr val="FF0000"/>
                    </a:solidFill>
                    <a:effectLst/>
                    <a:uLnTx/>
                    <a:uFillTx/>
                    <a:latin typeface="Calibri"/>
                    <a:cs typeface="+mn-cs"/>
                  </a:rPr>
                  <a:t>upper median</a:t>
                </a:r>
                <a:r>
                  <a:rPr kumimoji="0" lang="en-US" altLang="zh-TW" sz="2400" b="0" i="0" u="none" strike="noStrike" kern="1200" cap="none" spc="0" normalizeH="0" baseline="0" noProof="0" dirty="0">
                    <a:ln>
                      <a:noFill/>
                    </a:ln>
                    <a:solidFill>
                      <a:prstClr val="black"/>
                    </a:solidFill>
                    <a:effectLst/>
                    <a:uLnTx/>
                    <a:uFillTx/>
                    <a:latin typeface="Calibri"/>
                    <a:cs typeface="+mn-cs"/>
                  </a:rPr>
                  <a:t>, at </a:t>
                </a:r>
                <a14:m>
                  <m:oMath xmlns:m="http://schemas.openxmlformats.org/officeDocument/2006/math">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𝑖</m:t>
                    </m:r>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m:t>
                    </m:r>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𝑛</m:t>
                    </m:r>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/2+1</m:t>
                    </m:r>
                  </m:oMath>
                </a14:m>
                <a:r>
                  <a:rPr kumimoji="0" lang="en-US" altLang="zh-TW" sz="2400" b="0" i="0" u="none" strike="noStrike" kern="1200" cap="none" spc="0" normalizeH="0" baseline="0" noProof="0" dirty="0">
                    <a:ln>
                      <a:noFill/>
                    </a:ln>
                    <a:solidFill>
                      <a:prstClr val="black"/>
                    </a:solidFill>
                    <a:effectLst/>
                    <a:uLnTx/>
                    <a:uFillTx/>
                    <a:latin typeface="Calibri"/>
                    <a:cs typeface="+mn-cs"/>
                  </a:rPr>
                  <a:t>.</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zh-TW" sz="2400" b="0" i="0" u="none" strike="noStrike" kern="1200" cap="none" spc="0" normalizeH="0" baseline="0" noProof="0" dirty="0">
                    <a:ln>
                      <a:noFill/>
                    </a:ln>
                    <a:solidFill>
                      <a:prstClr val="black"/>
                    </a:solidFill>
                    <a:effectLst/>
                    <a:uLnTx/>
                    <a:uFillTx/>
                    <a:latin typeface="Calibri"/>
                    <a:cs typeface="+mn-cs"/>
                  </a:rPr>
                  <a:t>We mean lower median when we use the phrase “the median.”</a:t>
                </a:r>
                <a:endParaRPr kumimoji="0" lang="zh-TW" altLang="en-US" sz="2400" b="0" i="0" u="none" strike="noStrike" kern="1200" cap="none" spc="0" normalizeH="0" baseline="0" noProof="0" dirty="0">
                  <a:ln>
                    <a:noFill/>
                  </a:ln>
                  <a:solidFill>
                    <a:prstClr val="black"/>
                  </a:solidFill>
                  <a:effectLst/>
                  <a:uLnTx/>
                  <a:uFillTx/>
                  <a:latin typeface="Calibri"/>
                  <a:cs typeface="+mn-cs"/>
                </a:endParaRPr>
              </a:p>
              <a:p>
                <a:endParaRPr lang="zh-TW" altLang="en-US" dirty="0"/>
              </a:p>
            </p:txBody>
          </p:sp>
        </mc:Choice>
        <mc:Fallback xmlns="">
          <p:sp>
            <p:nvSpPr>
              <p:cNvPr id="3" name="內容版面配置區 2">
                <a:extLst>
                  <a:ext uri="{FF2B5EF4-FFF2-40B4-BE49-F238E27FC236}">
                    <a16:creationId xmlns:a16="http://schemas.microsoft.com/office/drawing/2014/main" id="{F26B1F3B-533C-4DCF-BA35-AFDD8E93F7F2}"/>
                  </a:ext>
                </a:extLst>
              </p:cNvPr>
              <p:cNvSpPr>
                <a:spLocks noGrp="1" noRot="1" noChangeAspect="1" noMove="1" noResize="1" noEditPoints="1" noAdjustHandles="1" noChangeArrowheads="1" noChangeShapeType="1" noTextEdit="1"/>
              </p:cNvSpPr>
              <p:nvPr>
                <p:ph sz="quarter" idx="14"/>
              </p:nvPr>
            </p:nvSpPr>
            <p:spPr>
              <a:xfrm>
                <a:off x="444243" y="1801744"/>
                <a:ext cx="10688813" cy="3972204"/>
              </a:xfrm>
              <a:blipFill>
                <a:blip r:embed="rId2"/>
                <a:stretch>
                  <a:fillRect l="-1027" t="-2611" r="-856" b="-9524"/>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9DA8F807-244C-42D2-B9E0-F4B7CB3B1B79}"/>
              </a:ext>
            </a:extLst>
          </p:cNvPr>
          <p:cNvSpPr>
            <a:spLocks noGrp="1"/>
          </p:cNvSpPr>
          <p:nvPr>
            <p:ph type="sldNum" sz="quarter" idx="12"/>
          </p:nvPr>
        </p:nvSpPr>
        <p:spPr/>
        <p:txBody>
          <a:bodyPr/>
          <a:lstStyle/>
          <a:p>
            <a:fld id="{273D50BF-F804-4F2B-A050-D3DD5B4A1FE5}" type="slidenum">
              <a:rPr lang="zh-TW" altLang="en-US" smtClean="0"/>
              <a:pPr/>
              <a:t>2</a:t>
            </a:fld>
            <a:endParaRPr lang="zh-TW" altLang="en-US" dirty="0"/>
          </a:p>
        </p:txBody>
      </p:sp>
      <p:sp>
        <p:nvSpPr>
          <p:cNvPr id="5" name="標題 4">
            <a:extLst>
              <a:ext uri="{FF2B5EF4-FFF2-40B4-BE49-F238E27FC236}">
                <a16:creationId xmlns:a16="http://schemas.microsoft.com/office/drawing/2014/main" id="{A0C3385D-FC55-465F-B992-198F48E0E855}"/>
              </a:ext>
            </a:extLst>
          </p:cNvPr>
          <p:cNvSpPr>
            <a:spLocks noGrp="1"/>
          </p:cNvSpPr>
          <p:nvPr>
            <p:ph type="title"/>
          </p:nvPr>
        </p:nvSpPr>
        <p:spPr>
          <a:xfrm>
            <a:off x="444244" y="800313"/>
            <a:ext cx="10688812" cy="868517"/>
          </a:xfrm>
        </p:spPr>
        <p:txBody>
          <a:bodyPr/>
          <a:lstStyle/>
          <a:p>
            <a:r>
              <a:rPr lang="en-US" altLang="zh-TW" dirty="0"/>
              <a:t>Chapter 9 overview</a:t>
            </a:r>
            <a:endParaRPr lang="zh-TW" altLang="en-US" dirty="0"/>
          </a:p>
        </p:txBody>
      </p:sp>
    </p:spTree>
    <p:extLst>
      <p:ext uri="{BB962C8B-B14F-4D97-AF65-F5344CB8AC3E}">
        <p14:creationId xmlns:p14="http://schemas.microsoft.com/office/powerpoint/2010/main" val="27903470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F26B1F3B-533C-4DCF-BA35-AFDD8E93F7F2}"/>
                  </a:ext>
                </a:extLst>
              </p:cNvPr>
              <p:cNvSpPr>
                <a:spLocks noGrp="1"/>
              </p:cNvSpPr>
              <p:nvPr>
                <p:ph sz="quarter" idx="14"/>
              </p:nvPr>
            </p:nvSpPr>
            <p:spPr>
              <a:xfrm>
                <a:off x="444243" y="1801744"/>
                <a:ext cx="10688813" cy="3972204"/>
              </a:xfr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Solve this recurrence by substitution:</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zh-TW" sz="2400" b="0" i="0" u="none" strike="noStrike" kern="1200" cap="none" spc="0" normalizeH="0" baseline="0" noProof="0" dirty="0">
                    <a:ln>
                      <a:noFill/>
                    </a:ln>
                    <a:solidFill>
                      <a:prstClr val="black"/>
                    </a:solidFill>
                    <a:effectLst/>
                    <a:uLnTx/>
                    <a:uFillTx/>
                    <a:latin typeface="Calibri"/>
                    <a:cs typeface="+mn-cs"/>
                  </a:rPr>
                  <a:t>Guess that </a:t>
                </a:r>
                <a14:m>
                  <m:oMath xmlns:m="http://schemas.openxmlformats.org/officeDocument/2006/math">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𝑇</m:t>
                    </m:r>
                    <m:d>
                      <m:d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e>
                    </m:d>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𝑐𝑛</m:t>
                    </m:r>
                  </m:oMath>
                </a14:m>
                <a:r>
                  <a:rPr kumimoji="0" lang="en-US" altLang="zh-TW" sz="2400" b="0" i="0" u="none" strike="noStrike" kern="1200" cap="none" spc="0" normalizeH="0" baseline="0" noProof="0" dirty="0">
                    <a:ln>
                      <a:noFill/>
                    </a:ln>
                    <a:solidFill>
                      <a:prstClr val="black"/>
                    </a:solidFill>
                    <a:effectLst/>
                    <a:uLnTx/>
                    <a:uFillTx/>
                    <a:latin typeface="Calibri"/>
                    <a:cs typeface="+mn-cs"/>
                  </a:rPr>
                  <a:t> for some constant </a:t>
                </a:r>
                <a14:m>
                  <m:oMath xmlns:m="http://schemas.openxmlformats.org/officeDocument/2006/math">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𝑐</m:t>
                    </m:r>
                  </m:oMath>
                </a14:m>
                <a:r>
                  <a:rPr kumimoji="0" lang="en-US" altLang="zh-TW" sz="2400" b="0" i="0" u="none" strike="noStrike" kern="1200" cap="none" spc="0" normalizeH="0" baseline="0" noProof="0" dirty="0">
                    <a:ln>
                      <a:noFill/>
                    </a:ln>
                    <a:solidFill>
                      <a:prstClr val="black"/>
                    </a:solidFill>
                    <a:effectLst/>
                    <a:uLnTx/>
                    <a:uFillTx/>
                    <a:latin typeface="Calibri"/>
                    <a:cs typeface="+mn-cs"/>
                  </a:rPr>
                  <a:t> that satisfies the initial conditions of the recurrence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zh-TW" sz="2400" b="0" i="0" u="none" strike="noStrike" kern="1200" cap="none" spc="0" normalizeH="0" baseline="0" noProof="0" dirty="0">
                    <a:ln>
                      <a:noFill/>
                    </a:ln>
                    <a:solidFill>
                      <a:prstClr val="black"/>
                    </a:solidFill>
                    <a:effectLst/>
                    <a:uLnTx/>
                    <a:uFillTx/>
                    <a:latin typeface="Calibri"/>
                    <a:cs typeface="+mn-cs"/>
                  </a:rPr>
                  <a:t>Assume that </a:t>
                </a:r>
                <a14:m>
                  <m:oMath xmlns:m="http://schemas.openxmlformats.org/officeDocument/2006/math">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𝑇</m:t>
                    </m:r>
                    <m:d>
                      <m:d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e>
                    </m:d>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m:rPr>
                        <m:sty m:val="p"/>
                      </m:rPr>
                      <a:rPr kumimoji="0" lang="en-US" altLang="zh-TW" sz="2400" b="0" i="0" u="none" strike="noStrike" kern="1200" cap="none" spc="0" normalizeH="0" baseline="0" noProof="0" smtClean="0">
                        <a:ln>
                          <a:noFill/>
                        </a:ln>
                        <a:solidFill>
                          <a:prstClr val="black"/>
                        </a:solidFill>
                        <a:effectLst/>
                        <a:uLnTx/>
                        <a:uFillTx/>
                        <a:latin typeface="Cambria Math" panose="02040503050406030204" pitchFamily="18" charset="0"/>
                        <a:cs typeface="+mn-cs"/>
                      </a:rPr>
                      <m:t>O</m:t>
                    </m:r>
                    <m:d>
                      <m:d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e>
                    </m:d>
                  </m:oMath>
                </a14:m>
                <a:r>
                  <a:rPr kumimoji="0" lang="en-US" altLang="zh-TW" sz="2400" b="0" i="0" u="none" strike="noStrike" kern="1200" cap="none" spc="0" normalizeH="0" baseline="0" noProof="0" dirty="0">
                    <a:ln>
                      <a:noFill/>
                    </a:ln>
                    <a:solidFill>
                      <a:prstClr val="black"/>
                    </a:solidFill>
                    <a:effectLst/>
                    <a:uLnTx/>
                    <a:uFillTx/>
                    <a:latin typeface="Calibri"/>
                    <a:cs typeface="+mn-cs"/>
                  </a:rPr>
                  <a:t> for </a:t>
                </a:r>
                <a14:m>
                  <m:oMath xmlns:m="http://schemas.openxmlformats.org/officeDocument/2006/math">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&lt;</m:t>
                    </m:r>
                  </m:oMath>
                </a14:m>
                <a:r>
                  <a:rPr kumimoji="0" lang="en-US" altLang="zh-TW" sz="2400" b="0" i="0" u="none" strike="noStrike" kern="1200" cap="none" spc="0" normalizeH="0" baseline="0" noProof="0" dirty="0">
                    <a:ln>
                      <a:noFill/>
                    </a:ln>
                    <a:solidFill>
                      <a:prstClr val="black"/>
                    </a:solidFill>
                    <a:effectLst/>
                    <a:uLnTx/>
                    <a:uFillTx/>
                    <a:latin typeface="Calibri"/>
                    <a:cs typeface="+mn-cs"/>
                  </a:rPr>
                  <a:t> some constant</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zh-TW" sz="2400" b="0" i="0" u="none" strike="noStrike" kern="1200" cap="none" spc="0" normalizeH="0" baseline="0" noProof="0" dirty="0">
                    <a:ln>
                      <a:noFill/>
                    </a:ln>
                    <a:solidFill>
                      <a:prstClr val="black"/>
                    </a:solidFill>
                    <a:effectLst/>
                    <a:uLnTx/>
                    <a:uFillTx/>
                    <a:latin typeface="Calibri"/>
                    <a:cs typeface="+mn-cs"/>
                  </a:rPr>
                  <a:t>Also pick a constant a such that the function described by the </a:t>
                </a:r>
                <a14:m>
                  <m:oMath xmlns:m="http://schemas.openxmlformats.org/officeDocument/2006/math">
                    <m:r>
                      <m:rPr>
                        <m:sty m:val="p"/>
                      </m:rPr>
                      <a:rPr kumimoji="0" lang="en-US" altLang="zh-TW" sz="2400" b="0" i="0" u="none" strike="noStrike" kern="1200" cap="none" spc="0" normalizeH="0" baseline="0" noProof="0" smtClean="0">
                        <a:ln>
                          <a:noFill/>
                        </a:ln>
                        <a:solidFill>
                          <a:prstClr val="black"/>
                        </a:solidFill>
                        <a:effectLst/>
                        <a:uLnTx/>
                        <a:uFillTx/>
                        <a:latin typeface="Cambria Math" panose="02040503050406030204" pitchFamily="18" charset="0"/>
                        <a:cs typeface="+mn-cs"/>
                      </a:rPr>
                      <m:t>O</m:t>
                    </m:r>
                    <m:d>
                      <m:d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e>
                    </m:d>
                  </m:oMath>
                </a14:m>
                <a:r>
                  <a:rPr kumimoji="0" lang="en-US" altLang="zh-TW" sz="2400" b="0" i="0" u="none" strike="noStrike" kern="1200" cap="none" spc="0" normalizeH="0" baseline="0" noProof="0" dirty="0">
                    <a:ln>
                      <a:noFill/>
                    </a:ln>
                    <a:solidFill>
                      <a:prstClr val="black"/>
                    </a:solidFill>
                    <a:effectLst/>
                    <a:uLnTx/>
                    <a:uFillTx/>
                    <a:latin typeface="Calibri"/>
                    <a:cs typeface="+mn-cs"/>
                  </a:rPr>
                  <a:t> term is bounded from above by </a:t>
                </a:r>
                <a14:m>
                  <m:oMath xmlns:m="http://schemas.openxmlformats.org/officeDocument/2006/math">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𝑎𝑛</m:t>
                    </m:r>
                  </m:oMath>
                </a14:m>
                <a:r>
                  <a:rPr kumimoji="0" lang="en-US" altLang="zh-TW" sz="2400" b="0" i="0" u="none" strike="noStrike" kern="1200" cap="none" spc="0" normalizeH="0" baseline="0" noProof="0" dirty="0">
                    <a:ln>
                      <a:noFill/>
                    </a:ln>
                    <a:solidFill>
                      <a:prstClr val="black"/>
                    </a:solidFill>
                    <a:effectLst/>
                    <a:uLnTx/>
                    <a:uFillTx/>
                    <a:latin typeface="Calibri"/>
                    <a:cs typeface="+mn-cs"/>
                  </a:rPr>
                  <a:t> for all </a:t>
                </a:r>
                <a14:m>
                  <m:oMath xmlns:m="http://schemas.openxmlformats.org/officeDocument/2006/math">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&gt;0</m:t>
                    </m:r>
                  </m:oMath>
                </a14:m>
                <a:endParaRPr kumimoji="0" lang="en-US" altLang="zh-TW" sz="2400" b="0" i="0" u="none" strike="noStrike" kern="1200" cap="none" spc="0" normalizeH="0" baseline="0" noProof="0" dirty="0">
                  <a:ln>
                    <a:noFill/>
                  </a:ln>
                  <a:solidFill>
                    <a:prstClr val="black"/>
                  </a:solidFill>
                  <a:effectLst/>
                  <a:uLnTx/>
                  <a:uFillTx/>
                  <a:latin typeface="Calibri"/>
                  <a:cs typeface="+mn-cs"/>
                </a:endParaRPr>
              </a:p>
              <a:p>
                <a:endParaRPr lang="zh-TW" altLang="en-US" dirty="0"/>
              </a:p>
            </p:txBody>
          </p:sp>
        </mc:Choice>
        <mc:Fallback>
          <p:sp>
            <p:nvSpPr>
              <p:cNvPr id="3" name="內容版面配置區 2">
                <a:extLst>
                  <a:ext uri="{FF2B5EF4-FFF2-40B4-BE49-F238E27FC236}">
                    <a16:creationId xmlns:a16="http://schemas.microsoft.com/office/drawing/2014/main" id="{F26B1F3B-533C-4DCF-BA35-AFDD8E93F7F2}"/>
                  </a:ext>
                </a:extLst>
              </p:cNvPr>
              <p:cNvSpPr>
                <a:spLocks noGrp="1" noRot="1" noChangeAspect="1" noMove="1" noResize="1" noEditPoints="1" noAdjustHandles="1" noChangeArrowheads="1" noChangeShapeType="1" noTextEdit="1"/>
              </p:cNvSpPr>
              <p:nvPr>
                <p:ph sz="quarter" idx="14"/>
              </p:nvPr>
            </p:nvSpPr>
            <p:spPr>
              <a:xfrm>
                <a:off x="444243" y="1801744"/>
                <a:ext cx="10688813" cy="3972204"/>
              </a:xfrm>
              <a:blipFill>
                <a:blip r:embed="rId2"/>
                <a:stretch>
                  <a:fillRect l="-1027" t="-2611" r="-1198"/>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9DA8F807-244C-42D2-B9E0-F4B7CB3B1B79}"/>
              </a:ext>
            </a:extLst>
          </p:cNvPr>
          <p:cNvSpPr>
            <a:spLocks noGrp="1"/>
          </p:cNvSpPr>
          <p:nvPr>
            <p:ph type="sldNum" sz="quarter" idx="12"/>
          </p:nvPr>
        </p:nvSpPr>
        <p:spPr/>
        <p:txBody>
          <a:bodyPr/>
          <a:lstStyle/>
          <a:p>
            <a:fld id="{273D50BF-F804-4F2B-A050-D3DD5B4A1FE5}" type="slidenum">
              <a:rPr lang="zh-TW" altLang="en-US" smtClean="0"/>
              <a:pPr/>
              <a:t>20</a:t>
            </a:fld>
            <a:endParaRPr lang="zh-TW" altLang="en-US" dirty="0"/>
          </a:p>
        </p:txBody>
      </p:sp>
      <p:sp>
        <p:nvSpPr>
          <p:cNvPr id="5" name="標題 4">
            <a:extLst>
              <a:ext uri="{FF2B5EF4-FFF2-40B4-BE49-F238E27FC236}">
                <a16:creationId xmlns:a16="http://schemas.microsoft.com/office/drawing/2014/main" id="{A0C3385D-FC55-465F-B992-198F48E0E855}"/>
              </a:ext>
            </a:extLst>
          </p:cNvPr>
          <p:cNvSpPr>
            <a:spLocks noGrp="1"/>
          </p:cNvSpPr>
          <p:nvPr>
            <p:ph type="title"/>
          </p:nvPr>
        </p:nvSpPr>
        <p:spPr>
          <a:xfrm>
            <a:off x="444244" y="800313"/>
            <a:ext cx="10688812" cy="868517"/>
          </a:xfrm>
        </p:spPr>
        <p:txBody>
          <a:bodyPr/>
          <a:lstStyle/>
          <a:p>
            <a:r>
              <a:rPr lang="en-US" altLang="zh-TW" dirty="0"/>
              <a:t>Analysis</a:t>
            </a:r>
            <a:endParaRPr lang="zh-TW" altLang="en-US" dirty="0"/>
          </a:p>
        </p:txBody>
      </p:sp>
    </p:spTree>
    <p:extLst>
      <p:ext uri="{BB962C8B-B14F-4D97-AF65-F5344CB8AC3E}">
        <p14:creationId xmlns:p14="http://schemas.microsoft.com/office/powerpoint/2010/main" val="28146474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F26B1F3B-533C-4DCF-BA35-AFDD8E93F7F2}"/>
                  </a:ext>
                </a:extLst>
              </p:cNvPr>
              <p:cNvSpPr>
                <a:spLocks noGrp="1"/>
              </p:cNvSpPr>
              <p:nvPr>
                <p:ph sz="quarter" idx="14"/>
              </p:nvPr>
            </p:nvSpPr>
            <p:spPr>
              <a:xfrm>
                <a:off x="444243" y="1801744"/>
                <a:ext cx="10688813" cy="3972204"/>
              </a:xfrm>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14:m>
                  <m:oMathPara xmlns:m="http://schemas.openxmlformats.org/officeDocument/2006/math">
                    <m:oMathParaPr>
                      <m:jc m:val="centerGroup"/>
                    </m:oMathParaPr>
                    <m:oMath xmlns:m="http://schemas.openxmlformats.org/officeDocument/2006/math">
                      <m:r>
                        <m:rPr>
                          <m:sty m:val="p"/>
                        </m:rPr>
                        <a:rPr kumimoji="0" lang="en-US" altLang="zh-TW" sz="3000" b="0" i="0" u="none" strike="noStrike" kern="1200" cap="none" spc="0" normalizeH="0" baseline="0" noProof="0" smtClean="0">
                          <a:ln>
                            <a:noFill/>
                          </a:ln>
                          <a:solidFill>
                            <a:prstClr val="black"/>
                          </a:solidFill>
                          <a:effectLst/>
                          <a:uLnTx/>
                          <a:uFillTx/>
                          <a:latin typeface="Cambria Math" panose="02040503050406030204" pitchFamily="18" charset="0"/>
                          <a:cs typeface="+mn-cs"/>
                        </a:rPr>
                        <m:t>E</m:t>
                      </m:r>
                      <m:d>
                        <m:dPr>
                          <m:begChr m:val="["/>
                          <m:endChr m:val="]"/>
                          <m:ctrlPr>
                            <a:rPr kumimoji="0" lang="en-US" altLang="zh-TW" sz="30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TW" sz="3000" b="0" i="1" u="none" strike="noStrike" kern="1200" cap="none" spc="0" normalizeH="0" baseline="0" noProof="0">
                              <a:ln>
                                <a:noFill/>
                              </a:ln>
                              <a:solidFill>
                                <a:prstClr val="black"/>
                              </a:solidFill>
                              <a:effectLst/>
                              <a:uLnTx/>
                              <a:uFillTx/>
                              <a:latin typeface="Cambria Math" panose="02040503050406030204" pitchFamily="18" charset="0"/>
                              <a:cs typeface="+mn-cs"/>
                            </a:rPr>
                            <m:t>𝑇</m:t>
                          </m:r>
                          <m:d>
                            <m:dPr>
                              <m:ctrlPr>
                                <a:rPr kumimoji="0" lang="en-US" altLang="zh-TW" sz="30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0" lang="en-US" altLang="zh-TW" sz="3000" b="0" i="1" u="none" strike="noStrike" kern="1200" cap="none" spc="0" normalizeH="0" baseline="0" noProof="0">
                                  <a:ln>
                                    <a:noFill/>
                                  </a:ln>
                                  <a:solidFill>
                                    <a:prstClr val="black"/>
                                  </a:solidFill>
                                  <a:effectLst/>
                                  <a:uLnTx/>
                                  <a:uFillTx/>
                                  <a:latin typeface="Cambria Math" panose="02040503050406030204" pitchFamily="18" charset="0"/>
                                  <a:cs typeface="+mn-cs"/>
                                </a:rPr>
                                <m:t>𝑛</m:t>
                              </m:r>
                            </m:e>
                          </m:d>
                        </m:e>
                      </m:d>
                      <m:r>
                        <a:rPr kumimoji="0" lang="en-US" altLang="zh-TW" sz="30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f>
                        <m:fPr>
                          <m:ctrlPr>
                            <a:rPr kumimoji="0" lang="en-US" altLang="zh-TW" sz="30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fPr>
                        <m:num>
                          <m:r>
                            <a:rPr kumimoji="0" lang="en-US" altLang="zh-TW" sz="30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2</m:t>
                          </m:r>
                        </m:num>
                        <m:den>
                          <m:r>
                            <a:rPr kumimoji="0" lang="en-US" altLang="zh-TW" sz="30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𝑛</m:t>
                          </m:r>
                        </m:den>
                      </m:f>
                      <m:nary>
                        <m:naryPr>
                          <m:chr m:val="∑"/>
                          <m:ctrlPr>
                            <a:rPr kumimoji="0" lang="en-US" altLang="zh-TW" sz="30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naryPr>
                        <m:sub>
                          <m:r>
                            <m:rPr>
                              <m:brk m:alnAt="23"/>
                            </m:rPr>
                            <a:rPr kumimoji="0" lang="en-US" altLang="zh-TW" sz="30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𝑘</m:t>
                          </m:r>
                          <m:r>
                            <a:rPr kumimoji="0" lang="en-US" altLang="zh-TW" sz="30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d>
                            <m:dPr>
                              <m:begChr m:val="⌊"/>
                              <m:endChr m:val="⌋"/>
                              <m:ctrlPr>
                                <a:rPr kumimoji="0" lang="en-US" altLang="zh-TW" sz="26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f>
                                <m:fPr>
                                  <m:ctrlPr>
                                    <a:rPr kumimoji="0" lang="en-US" altLang="zh-TW" sz="2600" b="0" i="1" u="none" strike="noStrike" kern="1200" cap="none" spc="0" normalizeH="0" baseline="0" noProof="0">
                                      <a:ln>
                                        <a:noFill/>
                                      </a:ln>
                                      <a:solidFill>
                                        <a:prstClr val="black"/>
                                      </a:solidFill>
                                      <a:effectLst/>
                                      <a:uLnTx/>
                                      <a:uFillTx/>
                                      <a:latin typeface="Cambria Math" panose="02040503050406030204" pitchFamily="18" charset="0"/>
                                      <a:cs typeface="+mn-cs"/>
                                    </a:rPr>
                                  </m:ctrlPr>
                                </m:fPr>
                                <m:num>
                                  <m:r>
                                    <a:rPr kumimoji="0" lang="en-US" altLang="zh-TW" sz="2600" b="0" i="1" u="none" strike="noStrike" kern="1200" cap="none" spc="0" normalizeH="0" baseline="0" noProof="0">
                                      <a:ln>
                                        <a:noFill/>
                                      </a:ln>
                                      <a:solidFill>
                                        <a:prstClr val="black"/>
                                      </a:solidFill>
                                      <a:effectLst/>
                                      <a:uLnTx/>
                                      <a:uFillTx/>
                                      <a:latin typeface="Cambria Math" panose="02040503050406030204" pitchFamily="18" charset="0"/>
                                      <a:cs typeface="+mn-cs"/>
                                    </a:rPr>
                                    <m:t>𝑛</m:t>
                                  </m:r>
                                </m:num>
                                <m:den>
                                  <m:r>
                                    <a:rPr kumimoji="0" lang="en-US" altLang="zh-TW" sz="2600" b="0" i="1" u="none" strike="noStrike" kern="1200" cap="none" spc="0" normalizeH="0" baseline="0" noProof="0">
                                      <a:ln>
                                        <a:noFill/>
                                      </a:ln>
                                      <a:solidFill>
                                        <a:prstClr val="black"/>
                                      </a:solidFill>
                                      <a:effectLst/>
                                      <a:uLnTx/>
                                      <a:uFillTx/>
                                      <a:latin typeface="Cambria Math" panose="02040503050406030204" pitchFamily="18" charset="0"/>
                                      <a:cs typeface="+mn-cs"/>
                                    </a:rPr>
                                    <m:t>2</m:t>
                                  </m:r>
                                </m:den>
                              </m:f>
                            </m:e>
                          </m:d>
                        </m:sub>
                        <m:sup>
                          <m:r>
                            <a:rPr kumimoji="0" lang="en-US" altLang="zh-TW" sz="30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𝑛</m:t>
                          </m:r>
                          <m:r>
                            <a:rPr kumimoji="0" lang="en-US" altLang="zh-TW" sz="30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−1</m:t>
                          </m:r>
                        </m:sup>
                        <m:e>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𝑐𝑘</m:t>
                          </m:r>
                        </m:e>
                      </m:nary>
                      <m:r>
                        <a:rPr kumimoji="0" lang="en-US" altLang="zh-TW" sz="30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𝑎𝑛</m:t>
                      </m:r>
                    </m:oMath>
                    <m:oMath xmlns:m="http://schemas.openxmlformats.org/officeDocument/2006/math">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f>
                        <m:fPr>
                          <m:ctrlPr>
                            <a:rPr kumimoji="0" lang="en-US" altLang="zh-TW" sz="26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fPr>
                        <m:num>
                          <m:r>
                            <a:rPr kumimoji="0" lang="en-US" altLang="zh-TW" sz="26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2</m:t>
                          </m:r>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𝑐</m:t>
                          </m:r>
                        </m:num>
                        <m:den>
                          <m:r>
                            <a:rPr kumimoji="0" lang="en-US" altLang="zh-TW" sz="26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𝑛</m:t>
                          </m:r>
                        </m:den>
                      </m:f>
                      <m:d>
                        <m:dPr>
                          <m:ctrlP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dPr>
                        <m:e>
                          <m:nary>
                            <m:naryPr>
                              <m:chr m:val="∑"/>
                              <m:ctrlPr>
                                <a:rPr kumimoji="0" lang="en-US" altLang="zh-TW" sz="26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naryPr>
                            <m:sub>
                              <m:r>
                                <m:rPr>
                                  <m:brk m:alnAt="23"/>
                                </m:rPr>
                                <a:rPr kumimoji="0" lang="en-US" altLang="zh-TW" sz="26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𝑘</m:t>
                              </m:r>
                              <m:r>
                                <a:rPr kumimoji="0" lang="en-US" altLang="zh-TW" sz="26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1</m:t>
                              </m:r>
                            </m:sub>
                            <m:sup>
                              <m:r>
                                <a:rPr kumimoji="0" lang="en-US" altLang="zh-TW" sz="26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𝑛</m:t>
                              </m:r>
                              <m:r>
                                <a:rPr kumimoji="0" lang="en-US" altLang="zh-TW" sz="26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−1</m:t>
                              </m:r>
                            </m:sup>
                            <m:e>
                              <m:r>
                                <a:rPr kumimoji="0" lang="en-US" altLang="zh-TW" sz="2600" b="0" i="1" u="none" strike="noStrike" kern="1200" cap="none" spc="0" normalizeH="0" baseline="0" noProof="0">
                                  <a:ln>
                                    <a:noFill/>
                                  </a:ln>
                                  <a:solidFill>
                                    <a:prstClr val="black"/>
                                  </a:solidFill>
                                  <a:effectLst/>
                                  <a:uLnTx/>
                                  <a:uFillTx/>
                                  <a:latin typeface="Cambria Math" panose="02040503050406030204" pitchFamily="18" charset="0"/>
                                  <a:cs typeface="+mn-cs"/>
                                </a:rPr>
                                <m:t>𝑘</m:t>
                              </m:r>
                            </m:e>
                          </m:nary>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nary>
                            <m:naryPr>
                              <m:chr m:val="∑"/>
                              <m:ctrlPr>
                                <a:rPr kumimoji="0" lang="en-US" altLang="zh-TW" sz="26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naryPr>
                            <m:sub>
                              <m:r>
                                <m:rPr>
                                  <m:brk m:alnAt="23"/>
                                </m:rPr>
                                <a:rPr kumimoji="0" lang="en-US" altLang="zh-TW" sz="26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𝑘</m:t>
                              </m:r>
                              <m:r>
                                <a:rPr kumimoji="0" lang="en-US" altLang="zh-TW" sz="26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1</m:t>
                              </m:r>
                            </m:sub>
                            <m:sup>
                              <m:d>
                                <m:dPr>
                                  <m:begChr m:val="⌊"/>
                                  <m:endChr m:val="⌋"/>
                                  <m:ctrlPr>
                                    <a:rPr kumimoji="0" lang="en-US" altLang="zh-TW" sz="26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f>
                                    <m:fPr>
                                      <m:ctrlPr>
                                        <a:rPr kumimoji="0" lang="en-US" altLang="zh-TW" sz="2600" b="0" i="1" u="none" strike="noStrike" kern="1200" cap="none" spc="0" normalizeH="0" baseline="0" noProof="0">
                                          <a:ln>
                                            <a:noFill/>
                                          </a:ln>
                                          <a:solidFill>
                                            <a:prstClr val="black"/>
                                          </a:solidFill>
                                          <a:effectLst/>
                                          <a:uLnTx/>
                                          <a:uFillTx/>
                                          <a:latin typeface="Cambria Math" panose="02040503050406030204" pitchFamily="18" charset="0"/>
                                          <a:cs typeface="+mn-cs"/>
                                        </a:rPr>
                                      </m:ctrlPr>
                                    </m:fPr>
                                    <m:num>
                                      <m:r>
                                        <a:rPr kumimoji="0" lang="en-US" altLang="zh-TW" sz="2600" b="0" i="1" u="none" strike="noStrike" kern="1200" cap="none" spc="0" normalizeH="0" baseline="0" noProof="0">
                                          <a:ln>
                                            <a:noFill/>
                                          </a:ln>
                                          <a:solidFill>
                                            <a:prstClr val="black"/>
                                          </a:solidFill>
                                          <a:effectLst/>
                                          <a:uLnTx/>
                                          <a:uFillTx/>
                                          <a:latin typeface="Cambria Math" panose="02040503050406030204" pitchFamily="18" charset="0"/>
                                          <a:cs typeface="+mn-cs"/>
                                        </a:rPr>
                                        <m:t>𝑛</m:t>
                                      </m:r>
                                    </m:num>
                                    <m:den>
                                      <m:r>
                                        <a:rPr kumimoji="0" lang="en-US" altLang="zh-TW" sz="2600" b="0" i="1" u="none" strike="noStrike" kern="1200" cap="none" spc="0" normalizeH="0" baseline="0" noProof="0">
                                          <a:ln>
                                            <a:noFill/>
                                          </a:ln>
                                          <a:solidFill>
                                            <a:prstClr val="black"/>
                                          </a:solidFill>
                                          <a:effectLst/>
                                          <a:uLnTx/>
                                          <a:uFillTx/>
                                          <a:latin typeface="Cambria Math" panose="02040503050406030204" pitchFamily="18" charset="0"/>
                                          <a:cs typeface="+mn-cs"/>
                                        </a:rPr>
                                        <m:t>2</m:t>
                                      </m:r>
                                    </m:den>
                                  </m:f>
                                </m:e>
                              </m:d>
                              <m:r>
                                <a:rPr kumimoji="0" lang="en-US" altLang="zh-TW" sz="26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−1</m:t>
                              </m:r>
                            </m:sup>
                            <m:e>
                              <m:r>
                                <a:rPr kumimoji="0" lang="en-US" altLang="zh-TW" sz="2600" b="0" i="1" u="none" strike="noStrike" kern="1200" cap="none" spc="0" normalizeH="0" baseline="0" noProof="0">
                                  <a:ln>
                                    <a:noFill/>
                                  </a:ln>
                                  <a:solidFill>
                                    <a:prstClr val="black"/>
                                  </a:solidFill>
                                  <a:effectLst/>
                                  <a:uLnTx/>
                                  <a:uFillTx/>
                                  <a:latin typeface="Cambria Math" panose="02040503050406030204" pitchFamily="18" charset="0"/>
                                  <a:cs typeface="+mn-cs"/>
                                </a:rPr>
                                <m:t>𝑘</m:t>
                              </m:r>
                            </m:e>
                          </m:nary>
                        </m:e>
                      </m:d>
                      <m:r>
                        <a:rPr kumimoji="0" lang="en-US" altLang="zh-TW" sz="26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𝑎𝑛</m:t>
                      </m:r>
                    </m:oMath>
                    <m:oMath xmlns:m="http://schemas.openxmlformats.org/officeDocument/2006/math">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f>
                        <m:fPr>
                          <m:ctrlPr>
                            <a:rPr kumimoji="0" lang="en-US" altLang="zh-TW" sz="26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fPr>
                        <m:num>
                          <m:r>
                            <a:rPr kumimoji="0" lang="en-US" altLang="zh-TW" sz="26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2</m:t>
                          </m:r>
                          <m:r>
                            <a:rPr kumimoji="0" lang="en-US" altLang="zh-TW" sz="26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𝑐</m:t>
                          </m:r>
                        </m:num>
                        <m:den>
                          <m:r>
                            <a:rPr kumimoji="0" lang="en-US" altLang="zh-TW" sz="26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𝑛</m:t>
                          </m:r>
                        </m:den>
                      </m:f>
                      <m:d>
                        <m:dPr>
                          <m:ctrlPr>
                            <a:rPr kumimoji="0" lang="en-US" altLang="zh-TW" sz="26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dPr>
                        <m:e>
                          <m:f>
                            <m:fPr>
                              <m:ctrlP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fPr>
                            <m:num>
                              <m:d>
                                <m:dPr>
                                  <m:ctrlP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𝑛</m:t>
                                  </m:r>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−1</m:t>
                                  </m:r>
                                </m:e>
                              </m:d>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𝑛</m:t>
                              </m:r>
                            </m:num>
                            <m:den>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2</m:t>
                              </m:r>
                            </m:den>
                          </m:f>
                          <m:r>
                            <a:rPr kumimoji="0" lang="en-US" altLang="zh-TW" sz="2600" b="0" i="1" u="none" strike="noStrike" kern="1200" cap="none" spc="0" normalizeH="0" baseline="0" noProof="0">
                              <a:ln>
                                <a:noFill/>
                              </a:ln>
                              <a:solidFill>
                                <a:prstClr val="black"/>
                              </a:solidFill>
                              <a:effectLst/>
                              <a:uLnTx/>
                              <a:uFillTx/>
                              <a:latin typeface="Cambria Math" panose="02040503050406030204" pitchFamily="18" charset="0"/>
                              <a:cs typeface="+mn-cs"/>
                            </a:rPr>
                            <m:t>−</m:t>
                          </m:r>
                          <m:f>
                            <m:fPr>
                              <m:ctrlP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Pr>
                            <m:num>
                              <m:d>
                                <m:dPr>
                                  <m:ctrlPr>
                                    <a:rPr kumimoji="0" lang="en-US" altLang="zh-TW" sz="26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dPr>
                                <m:e>
                                  <m:d>
                                    <m:dPr>
                                      <m:begChr m:val="⌊"/>
                                      <m:endChr m:val="⌋"/>
                                      <m:ctrlPr>
                                        <a:rPr kumimoji="0" lang="en-US" altLang="zh-TW" sz="26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cs typeface="+mn-cs"/>
                                        </a:rPr>
                                        <m:t>/2</m:t>
                                      </m:r>
                                    </m:e>
                                  </m:d>
                                  <m:r>
                                    <a:rPr kumimoji="0" lang="en-US" altLang="zh-TW" sz="26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−1</m:t>
                                  </m:r>
                                </m:e>
                              </m:d>
                              <m:d>
                                <m:dPr>
                                  <m:begChr m:val="⌊"/>
                                  <m:endChr m:val="⌋"/>
                                  <m:ctrlPr>
                                    <a:rPr kumimoji="0" lang="en-US" altLang="zh-TW" sz="26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cs typeface="+mn-cs"/>
                                    </a:rPr>
                                    <m:t>/2</m:t>
                                  </m:r>
                                </m:e>
                              </m:d>
                            </m:num>
                            <m:den>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cs typeface="+mn-cs"/>
                                </a:rPr>
                                <m:t>2</m:t>
                              </m:r>
                            </m:den>
                          </m:f>
                        </m:e>
                      </m:d>
                      <m:r>
                        <a:rPr kumimoji="0" lang="en-US" altLang="zh-TW" sz="26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altLang="zh-TW" sz="26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𝑎𝑛</m:t>
                      </m:r>
                    </m:oMath>
                    <m:oMath xmlns:m="http://schemas.openxmlformats.org/officeDocument/2006/math">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f>
                        <m:fPr>
                          <m:ctrlPr>
                            <a:rPr kumimoji="0" lang="en-US" altLang="zh-TW" sz="26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fPr>
                        <m:num>
                          <m:r>
                            <a:rPr kumimoji="0" lang="en-US" altLang="zh-TW" sz="26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2</m:t>
                          </m:r>
                          <m:r>
                            <a:rPr kumimoji="0" lang="en-US" altLang="zh-TW" sz="26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𝑐</m:t>
                          </m:r>
                        </m:num>
                        <m:den>
                          <m:r>
                            <a:rPr kumimoji="0" lang="en-US" altLang="zh-TW" sz="26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𝑛</m:t>
                          </m:r>
                        </m:den>
                      </m:f>
                      <m:d>
                        <m:dPr>
                          <m:ctrlPr>
                            <a:rPr kumimoji="0" lang="en-US" altLang="zh-TW" sz="26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dPr>
                        <m:e>
                          <m:f>
                            <m:fPr>
                              <m:ctrlPr>
                                <a:rPr kumimoji="0" lang="en-US" altLang="zh-TW" sz="26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fPr>
                            <m:num>
                              <m:d>
                                <m:dPr>
                                  <m:ctrlPr>
                                    <a:rPr kumimoji="0" lang="en-US" altLang="zh-TW" sz="26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altLang="zh-TW" sz="26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𝑛</m:t>
                                  </m:r>
                                  <m:r>
                                    <a:rPr kumimoji="0" lang="en-US" altLang="zh-TW" sz="26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−1</m:t>
                                  </m:r>
                                </m:e>
                              </m:d>
                              <m:r>
                                <a:rPr kumimoji="0" lang="en-US" altLang="zh-TW" sz="26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𝑛</m:t>
                              </m:r>
                            </m:num>
                            <m:den>
                              <m:r>
                                <a:rPr kumimoji="0" lang="en-US" altLang="zh-TW" sz="26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2</m:t>
                              </m:r>
                            </m:den>
                          </m:f>
                          <m:r>
                            <a:rPr kumimoji="0" lang="en-US" altLang="zh-TW" sz="2600" b="0" i="1" u="none" strike="noStrike" kern="1200" cap="none" spc="0" normalizeH="0" baseline="0" noProof="0">
                              <a:ln>
                                <a:noFill/>
                              </a:ln>
                              <a:solidFill>
                                <a:prstClr val="black"/>
                              </a:solidFill>
                              <a:effectLst/>
                              <a:uLnTx/>
                              <a:uFillTx/>
                              <a:latin typeface="Cambria Math" panose="02040503050406030204" pitchFamily="18" charset="0"/>
                              <a:cs typeface="+mn-cs"/>
                            </a:rPr>
                            <m:t>−</m:t>
                          </m:r>
                          <m:f>
                            <m:fPr>
                              <m:ctrlPr>
                                <a:rPr kumimoji="0" lang="en-US" altLang="zh-TW" sz="2600" b="0" i="1" u="none" strike="noStrike" kern="1200" cap="none" spc="0" normalizeH="0" baseline="0" noProof="0">
                                  <a:ln>
                                    <a:noFill/>
                                  </a:ln>
                                  <a:solidFill>
                                    <a:prstClr val="black"/>
                                  </a:solidFill>
                                  <a:effectLst/>
                                  <a:uLnTx/>
                                  <a:uFillTx/>
                                  <a:latin typeface="Cambria Math" panose="02040503050406030204" pitchFamily="18" charset="0"/>
                                  <a:cs typeface="+mn-cs"/>
                                </a:rPr>
                              </m:ctrlPr>
                            </m:fPr>
                            <m:num>
                              <m:d>
                                <m:dPr>
                                  <m:ctrlPr>
                                    <a:rPr kumimoji="0" lang="en-US" altLang="zh-TW" sz="26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altLang="zh-TW" sz="2600" b="0" i="1" u="none" strike="noStrike" kern="1200" cap="none" spc="0" normalizeH="0" baseline="0" noProof="0">
                                      <a:ln>
                                        <a:noFill/>
                                      </a:ln>
                                      <a:solidFill>
                                        <a:prstClr val="black"/>
                                      </a:solidFill>
                                      <a:effectLst/>
                                      <a:uLnTx/>
                                      <a:uFillTx/>
                                      <a:latin typeface="Cambria Math" panose="02040503050406030204" pitchFamily="18" charset="0"/>
                                      <a:cs typeface="+mn-cs"/>
                                    </a:rPr>
                                    <m:t>𝑛</m:t>
                                  </m:r>
                                  <m:r>
                                    <a:rPr kumimoji="0" lang="en-US" altLang="zh-TW" sz="2600" b="0" i="1" u="none" strike="noStrike" kern="1200" cap="none" spc="0" normalizeH="0" baseline="0" noProof="0">
                                      <a:ln>
                                        <a:noFill/>
                                      </a:ln>
                                      <a:solidFill>
                                        <a:prstClr val="black"/>
                                      </a:solidFill>
                                      <a:effectLst/>
                                      <a:uLnTx/>
                                      <a:uFillTx/>
                                      <a:latin typeface="Cambria Math" panose="02040503050406030204" pitchFamily="18" charset="0"/>
                                      <a:cs typeface="+mn-cs"/>
                                    </a:rPr>
                                    <m:t>/2−2</m:t>
                                  </m:r>
                                </m:e>
                              </m:d>
                              <m:d>
                                <m:dPr>
                                  <m:ctrlP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𝑛</m:t>
                                  </m:r>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/2−1</m:t>
                                  </m:r>
                                </m:e>
                              </m:d>
                            </m:num>
                            <m:den>
                              <m:r>
                                <a:rPr kumimoji="0" lang="en-US" altLang="zh-TW" sz="2600" b="0" i="1" u="none" strike="noStrike" kern="1200" cap="none" spc="0" normalizeH="0" baseline="0" noProof="0">
                                  <a:ln>
                                    <a:noFill/>
                                  </a:ln>
                                  <a:solidFill>
                                    <a:prstClr val="black"/>
                                  </a:solidFill>
                                  <a:effectLst/>
                                  <a:uLnTx/>
                                  <a:uFillTx/>
                                  <a:latin typeface="Cambria Math" panose="02040503050406030204" pitchFamily="18" charset="0"/>
                                  <a:cs typeface="+mn-cs"/>
                                </a:rPr>
                                <m:t>2</m:t>
                              </m:r>
                            </m:den>
                          </m:f>
                        </m:e>
                      </m:d>
                      <m:r>
                        <a:rPr kumimoji="0" lang="en-US" altLang="zh-TW" sz="26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altLang="zh-TW" sz="26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𝑎𝑛</m:t>
                      </m:r>
                    </m:oMath>
                  </m:oMathPara>
                </a14:m>
                <a:endParaRPr kumimoji="0" lang="zh-TW" altLang="en-US" sz="2600" b="0" i="0" u="none" strike="noStrike" kern="1200" cap="none" spc="0" normalizeH="0" baseline="0" noProof="0" dirty="0">
                  <a:ln>
                    <a:noFill/>
                  </a:ln>
                  <a:solidFill>
                    <a:prstClr val="black"/>
                  </a:solidFill>
                  <a:effectLst/>
                  <a:uLnTx/>
                  <a:uFillTx/>
                  <a:latin typeface="Calibri"/>
                  <a:cs typeface="+mn-cs"/>
                </a:endParaRPr>
              </a:p>
              <a:p>
                <a:endParaRPr lang="zh-TW" altLang="en-US" dirty="0"/>
              </a:p>
            </p:txBody>
          </p:sp>
        </mc:Choice>
        <mc:Fallback xmlns="">
          <p:sp>
            <p:nvSpPr>
              <p:cNvPr id="3" name="內容版面配置區 2">
                <a:extLst>
                  <a:ext uri="{FF2B5EF4-FFF2-40B4-BE49-F238E27FC236}">
                    <a16:creationId xmlns:a16="http://schemas.microsoft.com/office/drawing/2014/main" id="{F26B1F3B-533C-4DCF-BA35-AFDD8E93F7F2}"/>
                  </a:ext>
                </a:extLst>
              </p:cNvPr>
              <p:cNvSpPr>
                <a:spLocks noGrp="1" noRot="1" noChangeAspect="1" noMove="1" noResize="1" noEditPoints="1" noAdjustHandles="1" noChangeArrowheads="1" noChangeShapeType="1" noTextEdit="1"/>
              </p:cNvSpPr>
              <p:nvPr>
                <p:ph sz="quarter" idx="14"/>
              </p:nvPr>
            </p:nvSpPr>
            <p:spPr>
              <a:xfrm>
                <a:off x="444243" y="1801744"/>
                <a:ext cx="10688813" cy="3972204"/>
              </a:xfrm>
              <a:blipFill>
                <a:blip r:embed="rId2"/>
                <a:stretch>
                  <a:fillRect t="-614" b="-5530"/>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9DA8F807-244C-42D2-B9E0-F4B7CB3B1B79}"/>
              </a:ext>
            </a:extLst>
          </p:cNvPr>
          <p:cNvSpPr>
            <a:spLocks noGrp="1"/>
          </p:cNvSpPr>
          <p:nvPr>
            <p:ph type="sldNum" sz="quarter" idx="12"/>
          </p:nvPr>
        </p:nvSpPr>
        <p:spPr/>
        <p:txBody>
          <a:bodyPr/>
          <a:lstStyle/>
          <a:p>
            <a:fld id="{273D50BF-F804-4F2B-A050-D3DD5B4A1FE5}" type="slidenum">
              <a:rPr lang="zh-TW" altLang="en-US" smtClean="0"/>
              <a:pPr/>
              <a:t>21</a:t>
            </a:fld>
            <a:endParaRPr lang="zh-TW" altLang="en-US" dirty="0"/>
          </a:p>
        </p:txBody>
      </p:sp>
      <p:sp>
        <p:nvSpPr>
          <p:cNvPr id="5" name="標題 4">
            <a:extLst>
              <a:ext uri="{FF2B5EF4-FFF2-40B4-BE49-F238E27FC236}">
                <a16:creationId xmlns:a16="http://schemas.microsoft.com/office/drawing/2014/main" id="{A0C3385D-FC55-465F-B992-198F48E0E855}"/>
              </a:ext>
            </a:extLst>
          </p:cNvPr>
          <p:cNvSpPr>
            <a:spLocks noGrp="1"/>
          </p:cNvSpPr>
          <p:nvPr>
            <p:ph type="title"/>
          </p:nvPr>
        </p:nvSpPr>
        <p:spPr>
          <a:xfrm>
            <a:off x="444244" y="800313"/>
            <a:ext cx="10688812" cy="868517"/>
          </a:xfrm>
        </p:spPr>
        <p:txBody>
          <a:bodyPr/>
          <a:lstStyle/>
          <a:p>
            <a:r>
              <a:rPr lang="en-US" altLang="zh-TW" dirty="0"/>
              <a:t>Analysis</a:t>
            </a:r>
            <a:endParaRPr lang="zh-TW" altLang="en-US" dirty="0"/>
          </a:p>
        </p:txBody>
      </p:sp>
    </p:spTree>
    <p:extLst>
      <p:ext uri="{BB962C8B-B14F-4D97-AF65-F5344CB8AC3E}">
        <p14:creationId xmlns:p14="http://schemas.microsoft.com/office/powerpoint/2010/main" val="15701228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F26B1F3B-533C-4DCF-BA35-AFDD8E93F7F2}"/>
                  </a:ext>
                </a:extLst>
              </p:cNvPr>
              <p:cNvSpPr>
                <a:spLocks noGrp="1"/>
              </p:cNvSpPr>
              <p:nvPr>
                <p:ph sz="quarter" idx="14"/>
              </p:nvPr>
            </p:nvSpPr>
            <p:spPr>
              <a:xfrm>
                <a:off x="444243" y="1801744"/>
                <a:ext cx="10688813" cy="3972204"/>
              </a:xfrm>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14:m>
                  <m:oMathPara xmlns:m="http://schemas.openxmlformats.org/officeDocument/2006/math">
                    <m:oMathParaPr>
                      <m:jc m:val="centerGroup"/>
                    </m:oMathParaPr>
                    <m:oMath xmlns:m="http://schemas.openxmlformats.org/officeDocument/2006/math">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f>
                        <m:f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fPr>
                        <m:num>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2</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𝑐</m:t>
                          </m:r>
                        </m:num>
                        <m:den>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𝑛</m:t>
                          </m:r>
                        </m:den>
                      </m:f>
                      <m:d>
                        <m:d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dPr>
                        <m:e>
                          <m:f>
                            <m:f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fPr>
                            <m:num>
                              <m:sSup>
                                <m:sSup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sSup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𝑛</m:t>
                                  </m:r>
                                </m:e>
                                <m:sup>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2</m:t>
                                  </m:r>
                                </m:sup>
                              </m:sSup>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𝑛</m:t>
                              </m:r>
                            </m:num>
                            <m:den>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2</m:t>
                              </m:r>
                            </m:den>
                          </m:f>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m:t>
                          </m:r>
                          <m:f>
                            <m:f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fPr>
                            <m:num>
                              <m:sSup>
                                <m:sSup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e>
                                <m:sup>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2</m:t>
                                  </m:r>
                                </m:sup>
                              </m:sSup>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/4−3</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/4+2</m:t>
                              </m:r>
                            </m:num>
                            <m:den>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2</m:t>
                              </m:r>
                            </m:den>
                          </m:f>
                        </m:e>
                      </m:d>
                      <m:r>
                        <a:rPr kumimoji="0" lang="en-US" altLang="zh-TW" sz="2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𝑎𝑛</m:t>
                      </m:r>
                    </m:oMath>
                    <m:oMath xmlns:m="http://schemas.openxmlformats.org/officeDocument/2006/math">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f>
                        <m:f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fPr>
                        <m:num>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𝑐</m:t>
                          </m:r>
                        </m:num>
                        <m:den>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𝑛</m:t>
                          </m:r>
                        </m:den>
                      </m:f>
                      <m:d>
                        <m:d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dPr>
                        <m:e>
                          <m:f>
                            <m:f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fPr>
                            <m:num>
                              <m:sSup>
                                <m:sSup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p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3</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𝑛</m:t>
                                  </m:r>
                                </m:e>
                                <m:sup>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2</m:t>
                                  </m:r>
                                </m:sup>
                              </m:sSup>
                            </m:num>
                            <m:den>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4</m:t>
                              </m:r>
                            </m:den>
                          </m:f>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f>
                            <m:f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fPr>
                            <m:num>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num>
                            <m:den>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2</m:t>
                              </m:r>
                            </m:den>
                          </m:f>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−2</m:t>
                          </m:r>
                        </m:e>
                      </m:d>
                      <m:r>
                        <a:rPr kumimoji="0" lang="en-US" altLang="zh-TW" sz="2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𝑎𝑛</m:t>
                      </m:r>
                    </m:oMath>
                    <m:oMath xmlns:m="http://schemas.openxmlformats.org/officeDocument/2006/math">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𝑐</m:t>
                      </m:r>
                      <m:d>
                        <m:d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dPr>
                        <m:e>
                          <m:f>
                            <m:f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fPr>
                            <m:num>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3</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𝑛</m:t>
                              </m:r>
                            </m:num>
                            <m:den>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4</m:t>
                              </m:r>
                            </m:den>
                          </m:f>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f>
                            <m:f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fPr>
                            <m:num>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num>
                            <m:den>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2</m:t>
                              </m:r>
                            </m:den>
                          </m:f>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m:t>
                          </m:r>
                          <m:f>
                            <m:f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fPr>
                            <m:num>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2</m:t>
                              </m:r>
                            </m:num>
                            <m:den>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𝑛</m:t>
                              </m:r>
                            </m:den>
                          </m:f>
                        </m:e>
                      </m:d>
                      <m:r>
                        <a:rPr kumimoji="0" lang="en-US" altLang="zh-TW" sz="2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𝑎𝑛</m:t>
                      </m:r>
                    </m:oMath>
                    <m:oMath xmlns:m="http://schemas.openxmlformats.org/officeDocument/2006/math">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f>
                        <m:f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fPr>
                        <m:num>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3</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𝑐</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𝑛</m:t>
                          </m:r>
                        </m:num>
                        <m:den>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4</m:t>
                          </m:r>
                        </m:den>
                      </m:f>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f>
                        <m:f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fPr>
                        <m:num>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𝑐</m:t>
                          </m:r>
                        </m:num>
                        <m:den>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2</m:t>
                          </m:r>
                        </m:den>
                      </m:f>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𝑎𝑛</m:t>
                      </m:r>
                    </m:oMath>
                    <m:oMath xmlns:m="http://schemas.openxmlformats.org/officeDocument/2006/math">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𝑐𝑛</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d>
                        <m:d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dPr>
                        <m:e>
                          <m:f>
                            <m:f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fPr>
                            <m:num>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𝑐𝑛</m:t>
                              </m:r>
                            </m:num>
                            <m:den>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4</m:t>
                              </m:r>
                            </m:den>
                          </m:f>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f>
                            <m:f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fPr>
                            <m:num>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𝑐</m:t>
                              </m:r>
                            </m:num>
                            <m:den>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2</m:t>
                              </m:r>
                            </m:den>
                          </m:f>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𝑎𝑛</m:t>
                          </m:r>
                        </m:e>
                      </m:d>
                    </m:oMath>
                  </m:oMathPara>
                </a14:m>
                <a:endParaRPr kumimoji="0" lang="zh-TW" altLang="en-US" sz="2800" b="0" i="0" u="none" strike="noStrike" kern="1200" cap="none" spc="0" normalizeH="0" baseline="0" noProof="0" dirty="0">
                  <a:ln>
                    <a:noFill/>
                  </a:ln>
                  <a:solidFill>
                    <a:prstClr val="black"/>
                  </a:solidFill>
                  <a:effectLst/>
                  <a:uLnTx/>
                  <a:uFillTx/>
                  <a:latin typeface="Calibri"/>
                  <a:cs typeface="+mn-cs"/>
                </a:endParaRPr>
              </a:p>
              <a:p>
                <a:endParaRPr lang="zh-TW" altLang="en-US" dirty="0"/>
              </a:p>
            </p:txBody>
          </p:sp>
        </mc:Choice>
        <mc:Fallback xmlns="">
          <p:sp>
            <p:nvSpPr>
              <p:cNvPr id="3" name="內容版面配置區 2">
                <a:extLst>
                  <a:ext uri="{FF2B5EF4-FFF2-40B4-BE49-F238E27FC236}">
                    <a16:creationId xmlns:a16="http://schemas.microsoft.com/office/drawing/2014/main" id="{F26B1F3B-533C-4DCF-BA35-AFDD8E93F7F2}"/>
                  </a:ext>
                </a:extLst>
              </p:cNvPr>
              <p:cNvSpPr>
                <a:spLocks noGrp="1" noRot="1" noChangeAspect="1" noMove="1" noResize="1" noEditPoints="1" noAdjustHandles="1" noChangeArrowheads="1" noChangeShapeType="1" noTextEdit="1"/>
              </p:cNvSpPr>
              <p:nvPr>
                <p:ph sz="quarter" idx="14"/>
              </p:nvPr>
            </p:nvSpPr>
            <p:spPr>
              <a:xfrm>
                <a:off x="444243" y="1801744"/>
                <a:ext cx="10688813" cy="3972204"/>
              </a:xfrm>
              <a:blipFill>
                <a:blip r:embed="rId2"/>
                <a:stretch>
                  <a:fillRect b="-2458"/>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9DA8F807-244C-42D2-B9E0-F4B7CB3B1B79}"/>
              </a:ext>
            </a:extLst>
          </p:cNvPr>
          <p:cNvSpPr>
            <a:spLocks noGrp="1"/>
          </p:cNvSpPr>
          <p:nvPr>
            <p:ph type="sldNum" sz="quarter" idx="12"/>
          </p:nvPr>
        </p:nvSpPr>
        <p:spPr/>
        <p:txBody>
          <a:bodyPr/>
          <a:lstStyle/>
          <a:p>
            <a:fld id="{273D50BF-F804-4F2B-A050-D3DD5B4A1FE5}" type="slidenum">
              <a:rPr lang="zh-TW" altLang="en-US" smtClean="0"/>
              <a:pPr/>
              <a:t>22</a:t>
            </a:fld>
            <a:endParaRPr lang="zh-TW" altLang="en-US" dirty="0"/>
          </a:p>
        </p:txBody>
      </p:sp>
      <p:sp>
        <p:nvSpPr>
          <p:cNvPr id="5" name="標題 4">
            <a:extLst>
              <a:ext uri="{FF2B5EF4-FFF2-40B4-BE49-F238E27FC236}">
                <a16:creationId xmlns:a16="http://schemas.microsoft.com/office/drawing/2014/main" id="{A0C3385D-FC55-465F-B992-198F48E0E855}"/>
              </a:ext>
            </a:extLst>
          </p:cNvPr>
          <p:cNvSpPr>
            <a:spLocks noGrp="1"/>
          </p:cNvSpPr>
          <p:nvPr>
            <p:ph type="title"/>
          </p:nvPr>
        </p:nvSpPr>
        <p:spPr>
          <a:xfrm>
            <a:off x="444244" y="800313"/>
            <a:ext cx="10688812" cy="868517"/>
          </a:xfrm>
        </p:spPr>
        <p:txBody>
          <a:bodyPr/>
          <a:lstStyle/>
          <a:p>
            <a:r>
              <a:rPr lang="en-US" altLang="zh-TW" dirty="0"/>
              <a:t>Analysis</a:t>
            </a:r>
            <a:endParaRPr lang="zh-TW" altLang="en-US" dirty="0"/>
          </a:p>
        </p:txBody>
      </p:sp>
    </p:spTree>
    <p:extLst>
      <p:ext uri="{BB962C8B-B14F-4D97-AF65-F5344CB8AC3E}">
        <p14:creationId xmlns:p14="http://schemas.microsoft.com/office/powerpoint/2010/main" val="4501012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F26B1F3B-533C-4DCF-BA35-AFDD8E93F7F2}"/>
                  </a:ext>
                </a:extLst>
              </p:cNvPr>
              <p:cNvSpPr>
                <a:spLocks noGrp="1"/>
              </p:cNvSpPr>
              <p:nvPr>
                <p:ph sz="quarter" idx="14"/>
              </p:nvPr>
            </p:nvSpPr>
            <p:spPr>
              <a:xfrm>
                <a:off x="444243" y="1801744"/>
                <a:ext cx="10688813" cy="3972204"/>
              </a:xfrm>
            </p:spPr>
            <p:txBody>
              <a:bodyPr/>
              <a:lstStyle/>
              <a:p>
                <a:pPr algn="l"/>
                <a:r>
                  <a:rPr kumimoji="0" lang="en-US" altLang="zh-TW" sz="2400" b="0" i="0" u="none" strike="noStrike" kern="1200" cap="none" spc="0" normalizeH="0" baseline="0" noProof="0" dirty="0">
                    <a:ln>
                      <a:noFill/>
                    </a:ln>
                    <a:solidFill>
                      <a:prstClr val="black"/>
                    </a:solidFill>
                    <a:effectLst/>
                    <a:uLnTx/>
                    <a:uFillTx/>
                    <a:latin typeface="Calibri"/>
                  </a:rPr>
                  <a:t>To complete this proof, we choose c such that</a:t>
                </a:r>
                <a:br>
                  <a:rPr kumimoji="0" lang="en-US" altLang="zh-TW" sz="2400" b="0" i="0" u="none" strike="noStrike" kern="1200" cap="none" spc="0" normalizeH="0" baseline="0" noProof="0" dirty="0">
                    <a:ln>
                      <a:noFill/>
                    </a:ln>
                    <a:solidFill>
                      <a:prstClr val="black"/>
                    </a:solidFill>
                    <a:effectLst/>
                    <a:uLnTx/>
                    <a:uFillTx/>
                    <a:latin typeface="Calibri"/>
                  </a:rPr>
                </a:br>
                <a14:m>
                  <m:oMathPara xmlns:m="http://schemas.openxmlformats.org/officeDocument/2006/math">
                    <m:oMathParaPr>
                      <m:jc m:val="centerGroup"/>
                    </m:oMathParaPr>
                    <m:oMath xmlns:m="http://schemas.openxmlformats.org/officeDocument/2006/math">
                      <m:f>
                        <m:f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ctrlPr>
                        </m:fPr>
                        <m:num>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t>𝑐𝑛</m:t>
                          </m:r>
                        </m:num>
                        <m:den>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t>4</m:t>
                          </m:r>
                        </m:den>
                      </m:f>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t>−</m:t>
                      </m:r>
                      <m:f>
                        <m:f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rPr>
                          </m:ctrlPr>
                        </m:fPr>
                        <m:num>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rPr>
                            <m:t>𝑐</m:t>
                          </m:r>
                        </m:num>
                        <m:den>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rPr>
                            <m:t>2</m:t>
                          </m:r>
                        </m:den>
                      </m:f>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t>−</m:t>
                      </m:r>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t>𝑎𝑛</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≥0</m:t>
                      </m:r>
                    </m:oMath>
                    <m:oMath xmlns:m="http://schemas.openxmlformats.org/officeDocument/2006/math">
                      <m:f>
                        <m:f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ctrlPr>
                        </m:fPr>
                        <m:num>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t>𝑐𝑛</m:t>
                          </m:r>
                        </m:num>
                        <m:den>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t>4</m:t>
                          </m:r>
                        </m:den>
                      </m:f>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t>−</m:t>
                      </m:r>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t>𝑎𝑛</m:t>
                      </m:r>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t>≥</m:t>
                      </m:r>
                      <m:f>
                        <m:f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rPr>
                          </m:ctrlPr>
                        </m:fPr>
                        <m:num>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rPr>
                            <m:t>𝑐</m:t>
                          </m:r>
                        </m:num>
                        <m:den>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rPr>
                            <m:t>2</m:t>
                          </m:r>
                        </m:den>
                      </m:f>
                    </m:oMath>
                    <m:oMath xmlns:m="http://schemas.openxmlformats.org/officeDocument/2006/math">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𝑛</m:t>
                      </m:r>
                      <m:d>
                        <m:d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ctrlPr>
                        </m:dPr>
                        <m:e>
                          <m:f>
                            <m:f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ctrlPr>
                            </m:fPr>
                            <m:num>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t>𝑐</m:t>
                              </m:r>
                            </m:num>
                            <m:den>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t>4</m:t>
                              </m:r>
                            </m:den>
                          </m:f>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t>−</m:t>
                          </m:r>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t>𝑎</m:t>
                          </m:r>
                        </m:e>
                      </m:d>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t>≥</m:t>
                      </m:r>
                      <m:f>
                        <m:f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rPr>
                          </m:ctrlPr>
                        </m:fPr>
                        <m:num>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rPr>
                            <m:t>𝑐</m:t>
                          </m:r>
                        </m:num>
                        <m:den>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rPr>
                            <m:t>2</m:t>
                          </m:r>
                        </m:den>
                      </m:f>
                    </m:oMath>
                    <m:oMath xmlns:m="http://schemas.openxmlformats.org/officeDocument/2006/math">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t>𝑛</m:t>
                      </m:r>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t>≥</m:t>
                      </m:r>
                      <m:f>
                        <m:f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ctrlPr>
                        </m:fPr>
                        <m:num>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𝑐</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/2</m:t>
                          </m:r>
                        </m:num>
                        <m:den>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𝑐</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/4−</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𝑎</m:t>
                          </m:r>
                        </m:den>
                      </m:f>
                    </m:oMath>
                    <m:oMath xmlns:m="http://schemas.openxmlformats.org/officeDocument/2006/math">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t>𝑛</m:t>
                      </m:r>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t>≥</m:t>
                      </m:r>
                      <m:f>
                        <m:f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ctrlPr>
                        </m:fPr>
                        <m:num>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2</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𝑐</m:t>
                          </m:r>
                        </m:num>
                        <m:den>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𝑐</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/4−4</m:t>
                          </m:r>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t>𝑎</m:t>
                          </m:r>
                        </m:den>
                      </m:f>
                    </m:oMath>
                  </m:oMathPara>
                </a14:m>
                <a:endParaRPr lang="zh-TW" altLang="en-US" sz="2400" dirty="0"/>
              </a:p>
            </p:txBody>
          </p:sp>
        </mc:Choice>
        <mc:Fallback xmlns="">
          <p:sp>
            <p:nvSpPr>
              <p:cNvPr id="3" name="內容版面配置區 2">
                <a:extLst>
                  <a:ext uri="{FF2B5EF4-FFF2-40B4-BE49-F238E27FC236}">
                    <a16:creationId xmlns:a16="http://schemas.microsoft.com/office/drawing/2014/main" id="{F26B1F3B-533C-4DCF-BA35-AFDD8E93F7F2}"/>
                  </a:ext>
                </a:extLst>
              </p:cNvPr>
              <p:cNvSpPr>
                <a:spLocks noGrp="1" noRot="1" noChangeAspect="1" noMove="1" noResize="1" noEditPoints="1" noAdjustHandles="1" noChangeArrowheads="1" noChangeShapeType="1" noTextEdit="1"/>
              </p:cNvSpPr>
              <p:nvPr>
                <p:ph sz="quarter" idx="14"/>
              </p:nvPr>
            </p:nvSpPr>
            <p:spPr>
              <a:xfrm>
                <a:off x="444243" y="1801744"/>
                <a:ext cx="10688813" cy="3972204"/>
              </a:xfrm>
              <a:blipFill>
                <a:blip r:embed="rId2"/>
                <a:stretch>
                  <a:fillRect l="-913" t="-154" b="-14900"/>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9DA8F807-244C-42D2-B9E0-F4B7CB3B1B79}"/>
              </a:ext>
            </a:extLst>
          </p:cNvPr>
          <p:cNvSpPr>
            <a:spLocks noGrp="1"/>
          </p:cNvSpPr>
          <p:nvPr>
            <p:ph type="sldNum" sz="quarter" idx="12"/>
          </p:nvPr>
        </p:nvSpPr>
        <p:spPr/>
        <p:txBody>
          <a:bodyPr/>
          <a:lstStyle/>
          <a:p>
            <a:fld id="{273D50BF-F804-4F2B-A050-D3DD5B4A1FE5}" type="slidenum">
              <a:rPr lang="zh-TW" altLang="en-US" smtClean="0"/>
              <a:pPr/>
              <a:t>23</a:t>
            </a:fld>
            <a:endParaRPr lang="zh-TW" altLang="en-US" dirty="0"/>
          </a:p>
        </p:txBody>
      </p:sp>
      <p:sp>
        <p:nvSpPr>
          <p:cNvPr id="5" name="標題 4">
            <a:extLst>
              <a:ext uri="{FF2B5EF4-FFF2-40B4-BE49-F238E27FC236}">
                <a16:creationId xmlns:a16="http://schemas.microsoft.com/office/drawing/2014/main" id="{A0C3385D-FC55-465F-B992-198F48E0E855}"/>
              </a:ext>
            </a:extLst>
          </p:cNvPr>
          <p:cNvSpPr>
            <a:spLocks noGrp="1"/>
          </p:cNvSpPr>
          <p:nvPr>
            <p:ph type="title"/>
          </p:nvPr>
        </p:nvSpPr>
        <p:spPr>
          <a:xfrm>
            <a:off x="444244" y="800313"/>
            <a:ext cx="10688812" cy="868517"/>
          </a:xfrm>
        </p:spPr>
        <p:txBody>
          <a:bodyPr/>
          <a:lstStyle/>
          <a:p>
            <a:r>
              <a:rPr lang="en-US" altLang="zh-TW" dirty="0"/>
              <a:t>Analysis</a:t>
            </a:r>
            <a:endParaRPr lang="zh-TW" altLang="en-US" dirty="0"/>
          </a:p>
        </p:txBody>
      </p:sp>
    </p:spTree>
    <p:extLst>
      <p:ext uri="{BB962C8B-B14F-4D97-AF65-F5344CB8AC3E}">
        <p14:creationId xmlns:p14="http://schemas.microsoft.com/office/powerpoint/2010/main" val="16343250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F26B1F3B-533C-4DCF-BA35-AFDD8E93F7F2}"/>
                  </a:ext>
                </a:extLst>
              </p:cNvPr>
              <p:cNvSpPr>
                <a:spLocks noGrp="1"/>
              </p:cNvSpPr>
              <p:nvPr>
                <p:ph sz="quarter" idx="14"/>
              </p:nvPr>
            </p:nvSpPr>
            <p:spPr>
              <a:xfrm>
                <a:off x="444243" y="1801744"/>
                <a:ext cx="10688813" cy="3972204"/>
              </a:xfr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Thus, as long as we assume that </a:t>
                </a:r>
                <a14:m>
                  <m:oMath xmlns:m="http://schemas.openxmlformats.org/officeDocument/2006/math">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𝑇</m:t>
                    </m:r>
                    <m:d>
                      <m:d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e>
                    </m:d>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m:rPr>
                        <m:sty m:val="p"/>
                      </m:rPr>
                      <a:rPr kumimoji="0" lang="en-US" altLang="zh-TW" sz="2800" b="0" i="0" u="none" strike="noStrike" kern="1200" cap="none" spc="0" normalizeH="0" baseline="0" noProof="0" smtClean="0">
                        <a:ln>
                          <a:noFill/>
                        </a:ln>
                        <a:solidFill>
                          <a:prstClr val="black"/>
                        </a:solidFill>
                        <a:effectLst/>
                        <a:uLnTx/>
                        <a:uFillTx/>
                        <a:latin typeface="Cambria Math" panose="02040503050406030204" pitchFamily="18" charset="0"/>
                        <a:cs typeface="+mn-cs"/>
                      </a:rPr>
                      <m:t>O</m:t>
                    </m:r>
                    <m:d>
                      <m:d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e>
                    </m:d>
                  </m:oMath>
                </a14:m>
                <a:r>
                  <a:rPr kumimoji="0" lang="en-US" altLang="zh-TW" sz="2800" b="0" i="0" u="none" strike="noStrike" kern="1200" cap="none" spc="0" normalizeH="0" baseline="0" noProof="0" dirty="0">
                    <a:ln>
                      <a:noFill/>
                    </a:ln>
                    <a:solidFill>
                      <a:prstClr val="black"/>
                    </a:solidFill>
                    <a:effectLst/>
                    <a:uLnTx/>
                    <a:uFillTx/>
                    <a:latin typeface="Calibri"/>
                    <a:cs typeface="+mn-cs"/>
                  </a:rPr>
                  <a:t> for </a:t>
                </a:r>
                <a14:m>
                  <m:oMath xmlns:m="http://schemas.openxmlformats.org/officeDocument/2006/math">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𝑛</m:t>
                    </m:r>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&lt;2</m:t>
                    </m:r>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𝑐</m:t>
                    </m:r>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m:t>
                    </m:r>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𝑐</m:t>
                    </m:r>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−4</m:t>
                    </m:r>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𝑎</m:t>
                    </m:r>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m:t>
                    </m:r>
                  </m:oMath>
                </a14:m>
                <a:r>
                  <a:rPr kumimoji="0" lang="en-US" altLang="zh-TW" sz="2800" b="0" i="0" u="none" strike="noStrike" kern="1200" cap="none" spc="0" normalizeH="0" baseline="0" noProof="0" dirty="0">
                    <a:ln>
                      <a:noFill/>
                    </a:ln>
                    <a:solidFill>
                      <a:prstClr val="black"/>
                    </a:solidFill>
                    <a:effectLst/>
                    <a:uLnTx/>
                    <a:uFillTx/>
                    <a:latin typeface="Calibri"/>
                    <a:cs typeface="+mn-cs"/>
                  </a:rPr>
                  <a:t>, we have </a:t>
                </a:r>
                <a14:m>
                  <m:oMath xmlns:m="http://schemas.openxmlformats.org/officeDocument/2006/math">
                    <m:r>
                      <m:rPr>
                        <m:sty m:val="p"/>
                      </m:rPr>
                      <a:rPr kumimoji="0" lang="en-US" altLang="zh-TW" sz="2800" b="0" i="0" u="none" strike="noStrike" kern="1200" cap="none" spc="0" normalizeH="0" baseline="0" noProof="0" smtClean="0">
                        <a:ln>
                          <a:noFill/>
                        </a:ln>
                        <a:solidFill>
                          <a:prstClr val="black"/>
                        </a:solidFill>
                        <a:effectLst/>
                        <a:uLnTx/>
                        <a:uFillTx/>
                        <a:latin typeface="Cambria Math" panose="02040503050406030204" pitchFamily="18" charset="0"/>
                        <a:cs typeface="+mn-cs"/>
                      </a:rPr>
                      <m:t>E</m:t>
                    </m:r>
                    <m:d>
                      <m:dPr>
                        <m:begChr m:val="["/>
                        <m:endChr m:val="]"/>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𝑇</m:t>
                        </m:r>
                        <m:d>
                          <m:d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𝑛</m:t>
                            </m:r>
                          </m:e>
                        </m:d>
                      </m:e>
                    </m:d>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m:rPr>
                        <m:sty m:val="p"/>
                      </m:rPr>
                      <a:rPr kumimoji="0" lang="en-US" altLang="zh-TW" sz="2800" b="0" i="0" u="none" strike="noStrike" kern="1200" cap="none" spc="0" normalizeH="0" baseline="0" noProof="0">
                        <a:ln>
                          <a:noFill/>
                        </a:ln>
                        <a:solidFill>
                          <a:prstClr val="black"/>
                        </a:solidFill>
                        <a:effectLst/>
                        <a:uLnTx/>
                        <a:uFillTx/>
                        <a:latin typeface="Cambria Math" panose="02040503050406030204" pitchFamily="18" charset="0"/>
                        <a:cs typeface="+mn-cs"/>
                      </a:rPr>
                      <m:t>O</m:t>
                    </m:r>
                    <m:d>
                      <m:d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e>
                    </m:d>
                  </m:oMath>
                </a14:m>
                <a:r>
                  <a:rPr kumimoji="0" lang="en-US" altLang="zh-TW" sz="2800" b="0" i="0" u="none" strike="noStrike" kern="1200" cap="none" spc="0" normalizeH="0" baseline="0" noProof="0" dirty="0">
                    <a:ln>
                      <a:noFill/>
                    </a:ln>
                    <a:solidFill>
                      <a:prstClr val="black"/>
                    </a:solidFill>
                    <a:effectLst/>
                    <a:uLnTx/>
                    <a:uFillTx/>
                    <a:latin typeface="Calibri"/>
                    <a:cs typeface="+mn-cs"/>
                  </a:rPr>
                  <a: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TW" sz="2800" b="0" i="0" u="none" strike="noStrike" kern="1200" cap="none" spc="0" normalizeH="0" baseline="0" noProof="0" dirty="0">
                  <a:ln>
                    <a:noFill/>
                  </a:ln>
                  <a:solidFill>
                    <a:prstClr val="black"/>
                  </a:solidFill>
                  <a:effectLst/>
                  <a:uLnTx/>
                  <a:uFillTx/>
                  <a:latin typeface="Calibri"/>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Therefore, we can determine any order statistic in linear time on average.</a:t>
                </a:r>
              </a:p>
              <a:p>
                <a:endParaRPr lang="zh-TW" altLang="en-US" dirty="0"/>
              </a:p>
            </p:txBody>
          </p:sp>
        </mc:Choice>
        <mc:Fallback xmlns="">
          <p:sp>
            <p:nvSpPr>
              <p:cNvPr id="3" name="內容版面配置區 2">
                <a:extLst>
                  <a:ext uri="{FF2B5EF4-FFF2-40B4-BE49-F238E27FC236}">
                    <a16:creationId xmlns:a16="http://schemas.microsoft.com/office/drawing/2014/main" id="{F26B1F3B-533C-4DCF-BA35-AFDD8E93F7F2}"/>
                  </a:ext>
                </a:extLst>
              </p:cNvPr>
              <p:cNvSpPr>
                <a:spLocks noGrp="1" noRot="1" noChangeAspect="1" noMove="1" noResize="1" noEditPoints="1" noAdjustHandles="1" noChangeArrowheads="1" noChangeShapeType="1" noTextEdit="1"/>
              </p:cNvSpPr>
              <p:nvPr>
                <p:ph sz="quarter" idx="14"/>
              </p:nvPr>
            </p:nvSpPr>
            <p:spPr>
              <a:xfrm>
                <a:off x="444243" y="1801744"/>
                <a:ext cx="10688813" cy="3972204"/>
              </a:xfrm>
              <a:blipFill>
                <a:blip r:embed="rId2"/>
                <a:stretch>
                  <a:fillRect l="-1027" t="-2611"/>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9DA8F807-244C-42D2-B9E0-F4B7CB3B1B79}"/>
              </a:ext>
            </a:extLst>
          </p:cNvPr>
          <p:cNvSpPr>
            <a:spLocks noGrp="1"/>
          </p:cNvSpPr>
          <p:nvPr>
            <p:ph type="sldNum" sz="quarter" idx="12"/>
          </p:nvPr>
        </p:nvSpPr>
        <p:spPr/>
        <p:txBody>
          <a:bodyPr/>
          <a:lstStyle/>
          <a:p>
            <a:fld id="{273D50BF-F804-4F2B-A050-D3DD5B4A1FE5}" type="slidenum">
              <a:rPr lang="zh-TW" altLang="en-US" smtClean="0"/>
              <a:pPr/>
              <a:t>24</a:t>
            </a:fld>
            <a:endParaRPr lang="zh-TW" altLang="en-US" dirty="0"/>
          </a:p>
        </p:txBody>
      </p:sp>
      <p:sp>
        <p:nvSpPr>
          <p:cNvPr id="5" name="標題 4">
            <a:extLst>
              <a:ext uri="{FF2B5EF4-FFF2-40B4-BE49-F238E27FC236}">
                <a16:creationId xmlns:a16="http://schemas.microsoft.com/office/drawing/2014/main" id="{A0C3385D-FC55-465F-B992-198F48E0E855}"/>
              </a:ext>
            </a:extLst>
          </p:cNvPr>
          <p:cNvSpPr>
            <a:spLocks noGrp="1"/>
          </p:cNvSpPr>
          <p:nvPr>
            <p:ph type="title"/>
          </p:nvPr>
        </p:nvSpPr>
        <p:spPr>
          <a:xfrm>
            <a:off x="444244" y="800313"/>
            <a:ext cx="10688812" cy="868517"/>
          </a:xfrm>
        </p:spPr>
        <p:txBody>
          <a:bodyPr/>
          <a:lstStyle/>
          <a:p>
            <a:r>
              <a:rPr lang="en-US" altLang="zh-TW" dirty="0"/>
              <a:t>Analysis</a:t>
            </a:r>
            <a:endParaRPr lang="zh-TW" altLang="en-US" dirty="0"/>
          </a:p>
        </p:txBody>
      </p:sp>
    </p:spTree>
    <p:extLst>
      <p:ext uri="{BB962C8B-B14F-4D97-AF65-F5344CB8AC3E}">
        <p14:creationId xmlns:p14="http://schemas.microsoft.com/office/powerpoint/2010/main" val="33290226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a:extLst>
              <a:ext uri="{FF2B5EF4-FFF2-40B4-BE49-F238E27FC236}">
                <a16:creationId xmlns:a16="http://schemas.microsoft.com/office/drawing/2014/main" id="{4DE99635-DCD6-4968-A645-8BAB16F21D62}"/>
              </a:ext>
            </a:extLst>
          </p:cNvPr>
          <p:cNvSpPr>
            <a:spLocks noGrp="1"/>
          </p:cNvSpPr>
          <p:nvPr>
            <p:ph type="title"/>
          </p:nvPr>
        </p:nvSpPr>
        <p:spPr>
          <a:xfrm>
            <a:off x="1219571" y="2530020"/>
            <a:ext cx="7524934" cy="1492397"/>
          </a:xfrm>
        </p:spPr>
        <p:txBody>
          <a:bodyPr>
            <a:normAutofit/>
          </a:bodyPr>
          <a:lstStyle/>
          <a:p>
            <a:r>
              <a:rPr lang="en-US" altLang="zh-TW" dirty="0"/>
              <a:t>Selection in worst-case linear time</a:t>
            </a:r>
            <a:endParaRPr lang="zh-TW" altLang="en-US" dirty="0"/>
          </a:p>
        </p:txBody>
      </p:sp>
      <p:sp>
        <p:nvSpPr>
          <p:cNvPr id="2" name="投影片編號版面配置區 1">
            <a:extLst>
              <a:ext uri="{FF2B5EF4-FFF2-40B4-BE49-F238E27FC236}">
                <a16:creationId xmlns:a16="http://schemas.microsoft.com/office/drawing/2014/main" id="{2E2DDA58-CB3D-4BDB-954B-3E0BCB94D7B1}"/>
              </a:ext>
            </a:extLst>
          </p:cNvPr>
          <p:cNvSpPr>
            <a:spLocks noGrp="1"/>
          </p:cNvSpPr>
          <p:nvPr>
            <p:ph type="sldNum" sz="quarter" idx="12"/>
          </p:nvPr>
        </p:nvSpPr>
        <p:spPr/>
        <p:txBody>
          <a:bodyPr/>
          <a:lstStyle/>
          <a:p>
            <a:fld id="{273D50BF-F804-4F2B-A050-D3DD5B4A1FE5}" type="slidenum">
              <a:rPr lang="zh-TW" altLang="en-US" smtClean="0"/>
              <a:pPr/>
              <a:t>25</a:t>
            </a:fld>
            <a:endParaRPr lang="zh-TW" altLang="en-US" dirty="0"/>
          </a:p>
        </p:txBody>
      </p:sp>
    </p:spTree>
    <p:extLst>
      <p:ext uri="{BB962C8B-B14F-4D97-AF65-F5344CB8AC3E}">
        <p14:creationId xmlns:p14="http://schemas.microsoft.com/office/powerpoint/2010/main" val="16071250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F26B1F3B-533C-4DCF-BA35-AFDD8E93F7F2}"/>
                  </a:ext>
                </a:extLst>
              </p:cNvPr>
              <p:cNvSpPr>
                <a:spLocks noGrp="1"/>
              </p:cNvSpPr>
              <p:nvPr>
                <p:ph sz="quarter" idx="14"/>
              </p:nvPr>
            </p:nvSpPr>
            <p:spPr>
              <a:xfrm>
                <a:off x="444243" y="1801744"/>
                <a:ext cx="10688813" cy="3972204"/>
              </a:xfrm>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SELECT works on an array of </a:t>
                </a:r>
                <a14:m>
                  <m:oMath xmlns:m="http://schemas.openxmlformats.org/officeDocument/2006/math">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𝑛</m:t>
                    </m:r>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&gt;1</m:t>
                    </m:r>
                  </m:oMath>
                </a14:m>
                <a:r>
                  <a:rPr kumimoji="0" lang="en-US" altLang="zh-TW" sz="2800" b="0" i="0" u="none" strike="noStrike" kern="1200" cap="none" spc="0" normalizeH="0" baseline="0" noProof="0" dirty="0">
                    <a:ln>
                      <a:noFill/>
                    </a:ln>
                    <a:solidFill>
                      <a:prstClr val="black"/>
                    </a:solidFill>
                    <a:effectLst/>
                    <a:uLnTx/>
                    <a:uFillTx/>
                    <a:latin typeface="Calibri"/>
                    <a:cs typeface="+mn-cs"/>
                  </a:rPr>
                  <a:t> elements:</a:t>
                </a:r>
              </a:p>
              <a:p>
                <a:pPr marL="514350" marR="0" lvl="0" indent="-514350" algn="l" defTabSz="914400" rtl="0" eaLnBrk="1" fontAlgn="auto" latinLnBrk="0" hangingPunct="1">
                  <a:lnSpc>
                    <a:spcPct val="90000"/>
                  </a:lnSpc>
                  <a:spcBef>
                    <a:spcPts val="1000"/>
                  </a:spcBef>
                  <a:spcAft>
                    <a:spcPts val="0"/>
                  </a:spcAft>
                  <a:buClrTx/>
                  <a:buSzTx/>
                  <a:buFont typeface="Arial" panose="020B0604020202020204" pitchFamily="34" charset="0"/>
                  <a:buAutoNum type="arabicPeriod"/>
                  <a:tabLst/>
                  <a:defRPr/>
                </a:pPr>
                <a:r>
                  <a:rPr kumimoji="0" lang="en-US" altLang="zh-TW" sz="2800" b="0" i="0" u="none" strike="noStrike" kern="1200" cap="none" spc="0" normalizeH="0" baseline="0" noProof="0" dirty="0">
                    <a:ln>
                      <a:noFill/>
                    </a:ln>
                    <a:solidFill>
                      <a:srgbClr val="FF0000"/>
                    </a:solidFill>
                    <a:effectLst/>
                    <a:uLnTx/>
                    <a:uFillTx/>
                    <a:latin typeface="Calibri"/>
                    <a:cs typeface="+mn-cs"/>
                  </a:rPr>
                  <a:t>Divide the </a:t>
                </a:r>
                <a14:m>
                  <m:oMath xmlns:m="http://schemas.openxmlformats.org/officeDocument/2006/math">
                    <m:r>
                      <a:rPr kumimoji="0" lang="en-US" altLang="zh-TW" sz="2800" b="0" i="1" u="none" strike="noStrike" kern="1200" cap="none" spc="0" normalizeH="0" baseline="0" noProof="0" dirty="0" smtClean="0">
                        <a:ln>
                          <a:noFill/>
                        </a:ln>
                        <a:solidFill>
                          <a:srgbClr val="FF0000"/>
                        </a:solidFill>
                        <a:effectLst/>
                        <a:uLnTx/>
                        <a:uFillTx/>
                        <a:latin typeface="Cambria Math" panose="02040503050406030204" pitchFamily="18" charset="0"/>
                        <a:cs typeface="+mn-cs"/>
                      </a:rPr>
                      <m:t>𝑛</m:t>
                    </m:r>
                  </m:oMath>
                </a14:m>
                <a:r>
                  <a:rPr kumimoji="0" lang="en-US" altLang="zh-TW" sz="2800" b="0" i="0" u="none" strike="noStrike" kern="1200" cap="none" spc="0" normalizeH="0" baseline="0" noProof="0" dirty="0">
                    <a:ln>
                      <a:noFill/>
                    </a:ln>
                    <a:solidFill>
                      <a:srgbClr val="FF0000"/>
                    </a:solidFill>
                    <a:effectLst/>
                    <a:uLnTx/>
                    <a:uFillTx/>
                    <a:latin typeface="Calibri"/>
                    <a:cs typeface="+mn-cs"/>
                  </a:rPr>
                  <a:t> elements into groups of 5. Get </a:t>
                </a:r>
                <a14:m>
                  <m:oMath xmlns:m="http://schemas.openxmlformats.org/officeDocument/2006/math">
                    <m:d>
                      <m:dPr>
                        <m:begChr m:val="⌈"/>
                        <m:endChr m:val="⌉"/>
                        <m:ctrlPr>
                          <a:rPr kumimoji="0" lang="en-US" altLang="zh-TW" sz="2800" b="0" i="1" u="none" strike="noStrike" kern="1200" cap="none" spc="0" normalizeH="0" baseline="0" noProof="0" smtClean="0">
                            <a:ln>
                              <a:noFill/>
                            </a:ln>
                            <a:solidFill>
                              <a:srgbClr val="FF0000"/>
                            </a:solidFill>
                            <a:effectLst/>
                            <a:uLnTx/>
                            <a:uFillTx/>
                            <a:latin typeface="Cambria Math" panose="02040503050406030204" pitchFamily="18" charset="0"/>
                            <a:cs typeface="+mn-cs"/>
                          </a:rPr>
                        </m:ctrlPr>
                      </m:dPr>
                      <m:e>
                        <m:r>
                          <a:rPr kumimoji="0" lang="en-US" altLang="zh-TW" sz="2800" b="0" i="1" u="none" strike="noStrike" kern="1200" cap="none" spc="0" normalizeH="0" baseline="0" noProof="0" smtClean="0">
                            <a:ln>
                              <a:noFill/>
                            </a:ln>
                            <a:solidFill>
                              <a:srgbClr val="FF0000"/>
                            </a:solidFill>
                            <a:effectLst/>
                            <a:uLnTx/>
                            <a:uFillTx/>
                            <a:latin typeface="Cambria Math" panose="02040503050406030204" pitchFamily="18" charset="0"/>
                            <a:cs typeface="+mn-cs"/>
                          </a:rPr>
                          <m:t>𝑛</m:t>
                        </m:r>
                        <m:r>
                          <a:rPr kumimoji="0" lang="en-US" altLang="zh-TW" sz="2800" b="0" i="1" u="none" strike="noStrike" kern="1200" cap="none" spc="0" normalizeH="0" baseline="0" noProof="0" smtClean="0">
                            <a:ln>
                              <a:noFill/>
                            </a:ln>
                            <a:solidFill>
                              <a:srgbClr val="FF0000"/>
                            </a:solidFill>
                            <a:effectLst/>
                            <a:uLnTx/>
                            <a:uFillTx/>
                            <a:latin typeface="Cambria Math" panose="02040503050406030204" pitchFamily="18" charset="0"/>
                            <a:cs typeface="+mn-cs"/>
                          </a:rPr>
                          <m:t>/5</m:t>
                        </m:r>
                      </m:e>
                    </m:d>
                  </m:oMath>
                </a14:m>
                <a:r>
                  <a:rPr kumimoji="0" lang="en-US" altLang="zh-TW" sz="2800" b="0" i="0" u="none" strike="noStrike" kern="1200" cap="none" spc="0" normalizeH="0" baseline="0" noProof="0" dirty="0">
                    <a:ln>
                      <a:noFill/>
                    </a:ln>
                    <a:solidFill>
                      <a:srgbClr val="FF0000"/>
                    </a:solidFill>
                    <a:effectLst/>
                    <a:uLnTx/>
                    <a:uFillTx/>
                    <a:latin typeface="Calibri"/>
                    <a:cs typeface="+mn-cs"/>
                  </a:rPr>
                  <a:t> groups</a:t>
                </a:r>
                <a:r>
                  <a:rPr kumimoji="0" lang="en-US" altLang="zh-TW" sz="2800" b="0" i="0" u="none" strike="noStrike" kern="1200" cap="none" spc="0" normalizeH="0" baseline="0" noProof="0" dirty="0">
                    <a:ln>
                      <a:noFill/>
                    </a:ln>
                    <a:solidFill>
                      <a:prstClr val="black"/>
                    </a:solidFill>
                    <a:effectLst/>
                    <a:uLnTx/>
                    <a:uFillTx/>
                    <a:latin typeface="Calibri"/>
                    <a:cs typeface="+mn-cs"/>
                  </a:rPr>
                  <a:t>: </a:t>
                </a:r>
              </a:p>
              <a:p>
                <a:pPr marL="857250" marR="0" lvl="1" indent="-457200" algn="l" defTabSz="914400" rtl="0" eaLnBrk="1" fontAlgn="auto" latinLnBrk="0" hangingPunct="1">
                  <a:lnSpc>
                    <a:spcPct val="90000"/>
                  </a:lnSpc>
                  <a:spcBef>
                    <a:spcPts val="500"/>
                  </a:spcBef>
                  <a:spcAft>
                    <a:spcPts val="0"/>
                  </a:spcAft>
                  <a:buClrTx/>
                  <a:buSzTx/>
                  <a:buFontTx/>
                  <a:buChar char="-"/>
                  <a:tabLst/>
                  <a:defRPr/>
                </a:pPr>
                <a14:m>
                  <m:oMath xmlns:m="http://schemas.openxmlformats.org/officeDocument/2006/math">
                    <m:d>
                      <m:dPr>
                        <m:begChr m:val="⌊"/>
                        <m:endChr m:val="⌋"/>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𝑛</m:t>
                        </m:r>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/5</m:t>
                        </m:r>
                      </m:e>
                    </m:d>
                  </m:oMath>
                </a14:m>
                <a:r>
                  <a:rPr kumimoji="0" lang="en-US" altLang="zh-TW" sz="2400" b="0" i="0" u="none" strike="noStrike" kern="1200" cap="none" spc="0" normalizeH="0" baseline="0" noProof="0" dirty="0">
                    <a:ln>
                      <a:noFill/>
                    </a:ln>
                    <a:solidFill>
                      <a:prstClr val="black"/>
                    </a:solidFill>
                    <a:effectLst/>
                    <a:uLnTx/>
                    <a:uFillTx/>
                    <a:latin typeface="Calibri"/>
                    <a:cs typeface="+mn-cs"/>
                  </a:rPr>
                  <a:t> groups </a:t>
                </a:r>
                <a:r>
                  <a:rPr kumimoji="0" lang="en-US" altLang="zh-TW" sz="2400" b="0" i="0" u="none" strike="noStrike" kern="1200" cap="none" spc="0" normalizeH="0" baseline="0" noProof="0" dirty="0">
                    <a:ln>
                      <a:noFill/>
                    </a:ln>
                    <a:solidFill>
                      <a:srgbClr val="FF0000"/>
                    </a:solidFill>
                    <a:effectLst/>
                    <a:uLnTx/>
                    <a:uFillTx/>
                    <a:latin typeface="Calibri"/>
                    <a:cs typeface="+mn-cs"/>
                  </a:rPr>
                  <a:t>with exactly 5 elements and, if 5 does not divide </a:t>
                </a:r>
                <a14:m>
                  <m:oMath xmlns:m="http://schemas.openxmlformats.org/officeDocument/2006/math">
                    <m:r>
                      <a:rPr kumimoji="0" lang="en-US" altLang="zh-TW" sz="2400" b="0" i="1" u="none" strike="noStrike" kern="1200" cap="none" spc="0" normalizeH="0" baseline="0" noProof="0" dirty="0" smtClean="0">
                        <a:ln>
                          <a:noFill/>
                        </a:ln>
                        <a:solidFill>
                          <a:srgbClr val="FF0000"/>
                        </a:solidFill>
                        <a:effectLst/>
                        <a:uLnTx/>
                        <a:uFillTx/>
                        <a:latin typeface="Cambria Math" panose="02040503050406030204" pitchFamily="18" charset="0"/>
                        <a:cs typeface="+mn-cs"/>
                      </a:rPr>
                      <m:t>𝑛</m:t>
                    </m:r>
                  </m:oMath>
                </a14:m>
                <a:r>
                  <a:rPr kumimoji="0" lang="en-US" altLang="zh-TW" sz="2400" b="0" i="0" u="none" strike="noStrike" kern="1200" cap="none" spc="0" normalizeH="0" baseline="0" noProof="0" dirty="0">
                    <a:ln>
                      <a:noFill/>
                    </a:ln>
                    <a:solidFill>
                      <a:prstClr val="black"/>
                    </a:solidFill>
                    <a:effectLst/>
                    <a:uLnTx/>
                    <a:uFillTx/>
                    <a:latin typeface="Calibri"/>
                    <a:cs typeface="+mn-cs"/>
                  </a:rPr>
                  <a:t> </a:t>
                </a:r>
              </a:p>
              <a:p>
                <a:pPr marL="857250" marR="0" lvl="1" indent="-457200" algn="l" defTabSz="914400" rtl="0" eaLnBrk="1" fontAlgn="auto" latinLnBrk="0" hangingPunct="1">
                  <a:lnSpc>
                    <a:spcPct val="90000"/>
                  </a:lnSpc>
                  <a:spcBef>
                    <a:spcPts val="500"/>
                  </a:spcBef>
                  <a:spcAft>
                    <a:spcPts val="0"/>
                  </a:spcAft>
                  <a:buClrTx/>
                  <a:buSzTx/>
                  <a:buFontTx/>
                  <a:buChar char="-"/>
                  <a:tabLst/>
                  <a:defRPr/>
                </a:pPr>
                <a:r>
                  <a:rPr kumimoji="0" lang="en-US" altLang="zh-TW" sz="2400" b="0" i="0" u="none" strike="noStrike" kern="1200" cap="none" spc="0" normalizeH="0" baseline="0" noProof="0" dirty="0">
                    <a:ln>
                      <a:noFill/>
                    </a:ln>
                    <a:solidFill>
                      <a:prstClr val="black"/>
                    </a:solidFill>
                    <a:effectLst/>
                    <a:uLnTx/>
                    <a:uFillTx/>
                    <a:latin typeface="Calibri"/>
                    <a:cs typeface="+mn-cs"/>
                  </a:rPr>
                  <a:t>one group </a:t>
                </a:r>
                <a:r>
                  <a:rPr kumimoji="0" lang="en-US" altLang="zh-TW" sz="2400" b="0" i="0" u="none" strike="noStrike" kern="1200" cap="none" spc="0" normalizeH="0" baseline="0" noProof="0" dirty="0">
                    <a:ln>
                      <a:noFill/>
                    </a:ln>
                    <a:solidFill>
                      <a:srgbClr val="FF0000"/>
                    </a:solidFill>
                    <a:effectLst/>
                    <a:uLnTx/>
                    <a:uFillTx/>
                    <a:latin typeface="Calibri"/>
                    <a:cs typeface="+mn-cs"/>
                  </a:rPr>
                  <a:t>with the remaining </a:t>
                </a:r>
                <a14:m>
                  <m:oMath xmlns:m="http://schemas.openxmlformats.org/officeDocument/2006/math">
                    <m:r>
                      <a:rPr kumimoji="0" lang="en-US" altLang="zh-TW" sz="2400" b="0" i="1" u="none" strike="noStrike" kern="1200" cap="none" spc="0" normalizeH="0" baseline="0" noProof="0" dirty="0" smtClean="0">
                        <a:ln>
                          <a:noFill/>
                        </a:ln>
                        <a:solidFill>
                          <a:srgbClr val="FF0000"/>
                        </a:solidFill>
                        <a:effectLst/>
                        <a:uLnTx/>
                        <a:uFillTx/>
                        <a:latin typeface="Cambria Math" panose="02040503050406030204" pitchFamily="18" charset="0"/>
                        <a:cs typeface="+mn-cs"/>
                      </a:rPr>
                      <m:t>𝑛</m:t>
                    </m:r>
                  </m:oMath>
                </a14:m>
                <a:r>
                  <a:rPr kumimoji="0" lang="en-US" altLang="zh-TW" sz="2400" b="0" i="0" u="none" strike="noStrike" kern="1200" cap="none" spc="0" normalizeH="0" baseline="0" noProof="0" dirty="0">
                    <a:ln>
                      <a:noFill/>
                    </a:ln>
                    <a:solidFill>
                      <a:srgbClr val="FF0000"/>
                    </a:solidFill>
                    <a:effectLst/>
                    <a:uLnTx/>
                    <a:uFillTx/>
                    <a:latin typeface="Calibri"/>
                    <a:cs typeface="+mn-cs"/>
                  </a:rPr>
                  <a:t> mod 5 elements</a:t>
                </a:r>
                <a:r>
                  <a:rPr kumimoji="0" lang="en-US" altLang="zh-TW" sz="2400" b="0" i="0" u="none" strike="noStrike" kern="1200" cap="none" spc="0" normalizeH="0" baseline="0" noProof="0" dirty="0">
                    <a:ln>
                      <a:noFill/>
                    </a:ln>
                    <a:solidFill>
                      <a:prstClr val="black"/>
                    </a:solidFill>
                    <a:effectLst/>
                    <a:uLnTx/>
                    <a:uFillTx/>
                    <a:latin typeface="Calibri"/>
                    <a:cs typeface="+mn-cs"/>
                  </a:rPr>
                  <a:t>.</a:t>
                </a:r>
              </a:p>
              <a:p>
                <a:pPr marL="514350" marR="0" lvl="0" indent="-514350" algn="l" defTabSz="914400" rtl="0" eaLnBrk="1" fontAlgn="auto" latinLnBrk="0" hangingPunct="1">
                  <a:lnSpc>
                    <a:spcPct val="90000"/>
                  </a:lnSpc>
                  <a:spcBef>
                    <a:spcPts val="1000"/>
                  </a:spcBef>
                  <a:spcAft>
                    <a:spcPts val="0"/>
                  </a:spcAft>
                  <a:buClrTx/>
                  <a:buSzTx/>
                  <a:buFont typeface="Arial" panose="020B0604020202020204" pitchFamily="34" charset="0"/>
                  <a:buAutoNum type="arabicPeriod"/>
                  <a:tabLst/>
                  <a:defRPr/>
                </a:pPr>
                <a:r>
                  <a:rPr kumimoji="0" lang="en-US" altLang="zh-TW" sz="2800" b="0" i="0" u="none" strike="noStrike" kern="1200" cap="none" spc="0" normalizeH="0" baseline="0" noProof="0" dirty="0">
                    <a:ln>
                      <a:noFill/>
                    </a:ln>
                    <a:solidFill>
                      <a:srgbClr val="7030A0"/>
                    </a:solidFill>
                    <a:effectLst/>
                    <a:uLnTx/>
                    <a:uFillTx/>
                    <a:latin typeface="Calibri"/>
                    <a:cs typeface="+mn-cs"/>
                  </a:rPr>
                  <a:t>Find the median of each of the </a:t>
                </a:r>
                <a14:m>
                  <m:oMath xmlns:m="http://schemas.openxmlformats.org/officeDocument/2006/math">
                    <m:d>
                      <m:dPr>
                        <m:begChr m:val="⌈"/>
                        <m:endChr m:val="⌉"/>
                        <m:ctrlPr>
                          <a:rPr kumimoji="0" lang="en-US" altLang="zh-TW" sz="2800" b="0" i="1" u="none" strike="noStrike" kern="1200" cap="none" spc="0" normalizeH="0" baseline="0" noProof="0" smtClean="0">
                            <a:ln>
                              <a:noFill/>
                            </a:ln>
                            <a:solidFill>
                              <a:srgbClr val="7030A0"/>
                            </a:solidFill>
                            <a:effectLst/>
                            <a:uLnTx/>
                            <a:uFillTx/>
                            <a:latin typeface="Cambria Math" panose="02040503050406030204" pitchFamily="18" charset="0"/>
                            <a:cs typeface="+mn-cs"/>
                          </a:rPr>
                        </m:ctrlPr>
                      </m:dPr>
                      <m:e>
                        <m:r>
                          <a:rPr kumimoji="0" lang="en-US" altLang="zh-TW" sz="2800" b="0" i="1" u="none" strike="noStrike" kern="1200" cap="none" spc="0" normalizeH="0" baseline="0" noProof="0" smtClean="0">
                            <a:ln>
                              <a:noFill/>
                            </a:ln>
                            <a:solidFill>
                              <a:srgbClr val="7030A0"/>
                            </a:solidFill>
                            <a:effectLst/>
                            <a:uLnTx/>
                            <a:uFillTx/>
                            <a:latin typeface="Cambria Math" panose="02040503050406030204" pitchFamily="18" charset="0"/>
                            <a:cs typeface="+mn-cs"/>
                          </a:rPr>
                          <m:t>𝑛</m:t>
                        </m:r>
                        <m:r>
                          <a:rPr kumimoji="0" lang="en-US" altLang="zh-TW" sz="2800" b="0" i="1" u="none" strike="noStrike" kern="1200" cap="none" spc="0" normalizeH="0" baseline="0" noProof="0" smtClean="0">
                            <a:ln>
                              <a:noFill/>
                            </a:ln>
                            <a:solidFill>
                              <a:srgbClr val="7030A0"/>
                            </a:solidFill>
                            <a:effectLst/>
                            <a:uLnTx/>
                            <a:uFillTx/>
                            <a:latin typeface="Cambria Math" panose="02040503050406030204" pitchFamily="18" charset="0"/>
                            <a:cs typeface="+mn-cs"/>
                          </a:rPr>
                          <m:t>/5</m:t>
                        </m:r>
                      </m:e>
                    </m:d>
                  </m:oMath>
                </a14:m>
                <a:r>
                  <a:rPr kumimoji="0" lang="en-US" altLang="zh-TW" sz="2800" b="0" i="0" u="none" strike="noStrike" kern="1200" cap="none" spc="0" normalizeH="0" baseline="0" noProof="0" dirty="0">
                    <a:ln>
                      <a:noFill/>
                    </a:ln>
                    <a:solidFill>
                      <a:srgbClr val="7030A0"/>
                    </a:solidFill>
                    <a:effectLst/>
                    <a:uLnTx/>
                    <a:uFillTx/>
                    <a:latin typeface="Calibri"/>
                    <a:cs typeface="+mn-cs"/>
                  </a:rPr>
                  <a:t> groups:</a:t>
                </a:r>
              </a:p>
              <a:p>
                <a:pPr marL="857250" marR="0" lvl="1" indent="-457200" algn="l" defTabSz="914400" rtl="0" eaLnBrk="1" fontAlgn="auto" latinLnBrk="0" hangingPunct="1">
                  <a:lnSpc>
                    <a:spcPct val="90000"/>
                  </a:lnSpc>
                  <a:spcBef>
                    <a:spcPts val="500"/>
                  </a:spcBef>
                  <a:spcAft>
                    <a:spcPts val="0"/>
                  </a:spcAft>
                  <a:buClrTx/>
                  <a:buSzTx/>
                  <a:buFontTx/>
                  <a:buChar char="-"/>
                  <a:tabLst/>
                  <a:defRPr/>
                </a:pPr>
                <a:r>
                  <a:rPr kumimoji="0" lang="en-US" altLang="zh-TW" sz="2400" b="0" i="0" u="none" strike="noStrike" kern="1200" cap="none" spc="0" normalizeH="0" baseline="0" noProof="0" dirty="0">
                    <a:ln>
                      <a:noFill/>
                    </a:ln>
                    <a:solidFill>
                      <a:srgbClr val="7030A0"/>
                    </a:solidFill>
                    <a:effectLst/>
                    <a:uLnTx/>
                    <a:uFillTx/>
                    <a:latin typeface="Calibri"/>
                    <a:cs typeface="+mn-cs"/>
                  </a:rPr>
                  <a:t>Run insertion sort on each group. Takes </a:t>
                </a:r>
                <a14:m>
                  <m:oMath xmlns:m="http://schemas.openxmlformats.org/officeDocument/2006/math">
                    <m:r>
                      <m:rPr>
                        <m:sty m:val="p"/>
                      </m:rPr>
                      <a:rPr kumimoji="0" lang="en-US" altLang="zh-TW" sz="2400" b="0" i="0" u="none" strike="noStrike" kern="1200" cap="none" spc="0" normalizeH="0" baseline="0" noProof="0" smtClean="0">
                        <a:ln>
                          <a:noFill/>
                        </a:ln>
                        <a:solidFill>
                          <a:srgbClr val="7030A0"/>
                        </a:solidFill>
                        <a:effectLst/>
                        <a:uLnTx/>
                        <a:uFillTx/>
                        <a:latin typeface="Cambria Math" panose="02040503050406030204" pitchFamily="18" charset="0"/>
                        <a:cs typeface="+mn-cs"/>
                      </a:rPr>
                      <m:t>O</m:t>
                    </m:r>
                    <m:d>
                      <m:dPr>
                        <m:ctrlPr>
                          <a:rPr kumimoji="0" lang="en-US" altLang="zh-TW" sz="2400" b="0" i="1" u="none" strike="noStrike" kern="1200" cap="none" spc="0" normalizeH="0" baseline="0" noProof="0" smtClean="0">
                            <a:ln>
                              <a:noFill/>
                            </a:ln>
                            <a:solidFill>
                              <a:srgbClr val="7030A0"/>
                            </a:solidFill>
                            <a:effectLst/>
                            <a:uLnTx/>
                            <a:uFillTx/>
                            <a:latin typeface="Cambria Math" panose="02040503050406030204" pitchFamily="18" charset="0"/>
                            <a:cs typeface="+mn-cs"/>
                          </a:rPr>
                        </m:ctrlPr>
                      </m:dPr>
                      <m:e>
                        <m:r>
                          <a:rPr kumimoji="0" lang="en-US" altLang="zh-TW" sz="2400" b="0" i="1" u="none" strike="noStrike" kern="1200" cap="none" spc="0" normalizeH="0" baseline="0" noProof="0" smtClean="0">
                            <a:ln>
                              <a:noFill/>
                            </a:ln>
                            <a:solidFill>
                              <a:srgbClr val="7030A0"/>
                            </a:solidFill>
                            <a:effectLst/>
                            <a:uLnTx/>
                            <a:uFillTx/>
                            <a:latin typeface="Cambria Math" panose="02040503050406030204" pitchFamily="18" charset="0"/>
                            <a:cs typeface="+mn-cs"/>
                          </a:rPr>
                          <m:t>1</m:t>
                        </m:r>
                      </m:e>
                    </m:d>
                  </m:oMath>
                </a14:m>
                <a:r>
                  <a:rPr kumimoji="0" lang="en-US" altLang="zh-TW" sz="2400" b="0" i="0" u="none" strike="noStrike" kern="1200" cap="none" spc="0" normalizeH="0" baseline="0" noProof="0" dirty="0">
                    <a:ln>
                      <a:noFill/>
                    </a:ln>
                    <a:solidFill>
                      <a:srgbClr val="7030A0"/>
                    </a:solidFill>
                    <a:effectLst/>
                    <a:uLnTx/>
                    <a:uFillTx/>
                    <a:latin typeface="Calibri"/>
                    <a:cs typeface="+mn-cs"/>
                  </a:rPr>
                  <a:t> time per group since each group has </a:t>
                </a:r>
                <a14:m>
                  <m:oMath xmlns:m="http://schemas.openxmlformats.org/officeDocument/2006/math">
                    <m:r>
                      <a:rPr kumimoji="0" lang="en-US" altLang="zh-TW" sz="2400" b="0" i="1" u="none" strike="noStrike" kern="1200" cap="none" spc="0" normalizeH="0" baseline="0" noProof="0" smtClean="0">
                        <a:ln>
                          <a:noFill/>
                        </a:ln>
                        <a:solidFill>
                          <a:srgbClr val="7030A0"/>
                        </a:solidFill>
                        <a:effectLst/>
                        <a:uLnTx/>
                        <a:uFillTx/>
                        <a:latin typeface="Cambria Math" panose="02040503050406030204" pitchFamily="18" charset="0"/>
                        <a:ea typeface="Cambria Math" panose="02040503050406030204" pitchFamily="18" charset="0"/>
                        <a:cs typeface="+mn-cs"/>
                      </a:rPr>
                      <m:t>≤5</m:t>
                    </m:r>
                  </m:oMath>
                </a14:m>
                <a:r>
                  <a:rPr kumimoji="0" lang="en-US" altLang="zh-TW" sz="2400" b="0" i="0" u="none" strike="noStrike" kern="1200" cap="none" spc="0" normalizeH="0" baseline="0" noProof="0" dirty="0">
                    <a:ln>
                      <a:noFill/>
                    </a:ln>
                    <a:solidFill>
                      <a:srgbClr val="7030A0"/>
                    </a:solidFill>
                    <a:effectLst/>
                    <a:uLnTx/>
                    <a:uFillTx/>
                    <a:latin typeface="Calibri"/>
                    <a:cs typeface="+mn-cs"/>
                  </a:rPr>
                  <a:t> elements.</a:t>
                </a:r>
              </a:p>
              <a:p>
                <a:pPr marL="857250" marR="0" lvl="1" indent="-457200" algn="l" defTabSz="914400" rtl="0" eaLnBrk="1" fontAlgn="auto" latinLnBrk="0" hangingPunct="1">
                  <a:lnSpc>
                    <a:spcPct val="90000"/>
                  </a:lnSpc>
                  <a:spcBef>
                    <a:spcPts val="500"/>
                  </a:spcBef>
                  <a:spcAft>
                    <a:spcPts val="0"/>
                  </a:spcAft>
                  <a:buClrTx/>
                  <a:buSzTx/>
                  <a:buFontTx/>
                  <a:buChar char="-"/>
                  <a:tabLst/>
                  <a:defRPr/>
                </a:pPr>
                <a:r>
                  <a:rPr kumimoji="0" lang="en-US" altLang="zh-TW" sz="2400" b="0" i="0" u="none" strike="noStrike" kern="1200" cap="none" spc="0" normalizeH="0" baseline="0" noProof="0" dirty="0">
                    <a:ln>
                      <a:noFill/>
                    </a:ln>
                    <a:solidFill>
                      <a:srgbClr val="7030A0"/>
                    </a:solidFill>
                    <a:effectLst/>
                    <a:uLnTx/>
                    <a:uFillTx/>
                    <a:latin typeface="Calibri"/>
                    <a:cs typeface="+mn-cs"/>
                  </a:rPr>
                  <a:t>Then just pick the median from each group, in </a:t>
                </a:r>
                <a14:m>
                  <m:oMath xmlns:m="http://schemas.openxmlformats.org/officeDocument/2006/math">
                    <m:r>
                      <m:rPr>
                        <m:sty m:val="p"/>
                      </m:rPr>
                      <a:rPr kumimoji="0" lang="en-US" altLang="zh-TW" sz="2400" b="0" i="0" u="none" strike="noStrike" kern="1200" cap="none" spc="0" normalizeH="0" baseline="0" noProof="0" smtClean="0">
                        <a:ln>
                          <a:noFill/>
                        </a:ln>
                        <a:solidFill>
                          <a:srgbClr val="7030A0"/>
                        </a:solidFill>
                        <a:effectLst/>
                        <a:uLnTx/>
                        <a:uFillTx/>
                        <a:latin typeface="Cambria Math" panose="02040503050406030204" pitchFamily="18" charset="0"/>
                        <a:cs typeface="+mn-cs"/>
                      </a:rPr>
                      <m:t>O</m:t>
                    </m:r>
                    <m:d>
                      <m:dPr>
                        <m:ctrlPr>
                          <a:rPr kumimoji="0" lang="en-US" altLang="zh-TW" sz="2400" b="0" i="1" u="none" strike="noStrike" kern="1200" cap="none" spc="0" normalizeH="0" baseline="0" noProof="0" smtClean="0">
                            <a:ln>
                              <a:noFill/>
                            </a:ln>
                            <a:solidFill>
                              <a:srgbClr val="7030A0"/>
                            </a:solidFill>
                            <a:effectLst/>
                            <a:uLnTx/>
                            <a:uFillTx/>
                            <a:latin typeface="Cambria Math" panose="02040503050406030204" pitchFamily="18" charset="0"/>
                            <a:cs typeface="+mn-cs"/>
                          </a:rPr>
                        </m:ctrlPr>
                      </m:dPr>
                      <m:e>
                        <m:r>
                          <a:rPr kumimoji="0" lang="en-US" altLang="zh-TW" sz="2400" b="0" i="1" u="none" strike="noStrike" kern="1200" cap="none" spc="0" normalizeH="0" baseline="0" noProof="0" smtClean="0">
                            <a:ln>
                              <a:noFill/>
                            </a:ln>
                            <a:solidFill>
                              <a:srgbClr val="7030A0"/>
                            </a:solidFill>
                            <a:effectLst/>
                            <a:uLnTx/>
                            <a:uFillTx/>
                            <a:latin typeface="Cambria Math" panose="02040503050406030204" pitchFamily="18" charset="0"/>
                            <a:cs typeface="+mn-cs"/>
                          </a:rPr>
                          <m:t>1</m:t>
                        </m:r>
                      </m:e>
                    </m:d>
                  </m:oMath>
                </a14:m>
                <a:r>
                  <a:rPr kumimoji="0" lang="en-US" altLang="zh-TW" sz="2400" b="0" i="0" u="none" strike="noStrike" kern="1200" cap="none" spc="0" normalizeH="0" baseline="0" noProof="0" dirty="0">
                    <a:ln>
                      <a:noFill/>
                    </a:ln>
                    <a:solidFill>
                      <a:srgbClr val="7030A0"/>
                    </a:solidFill>
                    <a:effectLst/>
                    <a:uLnTx/>
                    <a:uFillTx/>
                    <a:latin typeface="Calibri"/>
                    <a:cs typeface="+mn-cs"/>
                  </a:rPr>
                  <a:t> time.</a:t>
                </a:r>
              </a:p>
              <a:p>
                <a:endParaRPr lang="zh-TW" altLang="en-US" dirty="0"/>
              </a:p>
            </p:txBody>
          </p:sp>
        </mc:Choice>
        <mc:Fallback>
          <p:sp>
            <p:nvSpPr>
              <p:cNvPr id="3" name="內容版面配置區 2">
                <a:extLst>
                  <a:ext uri="{FF2B5EF4-FFF2-40B4-BE49-F238E27FC236}">
                    <a16:creationId xmlns:a16="http://schemas.microsoft.com/office/drawing/2014/main" id="{F26B1F3B-533C-4DCF-BA35-AFDD8E93F7F2}"/>
                  </a:ext>
                </a:extLst>
              </p:cNvPr>
              <p:cNvSpPr>
                <a:spLocks noGrp="1" noRot="1" noChangeAspect="1" noMove="1" noResize="1" noEditPoints="1" noAdjustHandles="1" noChangeArrowheads="1" noChangeShapeType="1" noTextEdit="1"/>
              </p:cNvSpPr>
              <p:nvPr>
                <p:ph sz="quarter" idx="14"/>
              </p:nvPr>
            </p:nvSpPr>
            <p:spPr>
              <a:xfrm>
                <a:off x="444243" y="1801744"/>
                <a:ext cx="10688813" cy="3972204"/>
              </a:xfrm>
              <a:blipFill>
                <a:blip r:embed="rId2"/>
                <a:stretch>
                  <a:fillRect l="-1198" t="-2611" r="-1255"/>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9DA8F807-244C-42D2-B9E0-F4B7CB3B1B79}"/>
              </a:ext>
            </a:extLst>
          </p:cNvPr>
          <p:cNvSpPr>
            <a:spLocks noGrp="1"/>
          </p:cNvSpPr>
          <p:nvPr>
            <p:ph type="sldNum" sz="quarter" idx="12"/>
          </p:nvPr>
        </p:nvSpPr>
        <p:spPr/>
        <p:txBody>
          <a:bodyPr/>
          <a:lstStyle/>
          <a:p>
            <a:fld id="{273D50BF-F804-4F2B-A050-D3DD5B4A1FE5}" type="slidenum">
              <a:rPr lang="zh-TW" altLang="en-US" smtClean="0"/>
              <a:pPr/>
              <a:t>26</a:t>
            </a:fld>
            <a:endParaRPr lang="zh-TW" altLang="en-US" dirty="0"/>
          </a:p>
        </p:txBody>
      </p:sp>
      <p:sp>
        <p:nvSpPr>
          <p:cNvPr id="5" name="標題 4">
            <a:extLst>
              <a:ext uri="{FF2B5EF4-FFF2-40B4-BE49-F238E27FC236}">
                <a16:creationId xmlns:a16="http://schemas.microsoft.com/office/drawing/2014/main" id="{A0C3385D-FC55-465F-B992-198F48E0E855}"/>
              </a:ext>
            </a:extLst>
          </p:cNvPr>
          <p:cNvSpPr>
            <a:spLocks noGrp="1"/>
          </p:cNvSpPr>
          <p:nvPr>
            <p:ph type="title"/>
          </p:nvPr>
        </p:nvSpPr>
        <p:spPr>
          <a:xfrm>
            <a:off x="444244" y="800313"/>
            <a:ext cx="10688812" cy="868517"/>
          </a:xfrm>
        </p:spPr>
        <p:txBody>
          <a:bodyPr/>
          <a:lstStyle/>
          <a:p>
            <a:r>
              <a:rPr lang="en-US" altLang="zh-TW" dirty="0"/>
              <a:t>Selection in worst-case linear time</a:t>
            </a:r>
            <a:endParaRPr lang="zh-TW" altLang="en-US" dirty="0"/>
          </a:p>
        </p:txBody>
      </p:sp>
    </p:spTree>
    <p:extLst>
      <p:ext uri="{BB962C8B-B14F-4D97-AF65-F5344CB8AC3E}">
        <p14:creationId xmlns:p14="http://schemas.microsoft.com/office/powerpoint/2010/main" val="33576808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F26B1F3B-533C-4DCF-BA35-AFDD8E93F7F2}"/>
                  </a:ext>
                </a:extLst>
              </p:cNvPr>
              <p:cNvSpPr>
                <a:spLocks noGrp="1"/>
              </p:cNvSpPr>
              <p:nvPr>
                <p:ph sz="quarter" idx="14"/>
              </p:nvPr>
            </p:nvSpPr>
            <p:spPr>
              <a:xfrm>
                <a:off x="444243" y="1801744"/>
                <a:ext cx="10688813" cy="3972204"/>
              </a:xfrm>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3. Find the median </a:t>
                </a:r>
                <a14:m>
                  <m:oMath xmlns:m="http://schemas.openxmlformats.org/officeDocument/2006/math">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𝑥</m:t>
                    </m:r>
                  </m:oMath>
                </a14:m>
                <a:r>
                  <a:rPr kumimoji="0" lang="en-US" altLang="zh-TW" sz="2800" b="0" i="0" u="none" strike="noStrike" kern="1200" cap="none" spc="0" normalizeH="0" baseline="0" noProof="0" dirty="0">
                    <a:ln>
                      <a:noFill/>
                    </a:ln>
                    <a:solidFill>
                      <a:prstClr val="black"/>
                    </a:solidFill>
                    <a:effectLst/>
                    <a:uLnTx/>
                    <a:uFillTx/>
                    <a:latin typeface="Calibri"/>
                    <a:cs typeface="+mn-cs"/>
                  </a:rPr>
                  <a:t> of the </a:t>
                </a:r>
                <a14:m>
                  <m:oMath xmlns:m="http://schemas.openxmlformats.org/officeDocument/2006/math">
                    <m:d>
                      <m:dPr>
                        <m:begChr m:val="⌈"/>
                        <m:endChr m:val="⌉"/>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/5</m:t>
                        </m:r>
                      </m:e>
                    </m:d>
                  </m:oMath>
                </a14:m>
                <a:r>
                  <a:rPr kumimoji="0" lang="en-US" altLang="zh-TW" sz="2800" b="0" i="0" u="none" strike="noStrike" kern="1200" cap="none" spc="0" normalizeH="0" baseline="0" noProof="0" dirty="0">
                    <a:ln>
                      <a:noFill/>
                    </a:ln>
                    <a:solidFill>
                      <a:prstClr val="black"/>
                    </a:solidFill>
                    <a:effectLst/>
                    <a:uLnTx/>
                    <a:uFillTx/>
                    <a:latin typeface="Calibri"/>
                    <a:cs typeface="+mn-cs"/>
                  </a:rPr>
                  <a:t> medians by a recursive call to SELECT. (If </a:t>
                </a:r>
                <a14:m>
                  <m:oMath xmlns:m="http://schemas.openxmlformats.org/officeDocument/2006/math">
                    <m:d>
                      <m:dPr>
                        <m:begChr m:val="⌈"/>
                        <m:endChr m:val="⌉"/>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𝑛</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/5</m:t>
                        </m:r>
                      </m:e>
                    </m:d>
                  </m:oMath>
                </a14:m>
                <a:r>
                  <a:rPr kumimoji="0" lang="en-US" altLang="zh-TW" sz="2800" b="0" i="0" u="none" strike="noStrike" kern="1200" cap="none" spc="0" normalizeH="0" baseline="0" noProof="0" dirty="0">
                    <a:ln>
                      <a:noFill/>
                    </a:ln>
                    <a:solidFill>
                      <a:prstClr val="black"/>
                    </a:solidFill>
                    <a:effectLst/>
                    <a:uLnTx/>
                    <a:uFillTx/>
                    <a:latin typeface="Calibri"/>
                    <a:cs typeface="+mn-cs"/>
                  </a:rPr>
                  <a:t> is even, then follow our convention and find the lower median</a:t>
                </a:r>
                <a:r>
                  <a:rPr kumimoji="0" lang="en-US" altLang="zh-TW" sz="3000" b="0" i="0" u="none" strike="noStrike" kern="1200" cap="none" spc="0" normalizeH="0" baseline="0" noProof="0" dirty="0">
                    <a:ln>
                      <a:noFill/>
                    </a:ln>
                    <a:solidFill>
                      <a:prstClr val="black"/>
                    </a:solidFill>
                    <a:effectLst/>
                    <a:uLnTx/>
                    <a:uFillTx/>
                    <a:latin typeface="Calibri"/>
                    <a:cs typeface="+mn-cs"/>
                  </a:rPr>
                  <a: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altLang="zh-TW" sz="3000" b="0" i="0" u="none" strike="noStrike" kern="1200" cap="none" spc="0" normalizeH="0" baseline="0" noProof="0" dirty="0">
                  <a:ln>
                    <a:noFill/>
                  </a:ln>
                  <a:solidFill>
                    <a:prstClr val="black"/>
                  </a:solidFill>
                  <a:effectLst/>
                  <a:uLnTx/>
                  <a:uFillTx/>
                  <a:latin typeface="Calibri"/>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4. Using the modified version of PARTITION that takes the pivot element as input, partition the input array around </a:t>
                </a:r>
                <a14:m>
                  <m:oMath xmlns:m="http://schemas.openxmlformats.org/officeDocument/2006/math">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𝑥</m:t>
                    </m:r>
                  </m:oMath>
                </a14:m>
                <a:r>
                  <a:rPr kumimoji="0" lang="en-US" altLang="zh-TW" sz="2800" b="0" i="0" u="none" strike="noStrike" kern="1200" cap="none" spc="0" normalizeH="0" baseline="0" noProof="0" dirty="0">
                    <a:ln>
                      <a:noFill/>
                    </a:ln>
                    <a:solidFill>
                      <a:prstClr val="black"/>
                    </a:solidFill>
                    <a:effectLst/>
                    <a:uLnTx/>
                    <a:uFillTx/>
                    <a:latin typeface="Calibri"/>
                    <a:cs typeface="+mn-cs"/>
                  </a:rPr>
                  <a:t>. Let </a:t>
                </a:r>
                <a14:m>
                  <m:oMath xmlns:m="http://schemas.openxmlformats.org/officeDocument/2006/math">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𝑥</m:t>
                    </m:r>
                  </m:oMath>
                </a14:m>
                <a:r>
                  <a:rPr kumimoji="0" lang="en-US" altLang="zh-TW" sz="2800" b="0" i="0" u="none" strike="noStrike" kern="1200" cap="none" spc="0" normalizeH="0" baseline="0" noProof="0" dirty="0">
                    <a:ln>
                      <a:noFill/>
                    </a:ln>
                    <a:solidFill>
                      <a:prstClr val="black"/>
                    </a:solidFill>
                    <a:effectLst/>
                    <a:uLnTx/>
                    <a:uFillTx/>
                    <a:latin typeface="Calibri"/>
                    <a:cs typeface="+mn-cs"/>
                  </a:rPr>
                  <a:t> be the </a:t>
                </a:r>
                <a14:m>
                  <m:oMath xmlns:m="http://schemas.openxmlformats.org/officeDocument/2006/math">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𝑘</m:t>
                    </m:r>
                  </m:oMath>
                </a14:m>
                <a:r>
                  <a:rPr kumimoji="0" lang="en-US" altLang="zh-TW" sz="2800" b="0" i="0" u="none" strike="noStrike" kern="1200" cap="none" spc="0" normalizeH="0" baseline="0" noProof="0" dirty="0">
                    <a:ln>
                      <a:noFill/>
                    </a:ln>
                    <a:solidFill>
                      <a:prstClr val="black"/>
                    </a:solidFill>
                    <a:effectLst/>
                    <a:uLnTx/>
                    <a:uFillTx/>
                    <a:latin typeface="Calibri"/>
                    <a:cs typeface="+mn-cs"/>
                  </a:rPr>
                  <a:t>th element of the array after partitioning, so that there are </a:t>
                </a:r>
                <a14:m>
                  <m:oMath xmlns:m="http://schemas.openxmlformats.org/officeDocument/2006/math">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𝑘</m:t>
                    </m:r>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−1</m:t>
                    </m:r>
                  </m:oMath>
                </a14:m>
                <a:r>
                  <a:rPr kumimoji="0" lang="en-US" altLang="zh-TW" sz="2800" b="0" i="0" u="none" strike="noStrike" kern="1200" cap="none" spc="0" normalizeH="0" baseline="0" noProof="0" dirty="0">
                    <a:ln>
                      <a:noFill/>
                    </a:ln>
                    <a:solidFill>
                      <a:prstClr val="black"/>
                    </a:solidFill>
                    <a:effectLst/>
                    <a:uLnTx/>
                    <a:uFillTx/>
                    <a:latin typeface="Calibri"/>
                    <a:cs typeface="+mn-cs"/>
                  </a:rPr>
                  <a:t> elements on the low side of the partition and </a:t>
                </a:r>
                <a14:m>
                  <m:oMath xmlns:m="http://schemas.openxmlformats.org/officeDocument/2006/math">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𝑛</m:t>
                    </m:r>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m:t>
                    </m:r>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𝑘</m:t>
                    </m:r>
                  </m:oMath>
                </a14:m>
                <a:r>
                  <a:rPr kumimoji="0" lang="en-US" altLang="zh-TW" sz="2800" b="0" i="0" u="none" strike="noStrike" kern="1200" cap="none" spc="0" normalizeH="0" baseline="0" noProof="0" dirty="0">
                    <a:ln>
                      <a:noFill/>
                    </a:ln>
                    <a:solidFill>
                      <a:prstClr val="black"/>
                    </a:solidFill>
                    <a:effectLst/>
                    <a:uLnTx/>
                    <a:uFillTx/>
                    <a:latin typeface="Calibri"/>
                    <a:cs typeface="+mn-cs"/>
                  </a:rPr>
                  <a:t> elements on the high side.</a:t>
                </a:r>
              </a:p>
              <a:p>
                <a:endParaRPr lang="zh-TW" altLang="en-US" dirty="0"/>
              </a:p>
            </p:txBody>
          </p:sp>
        </mc:Choice>
        <mc:Fallback xmlns="">
          <p:sp>
            <p:nvSpPr>
              <p:cNvPr id="3" name="內容版面配置區 2">
                <a:extLst>
                  <a:ext uri="{FF2B5EF4-FFF2-40B4-BE49-F238E27FC236}">
                    <a16:creationId xmlns:a16="http://schemas.microsoft.com/office/drawing/2014/main" id="{F26B1F3B-533C-4DCF-BA35-AFDD8E93F7F2}"/>
                  </a:ext>
                </a:extLst>
              </p:cNvPr>
              <p:cNvSpPr>
                <a:spLocks noGrp="1" noRot="1" noChangeAspect="1" noMove="1" noResize="1" noEditPoints="1" noAdjustHandles="1" noChangeArrowheads="1" noChangeShapeType="1" noTextEdit="1"/>
              </p:cNvSpPr>
              <p:nvPr>
                <p:ph sz="quarter" idx="14"/>
              </p:nvPr>
            </p:nvSpPr>
            <p:spPr>
              <a:xfrm>
                <a:off x="444243" y="1801744"/>
                <a:ext cx="10688813" cy="3972204"/>
              </a:xfrm>
              <a:blipFill>
                <a:blip r:embed="rId2"/>
                <a:stretch>
                  <a:fillRect l="-1198" t="-2611" r="-1027"/>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9DA8F807-244C-42D2-B9E0-F4B7CB3B1B79}"/>
              </a:ext>
            </a:extLst>
          </p:cNvPr>
          <p:cNvSpPr>
            <a:spLocks noGrp="1"/>
          </p:cNvSpPr>
          <p:nvPr>
            <p:ph type="sldNum" sz="quarter" idx="12"/>
          </p:nvPr>
        </p:nvSpPr>
        <p:spPr/>
        <p:txBody>
          <a:bodyPr/>
          <a:lstStyle/>
          <a:p>
            <a:fld id="{273D50BF-F804-4F2B-A050-D3DD5B4A1FE5}" type="slidenum">
              <a:rPr lang="zh-TW" altLang="en-US" smtClean="0"/>
              <a:pPr/>
              <a:t>27</a:t>
            </a:fld>
            <a:endParaRPr lang="zh-TW" altLang="en-US" dirty="0"/>
          </a:p>
        </p:txBody>
      </p:sp>
      <p:sp>
        <p:nvSpPr>
          <p:cNvPr id="5" name="標題 4">
            <a:extLst>
              <a:ext uri="{FF2B5EF4-FFF2-40B4-BE49-F238E27FC236}">
                <a16:creationId xmlns:a16="http://schemas.microsoft.com/office/drawing/2014/main" id="{A0C3385D-FC55-465F-B992-198F48E0E855}"/>
              </a:ext>
            </a:extLst>
          </p:cNvPr>
          <p:cNvSpPr>
            <a:spLocks noGrp="1"/>
          </p:cNvSpPr>
          <p:nvPr>
            <p:ph type="title"/>
          </p:nvPr>
        </p:nvSpPr>
        <p:spPr>
          <a:xfrm>
            <a:off x="444244" y="800313"/>
            <a:ext cx="10688812" cy="868517"/>
          </a:xfrm>
        </p:spPr>
        <p:txBody>
          <a:bodyPr/>
          <a:lstStyle/>
          <a:p>
            <a:r>
              <a:rPr lang="en-US" altLang="zh-TW" dirty="0"/>
              <a:t>Selection in worst-case linear time</a:t>
            </a:r>
            <a:endParaRPr lang="zh-TW" altLang="en-US" dirty="0"/>
          </a:p>
        </p:txBody>
      </p:sp>
    </p:spTree>
    <p:extLst>
      <p:ext uri="{BB962C8B-B14F-4D97-AF65-F5344CB8AC3E}">
        <p14:creationId xmlns:p14="http://schemas.microsoft.com/office/powerpoint/2010/main" val="39357052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F26B1F3B-533C-4DCF-BA35-AFDD8E93F7F2}"/>
                  </a:ext>
                </a:extLst>
              </p:cNvPr>
              <p:cNvSpPr>
                <a:spLocks noGrp="1"/>
              </p:cNvSpPr>
              <p:nvPr>
                <p:ph sz="quarter" idx="14"/>
              </p:nvPr>
            </p:nvSpPr>
            <p:spPr>
              <a:xfrm>
                <a:off x="444243" y="1801744"/>
                <a:ext cx="10688813" cy="3972204"/>
              </a:xfrm>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5. Now there are three possibilities: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zh-TW" sz="2400" b="0" i="0" u="none" strike="noStrike" kern="1200" cap="none" spc="0" normalizeH="0" baseline="0" noProof="0" dirty="0">
                    <a:ln>
                      <a:noFill/>
                    </a:ln>
                    <a:solidFill>
                      <a:prstClr val="black"/>
                    </a:solidFill>
                    <a:effectLst/>
                    <a:uLnTx/>
                    <a:uFillTx/>
                    <a:latin typeface="Calibri"/>
                    <a:cs typeface="+mn-cs"/>
                  </a:rPr>
                  <a:t>If </a:t>
                </a:r>
                <a14:m>
                  <m:oMath xmlns:m="http://schemas.openxmlformats.org/officeDocument/2006/math">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𝑖</m:t>
                    </m:r>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m:t>
                    </m:r>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𝑘</m:t>
                    </m:r>
                  </m:oMath>
                </a14:m>
                <a:r>
                  <a:rPr kumimoji="0" lang="en-US" altLang="zh-TW" sz="2400" b="0" i="0" u="none" strike="noStrike" kern="1200" cap="none" spc="0" normalizeH="0" baseline="0" noProof="0" dirty="0">
                    <a:ln>
                      <a:noFill/>
                    </a:ln>
                    <a:solidFill>
                      <a:prstClr val="black"/>
                    </a:solidFill>
                    <a:effectLst/>
                    <a:uLnTx/>
                    <a:uFillTx/>
                    <a:latin typeface="Calibri"/>
                    <a:cs typeface="+mn-cs"/>
                  </a:rPr>
                  <a:t>, just return </a:t>
                </a:r>
                <a14:m>
                  <m:oMath xmlns:m="http://schemas.openxmlformats.org/officeDocument/2006/math">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𝑥</m:t>
                    </m:r>
                  </m:oMath>
                </a14:m>
                <a:r>
                  <a:rPr kumimoji="0" lang="en-US" altLang="zh-TW" sz="2400" b="0" i="0" u="none" strike="noStrike" kern="1200" cap="none" spc="0" normalizeH="0" baseline="0" noProof="0" dirty="0">
                    <a:ln>
                      <a:noFill/>
                    </a:ln>
                    <a:solidFill>
                      <a:prstClr val="black"/>
                    </a:solidFill>
                    <a:effectLst/>
                    <a:uLnTx/>
                    <a:uFillTx/>
                    <a:latin typeface="Calibri"/>
                    <a:cs typeface="+mn-cs"/>
                  </a:rPr>
                  <a:t>.</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zh-TW" sz="2400" b="0" i="0" u="none" strike="noStrike" kern="1200" cap="none" spc="0" normalizeH="0" baseline="0" noProof="0" dirty="0">
                    <a:ln>
                      <a:noFill/>
                    </a:ln>
                    <a:solidFill>
                      <a:prstClr val="black"/>
                    </a:solidFill>
                    <a:effectLst/>
                    <a:uLnTx/>
                    <a:uFillTx/>
                    <a:latin typeface="Calibri"/>
                    <a:cs typeface="+mn-cs"/>
                  </a:rPr>
                  <a:t>If </a:t>
                </a:r>
                <a14:m>
                  <m:oMath xmlns:m="http://schemas.openxmlformats.org/officeDocument/2006/math">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𝑖</m:t>
                    </m:r>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&lt;</m:t>
                    </m:r>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𝑘</m:t>
                    </m:r>
                  </m:oMath>
                </a14:m>
                <a:r>
                  <a:rPr kumimoji="0" lang="en-US" altLang="zh-TW" sz="2400" b="0" i="0" u="none" strike="noStrike" kern="1200" cap="none" spc="0" normalizeH="0" baseline="0" noProof="0" dirty="0">
                    <a:ln>
                      <a:noFill/>
                    </a:ln>
                    <a:solidFill>
                      <a:prstClr val="black"/>
                    </a:solidFill>
                    <a:effectLst/>
                    <a:uLnTx/>
                    <a:uFillTx/>
                    <a:latin typeface="Calibri"/>
                    <a:cs typeface="+mn-cs"/>
                  </a:rPr>
                  <a:t>, return the </a:t>
                </a:r>
                <a14:m>
                  <m:oMath xmlns:m="http://schemas.openxmlformats.org/officeDocument/2006/math">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𝑖</m:t>
                    </m:r>
                  </m:oMath>
                </a14:m>
                <a:r>
                  <a:rPr kumimoji="0" lang="en-US" altLang="zh-TW" sz="2400" b="0" i="0" u="none" strike="noStrike" kern="1200" cap="none" spc="0" normalizeH="0" baseline="0" noProof="0" dirty="0" err="1">
                    <a:ln>
                      <a:noFill/>
                    </a:ln>
                    <a:solidFill>
                      <a:prstClr val="black"/>
                    </a:solidFill>
                    <a:effectLst/>
                    <a:uLnTx/>
                    <a:uFillTx/>
                    <a:latin typeface="Calibri"/>
                    <a:cs typeface="+mn-cs"/>
                  </a:rPr>
                  <a:t>th</a:t>
                </a:r>
                <a:r>
                  <a:rPr kumimoji="0" lang="en-US" altLang="zh-TW" sz="2400" b="0" i="0" u="none" strike="noStrike" kern="1200" cap="none" spc="0" normalizeH="0" baseline="0" noProof="0" dirty="0">
                    <a:ln>
                      <a:noFill/>
                    </a:ln>
                    <a:solidFill>
                      <a:prstClr val="black"/>
                    </a:solidFill>
                    <a:effectLst/>
                    <a:uLnTx/>
                    <a:uFillTx/>
                    <a:latin typeface="Calibri"/>
                    <a:cs typeface="+mn-cs"/>
                  </a:rPr>
                  <a:t> smallest element on the low side of the partition by making a recursive call to SELECT.</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zh-TW" sz="2400" b="0" i="0" u="none" strike="noStrike" kern="1200" cap="none" spc="0" normalizeH="0" baseline="0" noProof="0" dirty="0">
                    <a:ln>
                      <a:noFill/>
                    </a:ln>
                    <a:solidFill>
                      <a:prstClr val="black"/>
                    </a:solidFill>
                    <a:effectLst/>
                    <a:uLnTx/>
                    <a:uFillTx/>
                    <a:latin typeface="Calibri"/>
                    <a:cs typeface="+mn-cs"/>
                  </a:rPr>
                  <a:t>If </a:t>
                </a:r>
                <a14:m>
                  <m:oMath xmlns:m="http://schemas.openxmlformats.org/officeDocument/2006/math">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𝑖</m:t>
                    </m:r>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&gt;</m:t>
                    </m:r>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𝑘</m:t>
                    </m:r>
                  </m:oMath>
                </a14:m>
                <a:r>
                  <a:rPr kumimoji="0" lang="en-US" altLang="zh-TW" sz="2400" b="0" i="0" u="none" strike="noStrike" kern="1200" cap="none" spc="0" normalizeH="0" baseline="0" noProof="0" dirty="0">
                    <a:ln>
                      <a:noFill/>
                    </a:ln>
                    <a:solidFill>
                      <a:prstClr val="black"/>
                    </a:solidFill>
                    <a:effectLst/>
                    <a:uLnTx/>
                    <a:uFillTx/>
                    <a:latin typeface="Calibri"/>
                    <a:cs typeface="+mn-cs"/>
                  </a:rPr>
                  <a:t>, return the </a:t>
                </a:r>
                <a14:m>
                  <m:oMath xmlns:m="http://schemas.openxmlformats.org/officeDocument/2006/math">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m:t>
                    </m:r>
                    <m:r>
                      <a:rPr kumimoji="0" lang="en-US" altLang="zh-TW" sz="2400" b="0" i="1" u="none" strike="noStrike" kern="1200" cap="none" spc="0" normalizeH="0" baseline="0" noProof="0" dirty="0" err="1" smtClean="0">
                        <a:ln>
                          <a:noFill/>
                        </a:ln>
                        <a:solidFill>
                          <a:prstClr val="black"/>
                        </a:solidFill>
                        <a:effectLst/>
                        <a:uLnTx/>
                        <a:uFillTx/>
                        <a:latin typeface="Cambria Math" panose="02040503050406030204" pitchFamily="18" charset="0"/>
                        <a:cs typeface="+mn-cs"/>
                      </a:rPr>
                      <m:t>𝑖</m:t>
                    </m:r>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m:t>
                    </m:r>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𝑘</m:t>
                    </m:r>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m:t>
                    </m:r>
                  </m:oMath>
                </a14:m>
                <a:r>
                  <a:rPr kumimoji="0" lang="en-US" altLang="zh-TW" sz="2400" b="0" i="0" u="none" strike="noStrike" kern="1200" cap="none" spc="0" normalizeH="0" baseline="0" noProof="0" dirty="0" err="1">
                    <a:ln>
                      <a:noFill/>
                    </a:ln>
                    <a:solidFill>
                      <a:prstClr val="black"/>
                    </a:solidFill>
                    <a:effectLst/>
                    <a:uLnTx/>
                    <a:uFillTx/>
                    <a:latin typeface="Calibri"/>
                    <a:cs typeface="+mn-cs"/>
                  </a:rPr>
                  <a:t>th</a:t>
                </a:r>
                <a:r>
                  <a:rPr kumimoji="0" lang="en-US" altLang="zh-TW" sz="2400" b="0" i="0" u="none" strike="noStrike" kern="1200" cap="none" spc="0" normalizeH="0" baseline="0" noProof="0" dirty="0">
                    <a:ln>
                      <a:noFill/>
                    </a:ln>
                    <a:solidFill>
                      <a:prstClr val="black"/>
                    </a:solidFill>
                    <a:effectLst/>
                    <a:uLnTx/>
                    <a:uFillTx/>
                    <a:latin typeface="Calibri"/>
                    <a:cs typeface="+mn-cs"/>
                  </a:rPr>
                  <a:t> smallest element on the high side of the partition by making a recursive call to SELECT.</a:t>
                </a:r>
              </a:p>
              <a:p>
                <a:endParaRPr lang="zh-TW" altLang="en-US" dirty="0"/>
              </a:p>
            </p:txBody>
          </p:sp>
        </mc:Choice>
        <mc:Fallback xmlns="">
          <p:sp>
            <p:nvSpPr>
              <p:cNvPr id="3" name="內容版面配置區 2">
                <a:extLst>
                  <a:ext uri="{FF2B5EF4-FFF2-40B4-BE49-F238E27FC236}">
                    <a16:creationId xmlns:a16="http://schemas.microsoft.com/office/drawing/2014/main" id="{F26B1F3B-533C-4DCF-BA35-AFDD8E93F7F2}"/>
                  </a:ext>
                </a:extLst>
              </p:cNvPr>
              <p:cNvSpPr>
                <a:spLocks noGrp="1" noRot="1" noChangeAspect="1" noMove="1" noResize="1" noEditPoints="1" noAdjustHandles="1" noChangeArrowheads="1" noChangeShapeType="1" noTextEdit="1"/>
              </p:cNvSpPr>
              <p:nvPr>
                <p:ph sz="quarter" idx="14"/>
              </p:nvPr>
            </p:nvSpPr>
            <p:spPr>
              <a:xfrm>
                <a:off x="444243" y="1801744"/>
                <a:ext cx="10688813" cy="3972204"/>
              </a:xfrm>
              <a:blipFill>
                <a:blip r:embed="rId2"/>
                <a:stretch>
                  <a:fillRect l="-1198" t="-2611" r="-799"/>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9DA8F807-244C-42D2-B9E0-F4B7CB3B1B79}"/>
              </a:ext>
            </a:extLst>
          </p:cNvPr>
          <p:cNvSpPr>
            <a:spLocks noGrp="1"/>
          </p:cNvSpPr>
          <p:nvPr>
            <p:ph type="sldNum" sz="quarter" idx="12"/>
          </p:nvPr>
        </p:nvSpPr>
        <p:spPr/>
        <p:txBody>
          <a:bodyPr/>
          <a:lstStyle/>
          <a:p>
            <a:fld id="{273D50BF-F804-4F2B-A050-D3DD5B4A1FE5}" type="slidenum">
              <a:rPr lang="zh-TW" altLang="en-US" smtClean="0"/>
              <a:pPr/>
              <a:t>28</a:t>
            </a:fld>
            <a:endParaRPr lang="zh-TW" altLang="en-US" dirty="0"/>
          </a:p>
        </p:txBody>
      </p:sp>
      <p:sp>
        <p:nvSpPr>
          <p:cNvPr id="5" name="標題 4">
            <a:extLst>
              <a:ext uri="{FF2B5EF4-FFF2-40B4-BE49-F238E27FC236}">
                <a16:creationId xmlns:a16="http://schemas.microsoft.com/office/drawing/2014/main" id="{A0C3385D-FC55-465F-B992-198F48E0E855}"/>
              </a:ext>
            </a:extLst>
          </p:cNvPr>
          <p:cNvSpPr>
            <a:spLocks noGrp="1"/>
          </p:cNvSpPr>
          <p:nvPr>
            <p:ph type="title"/>
          </p:nvPr>
        </p:nvSpPr>
        <p:spPr>
          <a:xfrm>
            <a:off x="444244" y="800313"/>
            <a:ext cx="10688812" cy="868517"/>
          </a:xfrm>
        </p:spPr>
        <p:txBody>
          <a:bodyPr/>
          <a:lstStyle/>
          <a:p>
            <a:r>
              <a:rPr lang="en-US" altLang="zh-TW" dirty="0"/>
              <a:t>Selection in worst-case linear time</a:t>
            </a:r>
            <a:endParaRPr lang="zh-TW" altLang="en-US" dirty="0"/>
          </a:p>
        </p:txBody>
      </p:sp>
    </p:spTree>
    <p:extLst>
      <p:ext uri="{BB962C8B-B14F-4D97-AF65-F5344CB8AC3E}">
        <p14:creationId xmlns:p14="http://schemas.microsoft.com/office/powerpoint/2010/main" val="34239136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內容版面配置區 4">
                <a:extLst>
                  <a:ext uri="{FF2B5EF4-FFF2-40B4-BE49-F238E27FC236}">
                    <a16:creationId xmlns:a16="http://schemas.microsoft.com/office/drawing/2014/main" id="{C368CAB5-68A4-4AA2-B38B-A03158A21E7A}"/>
                  </a:ext>
                </a:extLst>
              </p:cNvPr>
              <p:cNvSpPr>
                <a:spLocks noGrp="1"/>
              </p:cNvSpPr>
              <p:nvPr>
                <p:ph sz="quarter" idx="15"/>
              </p:nvPr>
            </p:nvSpPr>
            <p:spPr>
              <a:xfrm>
                <a:off x="444243" y="800313"/>
                <a:ext cx="10688813" cy="4996095"/>
              </a:xfr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Start by getting a lower bound on the number of elements that are greater than the partitioning element </a:t>
                </a:r>
                <a14:m>
                  <m:oMath xmlns:m="http://schemas.openxmlformats.org/officeDocument/2006/math">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𝑥</m:t>
                    </m:r>
                  </m:oMath>
                </a14:m>
                <a:r>
                  <a:rPr kumimoji="0" lang="en-US" altLang="zh-TW" sz="2800" b="0" i="0" u="none" strike="noStrike" kern="1200" cap="none" spc="0" normalizeH="0" baseline="0" noProof="0" dirty="0">
                    <a:ln>
                      <a:noFill/>
                    </a:ln>
                    <a:solidFill>
                      <a:prstClr val="black"/>
                    </a:solidFill>
                    <a:effectLst/>
                    <a:uLnTx/>
                    <a:uFillTx/>
                    <a:latin typeface="Calibri"/>
                    <a:cs typeface="+mn-cs"/>
                  </a:rPr>
                  <a: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TW" sz="2800" b="0" i="0" u="none" strike="noStrike" kern="1200" cap="none" spc="0" normalizeH="0" baseline="0" noProof="0" dirty="0">
                  <a:ln>
                    <a:noFill/>
                  </a:ln>
                  <a:solidFill>
                    <a:prstClr val="black"/>
                  </a:solidFill>
                  <a:effectLst/>
                  <a:uLnTx/>
                  <a:uFillTx/>
                  <a:latin typeface="Calibri"/>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TW" sz="2800" b="0" i="0" u="none" strike="noStrike" kern="1200" cap="none" spc="0" normalizeH="0" baseline="0" noProof="0" dirty="0">
                  <a:ln>
                    <a:noFill/>
                  </a:ln>
                  <a:solidFill>
                    <a:prstClr val="black"/>
                  </a:solidFill>
                  <a:effectLst/>
                  <a:uLnTx/>
                  <a:uFillTx/>
                  <a:latin typeface="Calibri"/>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TW" sz="2800" b="0" i="0" u="none" strike="noStrike" kern="1200" cap="none" spc="0" normalizeH="0" baseline="0" noProof="0" dirty="0">
                  <a:ln>
                    <a:noFill/>
                  </a:ln>
                  <a:solidFill>
                    <a:prstClr val="black"/>
                  </a:solidFill>
                  <a:effectLst/>
                  <a:uLnTx/>
                  <a:uFillTx/>
                  <a:latin typeface="Calibri"/>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lang="en-US" altLang="zh-TW" sz="2800" dirty="0">
                  <a:solidFill>
                    <a:prstClr val="black"/>
                  </a:solidFill>
                  <a:latin typeface="Calibri"/>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TW" sz="2800" b="0" i="0" u="none" strike="noStrike" kern="1200" cap="none" spc="0" normalizeH="0" baseline="0" noProof="0" dirty="0">
                  <a:ln>
                    <a:noFill/>
                  </a:ln>
                  <a:solidFill>
                    <a:prstClr val="black"/>
                  </a:solidFill>
                  <a:effectLst/>
                  <a:uLnTx/>
                  <a:uFillTx/>
                  <a:latin typeface="Calibri"/>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TW" sz="2800" b="0" i="0" u="none" strike="noStrike" kern="1200" cap="none" spc="0" normalizeH="0" baseline="0" noProof="0" dirty="0">
                  <a:ln>
                    <a:noFill/>
                  </a:ln>
                  <a:solidFill>
                    <a:prstClr val="black"/>
                  </a:solidFill>
                  <a:effectLst/>
                  <a:uLnTx/>
                  <a:uFillTx/>
                  <a:latin typeface="Calibri"/>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[Each group is a column. Each white circle is the median of a group, as found in step 2. Arrows go from larger elements to smaller elements, based on what we know after step 4. Elements in the region on the lower right are known to be greater than </a:t>
                </a:r>
                <a14:m>
                  <m:oMath xmlns:m="http://schemas.openxmlformats.org/officeDocument/2006/math">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𝑥</m:t>
                    </m:r>
                  </m:oMath>
                </a14:m>
                <a:r>
                  <a:rPr kumimoji="0" lang="en-US" altLang="zh-TW" sz="2800" b="0" i="0" u="none" strike="noStrike" kern="1200" cap="none" spc="0" normalizeH="0" baseline="0" noProof="0" dirty="0">
                    <a:ln>
                      <a:noFill/>
                    </a:ln>
                    <a:solidFill>
                      <a:prstClr val="black"/>
                    </a:solidFill>
                    <a:effectLst/>
                    <a:uLnTx/>
                    <a:uFillTx/>
                    <a:latin typeface="Calibri"/>
                    <a:cs typeface="+mn-cs"/>
                  </a:rPr>
                  <a:t>.]</a:t>
                </a:r>
              </a:p>
              <a:p>
                <a:endParaRPr lang="zh-TW" altLang="en-US" dirty="0"/>
              </a:p>
            </p:txBody>
          </p:sp>
        </mc:Choice>
        <mc:Fallback xmlns="">
          <p:sp>
            <p:nvSpPr>
              <p:cNvPr id="5" name="內容版面配置區 4">
                <a:extLst>
                  <a:ext uri="{FF2B5EF4-FFF2-40B4-BE49-F238E27FC236}">
                    <a16:creationId xmlns:a16="http://schemas.microsoft.com/office/drawing/2014/main" id="{C368CAB5-68A4-4AA2-B38B-A03158A21E7A}"/>
                  </a:ext>
                </a:extLst>
              </p:cNvPr>
              <p:cNvSpPr>
                <a:spLocks noGrp="1" noRot="1" noChangeAspect="1" noMove="1" noResize="1" noEditPoints="1" noAdjustHandles="1" noChangeArrowheads="1" noChangeShapeType="1" noTextEdit="1"/>
              </p:cNvSpPr>
              <p:nvPr>
                <p:ph sz="quarter" idx="15"/>
              </p:nvPr>
            </p:nvSpPr>
            <p:spPr>
              <a:xfrm>
                <a:off x="444243" y="800313"/>
                <a:ext cx="10688813" cy="4996095"/>
              </a:xfrm>
              <a:blipFill>
                <a:blip r:embed="rId3"/>
                <a:stretch>
                  <a:fillRect l="-1198" t="-1951" b="-15366"/>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75A0DE23-8766-4C6F-B204-8607F7EB777A}"/>
              </a:ext>
            </a:extLst>
          </p:cNvPr>
          <p:cNvSpPr>
            <a:spLocks noGrp="1"/>
          </p:cNvSpPr>
          <p:nvPr>
            <p:ph type="sldNum" sz="quarter" idx="12"/>
          </p:nvPr>
        </p:nvSpPr>
        <p:spPr/>
        <p:txBody>
          <a:bodyPr/>
          <a:lstStyle/>
          <a:p>
            <a:fld id="{273D50BF-F804-4F2B-A050-D3DD5B4A1FE5}" type="slidenum">
              <a:rPr lang="zh-TW" altLang="en-US" smtClean="0"/>
              <a:pPr/>
              <a:t>29</a:t>
            </a:fld>
            <a:endParaRPr lang="zh-TW" altLang="en-US" dirty="0"/>
          </a:p>
        </p:txBody>
      </p:sp>
      <p:graphicFrame>
        <p:nvGraphicFramePr>
          <p:cNvPr id="4" name="內容版面配置區 3">
            <a:extLst>
              <a:ext uri="{FF2B5EF4-FFF2-40B4-BE49-F238E27FC236}">
                <a16:creationId xmlns:a16="http://schemas.microsoft.com/office/drawing/2014/main" id="{B7296273-8BF7-4053-B5B9-3C6AD1BEFB2A}"/>
              </a:ext>
            </a:extLst>
          </p:cNvPr>
          <p:cNvGraphicFramePr>
            <a:graphicFrameLocks noChangeAspect="1"/>
          </p:cNvGraphicFramePr>
          <p:nvPr>
            <p:extLst>
              <p:ext uri="{D42A27DB-BD31-4B8C-83A1-F6EECF244321}">
                <p14:modId xmlns:p14="http://schemas.microsoft.com/office/powerpoint/2010/main" val="4152261771"/>
              </p:ext>
            </p:extLst>
          </p:nvPr>
        </p:nvGraphicFramePr>
        <p:xfrm>
          <a:off x="4091251" y="1925377"/>
          <a:ext cx="2992343" cy="2394047"/>
        </p:xfrm>
        <a:graphic>
          <a:graphicData uri="http://schemas.openxmlformats.org/presentationml/2006/ole">
            <mc:AlternateContent xmlns:mc="http://schemas.openxmlformats.org/markup-compatibility/2006">
              <mc:Choice xmlns:v="urn:schemas-microsoft-com:vml" Requires="v">
                <p:oleObj spid="_x0000_s1031" name="Acrobat Document" r:id="rId4" imgW="9669669" imgH="7734149" progId="Acrobat.Document.11">
                  <p:embed/>
                </p:oleObj>
              </mc:Choice>
              <mc:Fallback>
                <p:oleObj name="Acrobat Document" r:id="rId4" imgW="9669669" imgH="7734149" progId="Acrobat.Document.11">
                  <p:embed/>
                  <p:pic>
                    <p:nvPicPr>
                      <p:cNvPr id="5" name="內容版面配置區 3">
                        <a:extLst>
                          <a:ext uri="{FF2B5EF4-FFF2-40B4-BE49-F238E27FC236}">
                            <a16:creationId xmlns:a16="http://schemas.microsoft.com/office/drawing/2014/main" id="{5CC51AF0-3C3E-4E98-BFC6-D92F7EC51DAC}"/>
                          </a:ext>
                        </a:extLst>
                      </p:cNvPr>
                      <p:cNvPicPr/>
                      <p:nvPr/>
                    </p:nvPicPr>
                    <p:blipFill>
                      <a:blip r:embed="rId5"/>
                      <a:stretch>
                        <a:fillRect/>
                      </a:stretch>
                    </p:blipFill>
                    <p:spPr>
                      <a:xfrm>
                        <a:off x="4091251" y="1925377"/>
                        <a:ext cx="2992343" cy="2394047"/>
                      </a:xfrm>
                      <a:prstGeom prst="rect">
                        <a:avLst/>
                      </a:prstGeom>
                    </p:spPr>
                  </p:pic>
                </p:oleObj>
              </mc:Fallback>
            </mc:AlternateContent>
          </a:graphicData>
        </a:graphic>
      </p:graphicFrame>
    </p:spTree>
    <p:extLst>
      <p:ext uri="{BB962C8B-B14F-4D97-AF65-F5344CB8AC3E}">
        <p14:creationId xmlns:p14="http://schemas.microsoft.com/office/powerpoint/2010/main" val="3884424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F26B1F3B-533C-4DCF-BA35-AFDD8E93F7F2}"/>
                  </a:ext>
                </a:extLst>
              </p:cNvPr>
              <p:cNvSpPr>
                <a:spLocks noGrp="1"/>
              </p:cNvSpPr>
              <p:nvPr>
                <p:ph sz="quarter" idx="14"/>
              </p:nvPr>
            </p:nvSpPr>
            <p:spPr>
              <a:xfrm>
                <a:off x="444243" y="1801744"/>
                <a:ext cx="10688813" cy="3972204"/>
              </a:xfrm>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TW" sz="2800" b="0" i="0" u="none" strike="noStrike" kern="1200" cap="none" spc="0" normalizeH="0" baseline="0" noProof="0" dirty="0">
                    <a:ln>
                      <a:noFill/>
                    </a:ln>
                    <a:solidFill>
                      <a:srgbClr val="0070C0"/>
                    </a:solidFill>
                    <a:effectLst/>
                    <a:uLnTx/>
                    <a:uFillTx/>
                    <a:latin typeface="Calibri"/>
                    <a:cs typeface="+mn-cs"/>
                  </a:rPr>
                  <a:t>Input</a:t>
                </a:r>
                <a:r>
                  <a:rPr kumimoji="0" lang="en-US" altLang="zh-TW" sz="2800" b="0" i="0" u="none" strike="noStrike" kern="1200" cap="none" spc="0" normalizeH="0" baseline="0" noProof="0" dirty="0">
                    <a:ln>
                      <a:noFill/>
                    </a:ln>
                    <a:solidFill>
                      <a:prstClr val="black"/>
                    </a:solidFill>
                    <a:effectLst/>
                    <a:uLnTx/>
                    <a:uFillTx/>
                    <a:latin typeface="Calibri"/>
                    <a:cs typeface="+mn-cs"/>
                  </a:rPr>
                  <a:t>: A set </a:t>
                </a:r>
                <a14:m>
                  <m:oMath xmlns:m="http://schemas.openxmlformats.org/officeDocument/2006/math">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𝐴</m:t>
                    </m:r>
                  </m:oMath>
                </a14:m>
                <a:r>
                  <a:rPr kumimoji="0" lang="en-US" altLang="zh-TW" sz="2800" b="0" i="0" u="none" strike="noStrike" kern="1200" cap="none" spc="0" normalizeH="0" baseline="0" noProof="0" dirty="0">
                    <a:ln>
                      <a:noFill/>
                    </a:ln>
                    <a:solidFill>
                      <a:prstClr val="black"/>
                    </a:solidFill>
                    <a:effectLst/>
                    <a:uLnTx/>
                    <a:uFillTx/>
                    <a:latin typeface="Calibri"/>
                    <a:cs typeface="+mn-cs"/>
                  </a:rPr>
                  <a:t> of n distinct numbers and a number </a:t>
                </a:r>
                <a14:m>
                  <m:oMath xmlns:m="http://schemas.openxmlformats.org/officeDocument/2006/math">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𝑖</m:t>
                    </m:r>
                  </m:oMath>
                </a14:m>
                <a:r>
                  <a:rPr kumimoji="0" lang="en-US" altLang="zh-TW" sz="2800" b="0" i="0" u="none" strike="noStrike" kern="1200" cap="none" spc="0" normalizeH="0" baseline="0" noProof="0" dirty="0">
                    <a:ln>
                      <a:noFill/>
                    </a:ln>
                    <a:solidFill>
                      <a:prstClr val="black"/>
                    </a:solidFill>
                    <a:effectLst/>
                    <a:uLnTx/>
                    <a:uFillTx/>
                    <a:latin typeface="Calibri"/>
                    <a:cs typeface="+mn-cs"/>
                  </a:rPr>
                  <a:t>, with </a:t>
                </a:r>
                <a14:m>
                  <m:oMath xmlns:m="http://schemas.openxmlformats.org/officeDocument/2006/math">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𝑖</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𝑛</m:t>
                    </m:r>
                  </m:oMath>
                </a14:m>
                <a:r>
                  <a:rPr kumimoji="0" lang="en-US" altLang="zh-TW" sz="2800" b="0" i="0" u="none" strike="noStrike" kern="1200" cap="none" spc="0" normalizeH="0" baseline="0" noProof="0" dirty="0">
                    <a:ln>
                      <a:noFill/>
                    </a:ln>
                    <a:solidFill>
                      <a:prstClr val="black"/>
                    </a:solidFill>
                    <a:effectLst/>
                    <a:uLnTx/>
                    <a:uFillTx/>
                    <a:latin typeface="Calibri"/>
                    <a:cs typeface="+mn-cs"/>
                  </a:rPr>
                  <a: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TW" sz="2800" b="0" i="0" u="none" strike="noStrike" kern="1200" cap="none" spc="0" normalizeH="0" baseline="0" noProof="0" dirty="0">
                    <a:ln>
                      <a:noFill/>
                    </a:ln>
                    <a:solidFill>
                      <a:srgbClr val="0070C0"/>
                    </a:solidFill>
                    <a:effectLst/>
                    <a:uLnTx/>
                    <a:uFillTx/>
                    <a:latin typeface="Calibri"/>
                    <a:cs typeface="+mn-cs"/>
                  </a:rPr>
                  <a:t>Output</a:t>
                </a:r>
                <a:r>
                  <a:rPr kumimoji="0" lang="en-US" altLang="zh-TW" sz="2800" b="0" i="0" u="none" strike="noStrike" kern="1200" cap="none" spc="0" normalizeH="0" baseline="0" noProof="0" dirty="0">
                    <a:ln>
                      <a:noFill/>
                    </a:ln>
                    <a:solidFill>
                      <a:prstClr val="black"/>
                    </a:solidFill>
                    <a:effectLst/>
                    <a:uLnTx/>
                    <a:uFillTx/>
                    <a:latin typeface="Calibri"/>
                    <a:cs typeface="+mn-cs"/>
                  </a:rPr>
                  <a:t>: The element </a:t>
                </a:r>
                <a14:m>
                  <m:oMath xmlns:m="http://schemas.openxmlformats.org/officeDocument/2006/math">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𝑥</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𝐴</m:t>
                    </m:r>
                  </m:oMath>
                </a14:m>
                <a:r>
                  <a:rPr kumimoji="0" lang="en-US" altLang="zh-TW" sz="2800" b="0" i="0" u="none" strike="noStrike" kern="1200" cap="none" spc="0" normalizeH="0" baseline="0" noProof="0" dirty="0">
                    <a:ln>
                      <a:noFill/>
                    </a:ln>
                    <a:solidFill>
                      <a:prstClr val="black"/>
                    </a:solidFill>
                    <a:effectLst/>
                    <a:uLnTx/>
                    <a:uFillTx/>
                    <a:latin typeface="Calibri"/>
                    <a:cs typeface="+mn-cs"/>
                  </a:rPr>
                  <a:t> that is larger than exactly </a:t>
                </a:r>
                <a14:m>
                  <m:oMath xmlns:m="http://schemas.openxmlformats.org/officeDocument/2006/math">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𝑖</m:t>
                    </m:r>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–1</m:t>
                    </m:r>
                  </m:oMath>
                </a14:m>
                <a:r>
                  <a:rPr kumimoji="0" lang="en-US" altLang="zh-TW" sz="2800" b="0" i="0" u="none" strike="noStrike" kern="1200" cap="none" spc="0" normalizeH="0" baseline="0" noProof="0" dirty="0">
                    <a:ln>
                      <a:noFill/>
                    </a:ln>
                    <a:solidFill>
                      <a:prstClr val="black"/>
                    </a:solidFill>
                    <a:effectLst/>
                    <a:uLnTx/>
                    <a:uFillTx/>
                    <a:latin typeface="Calibri"/>
                    <a:cs typeface="+mn-cs"/>
                  </a:rPr>
                  <a:t> other elements in </a:t>
                </a:r>
                <a14:m>
                  <m:oMath xmlns:m="http://schemas.openxmlformats.org/officeDocument/2006/math">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𝐴</m:t>
                    </m:r>
                  </m:oMath>
                </a14:m>
                <a:r>
                  <a:rPr kumimoji="0" lang="en-US" altLang="zh-TW" sz="2800" b="0" i="0" u="none" strike="noStrike" kern="1200" cap="none" spc="0" normalizeH="0" baseline="0" noProof="0" dirty="0">
                    <a:ln>
                      <a:noFill/>
                    </a:ln>
                    <a:solidFill>
                      <a:prstClr val="black"/>
                    </a:solidFill>
                    <a:effectLst/>
                    <a:uLnTx/>
                    <a:uFillTx/>
                    <a:latin typeface="Calibri"/>
                    <a:cs typeface="+mn-cs"/>
                  </a:rPr>
                  <a:t>. In other words, the </a:t>
                </a:r>
                <a14:m>
                  <m:oMath xmlns:m="http://schemas.openxmlformats.org/officeDocument/2006/math">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𝑖</m:t>
                    </m:r>
                  </m:oMath>
                </a14:m>
                <a:r>
                  <a:rPr kumimoji="0" lang="en-US" altLang="zh-TW" sz="2800" b="0" i="0" u="none" strike="noStrike" kern="1200" cap="none" spc="0" normalizeH="0" baseline="0" noProof="0" dirty="0" err="1">
                    <a:ln>
                      <a:noFill/>
                    </a:ln>
                    <a:solidFill>
                      <a:prstClr val="black"/>
                    </a:solidFill>
                    <a:effectLst/>
                    <a:uLnTx/>
                    <a:uFillTx/>
                    <a:latin typeface="Calibri"/>
                    <a:cs typeface="+mn-cs"/>
                  </a:rPr>
                  <a:t>th</a:t>
                </a:r>
                <a:r>
                  <a:rPr kumimoji="0" lang="en-US" altLang="zh-TW" sz="2800" b="0" i="0" u="none" strike="noStrike" kern="1200" cap="none" spc="0" normalizeH="0" baseline="0" noProof="0" dirty="0">
                    <a:ln>
                      <a:noFill/>
                    </a:ln>
                    <a:solidFill>
                      <a:prstClr val="black"/>
                    </a:solidFill>
                    <a:effectLst/>
                    <a:uLnTx/>
                    <a:uFillTx/>
                    <a:latin typeface="Calibri"/>
                    <a:cs typeface="+mn-cs"/>
                  </a:rPr>
                  <a:t> smallest element of </a:t>
                </a:r>
                <a14:m>
                  <m:oMath xmlns:m="http://schemas.openxmlformats.org/officeDocument/2006/math">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𝐴</m:t>
                    </m:r>
                  </m:oMath>
                </a14:m>
                <a:r>
                  <a:rPr kumimoji="0" lang="en-US" altLang="zh-TW" sz="2800" b="0" i="0" u="none" strike="noStrike" kern="1200" cap="none" spc="0" normalizeH="0" baseline="0" noProof="0" dirty="0">
                    <a:ln>
                      <a:noFill/>
                    </a:ln>
                    <a:solidFill>
                      <a:prstClr val="black"/>
                    </a:solidFill>
                    <a:effectLst/>
                    <a:uLnTx/>
                    <a:uFillTx/>
                    <a:latin typeface="Calibri"/>
                    <a:cs typeface="+mn-cs"/>
                  </a:rPr>
                  <a: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TW" sz="2800" b="0" i="0" u="none" strike="noStrike" kern="1200" cap="none" spc="0" normalizeH="0" baseline="0" noProof="0" dirty="0">
                  <a:ln>
                    <a:noFill/>
                  </a:ln>
                  <a:solidFill>
                    <a:prstClr val="black"/>
                  </a:solidFill>
                  <a:effectLst/>
                  <a:uLnTx/>
                  <a:uFillTx/>
                  <a:latin typeface="Calibri"/>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The selection problem can be solved in </a:t>
                </a:r>
                <a14:m>
                  <m:oMath xmlns:m="http://schemas.openxmlformats.org/officeDocument/2006/math">
                    <m:r>
                      <m:rPr>
                        <m:sty m:val="p"/>
                      </m:rPr>
                      <a:rPr kumimoji="0" lang="en-US" altLang="zh-TW" sz="2800" b="0" i="0" u="none" strike="noStrike" kern="1200" cap="none" spc="0" normalizeH="0" baseline="0" noProof="0" smtClean="0">
                        <a:ln>
                          <a:noFill/>
                        </a:ln>
                        <a:solidFill>
                          <a:prstClr val="black"/>
                        </a:solidFill>
                        <a:effectLst/>
                        <a:uLnTx/>
                        <a:uFillTx/>
                        <a:latin typeface="Cambria Math" panose="02040503050406030204" pitchFamily="18" charset="0"/>
                        <a:cs typeface="+mn-cs"/>
                      </a:rPr>
                      <m:t>O</m:t>
                    </m:r>
                    <m:d>
                      <m:d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func>
                          <m:func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uncPr>
                          <m:fName>
                            <m:r>
                              <m:rPr>
                                <m:sty m:val="p"/>
                              </m:rPr>
                              <a:rPr kumimoji="0" lang="en-US" altLang="zh-TW" sz="2800" b="0" i="0" u="none" strike="noStrike" kern="1200" cap="none" spc="0" normalizeH="0" baseline="0" noProof="0" smtClean="0">
                                <a:ln>
                                  <a:noFill/>
                                </a:ln>
                                <a:solidFill>
                                  <a:prstClr val="black"/>
                                </a:solidFill>
                                <a:effectLst/>
                                <a:uLnTx/>
                                <a:uFillTx/>
                                <a:latin typeface="Cambria Math" panose="02040503050406030204" pitchFamily="18" charset="0"/>
                                <a:cs typeface="+mn-cs"/>
                              </a:rPr>
                              <m:t>lg</m:t>
                            </m:r>
                          </m:fName>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e>
                        </m:func>
                      </m:e>
                    </m:d>
                  </m:oMath>
                </a14:m>
                <a:r>
                  <a:rPr kumimoji="0" lang="en-US" altLang="zh-TW" sz="2800" b="0" i="0" u="none" strike="noStrike" kern="1200" cap="none" spc="0" normalizeH="0" baseline="0" noProof="0" dirty="0">
                    <a:ln>
                      <a:noFill/>
                    </a:ln>
                    <a:solidFill>
                      <a:prstClr val="black"/>
                    </a:solidFill>
                    <a:effectLst/>
                    <a:uLnTx/>
                    <a:uFillTx/>
                    <a:latin typeface="Calibri"/>
                    <a:cs typeface="+mn-cs"/>
                  </a:rPr>
                  <a:t> time.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Sort the numbers using an </a:t>
                </a:r>
                <a14:m>
                  <m:oMath xmlns:m="http://schemas.openxmlformats.org/officeDocument/2006/math">
                    <m:r>
                      <m:rPr>
                        <m:sty m:val="p"/>
                      </m:rPr>
                      <a:rPr kumimoji="0" lang="en-US" altLang="zh-TW" sz="2800" b="0" i="0" u="none" strike="noStrike" kern="1200" cap="none" spc="0" normalizeH="0" baseline="0" noProof="0" smtClean="0">
                        <a:ln>
                          <a:noFill/>
                        </a:ln>
                        <a:solidFill>
                          <a:prstClr val="black"/>
                        </a:solidFill>
                        <a:effectLst/>
                        <a:uLnTx/>
                        <a:uFillTx/>
                        <a:latin typeface="Cambria Math" panose="02040503050406030204" pitchFamily="18" charset="0"/>
                        <a:cs typeface="+mn-cs"/>
                      </a:rPr>
                      <m:t>O</m:t>
                    </m:r>
                    <m:d>
                      <m:d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func>
                          <m:func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uncPr>
                          <m:fName>
                            <m:r>
                              <m:rPr>
                                <m:sty m:val="p"/>
                              </m:rPr>
                              <a:rPr kumimoji="0" lang="en-US" altLang="zh-TW" sz="2800" b="0" i="0" u="none" strike="noStrike" kern="1200" cap="none" spc="0" normalizeH="0" baseline="0" noProof="0" smtClean="0">
                                <a:ln>
                                  <a:noFill/>
                                </a:ln>
                                <a:solidFill>
                                  <a:prstClr val="black"/>
                                </a:solidFill>
                                <a:effectLst/>
                                <a:uLnTx/>
                                <a:uFillTx/>
                                <a:latin typeface="Cambria Math" panose="02040503050406030204" pitchFamily="18" charset="0"/>
                                <a:cs typeface="+mn-cs"/>
                              </a:rPr>
                              <m:t>lg</m:t>
                            </m:r>
                          </m:fName>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e>
                        </m:func>
                      </m:e>
                    </m:d>
                  </m:oMath>
                </a14:m>
                <a:r>
                  <a:rPr kumimoji="0" lang="en-US" altLang="zh-TW" sz="2800" b="0" i="0" u="none" strike="noStrike" kern="1200" cap="none" spc="0" normalizeH="0" baseline="0" noProof="0" dirty="0">
                    <a:ln>
                      <a:noFill/>
                    </a:ln>
                    <a:solidFill>
                      <a:prstClr val="black"/>
                    </a:solidFill>
                    <a:effectLst/>
                    <a:uLnTx/>
                    <a:uFillTx/>
                    <a:latin typeface="Calibri"/>
                    <a:cs typeface="+mn-cs"/>
                  </a:rPr>
                  <a:t>-time algorithm, such as heap sort or merge sort.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Then return the </a:t>
                </a:r>
                <a14:m>
                  <m:oMath xmlns:m="http://schemas.openxmlformats.org/officeDocument/2006/math">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𝑖</m:t>
                    </m:r>
                  </m:oMath>
                </a14:m>
                <a:r>
                  <a:rPr kumimoji="0" lang="en-US" altLang="zh-TW" sz="2800" b="0" i="0" u="none" strike="noStrike" kern="1200" cap="none" spc="0" normalizeH="0" baseline="0" noProof="0" dirty="0" err="1">
                    <a:ln>
                      <a:noFill/>
                    </a:ln>
                    <a:solidFill>
                      <a:prstClr val="black"/>
                    </a:solidFill>
                    <a:effectLst/>
                    <a:uLnTx/>
                    <a:uFillTx/>
                    <a:latin typeface="Calibri"/>
                    <a:cs typeface="+mn-cs"/>
                  </a:rPr>
                  <a:t>th</a:t>
                </a:r>
                <a:r>
                  <a:rPr kumimoji="0" lang="en-US" altLang="zh-TW" sz="2800" b="0" i="0" u="none" strike="noStrike" kern="1200" cap="none" spc="0" normalizeH="0" baseline="0" noProof="0" dirty="0">
                    <a:ln>
                      <a:noFill/>
                    </a:ln>
                    <a:solidFill>
                      <a:prstClr val="black"/>
                    </a:solidFill>
                    <a:effectLst/>
                    <a:uLnTx/>
                    <a:uFillTx/>
                    <a:latin typeface="Calibri"/>
                    <a:cs typeface="+mn-cs"/>
                  </a:rPr>
                  <a:t> element in the sorted array.</a:t>
                </a:r>
              </a:p>
              <a:p>
                <a:endParaRPr lang="zh-TW" altLang="en-US" dirty="0"/>
              </a:p>
            </p:txBody>
          </p:sp>
        </mc:Choice>
        <mc:Fallback xmlns="">
          <p:sp>
            <p:nvSpPr>
              <p:cNvPr id="3" name="內容版面配置區 2">
                <a:extLst>
                  <a:ext uri="{FF2B5EF4-FFF2-40B4-BE49-F238E27FC236}">
                    <a16:creationId xmlns:a16="http://schemas.microsoft.com/office/drawing/2014/main" id="{F26B1F3B-533C-4DCF-BA35-AFDD8E93F7F2}"/>
                  </a:ext>
                </a:extLst>
              </p:cNvPr>
              <p:cNvSpPr>
                <a:spLocks noGrp="1" noRot="1" noChangeAspect="1" noMove="1" noResize="1" noEditPoints="1" noAdjustHandles="1" noChangeArrowheads="1" noChangeShapeType="1" noTextEdit="1"/>
              </p:cNvSpPr>
              <p:nvPr>
                <p:ph sz="quarter" idx="14"/>
              </p:nvPr>
            </p:nvSpPr>
            <p:spPr>
              <a:xfrm>
                <a:off x="444243" y="1801744"/>
                <a:ext cx="10688813" cy="3972204"/>
              </a:xfrm>
              <a:blipFill>
                <a:blip r:embed="rId2"/>
                <a:stretch>
                  <a:fillRect l="-1198" t="-2611" r="-742" b="-154"/>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9DA8F807-244C-42D2-B9E0-F4B7CB3B1B79}"/>
              </a:ext>
            </a:extLst>
          </p:cNvPr>
          <p:cNvSpPr>
            <a:spLocks noGrp="1"/>
          </p:cNvSpPr>
          <p:nvPr>
            <p:ph type="sldNum" sz="quarter" idx="12"/>
          </p:nvPr>
        </p:nvSpPr>
        <p:spPr/>
        <p:txBody>
          <a:bodyPr/>
          <a:lstStyle/>
          <a:p>
            <a:fld id="{273D50BF-F804-4F2B-A050-D3DD5B4A1FE5}" type="slidenum">
              <a:rPr lang="zh-TW" altLang="en-US" smtClean="0"/>
              <a:pPr/>
              <a:t>3</a:t>
            </a:fld>
            <a:endParaRPr lang="zh-TW" altLang="en-US" dirty="0"/>
          </a:p>
        </p:txBody>
      </p:sp>
      <p:sp>
        <p:nvSpPr>
          <p:cNvPr id="5" name="標題 4">
            <a:extLst>
              <a:ext uri="{FF2B5EF4-FFF2-40B4-BE49-F238E27FC236}">
                <a16:creationId xmlns:a16="http://schemas.microsoft.com/office/drawing/2014/main" id="{A0C3385D-FC55-465F-B992-198F48E0E855}"/>
              </a:ext>
            </a:extLst>
          </p:cNvPr>
          <p:cNvSpPr>
            <a:spLocks noGrp="1"/>
          </p:cNvSpPr>
          <p:nvPr>
            <p:ph type="title"/>
          </p:nvPr>
        </p:nvSpPr>
        <p:spPr>
          <a:xfrm>
            <a:off x="444244" y="800313"/>
            <a:ext cx="10688812" cy="868517"/>
          </a:xfrm>
        </p:spPr>
        <p:txBody>
          <a:bodyPr/>
          <a:lstStyle/>
          <a:p>
            <a:r>
              <a:rPr lang="en-US" altLang="zh-TW" dirty="0"/>
              <a:t>The selection problem</a:t>
            </a:r>
            <a:endParaRPr lang="zh-TW" altLang="en-US" dirty="0"/>
          </a:p>
        </p:txBody>
      </p:sp>
    </p:spTree>
    <p:extLst>
      <p:ext uri="{BB962C8B-B14F-4D97-AF65-F5344CB8AC3E}">
        <p14:creationId xmlns:p14="http://schemas.microsoft.com/office/powerpoint/2010/main" val="18191931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4">
            <a:extLst>
              <a:ext uri="{FF2B5EF4-FFF2-40B4-BE49-F238E27FC236}">
                <a16:creationId xmlns:a16="http://schemas.microsoft.com/office/drawing/2014/main" id="{C368CAB5-68A4-4AA2-B38B-A03158A21E7A}"/>
              </a:ext>
            </a:extLst>
          </p:cNvPr>
          <p:cNvSpPr>
            <a:spLocks noGrp="1"/>
          </p:cNvSpPr>
          <p:nvPr>
            <p:ph sz="quarter" idx="15"/>
          </p:nvPr>
        </p:nvSpPr>
        <p:spPr>
          <a:xfrm>
            <a:off x="444243" y="800313"/>
            <a:ext cx="10688813" cy="4996095"/>
          </a:xfrm>
        </p:spPr>
        <p:txBody>
          <a:bodyPr/>
          <a:lstStyle/>
          <a:p>
            <a:endParaRPr lang="zh-TW" altLang="en-US" dirty="0"/>
          </a:p>
        </p:txBody>
      </p:sp>
      <p:sp>
        <p:nvSpPr>
          <p:cNvPr id="2" name="投影片編號版面配置區 1">
            <a:extLst>
              <a:ext uri="{FF2B5EF4-FFF2-40B4-BE49-F238E27FC236}">
                <a16:creationId xmlns:a16="http://schemas.microsoft.com/office/drawing/2014/main" id="{75A0DE23-8766-4C6F-B204-8607F7EB777A}"/>
              </a:ext>
            </a:extLst>
          </p:cNvPr>
          <p:cNvSpPr>
            <a:spLocks noGrp="1"/>
          </p:cNvSpPr>
          <p:nvPr>
            <p:ph type="sldNum" sz="quarter" idx="12"/>
          </p:nvPr>
        </p:nvSpPr>
        <p:spPr/>
        <p:txBody>
          <a:bodyPr/>
          <a:lstStyle/>
          <a:p>
            <a:fld id="{273D50BF-F804-4F2B-A050-D3DD5B4A1FE5}" type="slidenum">
              <a:rPr lang="zh-TW" altLang="en-US" smtClean="0"/>
              <a:pPr/>
              <a:t>30</a:t>
            </a:fld>
            <a:endParaRPr lang="zh-TW" altLang="en-US" dirty="0"/>
          </a:p>
        </p:txBody>
      </p:sp>
      <p:graphicFrame>
        <p:nvGraphicFramePr>
          <p:cNvPr id="4" name="內容版面配置區 3">
            <a:extLst>
              <a:ext uri="{FF2B5EF4-FFF2-40B4-BE49-F238E27FC236}">
                <a16:creationId xmlns:a16="http://schemas.microsoft.com/office/drawing/2014/main" id="{25F02B87-D5DE-43F8-95AB-9A73B8625645}"/>
              </a:ext>
            </a:extLst>
          </p:cNvPr>
          <p:cNvGraphicFramePr>
            <a:graphicFrameLocks noChangeAspect="1"/>
          </p:cNvGraphicFramePr>
          <p:nvPr>
            <p:extLst>
              <p:ext uri="{D42A27DB-BD31-4B8C-83A1-F6EECF244321}">
                <p14:modId xmlns:p14="http://schemas.microsoft.com/office/powerpoint/2010/main" val="2630160943"/>
              </p:ext>
            </p:extLst>
          </p:nvPr>
        </p:nvGraphicFramePr>
        <p:xfrm>
          <a:off x="1220069" y="1056527"/>
          <a:ext cx="5526087" cy="4421188"/>
        </p:xfrm>
        <a:graphic>
          <a:graphicData uri="http://schemas.openxmlformats.org/presentationml/2006/ole">
            <mc:AlternateContent xmlns:mc="http://schemas.openxmlformats.org/markup-compatibility/2006">
              <mc:Choice xmlns:v="urn:schemas-microsoft-com:vml" Requires="v">
                <p:oleObj spid="_x0000_s2055" name="Acrobat Document" r:id="rId3" imgW="9669669" imgH="7734149" progId="Acrobat.Document.11">
                  <p:embed/>
                </p:oleObj>
              </mc:Choice>
              <mc:Fallback>
                <p:oleObj name="Acrobat Document" r:id="rId3" imgW="9669669" imgH="7734149" progId="Acrobat.Document.11">
                  <p:embed/>
                  <p:pic>
                    <p:nvPicPr>
                      <p:cNvPr id="4" name="內容版面配置區 3">
                        <a:extLst>
                          <a:ext uri="{FF2B5EF4-FFF2-40B4-BE49-F238E27FC236}">
                            <a16:creationId xmlns:a16="http://schemas.microsoft.com/office/drawing/2014/main" id="{A68ABE50-8152-4B31-AE1E-90B32C542CC5}"/>
                          </a:ext>
                        </a:extLst>
                      </p:cNvPr>
                      <p:cNvPicPr/>
                      <p:nvPr/>
                    </p:nvPicPr>
                    <p:blipFill>
                      <a:blip r:embed="rId4"/>
                      <a:stretch>
                        <a:fillRect/>
                      </a:stretch>
                    </p:blipFill>
                    <p:spPr>
                      <a:xfrm>
                        <a:off x="1220069" y="1056527"/>
                        <a:ext cx="5526087" cy="4421188"/>
                      </a:xfrm>
                      <a:prstGeom prst="rect">
                        <a:avLst/>
                      </a:prstGeom>
                    </p:spPr>
                  </p:pic>
                </p:oleObj>
              </mc:Fallback>
            </mc:AlternateContent>
          </a:graphicData>
        </a:graphic>
      </p:graphicFrame>
      <p:sp>
        <p:nvSpPr>
          <p:cNvPr id="6" name="橢圓 5">
            <a:extLst>
              <a:ext uri="{FF2B5EF4-FFF2-40B4-BE49-F238E27FC236}">
                <a16:creationId xmlns:a16="http://schemas.microsoft.com/office/drawing/2014/main" id="{E2B39E03-C13A-487C-B2A2-9B1D4AF71CE9}"/>
              </a:ext>
            </a:extLst>
          </p:cNvPr>
          <p:cNvSpPr/>
          <p:nvPr/>
        </p:nvSpPr>
        <p:spPr>
          <a:xfrm>
            <a:off x="1058944" y="952713"/>
            <a:ext cx="813733" cy="45281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橢圓 6">
            <a:extLst>
              <a:ext uri="{FF2B5EF4-FFF2-40B4-BE49-F238E27FC236}">
                <a16:creationId xmlns:a16="http://schemas.microsoft.com/office/drawing/2014/main" id="{7A108936-7470-4554-911A-04C627E0EFD3}"/>
              </a:ext>
            </a:extLst>
          </p:cNvPr>
          <p:cNvSpPr/>
          <p:nvPr/>
        </p:nvSpPr>
        <p:spPr>
          <a:xfrm>
            <a:off x="2033802" y="952713"/>
            <a:ext cx="813733" cy="45281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橢圓 7">
            <a:extLst>
              <a:ext uri="{FF2B5EF4-FFF2-40B4-BE49-F238E27FC236}">
                <a16:creationId xmlns:a16="http://schemas.microsoft.com/office/drawing/2014/main" id="{63DED31C-6E67-44A5-9620-A471CC5719E5}"/>
              </a:ext>
            </a:extLst>
          </p:cNvPr>
          <p:cNvSpPr/>
          <p:nvPr/>
        </p:nvSpPr>
        <p:spPr>
          <a:xfrm>
            <a:off x="3008254" y="952713"/>
            <a:ext cx="813733" cy="45281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橢圓 8">
            <a:extLst>
              <a:ext uri="{FF2B5EF4-FFF2-40B4-BE49-F238E27FC236}">
                <a16:creationId xmlns:a16="http://schemas.microsoft.com/office/drawing/2014/main" id="{A7B33B18-38F9-4704-B38F-88BEC3559DDC}"/>
              </a:ext>
            </a:extLst>
          </p:cNvPr>
          <p:cNvSpPr/>
          <p:nvPr/>
        </p:nvSpPr>
        <p:spPr>
          <a:xfrm>
            <a:off x="4025057" y="952713"/>
            <a:ext cx="813733" cy="45281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橢圓 9">
            <a:extLst>
              <a:ext uri="{FF2B5EF4-FFF2-40B4-BE49-F238E27FC236}">
                <a16:creationId xmlns:a16="http://schemas.microsoft.com/office/drawing/2014/main" id="{2F842843-49C1-4A94-8BF5-22B2DC894D3C}"/>
              </a:ext>
            </a:extLst>
          </p:cNvPr>
          <p:cNvSpPr/>
          <p:nvPr/>
        </p:nvSpPr>
        <p:spPr>
          <a:xfrm>
            <a:off x="4978739" y="952713"/>
            <a:ext cx="813733" cy="45281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橢圓 10">
            <a:extLst>
              <a:ext uri="{FF2B5EF4-FFF2-40B4-BE49-F238E27FC236}">
                <a16:creationId xmlns:a16="http://schemas.microsoft.com/office/drawing/2014/main" id="{36B0CB86-9D98-4807-8C7B-40A2DF6B8237}"/>
              </a:ext>
            </a:extLst>
          </p:cNvPr>
          <p:cNvSpPr/>
          <p:nvPr/>
        </p:nvSpPr>
        <p:spPr>
          <a:xfrm>
            <a:off x="5932423" y="1924882"/>
            <a:ext cx="813733" cy="268447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L 圖案 11">
            <a:extLst>
              <a:ext uri="{FF2B5EF4-FFF2-40B4-BE49-F238E27FC236}">
                <a16:creationId xmlns:a16="http://schemas.microsoft.com/office/drawing/2014/main" id="{423E3423-2124-47D4-B27F-26277B049B40}"/>
              </a:ext>
            </a:extLst>
          </p:cNvPr>
          <p:cNvSpPr/>
          <p:nvPr/>
        </p:nvSpPr>
        <p:spPr>
          <a:xfrm rot="5400000">
            <a:off x="1199046" y="908803"/>
            <a:ext cx="2483243" cy="2728156"/>
          </a:xfrm>
          <a:prstGeom prst="corner">
            <a:avLst>
              <a:gd name="adj1" fmla="val 67905"/>
              <a:gd name="adj2" fmla="val 50000"/>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L 圖案 12">
            <a:extLst>
              <a:ext uri="{FF2B5EF4-FFF2-40B4-BE49-F238E27FC236}">
                <a16:creationId xmlns:a16="http://schemas.microsoft.com/office/drawing/2014/main" id="{5A7512D2-40A6-4003-9B67-4863D468A958}"/>
              </a:ext>
            </a:extLst>
          </p:cNvPr>
          <p:cNvSpPr/>
          <p:nvPr/>
        </p:nvSpPr>
        <p:spPr>
          <a:xfrm rot="16200000">
            <a:off x="3521064" y="2246764"/>
            <a:ext cx="2483243" cy="3598880"/>
          </a:xfrm>
          <a:prstGeom prst="corner">
            <a:avLst>
              <a:gd name="adj1" fmla="val 95944"/>
              <a:gd name="adj2" fmla="val 54730"/>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4" name="文字方塊 13">
                <a:extLst>
                  <a:ext uri="{FF2B5EF4-FFF2-40B4-BE49-F238E27FC236}">
                    <a16:creationId xmlns:a16="http://schemas.microsoft.com/office/drawing/2014/main" id="{3E1C8BC2-653C-4959-A5DA-CDA2EE76525D}"/>
                  </a:ext>
                </a:extLst>
              </p:cNvPr>
              <p:cNvSpPr txBox="1"/>
              <p:nvPr/>
            </p:nvSpPr>
            <p:spPr>
              <a:xfrm>
                <a:off x="6949226" y="2938807"/>
                <a:ext cx="2710742" cy="7146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3</m:t>
                      </m:r>
                      <m:d>
                        <m:dPr>
                          <m:ctrlPr>
                            <a:rPr lang="en-US" altLang="zh-TW" b="0" i="1" smtClean="0">
                              <a:latin typeface="Cambria Math" panose="02040503050406030204" pitchFamily="18" charset="0"/>
                            </a:rPr>
                          </m:ctrlPr>
                        </m:dPr>
                        <m:e>
                          <m:d>
                            <m:dPr>
                              <m:begChr m:val="⌈"/>
                              <m:endChr m:val="⌉"/>
                              <m:ctrlPr>
                                <a:rPr lang="en-US" altLang="zh-TW" b="0" i="1" smtClean="0">
                                  <a:latin typeface="Cambria Math" panose="02040503050406030204" pitchFamily="18" charset="0"/>
                                </a:rPr>
                              </m:ctrlPr>
                            </m:dPr>
                            <m:e>
                              <m:f>
                                <m:fPr>
                                  <m:ctrlPr>
                                    <a:rPr lang="en-US" altLang="zh-TW" b="0" i="1" smtClean="0">
                                      <a:latin typeface="Cambria Math" panose="02040503050406030204" pitchFamily="18" charset="0"/>
                                    </a:rPr>
                                  </m:ctrlPr>
                                </m:fPr>
                                <m:num>
                                  <m:r>
                                    <a:rPr lang="en-US" altLang="zh-TW" b="0" i="1" smtClean="0">
                                      <a:latin typeface="Cambria Math" panose="02040503050406030204" pitchFamily="18" charset="0"/>
                                    </a:rPr>
                                    <m:t>1</m:t>
                                  </m:r>
                                </m:num>
                                <m:den>
                                  <m:r>
                                    <a:rPr lang="en-US" altLang="zh-TW" b="0" i="1" smtClean="0">
                                      <a:latin typeface="Cambria Math" panose="02040503050406030204" pitchFamily="18" charset="0"/>
                                    </a:rPr>
                                    <m:t>2</m:t>
                                  </m:r>
                                </m:den>
                              </m:f>
                              <m:d>
                                <m:dPr>
                                  <m:begChr m:val="⌈"/>
                                  <m:endChr m:val="⌉"/>
                                  <m:ctrlPr>
                                    <a:rPr lang="en-US" altLang="zh-TW" b="0" i="1" smtClean="0">
                                      <a:latin typeface="Cambria Math" panose="02040503050406030204" pitchFamily="18" charset="0"/>
                                    </a:rPr>
                                  </m:ctrlPr>
                                </m:dPr>
                                <m:e>
                                  <m:f>
                                    <m:fPr>
                                      <m:ctrlPr>
                                        <a:rPr lang="en-US" altLang="zh-TW" b="0" i="1" smtClean="0">
                                          <a:latin typeface="Cambria Math" panose="02040503050406030204" pitchFamily="18" charset="0"/>
                                        </a:rPr>
                                      </m:ctrlPr>
                                    </m:fPr>
                                    <m:num>
                                      <m:r>
                                        <a:rPr lang="en-US" altLang="zh-TW" b="0" i="1" smtClean="0">
                                          <a:latin typeface="Cambria Math" panose="02040503050406030204" pitchFamily="18" charset="0"/>
                                        </a:rPr>
                                        <m:t>𝑛</m:t>
                                      </m:r>
                                    </m:num>
                                    <m:den>
                                      <m:r>
                                        <a:rPr lang="en-US" altLang="zh-TW" b="0" i="1" smtClean="0">
                                          <a:latin typeface="Cambria Math" panose="02040503050406030204" pitchFamily="18" charset="0"/>
                                        </a:rPr>
                                        <m:t>5</m:t>
                                      </m:r>
                                    </m:den>
                                  </m:f>
                                </m:e>
                              </m:d>
                            </m:e>
                          </m:d>
                          <m:r>
                            <a:rPr lang="en-US" altLang="zh-TW" b="0" i="1" smtClean="0">
                              <a:latin typeface="Cambria Math" panose="02040503050406030204" pitchFamily="18" charset="0"/>
                            </a:rPr>
                            <m:t>−2</m:t>
                          </m:r>
                        </m:e>
                      </m:d>
                      <m:r>
                        <a:rPr lang="en-US" altLang="zh-TW" b="0" i="1" smtClean="0">
                          <a:latin typeface="Cambria Math" panose="02040503050406030204" pitchFamily="18" charset="0"/>
                          <a:ea typeface="Cambria Math" panose="02040503050406030204" pitchFamily="18" charset="0"/>
                        </a:rPr>
                        <m:t>≥</m:t>
                      </m:r>
                      <m:f>
                        <m:fPr>
                          <m:ctrlPr>
                            <a:rPr lang="en-US" altLang="zh-TW" b="0" i="1" smtClean="0">
                              <a:latin typeface="Cambria Math" panose="02040503050406030204" pitchFamily="18" charset="0"/>
                              <a:ea typeface="Cambria Math" panose="02040503050406030204" pitchFamily="18" charset="0"/>
                            </a:rPr>
                          </m:ctrlPr>
                        </m:fPr>
                        <m:num>
                          <m:r>
                            <a:rPr lang="en-US" altLang="zh-TW" b="0" i="1" smtClean="0">
                              <a:latin typeface="Cambria Math" panose="02040503050406030204" pitchFamily="18" charset="0"/>
                              <a:ea typeface="Cambria Math" panose="02040503050406030204" pitchFamily="18" charset="0"/>
                            </a:rPr>
                            <m:t>3</m:t>
                          </m:r>
                          <m:r>
                            <a:rPr lang="en-US" altLang="zh-TW" b="0" i="1" smtClean="0">
                              <a:latin typeface="Cambria Math" panose="02040503050406030204" pitchFamily="18" charset="0"/>
                              <a:ea typeface="Cambria Math" panose="02040503050406030204" pitchFamily="18" charset="0"/>
                            </a:rPr>
                            <m:t>𝑛</m:t>
                          </m:r>
                        </m:num>
                        <m:den>
                          <m:r>
                            <a:rPr lang="en-US" altLang="zh-TW" b="0" i="1" smtClean="0">
                              <a:latin typeface="Cambria Math" panose="02040503050406030204" pitchFamily="18" charset="0"/>
                              <a:ea typeface="Cambria Math" panose="02040503050406030204" pitchFamily="18" charset="0"/>
                            </a:rPr>
                            <m:t>10</m:t>
                          </m:r>
                        </m:den>
                      </m:f>
                      <m:r>
                        <a:rPr lang="en-US" altLang="zh-TW" b="0" i="1" smtClean="0">
                          <a:latin typeface="Cambria Math" panose="02040503050406030204" pitchFamily="18" charset="0"/>
                          <a:ea typeface="Cambria Math" panose="02040503050406030204" pitchFamily="18" charset="0"/>
                        </a:rPr>
                        <m:t>−6</m:t>
                      </m:r>
                    </m:oMath>
                  </m:oMathPara>
                </a14:m>
                <a:endParaRPr lang="zh-TW" altLang="en-US" dirty="0"/>
              </a:p>
            </p:txBody>
          </p:sp>
        </mc:Choice>
        <mc:Fallback xmlns="">
          <p:sp>
            <p:nvSpPr>
              <p:cNvPr id="14" name="文字方塊 13">
                <a:extLst>
                  <a:ext uri="{FF2B5EF4-FFF2-40B4-BE49-F238E27FC236}">
                    <a16:creationId xmlns:a16="http://schemas.microsoft.com/office/drawing/2014/main" id="{3E1C8BC2-653C-4959-A5DA-CDA2EE76525D}"/>
                  </a:ext>
                </a:extLst>
              </p:cNvPr>
              <p:cNvSpPr txBox="1">
                <a:spLocks noRot="1" noChangeAspect="1" noMove="1" noResize="1" noEditPoints="1" noAdjustHandles="1" noChangeArrowheads="1" noChangeShapeType="1" noTextEdit="1"/>
              </p:cNvSpPr>
              <p:nvPr/>
            </p:nvSpPr>
            <p:spPr>
              <a:xfrm>
                <a:off x="6949226" y="2938807"/>
                <a:ext cx="2710742" cy="714683"/>
              </a:xfrm>
              <a:prstGeom prst="rect">
                <a:avLst/>
              </a:prstGeom>
              <a:blipFill>
                <a:blip r:embed="rId5"/>
                <a:stretch>
                  <a:fillRect/>
                </a:stretch>
              </a:blipFill>
            </p:spPr>
            <p:txBody>
              <a:bodyPr/>
              <a:lstStyle/>
              <a:p>
                <a:r>
                  <a:rPr lang="zh-TW" altLang="en-US">
                    <a:noFill/>
                  </a:rPr>
                  <a:t> </a:t>
                </a:r>
              </a:p>
            </p:txBody>
          </p:sp>
        </mc:Fallback>
      </mc:AlternateContent>
      <p:cxnSp>
        <p:nvCxnSpPr>
          <p:cNvPr id="15" name="直線單箭頭接點 14">
            <a:extLst>
              <a:ext uri="{FF2B5EF4-FFF2-40B4-BE49-F238E27FC236}">
                <a16:creationId xmlns:a16="http://schemas.microsoft.com/office/drawing/2014/main" id="{9D83E3B7-CEB7-4CCB-94FF-4779C9B014CC}"/>
              </a:ext>
            </a:extLst>
          </p:cNvPr>
          <p:cNvCxnSpPr>
            <a:stCxn id="13" idx="1"/>
            <a:endCxn id="14" idx="1"/>
          </p:cNvCxnSpPr>
          <p:nvPr/>
        </p:nvCxnSpPr>
        <p:spPr>
          <a:xfrm flipV="1">
            <a:off x="6562126" y="3296149"/>
            <a:ext cx="387100" cy="750054"/>
          </a:xfrm>
          <a:prstGeom prst="straightConnector1">
            <a:avLst/>
          </a:prstGeom>
          <a:ln w="28575">
            <a:solidFill>
              <a:srgbClr val="7030A0"/>
            </a:solidFill>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500639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xit" presetSubtype="4" fill="hold" grpId="1" nodeType="clickEffect">
                                  <p:stCondLst>
                                    <p:cond delay="0"/>
                                  </p:stCondLst>
                                  <p:childTnLst>
                                    <p:animEffect transition="out" filter="wipe(down)">
                                      <p:cBhvr>
                                        <p:cTn id="20" dur="500"/>
                                        <p:tgtEl>
                                          <p:spTgt spid="6"/>
                                        </p:tgtEl>
                                      </p:cBhvr>
                                    </p:animEffect>
                                    <p:set>
                                      <p:cBhvr>
                                        <p:cTn id="21" dur="1" fill="hold">
                                          <p:stCondLst>
                                            <p:cond delay="499"/>
                                          </p:stCondLst>
                                        </p:cTn>
                                        <p:tgtEl>
                                          <p:spTgt spid="6"/>
                                        </p:tgtEl>
                                        <p:attrNameLst>
                                          <p:attrName>style.visibility</p:attrName>
                                        </p:attrNameLst>
                                      </p:cBhvr>
                                      <p:to>
                                        <p:strVal val="hidden"/>
                                      </p:to>
                                    </p:set>
                                  </p:childTnLst>
                                </p:cTn>
                              </p:par>
                              <p:par>
                                <p:cTn id="22" presetID="22" presetClass="exit" presetSubtype="4" fill="hold" grpId="1" nodeType="withEffect">
                                  <p:stCondLst>
                                    <p:cond delay="0"/>
                                  </p:stCondLst>
                                  <p:childTnLst>
                                    <p:animEffect transition="out" filter="wipe(down)">
                                      <p:cBhvr>
                                        <p:cTn id="23" dur="500"/>
                                        <p:tgtEl>
                                          <p:spTgt spid="7"/>
                                        </p:tgtEl>
                                      </p:cBhvr>
                                    </p:animEffect>
                                    <p:set>
                                      <p:cBhvr>
                                        <p:cTn id="24" dur="1" fill="hold">
                                          <p:stCondLst>
                                            <p:cond delay="499"/>
                                          </p:stCondLst>
                                        </p:cTn>
                                        <p:tgtEl>
                                          <p:spTgt spid="7"/>
                                        </p:tgtEl>
                                        <p:attrNameLst>
                                          <p:attrName>style.visibility</p:attrName>
                                        </p:attrNameLst>
                                      </p:cBhvr>
                                      <p:to>
                                        <p:strVal val="hidden"/>
                                      </p:to>
                                    </p:set>
                                  </p:childTnLst>
                                </p:cTn>
                              </p:par>
                              <p:par>
                                <p:cTn id="25" presetID="22" presetClass="exit" presetSubtype="4" fill="hold" grpId="1" nodeType="withEffect">
                                  <p:stCondLst>
                                    <p:cond delay="0"/>
                                  </p:stCondLst>
                                  <p:childTnLst>
                                    <p:animEffect transition="out" filter="wipe(down)">
                                      <p:cBhvr>
                                        <p:cTn id="26" dur="500"/>
                                        <p:tgtEl>
                                          <p:spTgt spid="8"/>
                                        </p:tgtEl>
                                      </p:cBhvr>
                                    </p:animEffect>
                                    <p:set>
                                      <p:cBhvr>
                                        <p:cTn id="27" dur="1" fill="hold">
                                          <p:stCondLst>
                                            <p:cond delay="499"/>
                                          </p:stCondLst>
                                        </p:cTn>
                                        <p:tgtEl>
                                          <p:spTgt spid="8"/>
                                        </p:tgtEl>
                                        <p:attrNameLst>
                                          <p:attrName>style.visibility</p:attrName>
                                        </p:attrNameLst>
                                      </p:cBhvr>
                                      <p:to>
                                        <p:strVal val="hidden"/>
                                      </p:to>
                                    </p:set>
                                  </p:childTnLst>
                                </p:cTn>
                              </p:par>
                              <p:par>
                                <p:cTn id="28" presetID="22" presetClass="exit" presetSubtype="4" fill="hold" grpId="1" nodeType="withEffect">
                                  <p:stCondLst>
                                    <p:cond delay="0"/>
                                  </p:stCondLst>
                                  <p:childTnLst>
                                    <p:animEffect transition="out" filter="wipe(down)">
                                      <p:cBhvr>
                                        <p:cTn id="29" dur="500"/>
                                        <p:tgtEl>
                                          <p:spTgt spid="9"/>
                                        </p:tgtEl>
                                      </p:cBhvr>
                                    </p:animEffect>
                                    <p:set>
                                      <p:cBhvr>
                                        <p:cTn id="30" dur="1" fill="hold">
                                          <p:stCondLst>
                                            <p:cond delay="499"/>
                                          </p:stCondLst>
                                        </p:cTn>
                                        <p:tgtEl>
                                          <p:spTgt spid="9"/>
                                        </p:tgtEl>
                                        <p:attrNameLst>
                                          <p:attrName>style.visibility</p:attrName>
                                        </p:attrNameLst>
                                      </p:cBhvr>
                                      <p:to>
                                        <p:strVal val="hidden"/>
                                      </p:to>
                                    </p:set>
                                  </p:childTnLst>
                                </p:cTn>
                              </p:par>
                              <p:par>
                                <p:cTn id="31" presetID="22" presetClass="exit" presetSubtype="4" fill="hold" grpId="1" nodeType="withEffect">
                                  <p:stCondLst>
                                    <p:cond delay="0"/>
                                  </p:stCondLst>
                                  <p:childTnLst>
                                    <p:animEffect transition="out" filter="wipe(down)">
                                      <p:cBhvr>
                                        <p:cTn id="32" dur="500"/>
                                        <p:tgtEl>
                                          <p:spTgt spid="10"/>
                                        </p:tgtEl>
                                      </p:cBhvr>
                                    </p:animEffect>
                                    <p:set>
                                      <p:cBhvr>
                                        <p:cTn id="33" dur="1" fill="hold">
                                          <p:stCondLst>
                                            <p:cond delay="499"/>
                                          </p:stCondLst>
                                        </p:cTn>
                                        <p:tgtEl>
                                          <p:spTgt spid="10"/>
                                        </p:tgtEl>
                                        <p:attrNameLst>
                                          <p:attrName>style.visibility</p:attrName>
                                        </p:attrNameLst>
                                      </p:cBhvr>
                                      <p:to>
                                        <p:strVal val="hidden"/>
                                      </p:to>
                                    </p:set>
                                  </p:childTnLst>
                                </p:cTn>
                              </p:par>
                              <p:par>
                                <p:cTn id="34" presetID="22" presetClass="exit" presetSubtype="4" fill="hold" grpId="1" nodeType="withEffect">
                                  <p:stCondLst>
                                    <p:cond delay="0"/>
                                  </p:stCondLst>
                                  <p:childTnLst>
                                    <p:animEffect transition="out" filter="wipe(down)">
                                      <p:cBhvr>
                                        <p:cTn id="35" dur="500"/>
                                        <p:tgtEl>
                                          <p:spTgt spid="11"/>
                                        </p:tgtEl>
                                      </p:cBhvr>
                                    </p:animEffect>
                                    <p:set>
                                      <p:cBhvr>
                                        <p:cTn id="36" dur="1" fill="hold">
                                          <p:stCondLst>
                                            <p:cond delay="499"/>
                                          </p:stCondLst>
                                        </p:cTn>
                                        <p:tgtEl>
                                          <p:spTgt spid="11"/>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3" grpId="0" animBg="1"/>
      <p:bldP spid="1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F26B1F3B-533C-4DCF-BA35-AFDD8E93F7F2}"/>
                  </a:ext>
                </a:extLst>
              </p:cNvPr>
              <p:cNvSpPr>
                <a:spLocks noGrp="1"/>
              </p:cNvSpPr>
              <p:nvPr>
                <p:ph sz="quarter" idx="14"/>
              </p:nvPr>
            </p:nvSpPr>
            <p:spPr>
              <a:xfrm>
                <a:off x="444243" y="1801744"/>
                <a:ext cx="10688813" cy="3972204"/>
              </a:xfr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400" b="0" i="0" u="none" strike="noStrike" kern="1200" cap="none" spc="0" normalizeH="0" baseline="0" noProof="0" dirty="0">
                    <a:ln>
                      <a:noFill/>
                    </a:ln>
                    <a:solidFill>
                      <a:prstClr val="black"/>
                    </a:solidFill>
                    <a:effectLst/>
                    <a:uLnTx/>
                    <a:uFillTx/>
                    <a:latin typeface="Calibri"/>
                    <a:cs typeface="+mn-cs"/>
                  </a:rPr>
                  <a:t>At least half of the median found in step </a:t>
                </a:r>
                <a14:m>
                  <m:oMath xmlns:m="http://schemas.openxmlformats.org/officeDocument/2006/math">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2</m:t>
                    </m:r>
                  </m:oMath>
                </a14:m>
                <a:r>
                  <a:rPr kumimoji="0" lang="en-US" altLang="zh-TW" sz="2400" b="0" i="0" u="none" strike="noStrike" kern="1200" cap="none" spc="0" normalizeH="0" baseline="0" noProof="0" dirty="0">
                    <a:ln>
                      <a:noFill/>
                    </a:ln>
                    <a:solidFill>
                      <a:prstClr val="black"/>
                    </a:solidFill>
                    <a:effectLst/>
                    <a:uLnTx/>
                    <a:uFillTx/>
                    <a:latin typeface="Calibri"/>
                    <a:cs typeface="+mn-cs"/>
                  </a:rPr>
                  <a:t> are </a:t>
                </a:r>
                <a14:m>
                  <m:oMath xmlns:m="http://schemas.openxmlformats.org/officeDocument/2006/math">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𝑥</m:t>
                    </m:r>
                  </m:oMath>
                </a14:m>
                <a:r>
                  <a:rPr kumimoji="0" lang="en-US" altLang="zh-TW" sz="2400" b="0" i="0" u="none" strike="noStrike" kern="1200" cap="none" spc="0" normalizeH="0" baseline="0" noProof="0" dirty="0">
                    <a:ln>
                      <a:noFill/>
                    </a:ln>
                    <a:solidFill>
                      <a:prstClr val="black"/>
                    </a:solidFill>
                    <a:effectLst/>
                    <a:uLnTx/>
                    <a:uFillTx/>
                    <a:latin typeface="Calibri"/>
                    <a:cs typeface="+mn-cs"/>
                  </a:rPr>
                  <a: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400" b="0" i="0" u="none" strike="noStrike" kern="1200" cap="none" spc="0" normalizeH="0" baseline="0" noProof="0" dirty="0">
                    <a:ln>
                      <a:noFill/>
                    </a:ln>
                    <a:solidFill>
                      <a:prstClr val="black"/>
                    </a:solidFill>
                    <a:effectLst/>
                    <a:uLnTx/>
                    <a:uFillTx/>
                    <a:latin typeface="Calibri"/>
                    <a:cs typeface="+mn-cs"/>
                  </a:rPr>
                  <a:t>Look at the groups containing these medians that are </a:t>
                </a:r>
                <a14:m>
                  <m:oMath xmlns:m="http://schemas.openxmlformats.org/officeDocument/2006/math">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𝑥</m:t>
                    </m:r>
                  </m:oMath>
                </a14:m>
                <a:r>
                  <a:rPr kumimoji="0" lang="en-US" altLang="zh-TW" sz="2400" b="0" i="0" u="none" strike="noStrike" kern="1200" cap="none" spc="0" normalizeH="0" baseline="0" noProof="0" dirty="0">
                    <a:ln>
                      <a:noFill/>
                    </a:ln>
                    <a:solidFill>
                      <a:prstClr val="black"/>
                    </a:solidFill>
                    <a:effectLst/>
                    <a:uLnTx/>
                    <a:uFillTx/>
                    <a:latin typeface="Calibri"/>
                    <a:cs typeface="+mn-cs"/>
                  </a:rPr>
                  <a:t>. All of them contribute </a:t>
                </a:r>
                <a14:m>
                  <m:oMath xmlns:m="http://schemas.openxmlformats.org/officeDocument/2006/math">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3</m:t>
                    </m:r>
                  </m:oMath>
                </a14:m>
                <a:r>
                  <a:rPr kumimoji="0" lang="en-US" altLang="zh-TW" sz="2400" b="0" i="0" u="none" strike="noStrike" kern="1200" cap="none" spc="0" normalizeH="0" baseline="0" noProof="0" dirty="0">
                    <a:ln>
                      <a:noFill/>
                    </a:ln>
                    <a:solidFill>
                      <a:prstClr val="black"/>
                    </a:solidFill>
                    <a:effectLst/>
                    <a:uLnTx/>
                    <a:uFillTx/>
                    <a:latin typeface="Calibri"/>
                    <a:cs typeface="+mn-cs"/>
                  </a:rPr>
                  <a:t> elements that are </a:t>
                </a:r>
                <a14:m>
                  <m:oMath xmlns:m="http://schemas.openxmlformats.org/officeDocument/2006/math">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&gt;</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𝑥</m:t>
                    </m:r>
                  </m:oMath>
                </a14:m>
                <a:r>
                  <a:rPr kumimoji="0" lang="en-US" altLang="zh-TW" sz="2400" b="0" i="0" u="none" strike="noStrike" kern="1200" cap="none" spc="0" normalizeH="0" baseline="0" noProof="0" dirty="0">
                    <a:ln>
                      <a:noFill/>
                    </a:ln>
                    <a:solidFill>
                      <a:prstClr val="black"/>
                    </a:solidFill>
                    <a:effectLst/>
                    <a:uLnTx/>
                    <a:uFillTx/>
                    <a:latin typeface="Calibri"/>
                    <a:cs typeface="+mn-cs"/>
                  </a:rPr>
                  <a:t> (the median of the group and the </a:t>
                </a:r>
                <a14:m>
                  <m:oMath xmlns:m="http://schemas.openxmlformats.org/officeDocument/2006/math">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2</m:t>
                    </m:r>
                  </m:oMath>
                </a14:m>
                <a:r>
                  <a:rPr kumimoji="0" lang="en-US" altLang="zh-TW" sz="2400" b="0" i="0" u="none" strike="noStrike" kern="1200" cap="none" spc="0" normalizeH="0" baseline="0" noProof="0" dirty="0">
                    <a:ln>
                      <a:noFill/>
                    </a:ln>
                    <a:solidFill>
                      <a:prstClr val="black"/>
                    </a:solidFill>
                    <a:effectLst/>
                    <a:uLnTx/>
                    <a:uFillTx/>
                    <a:latin typeface="Calibri"/>
                    <a:cs typeface="+mn-cs"/>
                  </a:rPr>
                  <a:t> elements in the group greater than the group’s median), except for </a:t>
                </a:r>
                <a14:m>
                  <m:oMath xmlns:m="http://schemas.openxmlformats.org/officeDocument/2006/math">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2</m:t>
                    </m:r>
                  </m:oMath>
                </a14:m>
                <a:r>
                  <a:rPr kumimoji="0" lang="en-US" altLang="zh-TW" sz="2400" b="0" i="0" u="none" strike="noStrike" kern="1200" cap="none" spc="0" normalizeH="0" baseline="0" noProof="0" dirty="0">
                    <a:ln>
                      <a:noFill/>
                    </a:ln>
                    <a:solidFill>
                      <a:prstClr val="black"/>
                    </a:solidFill>
                    <a:effectLst/>
                    <a:uLnTx/>
                    <a:uFillTx/>
                    <a:latin typeface="Calibri"/>
                    <a:cs typeface="+mn-cs"/>
                  </a:rPr>
                  <a:t> of the groups: the group containing </a:t>
                </a:r>
                <a14:m>
                  <m:oMath xmlns:m="http://schemas.openxmlformats.org/officeDocument/2006/math">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𝑥</m:t>
                    </m:r>
                  </m:oMath>
                </a14:m>
                <a:r>
                  <a:rPr kumimoji="0" lang="en-US" altLang="zh-TW" sz="2400" b="0" i="0" u="none" strike="noStrike" kern="1200" cap="none" spc="0" normalizeH="0" baseline="0" noProof="0" dirty="0">
                    <a:ln>
                      <a:noFill/>
                    </a:ln>
                    <a:solidFill>
                      <a:prstClr val="black"/>
                    </a:solidFill>
                    <a:effectLst/>
                    <a:uLnTx/>
                    <a:uFillTx/>
                    <a:latin typeface="Calibri"/>
                    <a:cs typeface="+mn-cs"/>
                  </a:rPr>
                  <a:t> (which has only </a:t>
                </a:r>
                <a14:m>
                  <m:oMath xmlns:m="http://schemas.openxmlformats.org/officeDocument/2006/math">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2</m:t>
                    </m:r>
                  </m:oMath>
                </a14:m>
                <a:r>
                  <a:rPr kumimoji="0" lang="en-US" altLang="zh-TW" sz="2400" b="0" i="0" u="none" strike="noStrike" kern="1200" cap="none" spc="0" normalizeH="0" baseline="0" noProof="0" dirty="0">
                    <a:ln>
                      <a:noFill/>
                    </a:ln>
                    <a:solidFill>
                      <a:prstClr val="black"/>
                    </a:solidFill>
                    <a:effectLst/>
                    <a:uLnTx/>
                    <a:uFillTx/>
                    <a:latin typeface="Calibri"/>
                    <a:cs typeface="+mn-cs"/>
                  </a:rPr>
                  <a:t> elements </a:t>
                </a:r>
                <a14:m>
                  <m:oMath xmlns:m="http://schemas.openxmlformats.org/officeDocument/2006/math">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&gt;</m:t>
                    </m:r>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𝑥</m:t>
                    </m:r>
                  </m:oMath>
                </a14:m>
                <a:r>
                  <a:rPr kumimoji="0" lang="en-US" altLang="zh-TW" sz="2400" b="0" i="0" u="none" strike="noStrike" kern="1200" cap="none" spc="0" normalizeH="0" baseline="0" noProof="0" dirty="0">
                    <a:ln>
                      <a:noFill/>
                    </a:ln>
                    <a:solidFill>
                      <a:prstClr val="black"/>
                    </a:solidFill>
                    <a:effectLst/>
                    <a:uLnTx/>
                    <a:uFillTx/>
                    <a:latin typeface="Calibri"/>
                    <a:cs typeface="+mn-cs"/>
                  </a:rPr>
                  <a:t> ) and the group with </a:t>
                </a:r>
                <a14:m>
                  <m:oMath xmlns:m="http://schemas.openxmlformats.org/officeDocument/2006/math">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&lt;5</m:t>
                    </m:r>
                  </m:oMath>
                </a14:m>
                <a:r>
                  <a:rPr kumimoji="0" lang="en-US" altLang="zh-TW" sz="2400" b="0" i="0" u="none" strike="noStrike" kern="1200" cap="none" spc="0" normalizeH="0" baseline="0" noProof="0" dirty="0">
                    <a:ln>
                      <a:noFill/>
                    </a:ln>
                    <a:solidFill>
                      <a:prstClr val="black"/>
                    </a:solidFill>
                    <a:effectLst/>
                    <a:uLnTx/>
                    <a:uFillTx/>
                    <a:latin typeface="Calibri"/>
                    <a:cs typeface="+mn-cs"/>
                  </a:rPr>
                  <a:t> elements.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400" b="0" i="0" u="none" strike="noStrike" kern="1200" cap="none" spc="0" normalizeH="0" baseline="0" noProof="0" dirty="0">
                    <a:ln>
                      <a:noFill/>
                    </a:ln>
                    <a:solidFill>
                      <a:prstClr val="black"/>
                    </a:solidFill>
                    <a:effectLst/>
                    <a:uLnTx/>
                    <a:uFillTx/>
                    <a:latin typeface="Calibri"/>
                    <a:cs typeface="+mn-cs"/>
                  </a:rPr>
                  <a:t>Forget about these </a:t>
                </a:r>
                <a14:m>
                  <m:oMath xmlns:m="http://schemas.openxmlformats.org/officeDocument/2006/math">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2</m:t>
                    </m:r>
                  </m:oMath>
                </a14:m>
                <a:r>
                  <a:rPr kumimoji="0" lang="en-US" altLang="zh-TW" sz="2400" b="0" i="0" u="none" strike="noStrike" kern="1200" cap="none" spc="0" normalizeH="0" baseline="0" noProof="0" dirty="0">
                    <a:ln>
                      <a:noFill/>
                    </a:ln>
                    <a:solidFill>
                      <a:prstClr val="black"/>
                    </a:solidFill>
                    <a:effectLst/>
                    <a:uLnTx/>
                    <a:uFillTx/>
                    <a:latin typeface="Calibri"/>
                    <a:cs typeface="+mn-cs"/>
                  </a:rPr>
                  <a:t> groups. That leaves </a:t>
                </a:r>
                <a14:m>
                  <m:oMath xmlns:m="http://schemas.openxmlformats.org/officeDocument/2006/math">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d>
                      <m:dPr>
                        <m:begChr m:val="⌈"/>
                        <m:endChr m:val="⌉"/>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dPr>
                      <m:e>
                        <m:f>
                          <m:f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fPr>
                          <m:num>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1</m:t>
                            </m:r>
                          </m:num>
                          <m:den>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2</m:t>
                            </m:r>
                          </m:den>
                        </m:f>
                        <m:d>
                          <m:dPr>
                            <m:begChr m:val="⌈"/>
                            <m:endChr m:val="⌉"/>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dPr>
                          <m:e>
                            <m:f>
                              <m:f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fPr>
                              <m:num>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𝑛</m:t>
                                </m:r>
                              </m:num>
                              <m:den>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5</m:t>
                                </m:r>
                              </m:den>
                            </m:f>
                          </m:e>
                        </m:d>
                      </m:e>
                    </m:d>
                    <m:r>
                      <a:rPr kumimoji="0" lang="en-US" altLang="zh-TW" sz="2400" b="0" i="1" u="none" strike="noStrike" kern="120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cs typeface="+mn-cs"/>
                      </a:rPr>
                      <m:t>−2</m:t>
                    </m:r>
                  </m:oMath>
                </a14:m>
                <a:r>
                  <a:rPr kumimoji="0" lang="en-US" altLang="zh-TW" sz="2400" b="0" i="0" u="none" strike="noStrike" kern="1200" cap="none" spc="0" normalizeH="0" baseline="0" noProof="0" dirty="0">
                    <a:ln>
                      <a:noFill/>
                    </a:ln>
                    <a:solidFill>
                      <a:prstClr val="black"/>
                    </a:solidFill>
                    <a:effectLst/>
                    <a:uLnTx/>
                    <a:uFillTx/>
                    <a:latin typeface="Calibri"/>
                    <a:cs typeface="+mn-cs"/>
                  </a:rPr>
                  <a:t> groups with </a:t>
                </a:r>
                <a14:m>
                  <m:oMath xmlns:m="http://schemas.openxmlformats.org/officeDocument/2006/math">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3</m:t>
                    </m:r>
                  </m:oMath>
                </a14:m>
                <a:r>
                  <a:rPr kumimoji="0" lang="en-US" altLang="zh-TW" sz="2400" b="0" i="0" u="none" strike="noStrike" kern="1200" cap="none" spc="0" normalizeH="0" baseline="0" noProof="0" dirty="0">
                    <a:ln>
                      <a:noFill/>
                    </a:ln>
                    <a:solidFill>
                      <a:prstClr val="black"/>
                    </a:solidFill>
                    <a:effectLst/>
                    <a:uLnTx/>
                    <a:uFillTx/>
                    <a:latin typeface="Calibri"/>
                    <a:cs typeface="+mn-cs"/>
                  </a:rPr>
                  <a:t> elements known to be </a:t>
                </a:r>
                <a14:m>
                  <m:oMath xmlns:m="http://schemas.openxmlformats.org/officeDocument/2006/math">
                    <m:r>
                      <a:rPr kumimoji="0" lang="en-US" altLang="zh-TW" sz="2400" b="0" i="0" u="none" strike="noStrike" kern="1200" cap="none" spc="0" normalizeH="0" baseline="0" noProof="0" dirty="0" smtClean="0">
                        <a:ln>
                          <a:noFill/>
                        </a:ln>
                        <a:solidFill>
                          <a:prstClr val="black"/>
                        </a:solidFill>
                        <a:effectLst/>
                        <a:uLnTx/>
                        <a:uFillTx/>
                        <a:latin typeface="Cambria Math" panose="02040503050406030204" pitchFamily="18" charset="0"/>
                        <a:cs typeface="+mn-cs"/>
                      </a:rPr>
                      <m:t>&gt;</m:t>
                    </m:r>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𝑥</m:t>
                    </m:r>
                  </m:oMath>
                </a14:m>
                <a:r>
                  <a:rPr kumimoji="0" lang="en-US" altLang="zh-TW" sz="2400" b="0" i="0" u="none" strike="noStrike" kern="1200" cap="none" spc="0" normalizeH="0" baseline="0" noProof="0" dirty="0">
                    <a:ln>
                      <a:noFill/>
                    </a:ln>
                    <a:solidFill>
                      <a:prstClr val="black"/>
                    </a:solidFill>
                    <a:effectLst/>
                    <a:uLnTx/>
                    <a:uFillTx/>
                    <a:latin typeface="Calibri"/>
                    <a:cs typeface="+mn-cs"/>
                  </a:rPr>
                  <a: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400" b="0" i="0" u="none" strike="noStrike" kern="1200" cap="none" spc="0" normalizeH="0" baseline="0" noProof="0" dirty="0">
                    <a:ln>
                      <a:noFill/>
                    </a:ln>
                    <a:solidFill>
                      <a:prstClr val="black"/>
                    </a:solidFill>
                    <a:effectLst/>
                    <a:uLnTx/>
                    <a:uFillTx/>
                    <a:latin typeface="Calibri"/>
                    <a:cs typeface="+mn-cs"/>
                  </a:rPr>
                  <a:t>Thus, we know that at least</a:t>
                </a:r>
                <a:br>
                  <a:rPr kumimoji="0" lang="en-US" altLang="zh-TW" sz="2400" b="0" i="0" u="none" strike="noStrike" kern="1200" cap="none" spc="0" normalizeH="0" baseline="0" noProof="0" dirty="0">
                    <a:ln>
                      <a:noFill/>
                    </a:ln>
                    <a:solidFill>
                      <a:prstClr val="black"/>
                    </a:solidFill>
                    <a:effectLst/>
                    <a:uLnTx/>
                    <a:uFillTx/>
                    <a:latin typeface="Calibri"/>
                    <a:cs typeface="+mn-cs"/>
                  </a:rPr>
                </a:br>
                <a14:m>
                  <m:oMath xmlns:m="http://schemas.openxmlformats.org/officeDocument/2006/math">
                    <m:r>
                      <a:rPr kumimoji="0" lang="en-US" altLang="zh-TW" sz="24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3</m:t>
                    </m:r>
                    <m:d>
                      <m:d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dPr>
                      <m:e>
                        <m:d>
                          <m:dPr>
                            <m:begChr m:val="⌈"/>
                            <m:endChr m:val="⌉"/>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dPr>
                          <m:e>
                            <m:f>
                              <m:f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fPr>
                              <m:num>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1</m:t>
                                </m:r>
                              </m:num>
                              <m:den>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2</m:t>
                                </m:r>
                              </m:den>
                            </m:f>
                            <m:d>
                              <m:dPr>
                                <m:begChr m:val="⌈"/>
                                <m:endChr m:val="⌉"/>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dPr>
                              <m:e>
                                <m:f>
                                  <m:f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fPr>
                                  <m:num>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𝑛</m:t>
                                    </m:r>
                                  </m:num>
                                  <m:den>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5</m:t>
                                    </m:r>
                                  </m:den>
                                </m:f>
                              </m:e>
                            </m:d>
                          </m:e>
                        </m:d>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−2</m:t>
                        </m:r>
                      </m:e>
                    </m:d>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f>
                      <m:f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fPr>
                      <m:num>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3</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𝑛</m:t>
                        </m:r>
                      </m:num>
                      <m:den>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10</m:t>
                        </m:r>
                      </m:den>
                    </m:f>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−6</m:t>
                    </m:r>
                  </m:oMath>
                </a14:m>
                <a:br>
                  <a:rPr kumimoji="0" lang="en-US" altLang="zh-TW" sz="2400" b="0" i="0" u="none" strike="noStrike" kern="1200" cap="none" spc="0" normalizeH="0" baseline="0" noProof="0" dirty="0">
                    <a:ln>
                      <a:noFill/>
                    </a:ln>
                    <a:solidFill>
                      <a:prstClr val="black"/>
                    </a:solidFill>
                    <a:effectLst/>
                    <a:uLnTx/>
                    <a:uFillTx/>
                    <a:latin typeface="Calibri"/>
                    <a:cs typeface="+mn-cs"/>
                  </a:rPr>
                </a:br>
                <a:r>
                  <a:rPr kumimoji="0" lang="en-US" altLang="zh-TW" sz="2400" b="0" i="0" u="none" strike="noStrike" kern="1200" cap="none" spc="0" normalizeH="0" baseline="0" noProof="0" dirty="0">
                    <a:ln>
                      <a:noFill/>
                    </a:ln>
                    <a:solidFill>
                      <a:prstClr val="black"/>
                    </a:solidFill>
                    <a:effectLst/>
                    <a:uLnTx/>
                    <a:uFillTx/>
                    <a:latin typeface="Calibri"/>
                    <a:cs typeface="+mn-cs"/>
                  </a:rPr>
                  <a:t>elements are </a:t>
                </a:r>
                <a14:m>
                  <m:oMath xmlns:m="http://schemas.openxmlformats.org/officeDocument/2006/math">
                    <m:r>
                      <a:rPr kumimoji="0" lang="en-US" altLang="zh-TW" sz="2400" b="0" i="0" u="none" strike="noStrike" kern="1200" cap="none" spc="0" normalizeH="0" baseline="0" noProof="0" dirty="0">
                        <a:ln>
                          <a:noFill/>
                        </a:ln>
                        <a:solidFill>
                          <a:prstClr val="black"/>
                        </a:solidFill>
                        <a:effectLst/>
                        <a:uLnTx/>
                        <a:uFillTx/>
                        <a:latin typeface="Cambria Math" panose="02040503050406030204" pitchFamily="18" charset="0"/>
                        <a:cs typeface="+mn-cs"/>
                      </a:rPr>
                      <m:t>&gt;</m:t>
                    </m:r>
                    <m:r>
                      <a:rPr kumimoji="0" lang="en-US" altLang="zh-TW" sz="2400" b="0" i="1" u="none" strike="noStrike" kern="1200" cap="none" spc="0" normalizeH="0" baseline="0" noProof="0" dirty="0">
                        <a:ln>
                          <a:noFill/>
                        </a:ln>
                        <a:solidFill>
                          <a:prstClr val="black"/>
                        </a:solidFill>
                        <a:effectLst/>
                        <a:uLnTx/>
                        <a:uFillTx/>
                        <a:latin typeface="Cambria Math" panose="02040503050406030204" pitchFamily="18" charset="0"/>
                        <a:cs typeface="+mn-cs"/>
                      </a:rPr>
                      <m:t>𝑥</m:t>
                    </m:r>
                  </m:oMath>
                </a14:m>
                <a:r>
                  <a:rPr kumimoji="0" lang="en-US" altLang="zh-TW" sz="2400" b="0" i="0" u="none" strike="noStrike" kern="1200" cap="none" spc="0" normalizeH="0" baseline="0" noProof="0" dirty="0">
                    <a:ln>
                      <a:noFill/>
                    </a:ln>
                    <a:solidFill>
                      <a:prstClr val="black"/>
                    </a:solidFill>
                    <a:effectLst/>
                    <a:uLnTx/>
                    <a:uFillTx/>
                    <a:latin typeface="Calibri"/>
                    <a:cs typeface="+mn-cs"/>
                  </a:rPr>
                  <a:t>.</a:t>
                </a:r>
              </a:p>
              <a:p>
                <a:endParaRPr lang="zh-TW" altLang="en-US" dirty="0"/>
              </a:p>
            </p:txBody>
          </p:sp>
        </mc:Choice>
        <mc:Fallback xmlns="">
          <p:sp>
            <p:nvSpPr>
              <p:cNvPr id="3" name="內容版面配置區 2">
                <a:extLst>
                  <a:ext uri="{FF2B5EF4-FFF2-40B4-BE49-F238E27FC236}">
                    <a16:creationId xmlns:a16="http://schemas.microsoft.com/office/drawing/2014/main" id="{F26B1F3B-533C-4DCF-BA35-AFDD8E93F7F2}"/>
                  </a:ext>
                </a:extLst>
              </p:cNvPr>
              <p:cNvSpPr>
                <a:spLocks noGrp="1" noRot="1" noChangeAspect="1" noMove="1" noResize="1" noEditPoints="1" noAdjustHandles="1" noChangeArrowheads="1" noChangeShapeType="1" noTextEdit="1"/>
              </p:cNvSpPr>
              <p:nvPr>
                <p:ph sz="quarter" idx="14"/>
              </p:nvPr>
            </p:nvSpPr>
            <p:spPr>
              <a:xfrm>
                <a:off x="444243" y="1801744"/>
                <a:ext cx="10688813" cy="3972204"/>
              </a:xfrm>
              <a:blipFill>
                <a:blip r:embed="rId2"/>
                <a:stretch>
                  <a:fillRect l="-799" t="-2151" r="-171" b="-15207"/>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9DA8F807-244C-42D2-B9E0-F4B7CB3B1B79}"/>
              </a:ext>
            </a:extLst>
          </p:cNvPr>
          <p:cNvSpPr>
            <a:spLocks noGrp="1"/>
          </p:cNvSpPr>
          <p:nvPr>
            <p:ph type="sldNum" sz="quarter" idx="12"/>
          </p:nvPr>
        </p:nvSpPr>
        <p:spPr/>
        <p:txBody>
          <a:bodyPr/>
          <a:lstStyle/>
          <a:p>
            <a:fld id="{273D50BF-F804-4F2B-A050-D3DD5B4A1FE5}" type="slidenum">
              <a:rPr lang="zh-TW" altLang="en-US" smtClean="0"/>
              <a:pPr/>
              <a:t>31</a:t>
            </a:fld>
            <a:endParaRPr lang="zh-TW" altLang="en-US" dirty="0"/>
          </a:p>
        </p:txBody>
      </p:sp>
      <p:sp>
        <p:nvSpPr>
          <p:cNvPr id="5" name="標題 4">
            <a:extLst>
              <a:ext uri="{FF2B5EF4-FFF2-40B4-BE49-F238E27FC236}">
                <a16:creationId xmlns:a16="http://schemas.microsoft.com/office/drawing/2014/main" id="{A0C3385D-FC55-465F-B992-198F48E0E855}"/>
              </a:ext>
            </a:extLst>
          </p:cNvPr>
          <p:cNvSpPr>
            <a:spLocks noGrp="1"/>
          </p:cNvSpPr>
          <p:nvPr>
            <p:ph type="title"/>
          </p:nvPr>
        </p:nvSpPr>
        <p:spPr>
          <a:xfrm>
            <a:off x="444244" y="800313"/>
            <a:ext cx="10688812" cy="868517"/>
          </a:xfrm>
        </p:spPr>
        <p:txBody>
          <a:bodyPr/>
          <a:lstStyle/>
          <a:p>
            <a:r>
              <a:rPr lang="en-US" altLang="zh-TW" dirty="0"/>
              <a:t>Analysis</a:t>
            </a:r>
            <a:endParaRPr lang="zh-TW" altLang="en-US" dirty="0"/>
          </a:p>
        </p:txBody>
      </p:sp>
    </p:spTree>
    <p:extLst>
      <p:ext uri="{BB962C8B-B14F-4D97-AF65-F5344CB8AC3E}">
        <p14:creationId xmlns:p14="http://schemas.microsoft.com/office/powerpoint/2010/main" val="5332022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F26B1F3B-533C-4DCF-BA35-AFDD8E93F7F2}"/>
                  </a:ext>
                </a:extLst>
              </p:cNvPr>
              <p:cNvSpPr>
                <a:spLocks noGrp="1"/>
              </p:cNvSpPr>
              <p:nvPr>
                <p:ph sz="quarter" idx="14"/>
              </p:nvPr>
            </p:nvSpPr>
            <p:spPr>
              <a:xfrm>
                <a:off x="444243" y="1801744"/>
                <a:ext cx="11747757" cy="3972204"/>
              </a:xfrm>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TW" sz="2600" b="0" i="0" u="none" strike="noStrike" kern="1200" cap="none" spc="0" normalizeH="0" baseline="0" noProof="0" dirty="0">
                    <a:ln>
                      <a:noFill/>
                    </a:ln>
                    <a:solidFill>
                      <a:prstClr val="black"/>
                    </a:solidFill>
                    <a:effectLst/>
                    <a:uLnTx/>
                    <a:uFillTx/>
                    <a:latin typeface="Calibri"/>
                    <a:cs typeface="+mn-cs"/>
                  </a:rPr>
                  <a:t>Symmetrically, the number of elements that are </a:t>
                </a:r>
                <a14:m>
                  <m:oMath xmlns:m="http://schemas.openxmlformats.org/officeDocument/2006/math">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cs typeface="+mn-cs"/>
                      </a:rPr>
                      <m:t>&lt;</m:t>
                    </m:r>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𝑥</m:t>
                    </m:r>
                  </m:oMath>
                </a14:m>
                <a:r>
                  <a:rPr kumimoji="0" lang="en-US" altLang="zh-TW" sz="2600" b="0" i="0" u="none" strike="noStrike" kern="1200" cap="none" spc="0" normalizeH="0" baseline="0" noProof="0" dirty="0">
                    <a:ln>
                      <a:noFill/>
                    </a:ln>
                    <a:solidFill>
                      <a:prstClr val="black"/>
                    </a:solidFill>
                    <a:effectLst/>
                    <a:uLnTx/>
                    <a:uFillTx/>
                    <a:latin typeface="Calibri"/>
                    <a:cs typeface="+mn-cs"/>
                  </a:rPr>
                  <a:t> is </a:t>
                </a:r>
                <a14:m>
                  <m:oMath xmlns:m="http://schemas.openxmlformats.org/officeDocument/2006/math">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≥3</m:t>
                    </m:r>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𝑛</m:t>
                    </m:r>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/10−6</m:t>
                    </m:r>
                  </m:oMath>
                </a14:m>
                <a:r>
                  <a:rPr kumimoji="0" lang="en-US" altLang="zh-TW" sz="2600" b="0" i="0" u="none" strike="noStrike" kern="1200" cap="none" spc="0" normalizeH="0" baseline="0" noProof="0" dirty="0">
                    <a:ln>
                      <a:noFill/>
                    </a:ln>
                    <a:solidFill>
                      <a:prstClr val="black"/>
                    </a:solidFill>
                    <a:effectLst/>
                    <a:uLnTx/>
                    <a:uFillTx/>
                    <a:latin typeface="Calibri"/>
                    <a:cs typeface="+mn-cs"/>
                  </a:rPr>
                  <a: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TW" sz="2600" b="0" i="0" u="none" strike="noStrike" kern="1200" cap="none" spc="0" normalizeH="0" baseline="0" noProof="0" dirty="0">
                    <a:ln>
                      <a:noFill/>
                    </a:ln>
                    <a:solidFill>
                      <a:prstClr val="black"/>
                    </a:solidFill>
                    <a:effectLst/>
                    <a:uLnTx/>
                    <a:uFillTx/>
                    <a:latin typeface="Calibri"/>
                    <a:cs typeface="+mn-cs"/>
                  </a:rPr>
                  <a:t>Therefore, </a:t>
                </a:r>
                <a:r>
                  <a:rPr kumimoji="0" lang="en-US" altLang="zh-TW" sz="2600" b="0" i="0" u="none" strike="noStrike" kern="1200" cap="none" spc="0" normalizeH="0" baseline="0" noProof="0" dirty="0">
                    <a:ln>
                      <a:noFill/>
                    </a:ln>
                    <a:solidFill>
                      <a:srgbClr val="FF0000"/>
                    </a:solidFill>
                    <a:effectLst/>
                    <a:uLnTx/>
                    <a:uFillTx/>
                    <a:latin typeface="Calibri"/>
                    <a:cs typeface="+mn-cs"/>
                  </a:rPr>
                  <a:t>when we call SELECT recursively in step </a:t>
                </a:r>
                <a14:m>
                  <m:oMath xmlns:m="http://schemas.openxmlformats.org/officeDocument/2006/math">
                    <m:r>
                      <a:rPr kumimoji="0" lang="en-US" altLang="zh-TW" sz="2600" b="0" i="1" u="none" strike="noStrike" kern="1200" cap="none" spc="0" normalizeH="0" baseline="0" noProof="0" dirty="0" smtClean="0">
                        <a:ln>
                          <a:noFill/>
                        </a:ln>
                        <a:solidFill>
                          <a:srgbClr val="FF0000"/>
                        </a:solidFill>
                        <a:effectLst/>
                        <a:uLnTx/>
                        <a:uFillTx/>
                        <a:latin typeface="Cambria Math" panose="02040503050406030204" pitchFamily="18" charset="0"/>
                        <a:cs typeface="+mn-cs"/>
                      </a:rPr>
                      <m:t>5</m:t>
                    </m:r>
                  </m:oMath>
                </a14:m>
                <a:r>
                  <a:rPr kumimoji="0" lang="en-US" altLang="zh-TW" sz="2600" b="0" i="0" u="none" strike="noStrike" kern="1200" cap="none" spc="0" normalizeH="0" baseline="0" noProof="0" dirty="0">
                    <a:ln>
                      <a:noFill/>
                    </a:ln>
                    <a:solidFill>
                      <a:srgbClr val="FF0000"/>
                    </a:solidFill>
                    <a:effectLst/>
                    <a:uLnTx/>
                    <a:uFillTx/>
                    <a:latin typeface="Calibri"/>
                    <a:cs typeface="+mn-cs"/>
                  </a:rPr>
                  <a:t>, it’s on </a:t>
                </a:r>
                <a14:m>
                  <m:oMath xmlns:m="http://schemas.openxmlformats.org/officeDocument/2006/math">
                    <m:r>
                      <a:rPr kumimoji="0" lang="en-US" altLang="zh-TW" sz="2600" b="0" i="1" u="none" strike="noStrike" kern="120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cs typeface="+mn-cs"/>
                      </a:rPr>
                      <m:t>≤7</m:t>
                    </m:r>
                    <m:r>
                      <a:rPr kumimoji="0" lang="en-US" altLang="zh-TW" sz="2600" b="0" i="1" u="none" strike="noStrike" kern="120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cs typeface="+mn-cs"/>
                      </a:rPr>
                      <m:t>𝑛</m:t>
                    </m:r>
                    <m:r>
                      <a:rPr kumimoji="0" lang="en-US" altLang="zh-TW" sz="2600" b="0" i="1" u="none" strike="noStrike" kern="120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cs typeface="+mn-cs"/>
                      </a:rPr>
                      <m:t>/10+6</m:t>
                    </m:r>
                  </m:oMath>
                </a14:m>
                <a:r>
                  <a:rPr kumimoji="0" lang="en-US" altLang="zh-TW" sz="2600" b="0" i="0" u="none" strike="noStrike" kern="1200" cap="none" spc="0" normalizeH="0" baseline="0" noProof="0" dirty="0">
                    <a:ln>
                      <a:noFill/>
                    </a:ln>
                    <a:solidFill>
                      <a:srgbClr val="FF0000"/>
                    </a:solidFill>
                    <a:effectLst/>
                    <a:uLnTx/>
                    <a:uFillTx/>
                    <a:latin typeface="Calibri"/>
                    <a:cs typeface="+mn-cs"/>
                  </a:rPr>
                  <a:t> elements</a:t>
                </a:r>
                <a:r>
                  <a:rPr kumimoji="0" lang="en-US" altLang="zh-TW" sz="2600" b="0" i="0" u="none" strike="noStrike" kern="1200" cap="none" spc="0" normalizeH="0" baseline="0" noProof="0" dirty="0">
                    <a:ln>
                      <a:noFill/>
                    </a:ln>
                    <a:solidFill>
                      <a:prstClr val="black"/>
                    </a:solidFill>
                    <a:effectLst/>
                    <a:uLnTx/>
                    <a:uFillTx/>
                    <a:latin typeface="Calibri"/>
                    <a:cs typeface="+mn-cs"/>
                  </a:rPr>
                  <a: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altLang="zh-TW" sz="2600" b="0" i="0" u="none" strike="noStrike" kern="1200" cap="none" spc="0" normalizeH="0" baseline="0" noProof="0" dirty="0">
                  <a:ln>
                    <a:noFill/>
                  </a:ln>
                  <a:solidFill>
                    <a:prstClr val="black"/>
                  </a:solidFill>
                  <a:effectLst/>
                  <a:uLnTx/>
                  <a:uFillTx/>
                  <a:latin typeface="Calibri"/>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TW" sz="2600" b="0" i="0" u="none" strike="noStrike" kern="1200" cap="none" spc="0" normalizeH="0" baseline="0" noProof="0" dirty="0">
                    <a:ln>
                      <a:noFill/>
                    </a:ln>
                    <a:solidFill>
                      <a:prstClr val="black"/>
                    </a:solidFill>
                    <a:effectLst/>
                    <a:uLnTx/>
                    <a:uFillTx/>
                    <a:latin typeface="Calibri"/>
                    <a:cs typeface="+mn-cs"/>
                  </a:rPr>
                  <a:t>Develop a recurrence for the worst-case running time of SELECT: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600" b="0" i="0" u="none" strike="noStrike" kern="1200" cap="none" spc="0" normalizeH="0" baseline="0" noProof="0" dirty="0">
                    <a:ln>
                      <a:noFill/>
                    </a:ln>
                    <a:solidFill>
                      <a:prstClr val="black"/>
                    </a:solidFill>
                    <a:effectLst/>
                    <a:uLnTx/>
                    <a:uFillTx/>
                    <a:latin typeface="Calibri"/>
                    <a:cs typeface="+mn-cs"/>
                  </a:rPr>
                  <a:t>Steps 1, 2, and 4 each take </a:t>
                </a:r>
                <a14:m>
                  <m:oMath xmlns:m="http://schemas.openxmlformats.org/officeDocument/2006/math">
                    <m:r>
                      <m:rPr>
                        <m:sty m:val="p"/>
                      </m:rPr>
                      <a:rPr kumimoji="0" lang="en-US" altLang="zh-TW" sz="2600" b="0" i="0" u="none" strike="noStrike" kern="1200" cap="none" spc="0" normalizeH="0" baseline="0" noProof="0" smtClean="0">
                        <a:ln>
                          <a:noFill/>
                        </a:ln>
                        <a:solidFill>
                          <a:prstClr val="black"/>
                        </a:solidFill>
                        <a:effectLst/>
                        <a:uLnTx/>
                        <a:uFillTx/>
                        <a:latin typeface="Cambria Math" panose="02040503050406030204" pitchFamily="18" charset="0"/>
                        <a:cs typeface="+mn-cs"/>
                      </a:rPr>
                      <m:t>O</m:t>
                    </m:r>
                    <m:d>
                      <m:dPr>
                        <m:ctrlP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e>
                    </m:d>
                  </m:oMath>
                </a14:m>
                <a:r>
                  <a:rPr kumimoji="0" lang="en-US" altLang="zh-TW" sz="2600" b="0" i="0" u="none" strike="noStrike" kern="1200" cap="none" spc="0" normalizeH="0" baseline="0" noProof="0" dirty="0">
                    <a:ln>
                      <a:noFill/>
                    </a:ln>
                    <a:solidFill>
                      <a:prstClr val="black"/>
                    </a:solidFill>
                    <a:effectLst/>
                    <a:uLnTx/>
                    <a:uFillTx/>
                    <a:latin typeface="Calibri"/>
                    <a:cs typeface="+mn-cs"/>
                  </a:rPr>
                  <a:t> time: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zh-TW" sz="2200" b="0" i="0" u="none" strike="noStrike" kern="1200" cap="none" spc="0" normalizeH="0" baseline="0" noProof="0" dirty="0">
                    <a:ln>
                      <a:noFill/>
                    </a:ln>
                    <a:solidFill>
                      <a:prstClr val="black"/>
                    </a:solidFill>
                    <a:effectLst/>
                    <a:uLnTx/>
                    <a:uFillTx/>
                    <a:latin typeface="Calibri"/>
                    <a:cs typeface="+mn-cs"/>
                  </a:rPr>
                  <a:t>Step 1: making groups of 5 elements takes </a:t>
                </a:r>
                <a14:m>
                  <m:oMath xmlns:m="http://schemas.openxmlformats.org/officeDocument/2006/math">
                    <m:r>
                      <m:rPr>
                        <m:sty m:val="p"/>
                      </m:rPr>
                      <a:rPr kumimoji="0" lang="en-US" altLang="zh-TW" sz="2200" b="0" i="0" u="none" strike="noStrike" kern="1200" cap="none" spc="0" normalizeH="0" baseline="0" noProof="0" smtClean="0">
                        <a:ln>
                          <a:noFill/>
                        </a:ln>
                        <a:solidFill>
                          <a:prstClr val="black"/>
                        </a:solidFill>
                        <a:effectLst/>
                        <a:uLnTx/>
                        <a:uFillTx/>
                        <a:latin typeface="Cambria Math" panose="02040503050406030204" pitchFamily="18" charset="0"/>
                        <a:cs typeface="+mn-cs"/>
                      </a:rPr>
                      <m:t>O</m:t>
                    </m:r>
                    <m:d>
                      <m:dPr>
                        <m:ctrlPr>
                          <a:rPr kumimoji="0" lang="en-US" altLang="zh-TW" sz="22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TW" sz="2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e>
                    </m:d>
                    <m:r>
                      <a:rPr kumimoji="0" lang="en-US" altLang="zh-TW" sz="2200" b="0" i="1" u="none" strike="noStrike" kern="1200" cap="none" spc="0" normalizeH="0" baseline="0" noProof="0" smtClean="0">
                        <a:ln>
                          <a:noFill/>
                        </a:ln>
                        <a:solidFill>
                          <a:prstClr val="black"/>
                        </a:solidFill>
                        <a:effectLst/>
                        <a:uLnTx/>
                        <a:uFillTx/>
                        <a:latin typeface="Cambria Math" panose="02040503050406030204" pitchFamily="18" charset="0"/>
                        <a:cs typeface="+mn-cs"/>
                      </a:rPr>
                      <m:t> </m:t>
                    </m:r>
                  </m:oMath>
                </a14:m>
                <a:r>
                  <a:rPr kumimoji="0" lang="en-US" altLang="zh-TW" sz="2200" b="0" i="0" u="none" strike="noStrike" kern="1200" cap="none" spc="0" normalizeH="0" baseline="0" noProof="0" dirty="0">
                    <a:ln>
                      <a:noFill/>
                    </a:ln>
                    <a:solidFill>
                      <a:prstClr val="black"/>
                    </a:solidFill>
                    <a:effectLst/>
                    <a:uLnTx/>
                    <a:uFillTx/>
                    <a:latin typeface="Calibri"/>
                    <a:cs typeface="+mn-cs"/>
                  </a:rPr>
                  <a:t>time.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zh-TW" sz="2200" b="0" i="0" u="none" strike="noStrike" kern="1200" cap="none" spc="0" normalizeH="0" baseline="0" noProof="0" dirty="0">
                    <a:ln>
                      <a:noFill/>
                    </a:ln>
                    <a:solidFill>
                      <a:prstClr val="black"/>
                    </a:solidFill>
                    <a:effectLst/>
                    <a:uLnTx/>
                    <a:uFillTx/>
                    <a:latin typeface="Calibri"/>
                    <a:cs typeface="+mn-cs"/>
                  </a:rPr>
                  <a:t>Step 2: sorting </a:t>
                </a:r>
                <a14:m>
                  <m:oMath xmlns:m="http://schemas.openxmlformats.org/officeDocument/2006/math">
                    <m:d>
                      <m:dPr>
                        <m:begChr m:val="⌈"/>
                        <m:endChr m:val="⌉"/>
                        <m:ctrlPr>
                          <a:rPr kumimoji="0" lang="en-US" altLang="zh-TW" sz="22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TW" sz="2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r>
                          <a:rPr kumimoji="0" lang="en-US" altLang="zh-TW" sz="2200" b="0" i="1" u="none" strike="noStrike" kern="1200" cap="none" spc="0" normalizeH="0" baseline="0" noProof="0" smtClean="0">
                            <a:ln>
                              <a:noFill/>
                            </a:ln>
                            <a:solidFill>
                              <a:prstClr val="black"/>
                            </a:solidFill>
                            <a:effectLst/>
                            <a:uLnTx/>
                            <a:uFillTx/>
                            <a:latin typeface="Cambria Math" panose="02040503050406030204" pitchFamily="18" charset="0"/>
                            <a:cs typeface="+mn-cs"/>
                          </a:rPr>
                          <m:t>/5</m:t>
                        </m:r>
                      </m:e>
                    </m:d>
                  </m:oMath>
                </a14:m>
                <a:r>
                  <a:rPr kumimoji="0" lang="en-US" altLang="zh-TW" sz="2200" b="0" i="0" u="none" strike="noStrike" kern="1200" cap="none" spc="0" normalizeH="0" baseline="0" noProof="0" dirty="0">
                    <a:ln>
                      <a:noFill/>
                    </a:ln>
                    <a:solidFill>
                      <a:prstClr val="black"/>
                    </a:solidFill>
                    <a:effectLst/>
                    <a:uLnTx/>
                    <a:uFillTx/>
                    <a:latin typeface="Calibri"/>
                    <a:cs typeface="+mn-cs"/>
                  </a:rPr>
                  <a:t> groups in </a:t>
                </a:r>
                <a14:m>
                  <m:oMath xmlns:m="http://schemas.openxmlformats.org/officeDocument/2006/math">
                    <m:r>
                      <m:rPr>
                        <m:sty m:val="p"/>
                      </m:rPr>
                      <a:rPr kumimoji="0" lang="en-US" altLang="zh-TW" sz="2200" b="0" i="0" u="none" strike="noStrike" kern="1200" cap="none" spc="0" normalizeH="0" baseline="0" noProof="0">
                        <a:ln>
                          <a:noFill/>
                        </a:ln>
                        <a:solidFill>
                          <a:prstClr val="black"/>
                        </a:solidFill>
                        <a:effectLst/>
                        <a:uLnTx/>
                        <a:uFillTx/>
                        <a:latin typeface="Cambria Math" panose="02040503050406030204" pitchFamily="18" charset="0"/>
                        <a:cs typeface="+mn-cs"/>
                      </a:rPr>
                      <m:t>O</m:t>
                    </m:r>
                    <m:d>
                      <m:dPr>
                        <m:ctrlP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0" lang="en-US" altLang="zh-TW" sz="22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e>
                    </m:d>
                    <m: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cs typeface="+mn-cs"/>
                      </a:rPr>
                      <m:t> </m:t>
                    </m:r>
                  </m:oMath>
                </a14:m>
                <a:r>
                  <a:rPr kumimoji="0" lang="en-US" altLang="zh-TW" sz="2200" b="0" i="0" u="none" strike="noStrike" kern="1200" cap="none" spc="0" normalizeH="0" baseline="0" noProof="0" dirty="0">
                    <a:ln>
                      <a:noFill/>
                    </a:ln>
                    <a:solidFill>
                      <a:prstClr val="black"/>
                    </a:solidFill>
                    <a:effectLst/>
                    <a:uLnTx/>
                    <a:uFillTx/>
                    <a:latin typeface="Calibri"/>
                    <a:cs typeface="+mn-cs"/>
                  </a:rPr>
                  <a:t>time each.</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zh-TW" sz="2200" b="0" i="0" u="none" strike="noStrike" kern="1200" cap="none" spc="0" normalizeH="0" baseline="0" noProof="0" dirty="0">
                    <a:ln>
                      <a:noFill/>
                    </a:ln>
                    <a:solidFill>
                      <a:prstClr val="black"/>
                    </a:solidFill>
                    <a:effectLst/>
                    <a:uLnTx/>
                    <a:uFillTx/>
                    <a:latin typeface="Calibri"/>
                    <a:cs typeface="+mn-cs"/>
                  </a:rPr>
                  <a:t>Step 4: partitioning the </a:t>
                </a:r>
                <a14:m>
                  <m:oMath xmlns:m="http://schemas.openxmlformats.org/officeDocument/2006/math">
                    <m:r>
                      <a:rPr kumimoji="0" lang="en-US" altLang="zh-TW" sz="22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𝑛</m:t>
                    </m:r>
                  </m:oMath>
                </a14:m>
                <a:r>
                  <a:rPr kumimoji="0" lang="en-US" altLang="zh-TW" sz="2200" b="0" i="0" u="none" strike="noStrike" kern="1200" cap="none" spc="0" normalizeH="0" baseline="0" noProof="0" dirty="0">
                    <a:ln>
                      <a:noFill/>
                    </a:ln>
                    <a:solidFill>
                      <a:prstClr val="black"/>
                    </a:solidFill>
                    <a:effectLst/>
                    <a:uLnTx/>
                    <a:uFillTx/>
                    <a:latin typeface="Calibri"/>
                    <a:cs typeface="+mn-cs"/>
                  </a:rPr>
                  <a:t>-element array around </a:t>
                </a:r>
                <a14:m>
                  <m:oMath xmlns:m="http://schemas.openxmlformats.org/officeDocument/2006/math">
                    <m:r>
                      <a:rPr kumimoji="0" lang="en-US" altLang="zh-TW" sz="22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𝑥</m:t>
                    </m:r>
                  </m:oMath>
                </a14:m>
                <a:r>
                  <a:rPr kumimoji="0" lang="en-US" altLang="zh-TW" sz="2200" b="0" i="0" u="none" strike="noStrike" kern="1200" cap="none" spc="0" normalizeH="0" baseline="0" noProof="0" dirty="0">
                    <a:ln>
                      <a:noFill/>
                    </a:ln>
                    <a:solidFill>
                      <a:prstClr val="black"/>
                    </a:solidFill>
                    <a:effectLst/>
                    <a:uLnTx/>
                    <a:uFillTx/>
                    <a:latin typeface="Calibri"/>
                    <a:cs typeface="+mn-cs"/>
                  </a:rPr>
                  <a:t> takes </a:t>
                </a:r>
                <a14:m>
                  <m:oMath xmlns:m="http://schemas.openxmlformats.org/officeDocument/2006/math">
                    <m:r>
                      <m:rPr>
                        <m:sty m:val="p"/>
                      </m:rPr>
                      <a:rPr kumimoji="0" lang="en-US" altLang="zh-TW" sz="2200" b="0" i="0" u="none" strike="noStrike" kern="1200" cap="none" spc="0" normalizeH="0" baseline="0" noProof="0">
                        <a:ln>
                          <a:noFill/>
                        </a:ln>
                        <a:solidFill>
                          <a:prstClr val="black"/>
                        </a:solidFill>
                        <a:effectLst/>
                        <a:uLnTx/>
                        <a:uFillTx/>
                        <a:latin typeface="Cambria Math" panose="02040503050406030204" pitchFamily="18" charset="0"/>
                        <a:cs typeface="+mn-cs"/>
                      </a:rPr>
                      <m:t>O</m:t>
                    </m:r>
                    <m:d>
                      <m:dPr>
                        <m:ctrlP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cs typeface="+mn-cs"/>
                          </a:rPr>
                          <m:t>𝑛</m:t>
                        </m:r>
                      </m:e>
                    </m:d>
                  </m:oMath>
                </a14:m>
                <a:r>
                  <a:rPr kumimoji="0" lang="en-US" altLang="zh-TW" sz="2200" b="0" i="0" u="none" strike="noStrike" kern="1200" cap="none" spc="0" normalizeH="0" baseline="0" noProof="0" dirty="0">
                    <a:ln>
                      <a:noFill/>
                    </a:ln>
                    <a:solidFill>
                      <a:prstClr val="black"/>
                    </a:solidFill>
                    <a:effectLst/>
                    <a:uLnTx/>
                    <a:uFillTx/>
                    <a:latin typeface="Calibri"/>
                    <a:cs typeface="+mn-cs"/>
                  </a:rPr>
                  <a:t> time.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600" b="0" i="0" u="none" strike="noStrike" kern="1200" cap="none" spc="0" normalizeH="0" baseline="0" noProof="0" dirty="0">
                    <a:ln>
                      <a:noFill/>
                    </a:ln>
                    <a:solidFill>
                      <a:prstClr val="black"/>
                    </a:solidFill>
                    <a:effectLst/>
                    <a:uLnTx/>
                    <a:uFillTx/>
                    <a:latin typeface="Calibri"/>
                    <a:cs typeface="+mn-cs"/>
                  </a:rPr>
                  <a:t>Step 3 takes time </a:t>
                </a:r>
                <a14:m>
                  <m:oMath xmlns:m="http://schemas.openxmlformats.org/officeDocument/2006/math">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𝑇</m:t>
                    </m:r>
                    <m:d>
                      <m:dPr>
                        <m:ctrlP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d>
                          <m:dPr>
                            <m:begChr m:val="⌈"/>
                            <m:endChr m:val="⌉"/>
                            <m:ctrlPr>
                              <a:rPr kumimoji="0" lang="en-US" altLang="zh-TW" sz="26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0" lang="en-US" altLang="zh-TW" sz="2600" b="0" i="1" u="none" strike="noStrike" kern="1200" cap="none" spc="0" normalizeH="0" baseline="0" noProof="0">
                                <a:ln>
                                  <a:noFill/>
                                </a:ln>
                                <a:solidFill>
                                  <a:prstClr val="black"/>
                                </a:solidFill>
                                <a:effectLst/>
                                <a:uLnTx/>
                                <a:uFillTx/>
                                <a:latin typeface="Cambria Math" panose="02040503050406030204" pitchFamily="18" charset="0"/>
                                <a:cs typeface="+mn-cs"/>
                              </a:rPr>
                              <m:t>𝑛</m:t>
                            </m:r>
                            <m:r>
                              <a:rPr kumimoji="0" lang="en-US" altLang="zh-TW" sz="2600" b="0" i="1" u="none" strike="noStrike" kern="1200" cap="none" spc="0" normalizeH="0" baseline="0" noProof="0">
                                <a:ln>
                                  <a:noFill/>
                                </a:ln>
                                <a:solidFill>
                                  <a:prstClr val="black"/>
                                </a:solidFill>
                                <a:effectLst/>
                                <a:uLnTx/>
                                <a:uFillTx/>
                                <a:latin typeface="Cambria Math" panose="02040503050406030204" pitchFamily="18" charset="0"/>
                                <a:cs typeface="+mn-cs"/>
                              </a:rPr>
                              <m:t>/5</m:t>
                            </m:r>
                          </m:e>
                        </m:d>
                      </m:e>
                    </m:d>
                  </m:oMath>
                </a14:m>
                <a:r>
                  <a:rPr kumimoji="0" lang="en-US" altLang="zh-TW" sz="2600" b="0" i="0" u="none" strike="noStrike" kern="1200" cap="none" spc="0" normalizeH="0" baseline="0" noProof="0" dirty="0">
                    <a:ln>
                      <a:noFill/>
                    </a:ln>
                    <a:solidFill>
                      <a:prstClr val="black"/>
                    </a:solidFill>
                    <a:effectLst/>
                    <a:uLnTx/>
                    <a:uFillTx/>
                    <a:latin typeface="Calibri"/>
                    <a:cs typeface="+mn-cs"/>
                  </a:rPr>
                  <a: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600" b="0" i="0" u="none" strike="noStrike" kern="1200" cap="none" spc="0" normalizeH="0" baseline="0" noProof="0" dirty="0">
                    <a:ln>
                      <a:noFill/>
                    </a:ln>
                    <a:solidFill>
                      <a:prstClr val="black"/>
                    </a:solidFill>
                    <a:effectLst/>
                    <a:uLnTx/>
                    <a:uFillTx/>
                    <a:latin typeface="Calibri"/>
                    <a:cs typeface="+mn-cs"/>
                  </a:rPr>
                  <a:t>Step 5 takes time </a:t>
                </a:r>
                <a14:m>
                  <m:oMath xmlns:m="http://schemas.openxmlformats.org/officeDocument/2006/math">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𝑇</m:t>
                    </m:r>
                    <m:d>
                      <m:dPr>
                        <m:ctrlP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7</m:t>
                        </m:r>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𝑛</m:t>
                        </m:r>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/10+6</m:t>
                        </m:r>
                      </m:e>
                    </m:d>
                  </m:oMath>
                </a14:m>
                <a:r>
                  <a:rPr kumimoji="0" lang="en-US" altLang="zh-TW" sz="2600" b="0" i="0" u="none" strike="noStrike" kern="1200" cap="none" spc="0" normalizeH="0" baseline="0" noProof="0" dirty="0">
                    <a:ln>
                      <a:noFill/>
                    </a:ln>
                    <a:solidFill>
                      <a:prstClr val="black"/>
                    </a:solidFill>
                    <a:effectLst/>
                    <a:uLnTx/>
                    <a:uFillTx/>
                    <a:latin typeface="Calibri"/>
                    <a:cs typeface="+mn-cs"/>
                  </a:rPr>
                  <a:t>, assuming that </a:t>
                </a:r>
                <a14:m>
                  <m:oMath xmlns:m="http://schemas.openxmlformats.org/officeDocument/2006/math">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𝑇</m:t>
                    </m:r>
                    <m:d>
                      <m:dPr>
                        <m:ctrlP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e>
                    </m:d>
                  </m:oMath>
                </a14:m>
                <a:r>
                  <a:rPr kumimoji="0" lang="en-US" altLang="zh-TW" sz="2600" b="0" i="0" u="none" strike="noStrike" kern="1200" cap="none" spc="0" normalizeH="0" baseline="0" noProof="0" dirty="0">
                    <a:ln>
                      <a:noFill/>
                    </a:ln>
                    <a:solidFill>
                      <a:prstClr val="black"/>
                    </a:solidFill>
                    <a:effectLst/>
                    <a:uLnTx/>
                    <a:uFillTx/>
                    <a:latin typeface="Calibri"/>
                    <a:cs typeface="+mn-cs"/>
                  </a:rPr>
                  <a:t> is monotonically increasing.</a:t>
                </a:r>
              </a:p>
              <a:p>
                <a:endParaRPr lang="zh-TW" altLang="en-US" dirty="0"/>
              </a:p>
            </p:txBody>
          </p:sp>
        </mc:Choice>
        <mc:Fallback xmlns="">
          <p:sp>
            <p:nvSpPr>
              <p:cNvPr id="3" name="內容版面配置區 2">
                <a:extLst>
                  <a:ext uri="{FF2B5EF4-FFF2-40B4-BE49-F238E27FC236}">
                    <a16:creationId xmlns:a16="http://schemas.microsoft.com/office/drawing/2014/main" id="{F26B1F3B-533C-4DCF-BA35-AFDD8E93F7F2}"/>
                  </a:ext>
                </a:extLst>
              </p:cNvPr>
              <p:cNvSpPr>
                <a:spLocks noGrp="1" noRot="1" noChangeAspect="1" noMove="1" noResize="1" noEditPoints="1" noAdjustHandles="1" noChangeArrowheads="1" noChangeShapeType="1" noTextEdit="1"/>
              </p:cNvSpPr>
              <p:nvPr>
                <p:ph sz="quarter" idx="14"/>
              </p:nvPr>
            </p:nvSpPr>
            <p:spPr>
              <a:xfrm>
                <a:off x="444243" y="1801744"/>
                <a:ext cx="11747757" cy="3972204"/>
              </a:xfrm>
              <a:blipFill>
                <a:blip r:embed="rId2"/>
                <a:stretch>
                  <a:fillRect l="-934" t="-2458" r="-52" b="-15975"/>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9DA8F807-244C-42D2-B9E0-F4B7CB3B1B79}"/>
              </a:ext>
            </a:extLst>
          </p:cNvPr>
          <p:cNvSpPr>
            <a:spLocks noGrp="1"/>
          </p:cNvSpPr>
          <p:nvPr>
            <p:ph type="sldNum" sz="quarter" idx="12"/>
          </p:nvPr>
        </p:nvSpPr>
        <p:spPr/>
        <p:txBody>
          <a:bodyPr/>
          <a:lstStyle/>
          <a:p>
            <a:fld id="{273D50BF-F804-4F2B-A050-D3DD5B4A1FE5}" type="slidenum">
              <a:rPr lang="zh-TW" altLang="en-US" smtClean="0"/>
              <a:pPr/>
              <a:t>32</a:t>
            </a:fld>
            <a:endParaRPr lang="zh-TW" altLang="en-US" dirty="0"/>
          </a:p>
        </p:txBody>
      </p:sp>
      <p:sp>
        <p:nvSpPr>
          <p:cNvPr id="5" name="標題 4">
            <a:extLst>
              <a:ext uri="{FF2B5EF4-FFF2-40B4-BE49-F238E27FC236}">
                <a16:creationId xmlns:a16="http://schemas.microsoft.com/office/drawing/2014/main" id="{A0C3385D-FC55-465F-B992-198F48E0E855}"/>
              </a:ext>
            </a:extLst>
          </p:cNvPr>
          <p:cNvSpPr>
            <a:spLocks noGrp="1"/>
          </p:cNvSpPr>
          <p:nvPr>
            <p:ph type="title"/>
          </p:nvPr>
        </p:nvSpPr>
        <p:spPr>
          <a:xfrm>
            <a:off x="444244" y="800313"/>
            <a:ext cx="10688812" cy="868517"/>
          </a:xfrm>
        </p:spPr>
        <p:txBody>
          <a:bodyPr/>
          <a:lstStyle/>
          <a:p>
            <a:r>
              <a:rPr lang="en-US" altLang="zh-TW" dirty="0"/>
              <a:t>Analysis</a:t>
            </a:r>
            <a:endParaRPr lang="zh-TW" altLang="en-US" dirty="0"/>
          </a:p>
        </p:txBody>
      </p:sp>
    </p:spTree>
    <p:extLst>
      <p:ext uri="{BB962C8B-B14F-4D97-AF65-F5344CB8AC3E}">
        <p14:creationId xmlns:p14="http://schemas.microsoft.com/office/powerpoint/2010/main" val="19389001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F26B1F3B-533C-4DCF-BA35-AFDD8E93F7F2}"/>
                  </a:ext>
                </a:extLst>
              </p:cNvPr>
              <p:cNvSpPr>
                <a:spLocks noGrp="1"/>
              </p:cNvSpPr>
              <p:nvPr>
                <p:ph sz="quarter" idx="14"/>
              </p:nvPr>
            </p:nvSpPr>
            <p:spPr>
              <a:xfrm>
                <a:off x="444243" y="1801744"/>
                <a:ext cx="10688813" cy="3972204"/>
              </a:xfr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600" b="0" i="0" u="none" strike="noStrike" kern="1200" cap="none" spc="0" normalizeH="0" baseline="0" noProof="0" dirty="0">
                    <a:ln>
                      <a:noFill/>
                    </a:ln>
                    <a:solidFill>
                      <a:prstClr val="black"/>
                    </a:solidFill>
                    <a:effectLst/>
                    <a:uLnTx/>
                    <a:uFillTx/>
                    <a:latin typeface="Calibri"/>
                    <a:cs typeface="+mn-cs"/>
                  </a:rPr>
                  <a:t>Assume that </a:t>
                </a:r>
                <a14:m>
                  <m:oMath xmlns:m="http://schemas.openxmlformats.org/officeDocument/2006/math">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𝑇</m:t>
                    </m:r>
                    <m:d>
                      <m:dPr>
                        <m:ctrlP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e>
                    </m:d>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m:rPr>
                        <m:sty m:val="p"/>
                      </m:rPr>
                      <a:rPr kumimoji="0" lang="en-US" altLang="zh-TW" sz="2600" b="0" i="0" u="none" strike="noStrike" kern="1200" cap="none" spc="0" normalizeH="0" baseline="0" noProof="0" smtClean="0">
                        <a:ln>
                          <a:noFill/>
                        </a:ln>
                        <a:solidFill>
                          <a:prstClr val="black"/>
                        </a:solidFill>
                        <a:effectLst/>
                        <a:uLnTx/>
                        <a:uFillTx/>
                        <a:latin typeface="Cambria Math" panose="02040503050406030204" pitchFamily="18" charset="0"/>
                        <a:cs typeface="+mn-cs"/>
                      </a:rPr>
                      <m:t>O</m:t>
                    </m:r>
                    <m:d>
                      <m:dPr>
                        <m:ctrlP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e>
                    </m:d>
                  </m:oMath>
                </a14:m>
                <a:r>
                  <a:rPr kumimoji="0" lang="en-US" altLang="zh-TW" sz="2600" b="0" i="0" u="none" strike="noStrike" kern="1200" cap="none" spc="0" normalizeH="0" baseline="0" noProof="0" dirty="0">
                    <a:ln>
                      <a:noFill/>
                    </a:ln>
                    <a:solidFill>
                      <a:prstClr val="black"/>
                    </a:solidFill>
                    <a:effectLst/>
                    <a:uLnTx/>
                    <a:uFillTx/>
                    <a:latin typeface="Calibri"/>
                    <a:cs typeface="+mn-cs"/>
                  </a:rPr>
                  <a:t> for small enough </a:t>
                </a:r>
                <a14:m>
                  <m:oMath xmlns:m="http://schemas.openxmlformats.org/officeDocument/2006/math">
                    <m:r>
                      <a:rPr kumimoji="0" lang="en-US" altLang="zh-TW" sz="26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𝑛</m:t>
                    </m:r>
                  </m:oMath>
                </a14:m>
                <a:r>
                  <a:rPr kumimoji="0" lang="en-US" altLang="zh-TW" sz="2600" b="0" i="0" u="none" strike="noStrike" kern="1200" cap="none" spc="0" normalizeH="0" baseline="0" noProof="0" dirty="0">
                    <a:ln>
                      <a:noFill/>
                    </a:ln>
                    <a:solidFill>
                      <a:prstClr val="black"/>
                    </a:solidFill>
                    <a:effectLst/>
                    <a:uLnTx/>
                    <a:uFillTx/>
                    <a:latin typeface="Calibri"/>
                    <a:cs typeface="+mn-cs"/>
                  </a:rPr>
                  <a:t>. We’ll use </a:t>
                </a:r>
                <a14:m>
                  <m:oMath xmlns:m="http://schemas.openxmlformats.org/officeDocument/2006/math">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≤140</m:t>
                    </m:r>
                  </m:oMath>
                </a14:m>
                <a:r>
                  <a:rPr kumimoji="0" lang="en-US" altLang="zh-TW" sz="2600" b="0" i="0" u="none" strike="noStrike" kern="1200" cap="none" spc="0" normalizeH="0" baseline="0" noProof="0" dirty="0">
                    <a:ln>
                      <a:noFill/>
                    </a:ln>
                    <a:solidFill>
                      <a:prstClr val="black"/>
                    </a:solidFill>
                    <a:effectLst/>
                    <a:uLnTx/>
                    <a:uFillTx/>
                    <a:latin typeface="Calibri"/>
                    <a:cs typeface="+mn-cs"/>
                  </a:rPr>
                  <a:t> as “small enough.”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600" b="0" i="0" u="none" strike="noStrike" kern="1200" cap="none" spc="0" normalizeH="0" baseline="0" noProof="0" dirty="0">
                    <a:ln>
                      <a:noFill/>
                    </a:ln>
                    <a:solidFill>
                      <a:prstClr val="black"/>
                    </a:solidFill>
                    <a:effectLst/>
                    <a:uLnTx/>
                    <a:uFillTx/>
                    <a:latin typeface="Calibri"/>
                    <a:cs typeface="+mn-cs"/>
                  </a:rPr>
                  <a:t>Thus, we get the recurrence</a:t>
                </a:r>
                <a:br>
                  <a:rPr kumimoji="0" lang="en-US" altLang="zh-TW" sz="2600" b="0" i="0" u="none" strike="noStrike" kern="1200" cap="none" spc="0" normalizeH="0" baseline="0" noProof="0" dirty="0">
                    <a:ln>
                      <a:noFill/>
                    </a:ln>
                    <a:solidFill>
                      <a:prstClr val="black"/>
                    </a:solidFill>
                    <a:effectLst/>
                    <a:uLnTx/>
                    <a:uFillTx/>
                    <a:latin typeface="Calibri"/>
                    <a:cs typeface="+mn-cs"/>
                  </a:rPr>
                </a:br>
                <a14:m>
                  <m:oMath xmlns:m="http://schemas.openxmlformats.org/officeDocument/2006/math">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𝑇</m:t>
                    </m:r>
                    <m:d>
                      <m:dPr>
                        <m:ctrlP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e>
                    </m:d>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d>
                      <m:dPr>
                        <m:begChr m:val="{"/>
                        <m:endChr m:val=""/>
                        <m:ctrlP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dPr>
                      <m:e>
                        <m:eqArr>
                          <m:eqArrPr>
                            <m:ctrlP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eqArrPr>
                          <m:e>
                            <m:r>
                              <m:rPr>
                                <m:sty m:val="p"/>
                              </m:rPr>
                              <a:rPr kumimoji="0" lang="en-US" altLang="zh-TW" sz="26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O</m:t>
                            </m:r>
                            <m:d>
                              <m:dPr>
                                <m:ctrlP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1</m:t>
                                </m:r>
                              </m:e>
                            </m:d>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                                                          </m:t>
                            </m:r>
                            <m:r>
                              <m:rPr>
                                <m:sty m:val="p"/>
                              </m:rPr>
                              <a:rPr kumimoji="0" lang="en-US" altLang="zh-TW" sz="26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if</m:t>
                            </m:r>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 </m:t>
                            </m:r>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𝑛</m:t>
                            </m:r>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&lt;140</m:t>
                            </m:r>
                          </m:e>
                          <m:e>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𝑇</m:t>
                            </m:r>
                            <m:d>
                              <m:dPr>
                                <m:ctrlP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dPr>
                              <m:e>
                                <m:d>
                                  <m:dPr>
                                    <m:begChr m:val="⌈"/>
                                    <m:endChr m:val="⌉"/>
                                    <m:ctrlP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𝑛</m:t>
                                    </m:r>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/5</m:t>
                                    </m:r>
                                  </m:e>
                                </m:d>
                              </m:e>
                            </m:d>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𝑇</m:t>
                            </m:r>
                            <m:d>
                              <m:dPr>
                                <m:ctrlP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7</m:t>
                                </m:r>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𝑛</m:t>
                                </m:r>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/10+6</m:t>
                                </m:r>
                              </m:e>
                            </m:d>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m:rPr>
                                <m:sty m:val="p"/>
                              </m:rPr>
                              <a:rPr kumimoji="0" lang="en-US" altLang="zh-TW" sz="26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O</m:t>
                            </m:r>
                            <m:d>
                              <m:dPr>
                                <m:ctrlPr>
                                  <a:rPr kumimoji="0" lang="en-US" altLang="zh-TW" sz="26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𝑛</m:t>
                                </m:r>
                              </m:e>
                            </m:d>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   </m:t>
                            </m:r>
                            <m:r>
                              <m:rPr>
                                <m:sty m:val="p"/>
                              </m:rPr>
                              <a:rPr kumimoji="0" lang="en-US" altLang="zh-TW" sz="26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if</m:t>
                            </m:r>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 </m:t>
                            </m:r>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𝑛</m:t>
                            </m:r>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≥140</m:t>
                            </m:r>
                          </m:e>
                        </m:eqArr>
                      </m:e>
                    </m:d>
                  </m:oMath>
                </a14:m>
                <a:endParaRPr kumimoji="0" lang="en-US" altLang="zh-TW" sz="2600" b="0" i="0" u="none" strike="noStrike" kern="1200" cap="none" spc="0" normalizeH="0" baseline="0" noProof="0" dirty="0">
                  <a:ln>
                    <a:noFill/>
                  </a:ln>
                  <a:solidFill>
                    <a:prstClr val="black"/>
                  </a:solidFill>
                  <a:effectLst/>
                  <a:uLnTx/>
                  <a:uFillTx/>
                  <a:latin typeface="Calibri"/>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TW" sz="2600" b="0" i="0" u="none" strike="noStrike" kern="1200" cap="none" spc="0" normalizeH="0" baseline="0" noProof="0" dirty="0">
                    <a:ln>
                      <a:noFill/>
                    </a:ln>
                    <a:solidFill>
                      <a:prstClr val="black"/>
                    </a:solidFill>
                    <a:effectLst/>
                    <a:uLnTx/>
                    <a:uFillTx/>
                    <a:latin typeface="Calibri"/>
                    <a:cs typeface="+mn-cs"/>
                  </a:rPr>
                  <a:t>Solve this recurrence by substitution:</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600" b="0" i="0" u="none" strike="noStrike" kern="1200" cap="none" spc="0" normalizeH="0" baseline="0" noProof="0" dirty="0">
                    <a:ln>
                      <a:noFill/>
                    </a:ln>
                    <a:solidFill>
                      <a:srgbClr val="FF0000"/>
                    </a:solidFill>
                    <a:effectLst/>
                    <a:uLnTx/>
                    <a:uFillTx/>
                    <a:latin typeface="Calibri"/>
                    <a:cs typeface="+mn-cs"/>
                  </a:rPr>
                  <a:t>Inductive hypothesis</a:t>
                </a:r>
                <a:r>
                  <a:rPr kumimoji="0" lang="en-US" altLang="zh-TW" sz="2600" b="0" i="0" u="none" strike="noStrike" kern="1200" cap="none" spc="0" normalizeH="0" baseline="0" noProof="0" dirty="0">
                    <a:ln>
                      <a:noFill/>
                    </a:ln>
                    <a:solidFill>
                      <a:prstClr val="black"/>
                    </a:solidFill>
                    <a:effectLst/>
                    <a:uLnTx/>
                    <a:uFillTx/>
                    <a:latin typeface="Calibri"/>
                    <a:cs typeface="+mn-cs"/>
                  </a:rPr>
                  <a:t>: </a:t>
                </a:r>
                <a14:m>
                  <m:oMath xmlns:m="http://schemas.openxmlformats.org/officeDocument/2006/math">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𝑇</m:t>
                    </m:r>
                    <m:d>
                      <m:dPr>
                        <m:ctrlP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e>
                    </m:d>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𝑐𝑛</m:t>
                    </m:r>
                  </m:oMath>
                </a14:m>
                <a:r>
                  <a:rPr kumimoji="0" lang="en-US" altLang="zh-TW" sz="2600" b="0" i="0" u="none" strike="noStrike" kern="1200" cap="none" spc="0" normalizeH="0" baseline="0" noProof="0" dirty="0">
                    <a:ln>
                      <a:noFill/>
                    </a:ln>
                    <a:solidFill>
                      <a:prstClr val="black"/>
                    </a:solidFill>
                    <a:effectLst/>
                    <a:uLnTx/>
                    <a:uFillTx/>
                    <a:latin typeface="Calibri"/>
                    <a:cs typeface="+mn-cs"/>
                  </a:rPr>
                  <a:t> for some constant </a:t>
                </a:r>
                <a14:m>
                  <m:oMath xmlns:m="http://schemas.openxmlformats.org/officeDocument/2006/math">
                    <m:r>
                      <a:rPr kumimoji="0" lang="en-US" altLang="zh-TW" sz="26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𝑐</m:t>
                    </m:r>
                  </m:oMath>
                </a14:m>
                <a:r>
                  <a:rPr kumimoji="0" lang="en-US" altLang="zh-TW" sz="2600" b="0" i="0" u="none" strike="noStrike" kern="1200" cap="none" spc="0" normalizeH="0" baseline="0" noProof="0" dirty="0">
                    <a:ln>
                      <a:noFill/>
                    </a:ln>
                    <a:solidFill>
                      <a:prstClr val="black"/>
                    </a:solidFill>
                    <a:effectLst/>
                    <a:uLnTx/>
                    <a:uFillTx/>
                    <a:latin typeface="Calibri"/>
                    <a:cs typeface="+mn-cs"/>
                  </a:rPr>
                  <a:t> and all </a:t>
                </a:r>
                <a14:m>
                  <m:oMath xmlns:m="http://schemas.openxmlformats.org/officeDocument/2006/math">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cs typeface="+mn-cs"/>
                      </a:rPr>
                      <m:t>&gt;0</m:t>
                    </m:r>
                  </m:oMath>
                </a14:m>
                <a:r>
                  <a:rPr kumimoji="0" lang="en-US" altLang="zh-TW" sz="2600" b="0" i="0" u="none" strike="noStrike" kern="1200" cap="none" spc="0" normalizeH="0" baseline="0" noProof="0" dirty="0">
                    <a:ln>
                      <a:noFill/>
                    </a:ln>
                    <a:solidFill>
                      <a:prstClr val="black"/>
                    </a:solidFill>
                    <a:effectLst/>
                    <a:uLnTx/>
                    <a:uFillTx/>
                    <a:latin typeface="Calibri"/>
                    <a:cs typeface="+mn-cs"/>
                  </a:rPr>
                  <a: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600" b="0" i="0" u="none" strike="noStrike" kern="1200" cap="none" spc="0" normalizeH="0" baseline="0" noProof="0" dirty="0">
                    <a:ln>
                      <a:noFill/>
                    </a:ln>
                    <a:solidFill>
                      <a:prstClr val="black"/>
                    </a:solidFill>
                    <a:effectLst/>
                    <a:uLnTx/>
                    <a:uFillTx/>
                    <a:latin typeface="Calibri"/>
                    <a:cs typeface="+mn-cs"/>
                  </a:rPr>
                  <a:t>Assume that </a:t>
                </a:r>
                <a14:m>
                  <m:oMath xmlns:m="http://schemas.openxmlformats.org/officeDocument/2006/math">
                    <m:r>
                      <a:rPr kumimoji="0" lang="en-US" altLang="zh-TW" sz="26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𝑐</m:t>
                    </m:r>
                  </m:oMath>
                </a14:m>
                <a:r>
                  <a:rPr kumimoji="0" lang="en-US" altLang="zh-TW" sz="2600" b="0" i="0" u="none" strike="noStrike" kern="1200" cap="none" spc="0" normalizeH="0" baseline="0" noProof="0" dirty="0">
                    <a:ln>
                      <a:noFill/>
                    </a:ln>
                    <a:solidFill>
                      <a:prstClr val="black"/>
                    </a:solidFill>
                    <a:effectLst/>
                    <a:uLnTx/>
                    <a:uFillTx/>
                    <a:latin typeface="Calibri"/>
                    <a:cs typeface="+mn-cs"/>
                  </a:rPr>
                  <a:t> is large enough that </a:t>
                </a:r>
                <a14:m>
                  <m:oMath xmlns:m="http://schemas.openxmlformats.org/officeDocument/2006/math">
                    <m:r>
                      <a:rPr kumimoji="0" lang="en-US" altLang="zh-TW" sz="2600" b="0" i="1" u="none" strike="noStrike" kern="1200" cap="none" spc="0" normalizeH="0" baseline="0" noProof="0">
                        <a:ln>
                          <a:noFill/>
                        </a:ln>
                        <a:solidFill>
                          <a:prstClr val="black"/>
                        </a:solidFill>
                        <a:effectLst/>
                        <a:uLnTx/>
                        <a:uFillTx/>
                        <a:latin typeface="Cambria Math" panose="02040503050406030204" pitchFamily="18" charset="0"/>
                        <a:cs typeface="+mn-cs"/>
                      </a:rPr>
                      <m:t>𝑇</m:t>
                    </m:r>
                    <m:d>
                      <m:dPr>
                        <m:ctrlPr>
                          <a:rPr kumimoji="0" lang="en-US" altLang="zh-TW" sz="26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0" lang="en-US" altLang="zh-TW" sz="2600" b="0" i="1" u="none" strike="noStrike" kern="1200" cap="none" spc="0" normalizeH="0" baseline="0" noProof="0">
                            <a:ln>
                              <a:noFill/>
                            </a:ln>
                            <a:solidFill>
                              <a:prstClr val="black"/>
                            </a:solidFill>
                            <a:effectLst/>
                            <a:uLnTx/>
                            <a:uFillTx/>
                            <a:latin typeface="Cambria Math" panose="02040503050406030204" pitchFamily="18" charset="0"/>
                            <a:cs typeface="+mn-cs"/>
                          </a:rPr>
                          <m:t>𝑛</m:t>
                        </m:r>
                      </m:e>
                    </m:d>
                    <m:r>
                      <a:rPr kumimoji="0" lang="en-US" altLang="zh-TW" sz="26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altLang="zh-TW" sz="26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𝑐𝑛</m:t>
                    </m:r>
                  </m:oMath>
                </a14:m>
                <a:r>
                  <a:rPr kumimoji="0" lang="en-US" altLang="zh-TW" sz="2600" b="0" i="0" u="none" strike="noStrike" kern="1200" cap="none" spc="0" normalizeH="0" baseline="0" noProof="0" dirty="0">
                    <a:ln>
                      <a:noFill/>
                    </a:ln>
                    <a:solidFill>
                      <a:prstClr val="black"/>
                    </a:solidFill>
                    <a:effectLst/>
                    <a:uLnTx/>
                    <a:uFillTx/>
                    <a:latin typeface="Calibri"/>
                    <a:cs typeface="+mn-cs"/>
                  </a:rPr>
                  <a:t> for all </a:t>
                </a:r>
                <a14:m>
                  <m:oMath xmlns:m="http://schemas.openxmlformats.org/officeDocument/2006/math">
                    <m:r>
                      <a:rPr kumimoji="0" lang="en-US" altLang="zh-TW" sz="26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𝑛</m:t>
                    </m:r>
                    <m:r>
                      <a:rPr kumimoji="0" lang="en-US" altLang="zh-TW" sz="26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&lt;140</m:t>
                    </m:r>
                  </m:oMath>
                </a14:m>
                <a:r>
                  <a:rPr kumimoji="0" lang="en-US" altLang="zh-TW" sz="2600" b="0" i="0" u="none" strike="noStrike" kern="1200" cap="none" spc="0" normalizeH="0" baseline="0" noProof="0" dirty="0">
                    <a:ln>
                      <a:noFill/>
                    </a:ln>
                    <a:solidFill>
                      <a:prstClr val="black"/>
                    </a:solidFill>
                    <a:effectLst/>
                    <a:uLnTx/>
                    <a:uFillTx/>
                    <a:latin typeface="Calibri"/>
                    <a:cs typeface="+mn-cs"/>
                  </a:rPr>
                  <a:t>. So we are concerned only with the case </a:t>
                </a:r>
                <a14:m>
                  <m:oMath xmlns:m="http://schemas.openxmlformats.org/officeDocument/2006/math">
                    <m:r>
                      <a:rPr kumimoji="0" lang="en-US" altLang="zh-TW" sz="26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𝑛</m:t>
                    </m:r>
                    <m:r>
                      <a:rPr kumimoji="0" lang="en-US" altLang="zh-TW" sz="26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≥140</m:t>
                    </m:r>
                  </m:oMath>
                </a14:m>
                <a:r>
                  <a:rPr kumimoji="0" lang="en-US" altLang="zh-TW" sz="2600" b="0" i="0" u="none" strike="noStrike" kern="1200" cap="none" spc="0" normalizeH="0" baseline="0" noProof="0" dirty="0">
                    <a:ln>
                      <a:noFill/>
                    </a:ln>
                    <a:solidFill>
                      <a:prstClr val="black"/>
                    </a:solidFill>
                    <a:effectLst/>
                    <a:uLnTx/>
                    <a:uFillTx/>
                    <a:latin typeface="Calibri"/>
                    <a:cs typeface="+mn-cs"/>
                  </a:rPr>
                  <a: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600" b="0" i="0" u="none" strike="noStrike" kern="1200" cap="none" spc="0" normalizeH="0" baseline="0" noProof="0" dirty="0">
                    <a:ln>
                      <a:noFill/>
                    </a:ln>
                    <a:solidFill>
                      <a:prstClr val="black"/>
                    </a:solidFill>
                    <a:effectLst/>
                    <a:uLnTx/>
                    <a:uFillTx/>
                    <a:latin typeface="Calibri"/>
                    <a:cs typeface="+mn-cs"/>
                  </a:rPr>
                  <a:t>Pick a constant </a:t>
                </a:r>
                <a14:m>
                  <m:oMath xmlns:m="http://schemas.openxmlformats.org/officeDocument/2006/math">
                    <m:r>
                      <a:rPr kumimoji="0" lang="en-US" altLang="zh-TW" sz="26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𝑎</m:t>
                    </m:r>
                  </m:oMath>
                </a14:m>
                <a:r>
                  <a:rPr kumimoji="0" lang="en-US" altLang="zh-TW" sz="2600" b="0" i="0" u="none" strike="noStrike" kern="1200" cap="none" spc="0" normalizeH="0" baseline="0" noProof="0" dirty="0">
                    <a:ln>
                      <a:noFill/>
                    </a:ln>
                    <a:solidFill>
                      <a:prstClr val="black"/>
                    </a:solidFill>
                    <a:effectLst/>
                    <a:uLnTx/>
                    <a:uFillTx/>
                    <a:latin typeface="Calibri"/>
                    <a:cs typeface="+mn-cs"/>
                  </a:rPr>
                  <a:t> such that the function described by the </a:t>
                </a:r>
                <a14:m>
                  <m:oMath xmlns:m="http://schemas.openxmlformats.org/officeDocument/2006/math">
                    <m:r>
                      <m:rPr>
                        <m:sty m:val="p"/>
                      </m:rPr>
                      <a:rPr kumimoji="0" lang="en-US" altLang="zh-TW" sz="2600" b="0" i="0" u="none" strike="noStrike" kern="1200" cap="none" spc="0" normalizeH="0" baseline="0" noProof="0" smtClean="0">
                        <a:ln>
                          <a:noFill/>
                        </a:ln>
                        <a:solidFill>
                          <a:prstClr val="black"/>
                        </a:solidFill>
                        <a:effectLst/>
                        <a:uLnTx/>
                        <a:uFillTx/>
                        <a:latin typeface="Cambria Math" panose="02040503050406030204" pitchFamily="18" charset="0"/>
                        <a:cs typeface="+mn-cs"/>
                      </a:rPr>
                      <m:t>O</m:t>
                    </m:r>
                    <m:d>
                      <m:dPr>
                        <m:ctrlP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e>
                    </m:d>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cs typeface="+mn-cs"/>
                      </a:rPr>
                      <m:t> </m:t>
                    </m:r>
                  </m:oMath>
                </a14:m>
                <a:r>
                  <a:rPr kumimoji="0" lang="en-US" altLang="zh-TW" sz="2600" b="0" i="0" u="none" strike="noStrike" kern="1200" cap="none" spc="0" normalizeH="0" baseline="0" noProof="0" dirty="0">
                    <a:ln>
                      <a:noFill/>
                    </a:ln>
                    <a:solidFill>
                      <a:prstClr val="black"/>
                    </a:solidFill>
                    <a:effectLst/>
                    <a:uLnTx/>
                    <a:uFillTx/>
                    <a:latin typeface="Calibri"/>
                    <a:cs typeface="+mn-cs"/>
                  </a:rPr>
                  <a:t>term in the recurrence is </a:t>
                </a:r>
                <a14:m>
                  <m:oMath xmlns:m="http://schemas.openxmlformats.org/officeDocument/2006/math">
                    <m:r>
                      <a:rPr kumimoji="0" lang="en-US" altLang="zh-TW" sz="26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oMath>
                </a14:m>
                <a:r>
                  <a:rPr kumimoji="0" lang="en-US" altLang="zh-TW" sz="2600" b="0" i="0" u="none" strike="noStrike" kern="1200" cap="none" spc="0" normalizeH="0" baseline="0" noProof="0" dirty="0">
                    <a:ln>
                      <a:noFill/>
                    </a:ln>
                    <a:solidFill>
                      <a:prstClr val="black"/>
                    </a:solidFill>
                    <a:effectLst/>
                    <a:uLnTx/>
                    <a:uFillTx/>
                    <a:latin typeface="Calibri"/>
                    <a:cs typeface="+mn-cs"/>
                  </a:rPr>
                  <a:t> </a:t>
                </a:r>
                <a14:m>
                  <m:oMath xmlns:m="http://schemas.openxmlformats.org/officeDocument/2006/math">
                    <m:r>
                      <a:rPr kumimoji="0" lang="en-US" altLang="zh-TW" sz="26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𝑎𝑛</m:t>
                    </m:r>
                  </m:oMath>
                </a14:m>
                <a:r>
                  <a:rPr kumimoji="0" lang="en-US" altLang="zh-TW" sz="2600" b="0" i="0" u="none" strike="noStrike" kern="1200" cap="none" spc="0" normalizeH="0" baseline="0" noProof="0" dirty="0">
                    <a:ln>
                      <a:noFill/>
                    </a:ln>
                    <a:solidFill>
                      <a:prstClr val="black"/>
                    </a:solidFill>
                    <a:effectLst/>
                    <a:uLnTx/>
                    <a:uFillTx/>
                    <a:latin typeface="Calibri"/>
                    <a:cs typeface="+mn-cs"/>
                  </a:rPr>
                  <a:t> for all </a:t>
                </a:r>
                <a14:m>
                  <m:oMath xmlns:m="http://schemas.openxmlformats.org/officeDocument/2006/math">
                    <m:r>
                      <a:rPr kumimoji="0" lang="en-US" altLang="zh-TW" sz="2600" b="0" i="1" u="none" strike="noStrike" kern="1200" cap="none" spc="0" normalizeH="0" baseline="0" noProof="0">
                        <a:ln>
                          <a:noFill/>
                        </a:ln>
                        <a:solidFill>
                          <a:prstClr val="black"/>
                        </a:solidFill>
                        <a:effectLst/>
                        <a:uLnTx/>
                        <a:uFillTx/>
                        <a:latin typeface="Cambria Math" panose="02040503050406030204" pitchFamily="18" charset="0"/>
                        <a:cs typeface="+mn-cs"/>
                      </a:rPr>
                      <m:t>𝑛</m:t>
                    </m:r>
                    <m:r>
                      <a:rPr kumimoji="0" lang="en-US" altLang="zh-TW" sz="2600" b="0" i="1" u="none" strike="noStrike" kern="1200" cap="none" spc="0" normalizeH="0" baseline="0" noProof="0">
                        <a:ln>
                          <a:noFill/>
                        </a:ln>
                        <a:solidFill>
                          <a:prstClr val="black"/>
                        </a:solidFill>
                        <a:effectLst/>
                        <a:uLnTx/>
                        <a:uFillTx/>
                        <a:latin typeface="Cambria Math" panose="02040503050406030204" pitchFamily="18" charset="0"/>
                        <a:cs typeface="+mn-cs"/>
                      </a:rPr>
                      <m:t>&gt;0</m:t>
                    </m:r>
                  </m:oMath>
                </a14:m>
                <a:r>
                  <a:rPr kumimoji="0" lang="en-US" altLang="zh-TW" sz="2600" b="0" i="0" u="none" strike="noStrike" kern="1200" cap="none" spc="0" normalizeH="0" baseline="0" noProof="0" dirty="0">
                    <a:ln>
                      <a:noFill/>
                    </a:ln>
                    <a:solidFill>
                      <a:prstClr val="black"/>
                    </a:solidFill>
                    <a:effectLst/>
                    <a:uLnTx/>
                    <a:uFillTx/>
                    <a:latin typeface="Calibri"/>
                    <a:cs typeface="+mn-cs"/>
                  </a:rPr>
                  <a:t>.</a:t>
                </a:r>
              </a:p>
              <a:p>
                <a:endParaRPr lang="zh-TW" altLang="en-US" dirty="0"/>
              </a:p>
            </p:txBody>
          </p:sp>
        </mc:Choice>
        <mc:Fallback>
          <p:sp>
            <p:nvSpPr>
              <p:cNvPr id="3" name="內容版面配置區 2">
                <a:extLst>
                  <a:ext uri="{FF2B5EF4-FFF2-40B4-BE49-F238E27FC236}">
                    <a16:creationId xmlns:a16="http://schemas.microsoft.com/office/drawing/2014/main" id="{F26B1F3B-533C-4DCF-BA35-AFDD8E93F7F2}"/>
                  </a:ext>
                </a:extLst>
              </p:cNvPr>
              <p:cNvSpPr>
                <a:spLocks noGrp="1" noRot="1" noChangeAspect="1" noMove="1" noResize="1" noEditPoints="1" noAdjustHandles="1" noChangeArrowheads="1" noChangeShapeType="1" noTextEdit="1"/>
              </p:cNvSpPr>
              <p:nvPr>
                <p:ph sz="quarter" idx="14"/>
              </p:nvPr>
            </p:nvSpPr>
            <p:spPr>
              <a:xfrm>
                <a:off x="444243" y="1801744"/>
                <a:ext cx="10688813" cy="3972204"/>
              </a:xfrm>
              <a:blipFill>
                <a:blip r:embed="rId2"/>
                <a:stretch>
                  <a:fillRect l="-1027" t="-2458" b="-23195"/>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9DA8F807-244C-42D2-B9E0-F4B7CB3B1B79}"/>
              </a:ext>
            </a:extLst>
          </p:cNvPr>
          <p:cNvSpPr>
            <a:spLocks noGrp="1"/>
          </p:cNvSpPr>
          <p:nvPr>
            <p:ph type="sldNum" sz="quarter" idx="12"/>
          </p:nvPr>
        </p:nvSpPr>
        <p:spPr/>
        <p:txBody>
          <a:bodyPr/>
          <a:lstStyle/>
          <a:p>
            <a:fld id="{273D50BF-F804-4F2B-A050-D3DD5B4A1FE5}" type="slidenum">
              <a:rPr lang="zh-TW" altLang="en-US" smtClean="0"/>
              <a:pPr/>
              <a:t>33</a:t>
            </a:fld>
            <a:endParaRPr lang="zh-TW" altLang="en-US" dirty="0"/>
          </a:p>
        </p:txBody>
      </p:sp>
      <p:sp>
        <p:nvSpPr>
          <p:cNvPr id="5" name="標題 4">
            <a:extLst>
              <a:ext uri="{FF2B5EF4-FFF2-40B4-BE49-F238E27FC236}">
                <a16:creationId xmlns:a16="http://schemas.microsoft.com/office/drawing/2014/main" id="{A0C3385D-FC55-465F-B992-198F48E0E855}"/>
              </a:ext>
            </a:extLst>
          </p:cNvPr>
          <p:cNvSpPr>
            <a:spLocks noGrp="1"/>
          </p:cNvSpPr>
          <p:nvPr>
            <p:ph type="title"/>
          </p:nvPr>
        </p:nvSpPr>
        <p:spPr>
          <a:xfrm>
            <a:off x="444244" y="800313"/>
            <a:ext cx="10688812" cy="868517"/>
          </a:xfrm>
        </p:spPr>
        <p:txBody>
          <a:bodyPr/>
          <a:lstStyle/>
          <a:p>
            <a:r>
              <a:rPr lang="en-US" altLang="zh-TW" dirty="0"/>
              <a:t>Analysis</a:t>
            </a:r>
            <a:endParaRPr lang="zh-TW" altLang="en-US" dirty="0"/>
          </a:p>
        </p:txBody>
      </p:sp>
    </p:spTree>
    <p:extLst>
      <p:ext uri="{BB962C8B-B14F-4D97-AF65-F5344CB8AC3E}">
        <p14:creationId xmlns:p14="http://schemas.microsoft.com/office/powerpoint/2010/main" val="39259897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F26B1F3B-533C-4DCF-BA35-AFDD8E93F7F2}"/>
                  </a:ext>
                </a:extLst>
              </p:cNvPr>
              <p:cNvSpPr>
                <a:spLocks noGrp="1"/>
              </p:cNvSpPr>
              <p:nvPr>
                <p:ph sz="quarter" idx="14"/>
              </p:nvPr>
            </p:nvSpPr>
            <p:spPr>
              <a:xfrm>
                <a:off x="444243" y="1801744"/>
                <a:ext cx="10688813" cy="3972204"/>
              </a:xfrm>
            </p:spPr>
            <p:txBody>
              <a:bodyPr/>
              <a:lstStyle/>
              <a:p>
                <a:pPr algn="l"/>
                <a:r>
                  <a:rPr kumimoji="0" lang="en-US" altLang="zh-TW" sz="2400" b="0" i="0" u="none" strike="noStrike" kern="1200" cap="none" spc="0" normalizeH="0" baseline="0" noProof="0" dirty="0">
                    <a:ln>
                      <a:noFill/>
                    </a:ln>
                    <a:solidFill>
                      <a:prstClr val="black"/>
                    </a:solidFill>
                    <a:effectLst/>
                    <a:uLnTx/>
                    <a:uFillTx/>
                    <a:latin typeface="Calibri"/>
                    <a:cs typeface="+mn-cs"/>
                  </a:rPr>
                  <a:t>Substitute the inductive hypothesis in the right-hand side of the recurrence:</a:t>
                </a:r>
                <a:br>
                  <a:rPr kumimoji="0" lang="en-US" altLang="zh-TW" sz="2400" b="0" i="0" u="none" strike="noStrike" kern="1200" cap="none" spc="0" normalizeH="0" baseline="0" noProof="0" dirty="0">
                    <a:ln>
                      <a:noFill/>
                    </a:ln>
                    <a:solidFill>
                      <a:prstClr val="black"/>
                    </a:solidFill>
                    <a:effectLst/>
                    <a:uLnTx/>
                    <a:uFillTx/>
                    <a:latin typeface="Calibri"/>
                    <a:cs typeface="+mn-cs"/>
                  </a:rPr>
                </a:br>
                <a14:m>
                  <m:oMathPara xmlns:m="http://schemas.openxmlformats.org/officeDocument/2006/math">
                    <m:oMathParaPr>
                      <m:jc m:val="centerGroup"/>
                    </m:oMathParaPr>
                    <m:oMath xmlns:m="http://schemas.openxmlformats.org/officeDocument/2006/math">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𝑇</m:t>
                      </m:r>
                      <m:d>
                        <m:d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e>
                      </m:d>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𝑐</m:t>
                      </m:r>
                      <m:d>
                        <m:dPr>
                          <m:begChr m:val="⌈"/>
                          <m:endChr m:val="⌉"/>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dPr>
                        <m:e>
                          <m:f>
                            <m:f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fPr>
                            <m:num>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𝑛</m:t>
                              </m:r>
                            </m:num>
                            <m:den>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5</m:t>
                              </m:r>
                            </m:den>
                          </m:f>
                        </m:e>
                      </m:d>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𝑐</m:t>
                      </m:r>
                      <m:d>
                        <m:d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dPr>
                        <m:e>
                          <m:f>
                            <m:f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fPr>
                            <m:num>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7</m:t>
                              </m:r>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𝑛</m:t>
                              </m:r>
                            </m:num>
                            <m:den>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10</m:t>
                              </m:r>
                            </m:den>
                          </m:f>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+6</m:t>
                          </m:r>
                        </m:e>
                      </m:d>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𝑎𝑛</m:t>
                      </m:r>
                    </m:oMath>
                    <m:oMath xmlns:m="http://schemas.openxmlformats.org/officeDocument/2006/math">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𝑐</m:t>
                      </m:r>
                      <m:f>
                        <m:f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fPr>
                        <m:num>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𝑛</m:t>
                          </m:r>
                        </m:num>
                        <m:den>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5</m:t>
                          </m:r>
                        </m:den>
                      </m:f>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𝑐</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𝑐</m:t>
                      </m:r>
                      <m:f>
                        <m:f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fPr>
                        <m:num>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7</m:t>
                          </m:r>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𝑛</m:t>
                          </m:r>
                        </m:num>
                        <m:den>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10</m:t>
                          </m:r>
                        </m:den>
                      </m:f>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+6</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𝑐</m:t>
                      </m:r>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𝑎𝑛</m:t>
                      </m:r>
                    </m:oMath>
                    <m:oMath xmlns:m="http://schemas.openxmlformats.org/officeDocument/2006/math">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f>
                        <m:f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fPr>
                        <m:num>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9</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𝑐𝑛</m:t>
                          </m:r>
                        </m:num>
                        <m:den>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10</m:t>
                          </m:r>
                        </m:den>
                      </m:f>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+7</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𝑐</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𝑎𝑛</m:t>
                      </m:r>
                    </m:oMath>
                    <m:oMath xmlns:m="http://schemas.openxmlformats.org/officeDocument/2006/math">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𝑐𝑛</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d>
                        <m:d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f>
                            <m:f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fPr>
                            <m:num>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𝑐𝑛</m:t>
                              </m:r>
                            </m:num>
                            <m:den>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10</m:t>
                              </m:r>
                            </m:den>
                          </m:f>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+7</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𝑐</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𝑎𝑛</m:t>
                          </m:r>
                        </m:e>
                      </m:d>
                    </m:oMath>
                  </m:oMathPara>
                </a14:m>
                <a:endParaRPr lang="zh-TW" altLang="en-US" sz="1200" dirty="0"/>
              </a:p>
            </p:txBody>
          </p:sp>
        </mc:Choice>
        <mc:Fallback xmlns="">
          <p:sp>
            <p:nvSpPr>
              <p:cNvPr id="3" name="內容版面配置區 2">
                <a:extLst>
                  <a:ext uri="{FF2B5EF4-FFF2-40B4-BE49-F238E27FC236}">
                    <a16:creationId xmlns:a16="http://schemas.microsoft.com/office/drawing/2014/main" id="{F26B1F3B-533C-4DCF-BA35-AFDD8E93F7F2}"/>
                  </a:ext>
                </a:extLst>
              </p:cNvPr>
              <p:cNvSpPr>
                <a:spLocks noGrp="1" noRot="1" noChangeAspect="1" noMove="1" noResize="1" noEditPoints="1" noAdjustHandles="1" noChangeArrowheads="1" noChangeShapeType="1" noTextEdit="1"/>
              </p:cNvSpPr>
              <p:nvPr>
                <p:ph sz="quarter" idx="14"/>
              </p:nvPr>
            </p:nvSpPr>
            <p:spPr>
              <a:xfrm>
                <a:off x="444243" y="1801744"/>
                <a:ext cx="10688813" cy="3972204"/>
              </a:xfrm>
              <a:blipFill>
                <a:blip r:embed="rId2"/>
                <a:stretch>
                  <a:fillRect l="-913" t="-154"/>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9DA8F807-244C-42D2-B9E0-F4B7CB3B1B79}"/>
              </a:ext>
            </a:extLst>
          </p:cNvPr>
          <p:cNvSpPr>
            <a:spLocks noGrp="1"/>
          </p:cNvSpPr>
          <p:nvPr>
            <p:ph type="sldNum" sz="quarter" idx="12"/>
          </p:nvPr>
        </p:nvSpPr>
        <p:spPr/>
        <p:txBody>
          <a:bodyPr/>
          <a:lstStyle/>
          <a:p>
            <a:fld id="{273D50BF-F804-4F2B-A050-D3DD5B4A1FE5}" type="slidenum">
              <a:rPr lang="zh-TW" altLang="en-US" smtClean="0"/>
              <a:pPr/>
              <a:t>34</a:t>
            </a:fld>
            <a:endParaRPr lang="zh-TW" altLang="en-US" dirty="0"/>
          </a:p>
        </p:txBody>
      </p:sp>
      <p:sp>
        <p:nvSpPr>
          <p:cNvPr id="5" name="標題 4">
            <a:extLst>
              <a:ext uri="{FF2B5EF4-FFF2-40B4-BE49-F238E27FC236}">
                <a16:creationId xmlns:a16="http://schemas.microsoft.com/office/drawing/2014/main" id="{A0C3385D-FC55-465F-B992-198F48E0E855}"/>
              </a:ext>
            </a:extLst>
          </p:cNvPr>
          <p:cNvSpPr>
            <a:spLocks noGrp="1"/>
          </p:cNvSpPr>
          <p:nvPr>
            <p:ph type="title"/>
          </p:nvPr>
        </p:nvSpPr>
        <p:spPr>
          <a:xfrm>
            <a:off x="444244" y="800313"/>
            <a:ext cx="10688812" cy="868517"/>
          </a:xfrm>
        </p:spPr>
        <p:txBody>
          <a:bodyPr/>
          <a:lstStyle/>
          <a:p>
            <a:r>
              <a:rPr lang="en-US" altLang="zh-TW" dirty="0"/>
              <a:t>Analysis</a:t>
            </a:r>
            <a:endParaRPr lang="zh-TW" altLang="en-US" dirty="0"/>
          </a:p>
        </p:txBody>
      </p:sp>
    </p:spTree>
    <p:extLst>
      <p:ext uri="{BB962C8B-B14F-4D97-AF65-F5344CB8AC3E}">
        <p14:creationId xmlns:p14="http://schemas.microsoft.com/office/powerpoint/2010/main" val="6436769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F26B1F3B-533C-4DCF-BA35-AFDD8E93F7F2}"/>
                  </a:ext>
                </a:extLst>
              </p:cNvPr>
              <p:cNvSpPr>
                <a:spLocks noGrp="1"/>
              </p:cNvSpPr>
              <p:nvPr>
                <p:ph sz="quarter" idx="14"/>
              </p:nvPr>
            </p:nvSpPr>
            <p:spPr>
              <a:xfrm>
                <a:off x="444243" y="1801744"/>
                <a:ext cx="10688813" cy="3972204"/>
              </a:xfrm>
            </p:spPr>
            <p:txBody>
              <a:bodyPr/>
              <a:lstStyle/>
              <a:p>
                <a:pPr algn="l"/>
                <a:r>
                  <a:rPr kumimoji="0" lang="en-US" altLang="zh-TW" sz="2800" b="0" i="0" u="none" strike="noStrike" kern="1200" cap="none" spc="0" normalizeH="0" baseline="0" noProof="0" dirty="0">
                    <a:ln>
                      <a:noFill/>
                    </a:ln>
                    <a:solidFill>
                      <a:prstClr val="black"/>
                    </a:solidFill>
                    <a:effectLst/>
                    <a:uLnTx/>
                    <a:uFillTx/>
                    <a:latin typeface="Calibri"/>
                    <a:cs typeface="+mn-cs"/>
                  </a:rPr>
                  <a:t>This last quantity is </a:t>
                </a:r>
                <a14:m>
                  <m:oMath xmlns:m="http://schemas.openxmlformats.org/officeDocument/2006/math">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𝑐𝑛</m:t>
                    </m:r>
                  </m:oMath>
                </a14:m>
                <a:r>
                  <a:rPr kumimoji="0" lang="en-US" altLang="zh-TW" sz="2800" b="0" i="0" u="none" strike="noStrike" kern="1200" cap="none" spc="0" normalizeH="0" baseline="0" noProof="0" dirty="0">
                    <a:ln>
                      <a:noFill/>
                    </a:ln>
                    <a:solidFill>
                      <a:prstClr val="black"/>
                    </a:solidFill>
                    <a:effectLst/>
                    <a:uLnTx/>
                    <a:uFillTx/>
                    <a:latin typeface="Calibri"/>
                    <a:cs typeface="+mn-cs"/>
                  </a:rPr>
                  <a:t> if</a:t>
                </a:r>
                <a:br>
                  <a:rPr kumimoji="0" lang="en-US" altLang="zh-TW" sz="2800" b="0" i="0" u="none" strike="noStrike" kern="1200" cap="none" spc="0" normalizeH="0" baseline="0" noProof="0" dirty="0">
                    <a:ln>
                      <a:noFill/>
                    </a:ln>
                    <a:solidFill>
                      <a:prstClr val="black"/>
                    </a:solidFill>
                    <a:effectLst/>
                    <a:uLnTx/>
                    <a:uFillTx/>
                    <a:latin typeface="Calibri"/>
                    <a:cs typeface="+mn-cs"/>
                  </a:rPr>
                </a:br>
                <a14:m>
                  <m:oMathPara xmlns:m="http://schemas.openxmlformats.org/officeDocument/2006/math">
                    <m:oMathParaPr>
                      <m:jc m:val="centerGroup"/>
                    </m:oMathParaPr>
                    <m:oMath xmlns:m="http://schemas.openxmlformats.org/officeDocument/2006/math">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f>
                        <m:f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fPr>
                        <m:num>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𝑐𝑛</m:t>
                          </m:r>
                        </m:num>
                        <m:den>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10</m:t>
                          </m:r>
                        </m:den>
                      </m:f>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+7</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𝑐</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𝑎𝑛</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≤0</m:t>
                      </m:r>
                    </m:oMath>
                    <m:oMath xmlns:m="http://schemas.openxmlformats.org/officeDocument/2006/math">
                      <m:f>
                        <m:f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fPr>
                        <m:num>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𝑐𝑛</m:t>
                          </m:r>
                        </m:num>
                        <m:den>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10</m:t>
                          </m:r>
                        </m:den>
                      </m:f>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7</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𝑐</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𝑎𝑛</m:t>
                      </m:r>
                    </m:oMath>
                    <m:oMath xmlns:m="http://schemas.openxmlformats.org/officeDocument/2006/math">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𝑐𝑛</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−7</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0</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𝑐</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≥10</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𝑎𝑛</m:t>
                      </m:r>
                    </m:oMath>
                    <m:oMath xmlns:m="http://schemas.openxmlformats.org/officeDocument/2006/math">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𝑐</m:t>
                      </m:r>
                      <m:d>
                        <m:d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𝑛</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−70</m:t>
                          </m:r>
                        </m:e>
                      </m:d>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≥10</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𝑎𝑛</m:t>
                      </m:r>
                    </m:oMath>
                    <m:oMath xmlns:m="http://schemas.openxmlformats.org/officeDocument/2006/math">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𝑐</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≥10</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𝑎</m:t>
                      </m:r>
                      <m:d>
                        <m:d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dPr>
                        <m:e>
                          <m:f>
                            <m:f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fPr>
                            <m:num>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𝑛</m:t>
                              </m:r>
                            </m:num>
                            <m:den>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𝑛</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−70</m:t>
                              </m:r>
                            </m:den>
                          </m:f>
                        </m:e>
                      </m:d>
                    </m:oMath>
                  </m:oMathPara>
                </a14:m>
                <a:endParaRPr lang="zh-TW" altLang="en-US" dirty="0"/>
              </a:p>
            </p:txBody>
          </p:sp>
        </mc:Choice>
        <mc:Fallback xmlns="">
          <p:sp>
            <p:nvSpPr>
              <p:cNvPr id="3" name="內容版面配置區 2">
                <a:extLst>
                  <a:ext uri="{FF2B5EF4-FFF2-40B4-BE49-F238E27FC236}">
                    <a16:creationId xmlns:a16="http://schemas.microsoft.com/office/drawing/2014/main" id="{F26B1F3B-533C-4DCF-BA35-AFDD8E93F7F2}"/>
                  </a:ext>
                </a:extLst>
              </p:cNvPr>
              <p:cNvSpPr>
                <a:spLocks noGrp="1" noRot="1" noChangeAspect="1" noMove="1" noResize="1" noEditPoints="1" noAdjustHandles="1" noChangeArrowheads="1" noChangeShapeType="1" noTextEdit="1"/>
              </p:cNvSpPr>
              <p:nvPr>
                <p:ph sz="quarter" idx="14"/>
              </p:nvPr>
            </p:nvSpPr>
            <p:spPr>
              <a:xfrm>
                <a:off x="444243" y="1801744"/>
                <a:ext cx="10688813" cy="3972204"/>
              </a:xfrm>
              <a:blipFill>
                <a:blip r:embed="rId2"/>
                <a:stretch>
                  <a:fillRect l="-1198" t="-307" b="-6759"/>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9DA8F807-244C-42D2-B9E0-F4B7CB3B1B79}"/>
              </a:ext>
            </a:extLst>
          </p:cNvPr>
          <p:cNvSpPr>
            <a:spLocks noGrp="1"/>
          </p:cNvSpPr>
          <p:nvPr>
            <p:ph type="sldNum" sz="quarter" idx="12"/>
          </p:nvPr>
        </p:nvSpPr>
        <p:spPr/>
        <p:txBody>
          <a:bodyPr/>
          <a:lstStyle/>
          <a:p>
            <a:fld id="{273D50BF-F804-4F2B-A050-D3DD5B4A1FE5}" type="slidenum">
              <a:rPr lang="zh-TW" altLang="en-US" smtClean="0"/>
              <a:pPr/>
              <a:t>35</a:t>
            </a:fld>
            <a:endParaRPr lang="zh-TW" altLang="en-US" dirty="0"/>
          </a:p>
        </p:txBody>
      </p:sp>
      <p:sp>
        <p:nvSpPr>
          <p:cNvPr id="5" name="標題 4">
            <a:extLst>
              <a:ext uri="{FF2B5EF4-FFF2-40B4-BE49-F238E27FC236}">
                <a16:creationId xmlns:a16="http://schemas.microsoft.com/office/drawing/2014/main" id="{A0C3385D-FC55-465F-B992-198F48E0E855}"/>
              </a:ext>
            </a:extLst>
          </p:cNvPr>
          <p:cNvSpPr>
            <a:spLocks noGrp="1"/>
          </p:cNvSpPr>
          <p:nvPr>
            <p:ph type="title"/>
          </p:nvPr>
        </p:nvSpPr>
        <p:spPr>
          <a:xfrm>
            <a:off x="444244" y="800313"/>
            <a:ext cx="10688812" cy="868517"/>
          </a:xfrm>
        </p:spPr>
        <p:txBody>
          <a:bodyPr/>
          <a:lstStyle/>
          <a:p>
            <a:r>
              <a:rPr lang="en-US" altLang="zh-TW" dirty="0"/>
              <a:t>Analysis</a:t>
            </a:r>
            <a:endParaRPr lang="zh-TW" altLang="en-US" dirty="0"/>
          </a:p>
        </p:txBody>
      </p:sp>
    </p:spTree>
    <p:extLst>
      <p:ext uri="{BB962C8B-B14F-4D97-AF65-F5344CB8AC3E}">
        <p14:creationId xmlns:p14="http://schemas.microsoft.com/office/powerpoint/2010/main" val="23149571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F26B1F3B-533C-4DCF-BA35-AFDD8E93F7F2}"/>
                  </a:ext>
                </a:extLst>
              </p:cNvPr>
              <p:cNvSpPr>
                <a:spLocks noGrp="1"/>
              </p:cNvSpPr>
              <p:nvPr>
                <p:ph sz="quarter" idx="14"/>
              </p:nvPr>
            </p:nvSpPr>
            <p:spPr>
              <a:xfrm>
                <a:off x="444243" y="1801744"/>
                <a:ext cx="10688813" cy="3972204"/>
              </a:xfr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Because we assumed that </a:t>
                </a:r>
                <a14:m>
                  <m:oMath xmlns:m="http://schemas.openxmlformats.org/officeDocument/2006/math">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≥140</m:t>
                    </m:r>
                  </m:oMath>
                </a14:m>
                <a:r>
                  <a:rPr kumimoji="0" lang="en-US" altLang="zh-TW" sz="2800" b="0" i="0" u="none" strike="noStrike" kern="1200" cap="none" spc="0" normalizeH="0" baseline="0" noProof="0" dirty="0">
                    <a:ln>
                      <a:noFill/>
                    </a:ln>
                    <a:solidFill>
                      <a:prstClr val="black"/>
                    </a:solidFill>
                    <a:effectLst/>
                    <a:uLnTx/>
                    <a:uFillTx/>
                    <a:latin typeface="Calibri"/>
                    <a:cs typeface="+mn-cs"/>
                  </a:rPr>
                  <a:t>, we have </a:t>
                </a:r>
                <a14:m>
                  <m:oMath xmlns:m="http://schemas.openxmlformats.org/officeDocument/2006/math">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d>
                      <m:d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−70</m:t>
                        </m:r>
                      </m:e>
                    </m:d>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≤2</m:t>
                    </m:r>
                  </m:oMath>
                </a14:m>
                <a:r>
                  <a:rPr kumimoji="0" lang="en-US" altLang="zh-TW" sz="2800" b="0" i="0" u="none" strike="noStrike" kern="1200" cap="none" spc="0" normalizeH="0" baseline="0" noProof="0" dirty="0">
                    <a:ln>
                      <a:noFill/>
                    </a:ln>
                    <a:solidFill>
                      <a:prstClr val="black"/>
                    </a:solidFill>
                    <a:effectLst/>
                    <a:uLnTx/>
                    <a:uFillTx/>
                    <a:latin typeface="Calibri"/>
                    <a:cs typeface="+mn-cs"/>
                  </a:rPr>
                  <a: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TW" sz="2800" b="0" i="0" u="none" strike="noStrike" kern="1200" cap="none" spc="0" normalizeH="0" baseline="0" noProof="0" dirty="0">
                  <a:ln>
                    <a:noFill/>
                  </a:ln>
                  <a:solidFill>
                    <a:prstClr val="black"/>
                  </a:solidFill>
                  <a:effectLst/>
                  <a:uLnTx/>
                  <a:uFillTx/>
                  <a:latin typeface="Calibri"/>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Thus, </a:t>
                </a:r>
                <a14:m>
                  <m:oMath xmlns:m="http://schemas.openxmlformats.org/officeDocument/2006/math">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20</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𝑎</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≥10</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𝑎𝑛</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m:t>
                    </m:r>
                    <m:d>
                      <m:d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𝑛</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−70</m:t>
                        </m:r>
                      </m:e>
                    </m:d>
                  </m:oMath>
                </a14:m>
                <a:r>
                  <a:rPr kumimoji="0" lang="en-US" altLang="zh-TW" sz="2800" b="0" i="0" u="none" strike="noStrike" kern="1200" cap="none" spc="0" normalizeH="0" baseline="0" noProof="0" dirty="0">
                    <a:ln>
                      <a:noFill/>
                    </a:ln>
                    <a:solidFill>
                      <a:prstClr val="black"/>
                    </a:solidFill>
                    <a:effectLst/>
                    <a:uLnTx/>
                    <a:uFillTx/>
                    <a:latin typeface="Calibri"/>
                    <a:cs typeface="+mn-cs"/>
                  </a:rPr>
                  <a:t>, so choosing </a:t>
                </a:r>
                <a14:m>
                  <m:oMath xmlns:m="http://schemas.openxmlformats.org/officeDocument/2006/math">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𝑐</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≥20</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𝑎</m:t>
                    </m:r>
                  </m:oMath>
                </a14:m>
                <a:r>
                  <a:rPr kumimoji="0" lang="en-US" altLang="zh-TW" sz="2800" b="0" i="0" u="none" strike="noStrike" kern="1200" cap="none" spc="0" normalizeH="0" baseline="0" noProof="0" dirty="0">
                    <a:ln>
                      <a:noFill/>
                    </a:ln>
                    <a:solidFill>
                      <a:prstClr val="black"/>
                    </a:solidFill>
                    <a:effectLst/>
                    <a:uLnTx/>
                    <a:uFillTx/>
                    <a:latin typeface="Calibri"/>
                    <a:cs typeface="+mn-cs"/>
                  </a:rPr>
                  <a:t> a gives </a:t>
                </a:r>
                <a14:m>
                  <m:oMath xmlns:m="http://schemas.openxmlformats.org/officeDocument/2006/math">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𝑐</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≥10</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𝑎𝑛</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m:t>
                    </m:r>
                    <m:d>
                      <m:d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𝑛</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−70</m:t>
                        </m:r>
                      </m:e>
                    </m:d>
                  </m:oMath>
                </a14:m>
                <a:r>
                  <a:rPr kumimoji="0" lang="en-US" altLang="zh-TW" sz="2800" b="0" i="0" u="none" strike="noStrike" kern="1200" cap="none" spc="0" normalizeH="0" baseline="0" noProof="0" dirty="0">
                    <a:ln>
                      <a:noFill/>
                    </a:ln>
                    <a:solidFill>
                      <a:prstClr val="black"/>
                    </a:solidFill>
                    <a:effectLst/>
                    <a:uLnTx/>
                    <a:uFillTx/>
                    <a:latin typeface="Calibri"/>
                    <a:cs typeface="+mn-cs"/>
                  </a:rPr>
                  <a:t>, which in turn gives us the condition we need to show that </a:t>
                </a:r>
                <a14:m>
                  <m:oMath xmlns:m="http://schemas.openxmlformats.org/officeDocument/2006/math">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𝑇</m:t>
                    </m:r>
                    <m:d>
                      <m:d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e>
                    </m:d>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𝑐𝑛</m:t>
                    </m:r>
                  </m:oMath>
                </a14:m>
                <a:r>
                  <a:rPr kumimoji="0" lang="en-US" altLang="zh-TW" sz="2800" b="0" i="0" u="none" strike="noStrike" kern="1200" cap="none" spc="0" normalizeH="0" baseline="0" noProof="0" dirty="0">
                    <a:ln>
                      <a:noFill/>
                    </a:ln>
                    <a:solidFill>
                      <a:prstClr val="black"/>
                    </a:solidFill>
                    <a:effectLst/>
                    <a:uLnTx/>
                    <a:uFillTx/>
                    <a:latin typeface="Calibri"/>
                    <a:cs typeface="+mn-cs"/>
                  </a:rPr>
                  <a: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TW" sz="2800" b="0" i="0" u="none" strike="noStrike" kern="1200" cap="none" spc="0" normalizeH="0" baseline="0" noProof="0" dirty="0">
                  <a:ln>
                    <a:noFill/>
                  </a:ln>
                  <a:solidFill>
                    <a:prstClr val="black"/>
                  </a:solidFill>
                  <a:effectLst/>
                  <a:uLnTx/>
                  <a:uFillTx/>
                  <a:latin typeface="Calibri"/>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We conclude that </a:t>
                </a:r>
                <a14:m>
                  <m:oMath xmlns:m="http://schemas.openxmlformats.org/officeDocument/2006/math">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𝑇</m:t>
                    </m:r>
                    <m:d>
                      <m:d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e>
                    </m:d>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𝑂</m:t>
                    </m:r>
                    <m:d>
                      <m:d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e>
                    </m:d>
                  </m:oMath>
                </a14:m>
                <a:r>
                  <a:rPr kumimoji="0" lang="en-US" altLang="zh-TW" sz="2800" b="0" i="0" u="none" strike="noStrike" kern="1200" cap="none" spc="0" normalizeH="0" baseline="0" noProof="0" dirty="0">
                    <a:ln>
                      <a:noFill/>
                    </a:ln>
                    <a:solidFill>
                      <a:prstClr val="black"/>
                    </a:solidFill>
                    <a:effectLst/>
                    <a:uLnTx/>
                    <a:uFillTx/>
                    <a:latin typeface="Calibri"/>
                    <a:cs typeface="+mn-cs"/>
                  </a:rPr>
                  <a:t>, so that SELECT runs in linear time in all cases.</a:t>
                </a:r>
              </a:p>
              <a:p>
                <a:endParaRPr lang="zh-TW" altLang="en-US" dirty="0"/>
              </a:p>
            </p:txBody>
          </p:sp>
        </mc:Choice>
        <mc:Fallback xmlns="">
          <p:sp>
            <p:nvSpPr>
              <p:cNvPr id="3" name="內容版面配置區 2">
                <a:extLst>
                  <a:ext uri="{FF2B5EF4-FFF2-40B4-BE49-F238E27FC236}">
                    <a16:creationId xmlns:a16="http://schemas.microsoft.com/office/drawing/2014/main" id="{F26B1F3B-533C-4DCF-BA35-AFDD8E93F7F2}"/>
                  </a:ext>
                </a:extLst>
              </p:cNvPr>
              <p:cNvSpPr>
                <a:spLocks noGrp="1" noRot="1" noChangeAspect="1" noMove="1" noResize="1" noEditPoints="1" noAdjustHandles="1" noChangeArrowheads="1" noChangeShapeType="1" noTextEdit="1"/>
              </p:cNvSpPr>
              <p:nvPr>
                <p:ph sz="quarter" idx="14"/>
              </p:nvPr>
            </p:nvSpPr>
            <p:spPr>
              <a:xfrm>
                <a:off x="444243" y="1801744"/>
                <a:ext cx="10688813" cy="3972204"/>
              </a:xfrm>
              <a:blipFill>
                <a:blip r:embed="rId2"/>
                <a:stretch>
                  <a:fillRect l="-1027" t="-2611" r="-685"/>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9DA8F807-244C-42D2-B9E0-F4B7CB3B1B79}"/>
              </a:ext>
            </a:extLst>
          </p:cNvPr>
          <p:cNvSpPr>
            <a:spLocks noGrp="1"/>
          </p:cNvSpPr>
          <p:nvPr>
            <p:ph type="sldNum" sz="quarter" idx="12"/>
          </p:nvPr>
        </p:nvSpPr>
        <p:spPr/>
        <p:txBody>
          <a:bodyPr/>
          <a:lstStyle/>
          <a:p>
            <a:fld id="{273D50BF-F804-4F2B-A050-D3DD5B4A1FE5}" type="slidenum">
              <a:rPr lang="zh-TW" altLang="en-US" smtClean="0"/>
              <a:pPr/>
              <a:t>36</a:t>
            </a:fld>
            <a:endParaRPr lang="zh-TW" altLang="en-US" dirty="0"/>
          </a:p>
        </p:txBody>
      </p:sp>
      <p:sp>
        <p:nvSpPr>
          <p:cNvPr id="5" name="標題 4">
            <a:extLst>
              <a:ext uri="{FF2B5EF4-FFF2-40B4-BE49-F238E27FC236}">
                <a16:creationId xmlns:a16="http://schemas.microsoft.com/office/drawing/2014/main" id="{A0C3385D-FC55-465F-B992-198F48E0E855}"/>
              </a:ext>
            </a:extLst>
          </p:cNvPr>
          <p:cNvSpPr>
            <a:spLocks noGrp="1"/>
          </p:cNvSpPr>
          <p:nvPr>
            <p:ph type="title"/>
          </p:nvPr>
        </p:nvSpPr>
        <p:spPr>
          <a:xfrm>
            <a:off x="444244" y="800313"/>
            <a:ext cx="10688812" cy="868517"/>
          </a:xfrm>
        </p:spPr>
        <p:txBody>
          <a:bodyPr/>
          <a:lstStyle/>
          <a:p>
            <a:r>
              <a:rPr lang="en-US" altLang="zh-TW" dirty="0"/>
              <a:t>Analysis</a:t>
            </a:r>
            <a:endParaRPr lang="zh-TW" altLang="en-US" dirty="0"/>
          </a:p>
        </p:txBody>
      </p:sp>
    </p:spTree>
    <p:extLst>
      <p:ext uri="{BB962C8B-B14F-4D97-AF65-F5344CB8AC3E}">
        <p14:creationId xmlns:p14="http://schemas.microsoft.com/office/powerpoint/2010/main" val="5164210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F26B1F3B-533C-4DCF-BA35-AFDD8E93F7F2}"/>
                  </a:ext>
                </a:extLst>
              </p:cNvPr>
              <p:cNvSpPr>
                <a:spLocks noGrp="1"/>
              </p:cNvSpPr>
              <p:nvPr>
                <p:ph sz="quarter" idx="14"/>
              </p:nvPr>
            </p:nvSpPr>
            <p:spPr>
              <a:xfrm>
                <a:off x="444243" y="1801744"/>
                <a:ext cx="10688813" cy="3972204"/>
              </a:xfrm>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Notice that SELECT and RANDOMIZED-SELECT determine information about the relative order of elements only by comparing elements.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Sorting requires </a:t>
                </a:r>
                <a14:m>
                  <m:oMath xmlns:m="http://schemas.openxmlformats.org/officeDocument/2006/math">
                    <m:r>
                      <m:rPr>
                        <m:sty m:val="p"/>
                      </m:rPr>
                      <a:rPr kumimoji="0" lang="el-GR"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Ω</m:t>
                    </m:r>
                    <m:d>
                      <m:dPr>
                        <m:ctrlPr>
                          <a:rPr kumimoji="0" lang="el-GR"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𝑛</m:t>
                        </m:r>
                        <m:func>
                          <m:func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funcPr>
                          <m:fName>
                            <m:r>
                              <m:rPr>
                                <m:sty m:val="p"/>
                              </m:rPr>
                              <a:rPr kumimoji="0" lang="en-US" altLang="zh-TW" sz="28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lg</m:t>
                            </m:r>
                          </m:fName>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𝑛</m:t>
                            </m:r>
                          </m:e>
                        </m:func>
                      </m:e>
                    </m:d>
                  </m:oMath>
                </a14:m>
                <a:r>
                  <a:rPr kumimoji="0" lang="en-US" altLang="zh-TW" sz="2800" b="0" i="0" u="none" strike="noStrike" kern="1200" cap="none" spc="0" normalizeH="0" baseline="0" noProof="0" dirty="0">
                    <a:ln>
                      <a:noFill/>
                    </a:ln>
                    <a:solidFill>
                      <a:prstClr val="black"/>
                    </a:solidFill>
                    <a:effectLst/>
                    <a:uLnTx/>
                    <a:uFillTx/>
                    <a:latin typeface="Calibri"/>
                    <a:cs typeface="+mn-cs"/>
                  </a:rPr>
                  <a:t> time in the comparison model.</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Sorting algorithms that run in linear time need to make assumptions about their input.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Linear-time selection algorithms do not require any assumptions about their input.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Linear-time selection algorithms solve the selection problem without sorting and therefore are not subject to the </a:t>
                </a:r>
                <a14:m>
                  <m:oMath xmlns:m="http://schemas.openxmlformats.org/officeDocument/2006/math">
                    <m:r>
                      <m:rPr>
                        <m:sty m:val="p"/>
                      </m:rPr>
                      <a:rPr kumimoji="0" lang="el-GR"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Ω</m:t>
                    </m:r>
                    <m:d>
                      <m:dPr>
                        <m:ctrlPr>
                          <a:rPr kumimoji="0" lang="el-GR"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𝑛</m:t>
                        </m:r>
                        <m:func>
                          <m:func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funcPr>
                          <m:fName>
                            <m:r>
                              <m:rPr>
                                <m:sty m:val="p"/>
                              </m:rPr>
                              <a:rPr kumimoji="0" lang="en-US" altLang="zh-TW" sz="28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lg</m:t>
                            </m:r>
                          </m:fName>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𝑛</m:t>
                            </m:r>
                          </m:e>
                        </m:func>
                      </m:e>
                    </m:d>
                  </m:oMath>
                </a14:m>
                <a:r>
                  <a:rPr kumimoji="0" lang="en-US" altLang="zh-TW" sz="2800" b="0" i="0" u="none" strike="noStrike" kern="1200" cap="none" spc="0" normalizeH="0" baseline="0" noProof="0" dirty="0">
                    <a:ln>
                      <a:noFill/>
                    </a:ln>
                    <a:solidFill>
                      <a:prstClr val="black"/>
                    </a:solidFill>
                    <a:effectLst/>
                    <a:uLnTx/>
                    <a:uFillTx/>
                    <a:latin typeface="Calibri"/>
                    <a:cs typeface="+mn-cs"/>
                  </a:rPr>
                  <a:t> lower bound.</a:t>
                </a:r>
              </a:p>
              <a:p>
                <a:endParaRPr lang="zh-TW" altLang="en-US" dirty="0"/>
              </a:p>
            </p:txBody>
          </p:sp>
        </mc:Choice>
        <mc:Fallback xmlns="">
          <p:sp>
            <p:nvSpPr>
              <p:cNvPr id="3" name="內容版面配置區 2">
                <a:extLst>
                  <a:ext uri="{FF2B5EF4-FFF2-40B4-BE49-F238E27FC236}">
                    <a16:creationId xmlns:a16="http://schemas.microsoft.com/office/drawing/2014/main" id="{F26B1F3B-533C-4DCF-BA35-AFDD8E93F7F2}"/>
                  </a:ext>
                </a:extLst>
              </p:cNvPr>
              <p:cNvSpPr>
                <a:spLocks noGrp="1" noRot="1" noChangeAspect="1" noMove="1" noResize="1" noEditPoints="1" noAdjustHandles="1" noChangeArrowheads="1" noChangeShapeType="1" noTextEdit="1"/>
              </p:cNvSpPr>
              <p:nvPr>
                <p:ph sz="quarter" idx="14"/>
              </p:nvPr>
            </p:nvSpPr>
            <p:spPr>
              <a:xfrm>
                <a:off x="444243" y="1801744"/>
                <a:ext cx="10688813" cy="3972204"/>
              </a:xfrm>
              <a:blipFill>
                <a:blip r:embed="rId2"/>
                <a:stretch>
                  <a:fillRect l="-1198" t="-2611" r="-1597" b="-6605"/>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9DA8F807-244C-42D2-B9E0-F4B7CB3B1B79}"/>
              </a:ext>
            </a:extLst>
          </p:cNvPr>
          <p:cNvSpPr>
            <a:spLocks noGrp="1"/>
          </p:cNvSpPr>
          <p:nvPr>
            <p:ph type="sldNum" sz="quarter" idx="12"/>
          </p:nvPr>
        </p:nvSpPr>
        <p:spPr/>
        <p:txBody>
          <a:bodyPr/>
          <a:lstStyle/>
          <a:p>
            <a:fld id="{273D50BF-F804-4F2B-A050-D3DD5B4A1FE5}" type="slidenum">
              <a:rPr lang="zh-TW" altLang="en-US" smtClean="0"/>
              <a:pPr/>
              <a:t>37</a:t>
            </a:fld>
            <a:endParaRPr lang="zh-TW" altLang="en-US" dirty="0"/>
          </a:p>
        </p:txBody>
      </p:sp>
      <p:sp>
        <p:nvSpPr>
          <p:cNvPr id="5" name="標題 4">
            <a:extLst>
              <a:ext uri="{FF2B5EF4-FFF2-40B4-BE49-F238E27FC236}">
                <a16:creationId xmlns:a16="http://schemas.microsoft.com/office/drawing/2014/main" id="{A0C3385D-FC55-465F-B992-198F48E0E855}"/>
              </a:ext>
            </a:extLst>
          </p:cNvPr>
          <p:cNvSpPr>
            <a:spLocks noGrp="1"/>
          </p:cNvSpPr>
          <p:nvPr>
            <p:ph type="title"/>
          </p:nvPr>
        </p:nvSpPr>
        <p:spPr>
          <a:xfrm>
            <a:off x="444244" y="800313"/>
            <a:ext cx="10688812" cy="868517"/>
          </a:xfrm>
        </p:spPr>
        <p:txBody>
          <a:bodyPr/>
          <a:lstStyle/>
          <a:p>
            <a:r>
              <a:rPr lang="en-US" altLang="zh-TW" dirty="0"/>
              <a:t>Analysis</a:t>
            </a:r>
            <a:endParaRPr lang="zh-TW" altLang="en-US" dirty="0"/>
          </a:p>
        </p:txBody>
      </p:sp>
    </p:spTree>
    <p:extLst>
      <p:ext uri="{BB962C8B-B14F-4D97-AF65-F5344CB8AC3E}">
        <p14:creationId xmlns:p14="http://schemas.microsoft.com/office/powerpoint/2010/main" val="7481240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273D50BF-F804-4F2B-A050-D3DD5B4A1FE5}" type="slidenum">
              <a:rPr lang="zh-TW" altLang="en-US" smtClean="0"/>
              <a:pPr/>
              <a:t>38</a:t>
            </a:fld>
            <a:endParaRPr lang="zh-TW" altLang="en-US" dirty="0"/>
          </a:p>
        </p:txBody>
      </p:sp>
    </p:spTree>
    <p:extLst>
      <p:ext uri="{BB962C8B-B14F-4D97-AF65-F5344CB8AC3E}">
        <p14:creationId xmlns:p14="http://schemas.microsoft.com/office/powerpoint/2010/main" val="4168957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a:extLst>
              <a:ext uri="{FF2B5EF4-FFF2-40B4-BE49-F238E27FC236}">
                <a16:creationId xmlns:a16="http://schemas.microsoft.com/office/drawing/2014/main" id="{4DE99635-DCD6-4968-A645-8BAB16F21D62}"/>
              </a:ext>
            </a:extLst>
          </p:cNvPr>
          <p:cNvSpPr>
            <a:spLocks noGrp="1"/>
          </p:cNvSpPr>
          <p:nvPr>
            <p:ph type="title"/>
          </p:nvPr>
        </p:nvSpPr>
        <p:spPr>
          <a:xfrm>
            <a:off x="1219571" y="2530020"/>
            <a:ext cx="7524934" cy="1492397"/>
          </a:xfrm>
        </p:spPr>
        <p:txBody>
          <a:bodyPr>
            <a:normAutofit/>
          </a:bodyPr>
          <a:lstStyle/>
          <a:p>
            <a:r>
              <a:rPr lang="en-US" altLang="zh-TW" dirty="0"/>
              <a:t>Minimum and Maximum</a:t>
            </a:r>
            <a:endParaRPr lang="zh-TW" altLang="en-US" dirty="0"/>
          </a:p>
        </p:txBody>
      </p:sp>
      <p:sp>
        <p:nvSpPr>
          <p:cNvPr id="2" name="投影片編號版面配置區 1">
            <a:extLst>
              <a:ext uri="{FF2B5EF4-FFF2-40B4-BE49-F238E27FC236}">
                <a16:creationId xmlns:a16="http://schemas.microsoft.com/office/drawing/2014/main" id="{2E2DDA58-CB3D-4BDB-954B-3E0BCB94D7B1}"/>
              </a:ext>
            </a:extLst>
          </p:cNvPr>
          <p:cNvSpPr>
            <a:spLocks noGrp="1"/>
          </p:cNvSpPr>
          <p:nvPr>
            <p:ph type="sldNum" sz="quarter" idx="12"/>
          </p:nvPr>
        </p:nvSpPr>
        <p:spPr/>
        <p:txBody>
          <a:bodyPr/>
          <a:lstStyle/>
          <a:p>
            <a:fld id="{273D50BF-F804-4F2B-A050-D3DD5B4A1FE5}" type="slidenum">
              <a:rPr lang="zh-TW" altLang="en-US" smtClean="0"/>
              <a:pPr/>
              <a:t>4</a:t>
            </a:fld>
            <a:endParaRPr lang="zh-TW" altLang="en-US" dirty="0"/>
          </a:p>
        </p:txBody>
      </p:sp>
    </p:spTree>
    <p:extLst>
      <p:ext uri="{BB962C8B-B14F-4D97-AF65-F5344CB8AC3E}">
        <p14:creationId xmlns:p14="http://schemas.microsoft.com/office/powerpoint/2010/main" val="160876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F26B1F3B-533C-4DCF-BA35-AFDD8E93F7F2}"/>
                  </a:ext>
                </a:extLst>
              </p:cNvPr>
              <p:cNvSpPr>
                <a:spLocks noGrp="1"/>
              </p:cNvSpPr>
              <p:nvPr>
                <p:ph sz="quarter" idx="14"/>
              </p:nvPr>
            </p:nvSpPr>
            <p:spPr>
              <a:xfrm>
                <a:off x="444243" y="1801744"/>
                <a:ext cx="10688813" cy="3972204"/>
              </a:xfrm>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We can easily obtain an upper bound of </a:t>
                </a:r>
                <a14:m>
                  <m:oMath xmlns:m="http://schemas.openxmlformats.org/officeDocument/2006/math">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𝑛</m:t>
                    </m:r>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–1</m:t>
                    </m:r>
                  </m:oMath>
                </a14:m>
                <a:r>
                  <a:rPr kumimoji="0" lang="en-US" altLang="zh-TW" sz="2800" b="0" i="0" u="none" strike="noStrike" kern="1200" cap="none" spc="0" normalizeH="0" baseline="0" noProof="0" dirty="0">
                    <a:ln>
                      <a:noFill/>
                    </a:ln>
                    <a:solidFill>
                      <a:prstClr val="black"/>
                    </a:solidFill>
                    <a:effectLst/>
                    <a:uLnTx/>
                    <a:uFillTx/>
                    <a:latin typeface="Calibri"/>
                    <a:cs typeface="+mn-cs"/>
                  </a:rPr>
                  <a:t> comparisons for finding the minimum of a set of </a:t>
                </a:r>
                <a14:m>
                  <m:oMath xmlns:m="http://schemas.openxmlformats.org/officeDocument/2006/math">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𝑛</m:t>
                    </m:r>
                  </m:oMath>
                </a14:m>
                <a:r>
                  <a:rPr kumimoji="0" lang="en-US" altLang="zh-TW" sz="2800" b="0" i="0" u="none" strike="noStrike" kern="1200" cap="none" spc="0" normalizeH="0" baseline="0" noProof="0" dirty="0">
                    <a:ln>
                      <a:noFill/>
                    </a:ln>
                    <a:solidFill>
                      <a:prstClr val="black"/>
                    </a:solidFill>
                    <a:effectLst/>
                    <a:uLnTx/>
                    <a:uFillTx/>
                    <a:latin typeface="Calibri"/>
                    <a:cs typeface="+mn-cs"/>
                  </a:rPr>
                  <a:t> elements.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Examine each element in turn and keep track of the smallest one.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This is the best we can do, because each element, except the minimum, must be compared to a smaller element at least once.</a:t>
                </a:r>
              </a:p>
              <a:p>
                <a:endParaRPr lang="zh-TW" altLang="en-US" dirty="0"/>
              </a:p>
            </p:txBody>
          </p:sp>
        </mc:Choice>
        <mc:Fallback xmlns="">
          <p:sp>
            <p:nvSpPr>
              <p:cNvPr id="3" name="內容版面配置區 2">
                <a:extLst>
                  <a:ext uri="{FF2B5EF4-FFF2-40B4-BE49-F238E27FC236}">
                    <a16:creationId xmlns:a16="http://schemas.microsoft.com/office/drawing/2014/main" id="{F26B1F3B-533C-4DCF-BA35-AFDD8E93F7F2}"/>
                  </a:ext>
                </a:extLst>
              </p:cNvPr>
              <p:cNvSpPr>
                <a:spLocks noGrp="1" noRot="1" noChangeAspect="1" noMove="1" noResize="1" noEditPoints="1" noAdjustHandles="1" noChangeArrowheads="1" noChangeShapeType="1" noTextEdit="1"/>
              </p:cNvSpPr>
              <p:nvPr>
                <p:ph sz="quarter" idx="14"/>
              </p:nvPr>
            </p:nvSpPr>
            <p:spPr>
              <a:xfrm>
                <a:off x="444243" y="1801744"/>
                <a:ext cx="10688813" cy="3972204"/>
              </a:xfrm>
              <a:blipFill>
                <a:blip r:embed="rId2"/>
                <a:stretch>
                  <a:fillRect l="-1198" t="-2611" r="-2396"/>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9DA8F807-244C-42D2-B9E0-F4B7CB3B1B79}"/>
              </a:ext>
            </a:extLst>
          </p:cNvPr>
          <p:cNvSpPr>
            <a:spLocks noGrp="1"/>
          </p:cNvSpPr>
          <p:nvPr>
            <p:ph type="sldNum" sz="quarter" idx="12"/>
          </p:nvPr>
        </p:nvSpPr>
        <p:spPr/>
        <p:txBody>
          <a:bodyPr/>
          <a:lstStyle/>
          <a:p>
            <a:fld id="{273D50BF-F804-4F2B-A050-D3DD5B4A1FE5}" type="slidenum">
              <a:rPr lang="zh-TW" altLang="en-US" smtClean="0"/>
              <a:pPr/>
              <a:t>5</a:t>
            </a:fld>
            <a:endParaRPr lang="zh-TW" altLang="en-US" dirty="0"/>
          </a:p>
        </p:txBody>
      </p:sp>
      <p:sp>
        <p:nvSpPr>
          <p:cNvPr id="5" name="標題 4">
            <a:extLst>
              <a:ext uri="{FF2B5EF4-FFF2-40B4-BE49-F238E27FC236}">
                <a16:creationId xmlns:a16="http://schemas.microsoft.com/office/drawing/2014/main" id="{A0C3385D-FC55-465F-B992-198F48E0E855}"/>
              </a:ext>
            </a:extLst>
          </p:cNvPr>
          <p:cNvSpPr>
            <a:spLocks noGrp="1"/>
          </p:cNvSpPr>
          <p:nvPr>
            <p:ph type="title"/>
          </p:nvPr>
        </p:nvSpPr>
        <p:spPr>
          <a:xfrm>
            <a:off x="444244" y="800313"/>
            <a:ext cx="10688812" cy="868517"/>
          </a:xfrm>
        </p:spPr>
        <p:txBody>
          <a:bodyPr/>
          <a:lstStyle/>
          <a:p>
            <a:r>
              <a:rPr lang="en-US" altLang="zh-TW" dirty="0"/>
              <a:t>Minimum and Maximum</a:t>
            </a:r>
            <a:endParaRPr lang="zh-TW" altLang="en-US" dirty="0"/>
          </a:p>
        </p:txBody>
      </p:sp>
    </p:spTree>
    <p:extLst>
      <p:ext uri="{BB962C8B-B14F-4D97-AF65-F5344CB8AC3E}">
        <p14:creationId xmlns:p14="http://schemas.microsoft.com/office/powerpoint/2010/main" val="3061262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F26B1F3B-533C-4DCF-BA35-AFDD8E93F7F2}"/>
                  </a:ext>
                </a:extLst>
              </p:cNvPr>
              <p:cNvSpPr>
                <a:spLocks noGrp="1"/>
              </p:cNvSpPr>
              <p:nvPr>
                <p:ph sz="quarter" idx="14"/>
              </p:nvPr>
            </p:nvSpPr>
            <p:spPr>
              <a:xfrm>
                <a:off x="444243" y="1801744"/>
                <a:ext cx="10688813" cy="3972204"/>
              </a:xfrm>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The following pseudocode finds the minimum element in array </a:t>
                </a:r>
                <a14:m>
                  <m:oMath xmlns:m="http://schemas.openxmlformats.org/officeDocument/2006/math">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𝐴</m:t>
                    </m:r>
                    <m:d>
                      <m:dPr>
                        <m:begChr m:val="["/>
                        <m:endChr m:val="]"/>
                        <m:ctrlP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ctrlPr>
                      </m:dPr>
                      <m:e>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1…</m:t>
                        </m:r>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𝑛</m:t>
                        </m:r>
                      </m:e>
                    </m:d>
                  </m:oMath>
                </a14:m>
                <a:r>
                  <a:rPr kumimoji="0" lang="en-US" altLang="zh-TW" sz="2800" b="0" i="0" u="none" strike="noStrike" kern="1200" cap="none" spc="0" normalizeH="0" baseline="0" noProof="0" dirty="0">
                    <a:ln>
                      <a:noFill/>
                    </a:ln>
                    <a:solidFill>
                      <a:prstClr val="black"/>
                    </a:solidFill>
                    <a:effectLst/>
                    <a:uLnTx/>
                    <a:uFillTx/>
                    <a:latin typeface="Calibri"/>
                    <a:cs typeface="+mn-cs"/>
                  </a:rPr>
                  <a:t>:</a:t>
                </a:r>
              </a:p>
              <a:p>
                <a:endParaRPr lang="zh-TW" altLang="en-US" dirty="0"/>
              </a:p>
            </p:txBody>
          </p:sp>
        </mc:Choice>
        <mc:Fallback xmlns="">
          <p:sp>
            <p:nvSpPr>
              <p:cNvPr id="3" name="內容版面配置區 2">
                <a:extLst>
                  <a:ext uri="{FF2B5EF4-FFF2-40B4-BE49-F238E27FC236}">
                    <a16:creationId xmlns:a16="http://schemas.microsoft.com/office/drawing/2014/main" id="{F26B1F3B-533C-4DCF-BA35-AFDD8E93F7F2}"/>
                  </a:ext>
                </a:extLst>
              </p:cNvPr>
              <p:cNvSpPr>
                <a:spLocks noGrp="1" noRot="1" noChangeAspect="1" noMove="1" noResize="1" noEditPoints="1" noAdjustHandles="1" noChangeArrowheads="1" noChangeShapeType="1" noTextEdit="1"/>
              </p:cNvSpPr>
              <p:nvPr>
                <p:ph sz="quarter" idx="14"/>
              </p:nvPr>
            </p:nvSpPr>
            <p:spPr>
              <a:xfrm>
                <a:off x="444243" y="1801744"/>
                <a:ext cx="10688813" cy="3972204"/>
              </a:xfrm>
              <a:blipFill>
                <a:blip r:embed="rId2"/>
                <a:stretch>
                  <a:fillRect l="-1198" t="-2611" r="-1027"/>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9DA8F807-244C-42D2-B9E0-F4B7CB3B1B79}"/>
              </a:ext>
            </a:extLst>
          </p:cNvPr>
          <p:cNvSpPr>
            <a:spLocks noGrp="1"/>
          </p:cNvSpPr>
          <p:nvPr>
            <p:ph type="sldNum" sz="quarter" idx="12"/>
          </p:nvPr>
        </p:nvSpPr>
        <p:spPr/>
        <p:txBody>
          <a:bodyPr/>
          <a:lstStyle/>
          <a:p>
            <a:fld id="{273D50BF-F804-4F2B-A050-D3DD5B4A1FE5}" type="slidenum">
              <a:rPr lang="zh-TW" altLang="en-US" smtClean="0"/>
              <a:pPr/>
              <a:t>6</a:t>
            </a:fld>
            <a:endParaRPr lang="zh-TW" altLang="en-US" dirty="0"/>
          </a:p>
        </p:txBody>
      </p:sp>
      <p:sp>
        <p:nvSpPr>
          <p:cNvPr id="5" name="標題 4">
            <a:extLst>
              <a:ext uri="{FF2B5EF4-FFF2-40B4-BE49-F238E27FC236}">
                <a16:creationId xmlns:a16="http://schemas.microsoft.com/office/drawing/2014/main" id="{A0C3385D-FC55-465F-B992-198F48E0E855}"/>
              </a:ext>
            </a:extLst>
          </p:cNvPr>
          <p:cNvSpPr>
            <a:spLocks noGrp="1"/>
          </p:cNvSpPr>
          <p:nvPr>
            <p:ph type="title"/>
          </p:nvPr>
        </p:nvSpPr>
        <p:spPr>
          <a:xfrm>
            <a:off x="444244" y="800313"/>
            <a:ext cx="10688812" cy="868517"/>
          </a:xfrm>
        </p:spPr>
        <p:txBody>
          <a:bodyPr/>
          <a:lstStyle/>
          <a:p>
            <a:r>
              <a:rPr lang="en-US" altLang="zh-TW" dirty="0"/>
              <a:t>Minimum and Maximum</a:t>
            </a:r>
            <a:endParaRPr lang="zh-TW" altLang="en-US" dirty="0"/>
          </a:p>
        </p:txBody>
      </p:sp>
      <p:pic>
        <p:nvPicPr>
          <p:cNvPr id="6" name="內容版面配置區 4">
            <a:extLst>
              <a:ext uri="{FF2B5EF4-FFF2-40B4-BE49-F238E27FC236}">
                <a16:creationId xmlns:a16="http://schemas.microsoft.com/office/drawing/2014/main" id="{64F1295F-A463-4048-8AC3-AD6A9DF24A04}"/>
              </a:ext>
            </a:extLst>
          </p:cNvPr>
          <p:cNvPicPr>
            <a:picLocks noChangeAspect="1"/>
          </p:cNvPicPr>
          <p:nvPr/>
        </p:nvPicPr>
        <p:blipFill>
          <a:blip r:embed="rId3"/>
          <a:stretch>
            <a:fillRect/>
          </a:stretch>
        </p:blipFill>
        <p:spPr>
          <a:xfrm>
            <a:off x="488731" y="2365446"/>
            <a:ext cx="10972800" cy="2844800"/>
          </a:xfrm>
          <a:prstGeom prst="rect">
            <a:avLst/>
          </a:prstGeom>
        </p:spPr>
      </p:pic>
    </p:spTree>
    <p:extLst>
      <p:ext uri="{BB962C8B-B14F-4D97-AF65-F5344CB8AC3E}">
        <p14:creationId xmlns:p14="http://schemas.microsoft.com/office/powerpoint/2010/main" val="1145667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F26B1F3B-533C-4DCF-BA35-AFDD8E93F7F2}"/>
                  </a:ext>
                </a:extLst>
              </p:cNvPr>
              <p:cNvSpPr>
                <a:spLocks noGrp="1"/>
              </p:cNvSpPr>
              <p:nvPr>
                <p:ph sz="quarter" idx="14"/>
              </p:nvPr>
            </p:nvSpPr>
            <p:spPr>
              <a:xfrm>
                <a:off x="444243" y="1801744"/>
                <a:ext cx="10688813" cy="3972204"/>
              </a:xfrm>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The maximum can be found in exactly the same way by replacing the </a:t>
                </a:r>
                <a14:m>
                  <m:oMath xmlns:m="http://schemas.openxmlformats.org/officeDocument/2006/math">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&gt;</m:t>
                    </m:r>
                  </m:oMath>
                </a14:m>
                <a:r>
                  <a:rPr kumimoji="0" lang="en-US" altLang="zh-TW" sz="2800" b="0" i="0" u="none" strike="noStrike" kern="1200" cap="none" spc="0" normalizeH="0" baseline="0" noProof="0" dirty="0">
                    <a:ln>
                      <a:noFill/>
                    </a:ln>
                    <a:solidFill>
                      <a:prstClr val="black"/>
                    </a:solidFill>
                    <a:effectLst/>
                    <a:uLnTx/>
                    <a:uFillTx/>
                    <a:latin typeface="Calibri"/>
                    <a:cs typeface="+mn-cs"/>
                  </a:rPr>
                  <a:t> with </a:t>
                </a:r>
                <a14:m>
                  <m:oMath xmlns:m="http://schemas.openxmlformats.org/officeDocument/2006/math">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&lt;</m:t>
                    </m:r>
                  </m:oMath>
                </a14:m>
                <a:r>
                  <a:rPr kumimoji="0" lang="en-US" altLang="zh-TW" sz="2800" b="0" i="0" u="none" strike="noStrike" kern="1200" cap="none" spc="0" normalizeH="0" baseline="0" noProof="0" dirty="0">
                    <a:ln>
                      <a:noFill/>
                    </a:ln>
                    <a:solidFill>
                      <a:prstClr val="black"/>
                    </a:solidFill>
                    <a:effectLst/>
                    <a:uLnTx/>
                    <a:uFillTx/>
                    <a:latin typeface="Calibri"/>
                    <a:cs typeface="+mn-cs"/>
                  </a:rPr>
                  <a:t> in the above algorithm.</a:t>
                </a:r>
              </a:p>
              <a:p>
                <a:endParaRPr lang="zh-TW" altLang="en-US" dirty="0"/>
              </a:p>
            </p:txBody>
          </p:sp>
        </mc:Choice>
        <mc:Fallback xmlns="">
          <p:sp>
            <p:nvSpPr>
              <p:cNvPr id="3" name="內容版面配置區 2">
                <a:extLst>
                  <a:ext uri="{FF2B5EF4-FFF2-40B4-BE49-F238E27FC236}">
                    <a16:creationId xmlns:a16="http://schemas.microsoft.com/office/drawing/2014/main" id="{F26B1F3B-533C-4DCF-BA35-AFDD8E93F7F2}"/>
                  </a:ext>
                </a:extLst>
              </p:cNvPr>
              <p:cNvSpPr>
                <a:spLocks noGrp="1" noRot="1" noChangeAspect="1" noMove="1" noResize="1" noEditPoints="1" noAdjustHandles="1" noChangeArrowheads="1" noChangeShapeType="1" noTextEdit="1"/>
              </p:cNvSpPr>
              <p:nvPr>
                <p:ph sz="quarter" idx="14"/>
              </p:nvPr>
            </p:nvSpPr>
            <p:spPr>
              <a:xfrm>
                <a:off x="444243" y="1801744"/>
                <a:ext cx="10688813" cy="3972204"/>
              </a:xfrm>
              <a:blipFill>
                <a:blip r:embed="rId2"/>
                <a:stretch>
                  <a:fillRect l="-1198" t="-2611"/>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9DA8F807-244C-42D2-B9E0-F4B7CB3B1B79}"/>
              </a:ext>
            </a:extLst>
          </p:cNvPr>
          <p:cNvSpPr>
            <a:spLocks noGrp="1"/>
          </p:cNvSpPr>
          <p:nvPr>
            <p:ph type="sldNum" sz="quarter" idx="12"/>
          </p:nvPr>
        </p:nvSpPr>
        <p:spPr/>
        <p:txBody>
          <a:bodyPr/>
          <a:lstStyle/>
          <a:p>
            <a:fld id="{273D50BF-F804-4F2B-A050-D3DD5B4A1FE5}" type="slidenum">
              <a:rPr lang="zh-TW" altLang="en-US" smtClean="0"/>
              <a:pPr/>
              <a:t>7</a:t>
            </a:fld>
            <a:endParaRPr lang="zh-TW" altLang="en-US" dirty="0"/>
          </a:p>
        </p:txBody>
      </p:sp>
      <p:sp>
        <p:nvSpPr>
          <p:cNvPr id="5" name="標題 4">
            <a:extLst>
              <a:ext uri="{FF2B5EF4-FFF2-40B4-BE49-F238E27FC236}">
                <a16:creationId xmlns:a16="http://schemas.microsoft.com/office/drawing/2014/main" id="{A0C3385D-FC55-465F-B992-198F48E0E855}"/>
              </a:ext>
            </a:extLst>
          </p:cNvPr>
          <p:cNvSpPr>
            <a:spLocks noGrp="1"/>
          </p:cNvSpPr>
          <p:nvPr>
            <p:ph type="title"/>
          </p:nvPr>
        </p:nvSpPr>
        <p:spPr>
          <a:xfrm>
            <a:off x="444244" y="800313"/>
            <a:ext cx="10688812" cy="868517"/>
          </a:xfrm>
        </p:spPr>
        <p:txBody>
          <a:bodyPr/>
          <a:lstStyle/>
          <a:p>
            <a:r>
              <a:rPr lang="en-US" altLang="zh-TW" dirty="0"/>
              <a:t>Minimum and Maximum</a:t>
            </a:r>
            <a:endParaRPr lang="zh-TW" altLang="en-US" dirty="0"/>
          </a:p>
        </p:txBody>
      </p:sp>
      <p:pic>
        <p:nvPicPr>
          <p:cNvPr id="6" name="內容版面配置區 8">
            <a:extLst>
              <a:ext uri="{FF2B5EF4-FFF2-40B4-BE49-F238E27FC236}">
                <a16:creationId xmlns:a16="http://schemas.microsoft.com/office/drawing/2014/main" id="{149F5A5B-4514-4782-BF26-206371387298}"/>
              </a:ext>
            </a:extLst>
          </p:cNvPr>
          <p:cNvPicPr>
            <a:picLocks noChangeAspect="1"/>
          </p:cNvPicPr>
          <p:nvPr/>
        </p:nvPicPr>
        <p:blipFill>
          <a:blip r:embed="rId3"/>
          <a:stretch>
            <a:fillRect/>
          </a:stretch>
        </p:blipFill>
        <p:spPr>
          <a:xfrm>
            <a:off x="488731" y="2718385"/>
            <a:ext cx="10972800" cy="2854036"/>
          </a:xfrm>
          <a:prstGeom prst="rect">
            <a:avLst/>
          </a:prstGeom>
        </p:spPr>
      </p:pic>
    </p:spTree>
    <p:extLst>
      <p:ext uri="{BB962C8B-B14F-4D97-AF65-F5344CB8AC3E}">
        <p14:creationId xmlns:p14="http://schemas.microsoft.com/office/powerpoint/2010/main" val="449531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F26B1F3B-533C-4DCF-BA35-AFDD8E93F7F2}"/>
                  </a:ext>
                </a:extLst>
              </p:cNvPr>
              <p:cNvSpPr>
                <a:spLocks noGrp="1"/>
              </p:cNvSpPr>
              <p:nvPr>
                <p:ph sz="quarter" idx="14"/>
              </p:nvPr>
            </p:nvSpPr>
            <p:spPr>
              <a:xfrm>
                <a:off x="444243" y="1801744"/>
                <a:ext cx="10688813" cy="3972204"/>
              </a:xfr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A simple algorithm to find the minimum and maximum: </a:t>
                </a:r>
                <a14:m>
                  <m:oMath xmlns:m="http://schemas.openxmlformats.org/officeDocument/2006/math">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𝑛</m:t>
                    </m:r>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–1 </m:t>
                    </m:r>
                  </m:oMath>
                </a14:m>
                <a:r>
                  <a:rPr kumimoji="0" lang="en-US" altLang="zh-TW" sz="2800" b="0" i="0" u="none" strike="noStrike" kern="1200" cap="none" spc="0" normalizeH="0" baseline="0" noProof="0" dirty="0">
                    <a:ln>
                      <a:noFill/>
                    </a:ln>
                    <a:solidFill>
                      <a:prstClr val="black"/>
                    </a:solidFill>
                    <a:effectLst/>
                    <a:uLnTx/>
                    <a:uFillTx/>
                    <a:latin typeface="Calibri"/>
                    <a:cs typeface="+mn-cs"/>
                  </a:rPr>
                  <a:t>comparisons for the minimum and </a:t>
                </a:r>
                <a14:m>
                  <m:oMath xmlns:m="http://schemas.openxmlformats.org/officeDocument/2006/math">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𝑛</m:t>
                    </m:r>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–1</m:t>
                    </m:r>
                  </m:oMath>
                </a14:m>
                <a:r>
                  <a:rPr kumimoji="0" lang="en-US" altLang="zh-TW" sz="2800" b="0" i="0" u="none" strike="noStrike" kern="1200" cap="none" spc="0" normalizeH="0" baseline="0" noProof="0" dirty="0">
                    <a:ln>
                      <a:noFill/>
                    </a:ln>
                    <a:solidFill>
                      <a:prstClr val="black"/>
                    </a:solidFill>
                    <a:effectLst/>
                    <a:uLnTx/>
                    <a:uFillTx/>
                    <a:latin typeface="Calibri"/>
                    <a:cs typeface="+mn-cs"/>
                  </a:rPr>
                  <a:t> comparisons for maximum </a:t>
                </a:r>
                <a14:m>
                  <m:oMath xmlns:m="http://schemas.openxmlformats.org/officeDocument/2006/math">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oMath>
                </a14:m>
                <a:r>
                  <a:rPr kumimoji="0" lang="en-US" altLang="zh-TW" sz="2800" b="0" i="0" u="none" strike="noStrike" kern="1200" cap="none" spc="0" normalizeH="0" baseline="0" noProof="0" dirty="0">
                    <a:ln>
                      <a:noFill/>
                    </a:ln>
                    <a:solidFill>
                      <a:prstClr val="black"/>
                    </a:solidFill>
                    <a:effectLst/>
                    <a:uLnTx/>
                    <a:uFillTx/>
                    <a:latin typeface="Calibri"/>
                    <a:cs typeface="+mn-cs"/>
                  </a:rPr>
                  <a:t> total </a:t>
                </a:r>
                <a14:m>
                  <m:oMath xmlns:m="http://schemas.openxmlformats.org/officeDocument/2006/math">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2</m:t>
                    </m:r>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𝑛</m:t>
                    </m:r>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–2</m:t>
                    </m:r>
                  </m:oMath>
                </a14:m>
                <a:r>
                  <a:rPr kumimoji="0" lang="en-US" altLang="zh-TW" sz="2800" b="0" i="0" u="none" strike="noStrike" kern="1200" cap="none" spc="0" normalizeH="0" baseline="0" noProof="0" dirty="0">
                    <a:ln>
                      <a:noFill/>
                    </a:ln>
                    <a:solidFill>
                      <a:prstClr val="black"/>
                    </a:solidFill>
                    <a:effectLst/>
                    <a:uLnTx/>
                    <a:uFillTx/>
                    <a:latin typeface="Calibri"/>
                    <a:cs typeface="+mn-cs"/>
                  </a:rPr>
                  <a:t> comparisons </a:t>
                </a:r>
                <a14:m>
                  <m:oMath xmlns:m="http://schemas.openxmlformats.org/officeDocument/2006/math">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 </m:t>
                    </m:r>
                  </m:oMath>
                </a14:m>
                <a:r>
                  <a:rPr kumimoji="0" lang="en-US" altLang="zh-TW" sz="2800" b="0" i="0" u="none" strike="noStrike" kern="1200" cap="none" spc="0" normalizeH="0" baseline="0" noProof="0" dirty="0">
                    <a:ln>
                      <a:noFill/>
                    </a:ln>
                    <a:solidFill>
                      <a:prstClr val="black"/>
                    </a:solidFill>
                    <a:effectLst/>
                    <a:uLnTx/>
                    <a:uFillTx/>
                    <a:latin typeface="Calibri"/>
                    <a:cs typeface="+mn-cs"/>
                  </a:rPr>
                  <a:t> </a:t>
                </a:r>
                <a14:m>
                  <m:oMath xmlns:m="http://schemas.openxmlformats.org/officeDocument/2006/math">
                    <m:r>
                      <m:rPr>
                        <m:sty m:val="p"/>
                      </m:rPr>
                      <a:rPr kumimoji="0" lang="el-GR" altLang="zh-TW" sz="2800" b="0" i="1" u="none" strike="noStrike" kern="1200" cap="none" spc="0" normalizeH="0" baseline="0" noProof="0" dirty="0" smtClean="0">
                        <a:ln>
                          <a:noFill/>
                        </a:ln>
                        <a:solidFill>
                          <a:prstClr val="black"/>
                        </a:solidFill>
                        <a:effectLst/>
                        <a:uLnTx/>
                        <a:uFillTx/>
                        <a:latin typeface="Cambria Math" panose="02040503050406030204" pitchFamily="18" charset="0"/>
                        <a:ea typeface="Cambria Math" panose="02040503050406030204" pitchFamily="18" charset="0"/>
                        <a:cs typeface="+mn-cs"/>
                      </a:rPr>
                      <m:t>Θ</m:t>
                    </m:r>
                    <m:d>
                      <m:dPr>
                        <m:ctrlPr>
                          <a:rPr kumimoji="0" lang="el-GR" altLang="zh-TW" sz="2800" b="0" i="1" u="none" strike="noStrike" kern="1200" cap="none" spc="0" normalizeH="0" baseline="0" noProof="0" dirty="0" smtClean="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ea typeface="Cambria Math" panose="02040503050406030204" pitchFamily="18" charset="0"/>
                            <a:cs typeface="+mn-cs"/>
                          </a:rPr>
                          <m:t>𝑛</m:t>
                        </m:r>
                      </m:e>
                    </m:d>
                  </m:oMath>
                </a14:m>
                <a:r>
                  <a:rPr kumimoji="0" lang="en-US" altLang="zh-TW" sz="2800" b="0" i="0" u="none" strike="noStrike" kern="1200" cap="none" spc="0" normalizeH="0" baseline="0" noProof="0" dirty="0">
                    <a:ln>
                      <a:noFill/>
                    </a:ln>
                    <a:solidFill>
                      <a:prstClr val="black"/>
                    </a:solidFill>
                    <a:effectLst/>
                    <a:uLnTx/>
                    <a:uFillTx/>
                    <a:latin typeface="Calibri"/>
                    <a:cs typeface="+mn-cs"/>
                  </a:rPr>
                  <a:t> time.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TW" sz="2800" b="0" i="0" u="none" strike="noStrike" kern="1200" cap="none" spc="0" normalizeH="0" baseline="0" noProof="0" dirty="0">
                  <a:ln>
                    <a:noFill/>
                  </a:ln>
                  <a:solidFill>
                    <a:prstClr val="black"/>
                  </a:solidFill>
                  <a:effectLst/>
                  <a:uLnTx/>
                  <a:uFillTx/>
                  <a:latin typeface="Calibri"/>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srgbClr val="FF0000"/>
                    </a:solidFill>
                    <a:effectLst/>
                    <a:uLnTx/>
                    <a:uFillTx/>
                    <a:latin typeface="Calibri"/>
                    <a:cs typeface="+mn-cs"/>
                  </a:rPr>
                  <a:t>In fact, at most </a:t>
                </a:r>
                <a14:m>
                  <m:oMath xmlns:m="http://schemas.openxmlformats.org/officeDocument/2006/math">
                    <m:r>
                      <a:rPr kumimoji="0" lang="en-US" altLang="zh-TW" sz="2800" b="0" i="1" u="none" strike="noStrike" kern="1200" cap="none" spc="0" normalizeH="0" baseline="0" noProof="0" smtClean="0">
                        <a:ln>
                          <a:noFill/>
                        </a:ln>
                        <a:solidFill>
                          <a:srgbClr val="FF0000"/>
                        </a:solidFill>
                        <a:effectLst/>
                        <a:uLnTx/>
                        <a:uFillTx/>
                        <a:latin typeface="Cambria Math" panose="02040503050406030204" pitchFamily="18" charset="0"/>
                        <a:cs typeface="+mn-cs"/>
                      </a:rPr>
                      <m:t>3</m:t>
                    </m:r>
                    <m:d>
                      <m:dPr>
                        <m:begChr m:val="⌊"/>
                        <m:endChr m:val="⌋"/>
                        <m:ctrlPr>
                          <a:rPr kumimoji="0" lang="en-US" altLang="zh-TW" sz="2800" b="0" i="1" u="none" strike="noStrike" kern="1200" cap="none" spc="0" normalizeH="0" baseline="0" noProof="0" smtClean="0">
                            <a:ln>
                              <a:noFill/>
                            </a:ln>
                            <a:solidFill>
                              <a:srgbClr val="FF0000"/>
                            </a:solidFill>
                            <a:effectLst/>
                            <a:uLnTx/>
                            <a:uFillTx/>
                            <a:latin typeface="Cambria Math" panose="02040503050406030204" pitchFamily="18" charset="0"/>
                            <a:cs typeface="+mn-cs"/>
                          </a:rPr>
                        </m:ctrlPr>
                      </m:dPr>
                      <m:e>
                        <m:r>
                          <a:rPr kumimoji="0" lang="en-US" altLang="zh-TW" sz="2800" b="0" i="1" u="none" strike="noStrike" kern="1200" cap="none" spc="0" normalizeH="0" baseline="0" noProof="0" smtClean="0">
                            <a:ln>
                              <a:noFill/>
                            </a:ln>
                            <a:solidFill>
                              <a:srgbClr val="FF0000"/>
                            </a:solidFill>
                            <a:effectLst/>
                            <a:uLnTx/>
                            <a:uFillTx/>
                            <a:latin typeface="Cambria Math" panose="02040503050406030204" pitchFamily="18" charset="0"/>
                            <a:cs typeface="+mn-cs"/>
                          </a:rPr>
                          <m:t>𝑛</m:t>
                        </m:r>
                        <m:r>
                          <a:rPr kumimoji="0" lang="en-US" altLang="zh-TW" sz="2800" b="0" i="1" u="none" strike="noStrike" kern="1200" cap="none" spc="0" normalizeH="0" baseline="0" noProof="0" smtClean="0">
                            <a:ln>
                              <a:noFill/>
                            </a:ln>
                            <a:solidFill>
                              <a:srgbClr val="FF0000"/>
                            </a:solidFill>
                            <a:effectLst/>
                            <a:uLnTx/>
                            <a:uFillTx/>
                            <a:latin typeface="Cambria Math" panose="02040503050406030204" pitchFamily="18" charset="0"/>
                            <a:cs typeface="+mn-cs"/>
                          </a:rPr>
                          <m:t>/2</m:t>
                        </m:r>
                      </m:e>
                    </m:d>
                  </m:oMath>
                </a14:m>
                <a:r>
                  <a:rPr kumimoji="0" lang="en-US" altLang="zh-TW" sz="2800" b="0" i="0" u="none" strike="noStrike" kern="1200" cap="none" spc="0" normalizeH="0" baseline="0" noProof="0" dirty="0">
                    <a:ln>
                      <a:noFill/>
                    </a:ln>
                    <a:solidFill>
                      <a:srgbClr val="FF0000"/>
                    </a:solidFill>
                    <a:effectLst/>
                    <a:uLnTx/>
                    <a:uFillTx/>
                    <a:latin typeface="Calibri"/>
                    <a:cs typeface="+mn-cs"/>
                  </a:rPr>
                  <a:t> comparisons are needed to find both the minimum and maximum !</a:t>
                </a:r>
              </a:p>
              <a:p>
                <a:endParaRPr lang="zh-TW" altLang="en-US" dirty="0"/>
              </a:p>
            </p:txBody>
          </p:sp>
        </mc:Choice>
        <mc:Fallback xmlns="">
          <p:sp>
            <p:nvSpPr>
              <p:cNvPr id="3" name="內容版面配置區 2">
                <a:extLst>
                  <a:ext uri="{FF2B5EF4-FFF2-40B4-BE49-F238E27FC236}">
                    <a16:creationId xmlns:a16="http://schemas.microsoft.com/office/drawing/2014/main" id="{F26B1F3B-533C-4DCF-BA35-AFDD8E93F7F2}"/>
                  </a:ext>
                </a:extLst>
              </p:cNvPr>
              <p:cNvSpPr>
                <a:spLocks noGrp="1" noRot="1" noChangeAspect="1" noMove="1" noResize="1" noEditPoints="1" noAdjustHandles="1" noChangeArrowheads="1" noChangeShapeType="1" noTextEdit="1"/>
              </p:cNvSpPr>
              <p:nvPr>
                <p:ph sz="quarter" idx="14"/>
              </p:nvPr>
            </p:nvSpPr>
            <p:spPr>
              <a:xfrm>
                <a:off x="444243" y="1801744"/>
                <a:ext cx="10688813" cy="3972204"/>
              </a:xfrm>
              <a:blipFill>
                <a:blip r:embed="rId2"/>
                <a:stretch>
                  <a:fillRect l="-1027" t="-2611"/>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9DA8F807-244C-42D2-B9E0-F4B7CB3B1B79}"/>
              </a:ext>
            </a:extLst>
          </p:cNvPr>
          <p:cNvSpPr>
            <a:spLocks noGrp="1"/>
          </p:cNvSpPr>
          <p:nvPr>
            <p:ph type="sldNum" sz="quarter" idx="12"/>
          </p:nvPr>
        </p:nvSpPr>
        <p:spPr/>
        <p:txBody>
          <a:bodyPr/>
          <a:lstStyle/>
          <a:p>
            <a:fld id="{273D50BF-F804-4F2B-A050-D3DD5B4A1FE5}" type="slidenum">
              <a:rPr lang="zh-TW" altLang="en-US" smtClean="0"/>
              <a:pPr/>
              <a:t>8</a:t>
            </a:fld>
            <a:endParaRPr lang="zh-TW" altLang="en-US" dirty="0"/>
          </a:p>
        </p:txBody>
      </p:sp>
      <p:sp>
        <p:nvSpPr>
          <p:cNvPr id="5" name="標題 4">
            <a:extLst>
              <a:ext uri="{FF2B5EF4-FFF2-40B4-BE49-F238E27FC236}">
                <a16:creationId xmlns:a16="http://schemas.microsoft.com/office/drawing/2014/main" id="{A0C3385D-FC55-465F-B992-198F48E0E855}"/>
              </a:ext>
            </a:extLst>
          </p:cNvPr>
          <p:cNvSpPr>
            <a:spLocks noGrp="1"/>
          </p:cNvSpPr>
          <p:nvPr>
            <p:ph type="title"/>
          </p:nvPr>
        </p:nvSpPr>
        <p:spPr>
          <a:xfrm>
            <a:off x="444244" y="800313"/>
            <a:ext cx="10688812" cy="868517"/>
          </a:xfrm>
        </p:spPr>
        <p:txBody>
          <a:bodyPr>
            <a:normAutofit fontScale="90000"/>
          </a:bodyPr>
          <a:lstStyle/>
          <a:p>
            <a:r>
              <a:rPr lang="en-US" altLang="zh-TW" dirty="0"/>
              <a:t>Simultaneous minimum and maximum</a:t>
            </a:r>
            <a:endParaRPr lang="zh-TW" altLang="en-US" dirty="0"/>
          </a:p>
        </p:txBody>
      </p:sp>
    </p:spTree>
    <p:extLst>
      <p:ext uri="{BB962C8B-B14F-4D97-AF65-F5344CB8AC3E}">
        <p14:creationId xmlns:p14="http://schemas.microsoft.com/office/powerpoint/2010/main" val="495150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F26B1F3B-533C-4DCF-BA35-AFDD8E93F7F2}"/>
                  </a:ext>
                </a:extLst>
              </p:cNvPr>
              <p:cNvSpPr>
                <a:spLocks noGrp="1"/>
              </p:cNvSpPr>
              <p:nvPr>
                <p:ph sz="quarter" idx="14"/>
              </p:nvPr>
            </p:nvSpPr>
            <p:spPr>
              <a:xfrm>
                <a:off x="444243" y="1801744"/>
                <a:ext cx="11017288" cy="3972204"/>
              </a:xfr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400" b="0" i="0" u="none" strike="noStrike" kern="1200" cap="none" spc="0" normalizeH="0" baseline="0" noProof="0" dirty="0">
                    <a:ln>
                      <a:noFill/>
                    </a:ln>
                    <a:solidFill>
                      <a:prstClr val="black"/>
                    </a:solidFill>
                    <a:effectLst/>
                    <a:uLnTx/>
                    <a:uFillTx/>
                    <a:latin typeface="Calibri"/>
                    <a:cs typeface="+mn-cs"/>
                  </a:rPr>
                  <a:t>Compare the elements of a pair to each other.</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400" b="0" i="0" u="none" strike="noStrike" kern="1200" cap="none" spc="0" normalizeH="0" baseline="0" noProof="0" dirty="0">
                    <a:ln>
                      <a:noFill/>
                    </a:ln>
                    <a:solidFill>
                      <a:prstClr val="black"/>
                    </a:solidFill>
                    <a:effectLst/>
                    <a:uLnTx/>
                    <a:uFillTx/>
                    <a:latin typeface="Calibri"/>
                    <a:cs typeface="+mn-cs"/>
                  </a:rPr>
                  <a:t>Then compare the larger element to the maximum so far, and compare the smaller element to the minimum so far.</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TW" sz="2400" b="0" i="0" u="none" strike="noStrike" kern="1200" cap="none" spc="0" normalizeH="0" baseline="0" noProof="0" dirty="0">
                  <a:ln>
                    <a:noFill/>
                  </a:ln>
                  <a:solidFill>
                    <a:prstClr val="black"/>
                  </a:solidFill>
                  <a:effectLst/>
                  <a:uLnTx/>
                  <a:uFillTx/>
                  <a:latin typeface="Calibri"/>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TW" sz="2400" b="1" i="0" u="sng" strike="noStrike" kern="1200" cap="none" spc="0" normalizeH="0" baseline="0" noProof="0" dirty="0">
                    <a:ln>
                      <a:noFill/>
                    </a:ln>
                    <a:solidFill>
                      <a:srgbClr val="FF0000"/>
                    </a:solidFill>
                    <a:effectLst/>
                    <a:uLnTx/>
                    <a:uFillTx/>
                    <a:latin typeface="Calibri"/>
                    <a:cs typeface="+mn-cs"/>
                  </a:rPr>
                  <a:t>This leads to only 3 comparisons for every 2 elements.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TW" sz="2400" b="0" i="0" u="sng" strike="noStrike" kern="1200" cap="none" spc="0" normalizeH="0" baseline="0" noProof="0" dirty="0">
                  <a:ln>
                    <a:noFill/>
                  </a:ln>
                  <a:solidFill>
                    <a:srgbClr val="FF0000"/>
                  </a:solidFill>
                  <a:effectLst/>
                  <a:uLnTx/>
                  <a:uFillTx/>
                  <a:latin typeface="Calibri"/>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TW" sz="2400" b="0" i="0" u="none" strike="noStrike" kern="1200" cap="none" spc="0" normalizeH="0" baseline="0" noProof="0" dirty="0">
                    <a:ln>
                      <a:noFill/>
                    </a:ln>
                    <a:solidFill>
                      <a:prstClr val="black"/>
                    </a:solidFill>
                    <a:effectLst/>
                    <a:uLnTx/>
                    <a:uFillTx/>
                    <a:latin typeface="Calibri"/>
                    <a:cs typeface="+mn-cs"/>
                  </a:rPr>
                  <a:t>Setting up the initial values for the min and max depends on whether </a:t>
                </a:r>
                <a14:m>
                  <m:oMath xmlns:m="http://schemas.openxmlformats.org/officeDocument/2006/math">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𝑛</m:t>
                    </m:r>
                  </m:oMath>
                </a14:m>
                <a:r>
                  <a:rPr kumimoji="0" lang="en-US" altLang="zh-TW" sz="2400" b="0" i="0" u="none" strike="noStrike" kern="1200" cap="none" spc="0" normalizeH="0" baseline="0" noProof="0" dirty="0">
                    <a:ln>
                      <a:noFill/>
                    </a:ln>
                    <a:solidFill>
                      <a:prstClr val="black"/>
                    </a:solidFill>
                    <a:effectLst/>
                    <a:uLnTx/>
                    <a:uFillTx/>
                    <a:latin typeface="Calibri"/>
                    <a:cs typeface="+mn-cs"/>
                  </a:rPr>
                  <a:t> is odd or even.</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400" b="0" i="0" u="none" strike="noStrike" kern="1200" cap="none" spc="0" normalizeH="0" baseline="0" noProof="0" dirty="0">
                    <a:ln>
                      <a:noFill/>
                    </a:ln>
                    <a:solidFill>
                      <a:prstClr val="black"/>
                    </a:solidFill>
                    <a:effectLst/>
                    <a:uLnTx/>
                    <a:uFillTx/>
                    <a:latin typeface="Calibri"/>
                    <a:cs typeface="+mn-cs"/>
                  </a:rPr>
                  <a:t>If </a:t>
                </a:r>
                <a14:m>
                  <m:oMath xmlns:m="http://schemas.openxmlformats.org/officeDocument/2006/math">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𝑛</m:t>
                    </m:r>
                  </m:oMath>
                </a14:m>
                <a:r>
                  <a:rPr kumimoji="0" lang="en-US" altLang="zh-TW" sz="2400" b="0" i="0" u="none" strike="noStrike" kern="1200" cap="none" spc="0" normalizeH="0" baseline="0" noProof="0" dirty="0">
                    <a:ln>
                      <a:noFill/>
                    </a:ln>
                    <a:solidFill>
                      <a:prstClr val="black"/>
                    </a:solidFill>
                    <a:effectLst/>
                    <a:uLnTx/>
                    <a:uFillTx/>
                    <a:latin typeface="Calibri"/>
                    <a:cs typeface="+mn-cs"/>
                  </a:rPr>
                  <a:t> is even, compare the first two elements and assign the larger to max and the smaller to min. Then process the rest of the elements in pairs.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400" b="0" i="0" u="none" strike="noStrike" kern="1200" cap="none" spc="0" normalizeH="0" baseline="0" noProof="0" dirty="0">
                    <a:ln>
                      <a:noFill/>
                    </a:ln>
                    <a:solidFill>
                      <a:prstClr val="black"/>
                    </a:solidFill>
                    <a:effectLst/>
                    <a:uLnTx/>
                    <a:uFillTx/>
                    <a:latin typeface="Calibri"/>
                    <a:cs typeface="+mn-cs"/>
                  </a:rPr>
                  <a:t>If </a:t>
                </a:r>
                <a14:m>
                  <m:oMath xmlns:m="http://schemas.openxmlformats.org/officeDocument/2006/math">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𝑛</m:t>
                    </m:r>
                  </m:oMath>
                </a14:m>
                <a:r>
                  <a:rPr kumimoji="0" lang="en-US" altLang="zh-TW" sz="2400" b="0" i="0" u="none" strike="noStrike" kern="1200" cap="none" spc="0" normalizeH="0" baseline="0" noProof="0" dirty="0">
                    <a:ln>
                      <a:noFill/>
                    </a:ln>
                    <a:solidFill>
                      <a:prstClr val="black"/>
                    </a:solidFill>
                    <a:effectLst/>
                    <a:uLnTx/>
                    <a:uFillTx/>
                    <a:latin typeface="Calibri"/>
                    <a:cs typeface="+mn-cs"/>
                  </a:rPr>
                  <a:t> is odd, set both min and max to the first element. Then process the rest of the elements in pairs.</a:t>
                </a:r>
              </a:p>
              <a:p>
                <a:endParaRPr lang="zh-TW" altLang="en-US" dirty="0"/>
              </a:p>
            </p:txBody>
          </p:sp>
        </mc:Choice>
        <mc:Fallback xmlns="">
          <p:sp>
            <p:nvSpPr>
              <p:cNvPr id="3" name="內容版面配置區 2">
                <a:extLst>
                  <a:ext uri="{FF2B5EF4-FFF2-40B4-BE49-F238E27FC236}">
                    <a16:creationId xmlns:a16="http://schemas.microsoft.com/office/drawing/2014/main" id="{F26B1F3B-533C-4DCF-BA35-AFDD8E93F7F2}"/>
                  </a:ext>
                </a:extLst>
              </p:cNvPr>
              <p:cNvSpPr>
                <a:spLocks noGrp="1" noRot="1" noChangeAspect="1" noMove="1" noResize="1" noEditPoints="1" noAdjustHandles="1" noChangeArrowheads="1" noChangeShapeType="1" noTextEdit="1"/>
              </p:cNvSpPr>
              <p:nvPr>
                <p:ph sz="quarter" idx="14"/>
              </p:nvPr>
            </p:nvSpPr>
            <p:spPr>
              <a:xfrm>
                <a:off x="444243" y="1801744"/>
                <a:ext cx="11017288" cy="3972204"/>
              </a:xfrm>
              <a:blipFill>
                <a:blip r:embed="rId2"/>
                <a:stretch>
                  <a:fillRect l="-885" t="-2151" b="-19508"/>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9DA8F807-244C-42D2-B9E0-F4B7CB3B1B79}"/>
              </a:ext>
            </a:extLst>
          </p:cNvPr>
          <p:cNvSpPr>
            <a:spLocks noGrp="1"/>
          </p:cNvSpPr>
          <p:nvPr>
            <p:ph type="sldNum" sz="quarter" idx="12"/>
          </p:nvPr>
        </p:nvSpPr>
        <p:spPr/>
        <p:txBody>
          <a:bodyPr/>
          <a:lstStyle/>
          <a:p>
            <a:fld id="{273D50BF-F804-4F2B-A050-D3DD5B4A1FE5}" type="slidenum">
              <a:rPr lang="zh-TW" altLang="en-US" smtClean="0"/>
              <a:pPr/>
              <a:t>9</a:t>
            </a:fld>
            <a:endParaRPr lang="zh-TW" altLang="en-US" dirty="0"/>
          </a:p>
        </p:txBody>
      </p:sp>
      <p:sp>
        <p:nvSpPr>
          <p:cNvPr id="5" name="標題 4">
            <a:extLst>
              <a:ext uri="{FF2B5EF4-FFF2-40B4-BE49-F238E27FC236}">
                <a16:creationId xmlns:a16="http://schemas.microsoft.com/office/drawing/2014/main" id="{A0C3385D-FC55-465F-B992-198F48E0E855}"/>
              </a:ext>
            </a:extLst>
          </p:cNvPr>
          <p:cNvSpPr>
            <a:spLocks noGrp="1"/>
          </p:cNvSpPr>
          <p:nvPr>
            <p:ph type="title"/>
          </p:nvPr>
        </p:nvSpPr>
        <p:spPr>
          <a:xfrm>
            <a:off x="444243" y="800313"/>
            <a:ext cx="11386396" cy="868517"/>
          </a:xfrm>
        </p:spPr>
        <p:txBody>
          <a:bodyPr>
            <a:noAutofit/>
          </a:bodyPr>
          <a:lstStyle/>
          <a:p>
            <a:r>
              <a:rPr lang="en-US" altLang="zh-TW" sz="4000" dirty="0"/>
              <a:t>Simultaneous minimum and maximum (cont.)</a:t>
            </a:r>
            <a:endParaRPr lang="zh-TW" altLang="en-US" sz="4000" dirty="0"/>
          </a:p>
        </p:txBody>
      </p:sp>
    </p:spTree>
    <p:extLst>
      <p:ext uri="{BB962C8B-B14F-4D97-AF65-F5344CB8AC3E}">
        <p14:creationId xmlns:p14="http://schemas.microsoft.com/office/powerpoint/2010/main" val="2097547110"/>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訂 4">
      <a:majorFont>
        <a:latin typeface="Calibri"/>
        <a:ea typeface="Calibri"/>
        <a:cs typeface=""/>
      </a:majorFont>
      <a:minorFont>
        <a:latin typeface="Calibri"/>
        <a:ea typeface="Calibr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marL="285750" marR="0" indent="-2857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sz="1800" kern="1200" dirty="0" smtClean="0">
            <a:solidFill>
              <a:schemeClr val="tx1"/>
            </a:solidFill>
            <a:latin typeface="微軟正黑體" panose="020B0604030504040204" pitchFamily="34" charset="-120"/>
            <a:ea typeface="微軟正黑體" panose="020B0604030504040204" pitchFamily="34" charset="-120"/>
            <a:cs typeface="+mn-cs"/>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3371</TotalTime>
  <Words>2297</Words>
  <Application>Microsoft Office PowerPoint</Application>
  <PresentationFormat>寬螢幕</PresentationFormat>
  <Paragraphs>203</Paragraphs>
  <Slides>38</Slides>
  <Notes>2</Notes>
  <HiddenSlides>0</HiddenSlides>
  <MMClips>0</MMClips>
  <ScaleCrop>false</ScaleCrop>
  <HeadingPairs>
    <vt:vector size="8" baseType="variant">
      <vt:variant>
        <vt:lpstr>使用字型</vt:lpstr>
      </vt:variant>
      <vt:variant>
        <vt:i4>5</vt:i4>
      </vt:variant>
      <vt:variant>
        <vt:lpstr>佈景主題</vt:lpstr>
      </vt:variant>
      <vt:variant>
        <vt:i4>1</vt:i4>
      </vt:variant>
      <vt:variant>
        <vt:lpstr>內嵌 OLE 伺服程式</vt:lpstr>
      </vt:variant>
      <vt:variant>
        <vt:i4>1</vt:i4>
      </vt:variant>
      <vt:variant>
        <vt:lpstr>投影片標題</vt:lpstr>
      </vt:variant>
      <vt:variant>
        <vt:i4>38</vt:i4>
      </vt:variant>
    </vt:vector>
  </HeadingPairs>
  <TitlesOfParts>
    <vt:vector size="45" baseType="lpstr">
      <vt:lpstr>Adobe 宋体 Std L</vt:lpstr>
      <vt:lpstr>微軟正黑體</vt:lpstr>
      <vt:lpstr>Arial</vt:lpstr>
      <vt:lpstr>Calibri</vt:lpstr>
      <vt:lpstr>Cambria Math</vt:lpstr>
      <vt:lpstr>Office 佈景主題</vt:lpstr>
      <vt:lpstr>Acrobat Document</vt:lpstr>
      <vt:lpstr>Chapter 9: Medians and Order Statistics</vt:lpstr>
      <vt:lpstr>Chapter 9 overview</vt:lpstr>
      <vt:lpstr>The selection problem</vt:lpstr>
      <vt:lpstr>Minimum and Maximum</vt:lpstr>
      <vt:lpstr>Minimum and Maximum</vt:lpstr>
      <vt:lpstr>Minimum and Maximum</vt:lpstr>
      <vt:lpstr>Minimum and Maximum</vt:lpstr>
      <vt:lpstr>Simultaneous minimum and maximum</vt:lpstr>
      <vt:lpstr>Simultaneous minimum and maximum (cont.)</vt:lpstr>
      <vt:lpstr>Analysis of the total number of comparisons</vt:lpstr>
      <vt:lpstr>Selection in expected linear time</vt:lpstr>
      <vt:lpstr>Selection in expected linear time</vt:lpstr>
      <vt:lpstr>Selection in expected linear time</vt:lpstr>
      <vt:lpstr>Selection in expected linear time</vt:lpstr>
      <vt:lpstr>Analysis</vt:lpstr>
      <vt:lpstr>Analysis</vt:lpstr>
      <vt:lpstr>Analysis</vt:lpstr>
      <vt:lpstr>Analysis</vt:lpstr>
      <vt:lpstr>Analysis</vt:lpstr>
      <vt:lpstr>Analysis</vt:lpstr>
      <vt:lpstr>Analysis</vt:lpstr>
      <vt:lpstr>Analysis</vt:lpstr>
      <vt:lpstr>Analysis</vt:lpstr>
      <vt:lpstr>Analysis</vt:lpstr>
      <vt:lpstr>Selection in worst-case linear time</vt:lpstr>
      <vt:lpstr>Selection in worst-case linear time</vt:lpstr>
      <vt:lpstr>Selection in worst-case linear time</vt:lpstr>
      <vt:lpstr>Selection in worst-case linear time</vt:lpstr>
      <vt:lpstr>PowerPoint 簡報</vt:lpstr>
      <vt:lpstr>PowerPoint 簡報</vt:lpstr>
      <vt:lpstr>Analysis</vt:lpstr>
      <vt:lpstr>Analysis</vt:lpstr>
      <vt:lpstr>Analysis</vt:lpstr>
      <vt:lpstr>Analysis</vt:lpstr>
      <vt:lpstr>Analysis</vt:lpstr>
      <vt:lpstr>Analysis</vt:lpstr>
      <vt:lpstr>Analysis</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陳馨恬｜永續設計中心</dc:creator>
  <cp:lastModifiedBy>陳奇業</cp:lastModifiedBy>
  <cp:revision>123</cp:revision>
  <dcterms:created xsi:type="dcterms:W3CDTF">2021-02-24T05:39:42Z</dcterms:created>
  <dcterms:modified xsi:type="dcterms:W3CDTF">2022-03-19T09:12:52Z</dcterms:modified>
</cp:coreProperties>
</file>