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62" r:id="rId2"/>
    <p:sldId id="432" r:id="rId3"/>
    <p:sldId id="473" r:id="rId4"/>
    <p:sldId id="433" r:id="rId5"/>
    <p:sldId id="461" r:id="rId6"/>
    <p:sldId id="435" r:id="rId7"/>
    <p:sldId id="451" r:id="rId8"/>
    <p:sldId id="437" r:id="rId9"/>
    <p:sldId id="438" r:id="rId10"/>
    <p:sldId id="452" r:id="rId11"/>
    <p:sldId id="454" r:id="rId12"/>
    <p:sldId id="453" r:id="rId13"/>
    <p:sldId id="455" r:id="rId14"/>
    <p:sldId id="456" r:id="rId15"/>
    <p:sldId id="474" r:id="rId16"/>
    <p:sldId id="457" r:id="rId17"/>
    <p:sldId id="475" r:id="rId18"/>
    <p:sldId id="444" r:id="rId19"/>
    <p:sldId id="458" r:id="rId20"/>
    <p:sldId id="445" r:id="rId21"/>
    <p:sldId id="459" r:id="rId22"/>
    <p:sldId id="460" r:id="rId23"/>
    <p:sldId id="449" r:id="rId24"/>
    <p:sldId id="476" r:id="rId25"/>
    <p:sldId id="463" r:id="rId26"/>
    <p:sldId id="464" r:id="rId27"/>
    <p:sldId id="465" r:id="rId28"/>
    <p:sldId id="477" r:id="rId29"/>
    <p:sldId id="466" r:id="rId30"/>
    <p:sldId id="467" r:id="rId31"/>
    <p:sldId id="478" r:id="rId32"/>
    <p:sldId id="479" r:id="rId33"/>
    <p:sldId id="470" r:id="rId34"/>
    <p:sldId id="480" r:id="rId35"/>
    <p:sldId id="484" r:id="rId36"/>
    <p:sldId id="482" r:id="rId37"/>
    <p:sldId id="472" r:id="rId38"/>
    <p:sldId id="265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52E"/>
    <a:srgbClr val="B5B6B6"/>
    <a:srgbClr val="9E7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9" autoAdjust="0"/>
    <p:restoredTop sz="95106" autoAdjust="0"/>
  </p:normalViewPr>
  <p:slideViewPr>
    <p:cSldViewPr snapToGrid="0">
      <p:cViewPr varScale="1">
        <p:scale>
          <a:sx n="86" d="100"/>
          <a:sy n="86" d="100"/>
        </p:scale>
        <p:origin x="5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3411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614D7-D5B5-4027-8146-6BECB459C073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0F1CC-AB6D-4D64-AA3E-C94C75CFCB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555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F1CC-AB6D-4D64-AA3E-C94C75CFCB1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28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F1CC-AB6D-4D64-AA3E-C94C75CFCB1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4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(無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0F2D448D-38D8-4DDC-99DF-EBFA95767F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" y="0"/>
            <a:ext cx="12184015" cy="6858000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15389" y="1961813"/>
            <a:ext cx="5220393" cy="1830806"/>
          </a:xfrm>
        </p:spPr>
        <p:txBody>
          <a:bodyPr>
            <a:normAutofit/>
          </a:bodyPr>
          <a:lstStyle>
            <a:lvl1pPr>
              <a:defRPr lang="zh-TW" altLang="en-US" sz="6400" b="1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4" name="內容版面配置區 10"/>
          <p:cNvSpPr>
            <a:spLocks noGrp="1"/>
          </p:cNvSpPr>
          <p:nvPr>
            <p:ph sz="quarter" idx="10"/>
          </p:nvPr>
        </p:nvSpPr>
        <p:spPr>
          <a:xfrm>
            <a:off x="515389" y="3875750"/>
            <a:ext cx="4949587" cy="299933"/>
          </a:xfrm>
        </p:spPr>
        <p:txBody>
          <a:bodyPr>
            <a:noAutofit/>
          </a:bodyPr>
          <a:lstStyle>
            <a:lvl1pPr>
              <a:defRPr lang="zh-TW" altLang="en-US" sz="1600" b="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906E19D-04F3-498D-A0CB-1026E367FD96}"/>
              </a:ext>
            </a:extLst>
          </p:cNvPr>
          <p:cNvCxnSpPr/>
          <p:nvPr userDrawn="1"/>
        </p:nvCxnSpPr>
        <p:spPr>
          <a:xfrm>
            <a:off x="457200" y="3834185"/>
            <a:ext cx="5478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84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只有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468F352-D25A-45A5-8113-89BA097CBF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4"/>
          </p:nvPr>
        </p:nvSpPr>
        <p:spPr>
          <a:xfrm>
            <a:off x="444243" y="1469199"/>
            <a:ext cx="9171333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8912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內文(只有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C0D8C54-0A5A-4EC2-87EC-41D277E270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444242" y="1469199"/>
            <a:ext cx="9171333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07493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D2003FB4-3D62-47FA-905A-E60F6FF9D0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6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379562"/>
            <a:ext cx="7038866" cy="5295751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8" name="內容版面配置區 2"/>
          <p:cNvSpPr>
            <a:spLocks noGrp="1"/>
          </p:cNvSpPr>
          <p:nvPr>
            <p:ph sz="quarter" idx="17"/>
          </p:nvPr>
        </p:nvSpPr>
        <p:spPr>
          <a:xfrm>
            <a:off x="444243" y="1469199"/>
            <a:ext cx="4139259" cy="4659753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0174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6228167F-A773-4EDA-97A7-5D9CB27E82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6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379562"/>
            <a:ext cx="7038866" cy="5295751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1469199"/>
            <a:ext cx="4139260" cy="4659753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98016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內文(文字+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8549BA87-D4B1-4813-A266-8C96BC5237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圖片版面配置區 10"/>
          <p:cNvSpPr>
            <a:spLocks noGrp="1"/>
          </p:cNvSpPr>
          <p:nvPr>
            <p:ph type="pic" sz="quarter" idx="15"/>
          </p:nvPr>
        </p:nvSpPr>
        <p:spPr>
          <a:xfrm>
            <a:off x="6983167" y="379563"/>
            <a:ext cx="4840533" cy="5295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6"/>
          </p:nvPr>
        </p:nvSpPr>
        <p:spPr>
          <a:xfrm>
            <a:off x="6983167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7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8" name="內容版面配置區 2"/>
          <p:cNvSpPr>
            <a:spLocks noGrp="1"/>
          </p:cNvSpPr>
          <p:nvPr>
            <p:ph sz="quarter" idx="17"/>
          </p:nvPr>
        </p:nvSpPr>
        <p:spPr>
          <a:xfrm>
            <a:off x="444243" y="1469199"/>
            <a:ext cx="6255607" cy="4437297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1668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內文(兩列文字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3656D89-2F55-4DE1-A1F7-755FAC06F3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5424560" y="1630225"/>
            <a:ext cx="4674097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6"/>
          </p:nvPr>
        </p:nvSpPr>
        <p:spPr>
          <a:xfrm>
            <a:off x="444243" y="1630225"/>
            <a:ext cx="4674097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04690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內文(兩列文字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A38B812-4C38-450B-B0B8-A8E6AB1A07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5424560" y="1630225"/>
            <a:ext cx="4674097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7"/>
          </p:nvPr>
        </p:nvSpPr>
        <p:spPr>
          <a:xfrm>
            <a:off x="444242" y="1630225"/>
            <a:ext cx="4674097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9244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solidFill>
                  <a:srgbClr val="9E7D5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4" r="75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22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白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B7A9E770-10BF-447F-B93D-28BBB90329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1345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95E1272-40AD-4EFC-A1EF-8B20617B89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76"/>
          <a:stretch/>
        </p:blipFill>
        <p:spPr>
          <a:xfrm>
            <a:off x="3047" y="5868784"/>
            <a:ext cx="12185906" cy="989215"/>
          </a:xfrm>
          <a:prstGeom prst="rect">
            <a:avLst/>
          </a:prstGeom>
        </p:spPr>
      </p:pic>
      <p:sp>
        <p:nvSpPr>
          <p:cNvPr id="11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341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(有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EF1540B-7778-409F-83D3-A984E3CBD8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22738" y="770237"/>
            <a:ext cx="3022505" cy="2422859"/>
          </a:xfrm>
        </p:spPr>
        <p:txBody>
          <a:bodyPr anchor="b">
            <a:normAutofit/>
          </a:bodyPr>
          <a:lstStyle>
            <a:lvl1pPr>
              <a:defRPr lang="zh-TW" altLang="en-US" sz="5400" b="1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內容版面配置區 10"/>
          <p:cNvSpPr>
            <a:spLocks noGrp="1"/>
          </p:cNvSpPr>
          <p:nvPr>
            <p:ph sz="quarter" idx="10"/>
          </p:nvPr>
        </p:nvSpPr>
        <p:spPr>
          <a:xfrm>
            <a:off x="677701" y="3279033"/>
            <a:ext cx="3573023" cy="299933"/>
          </a:xfrm>
        </p:spPr>
        <p:txBody>
          <a:bodyPr>
            <a:noAutofit/>
          </a:bodyPr>
          <a:lstStyle>
            <a:lvl1pPr>
              <a:defRPr lang="zh-TW" altLang="en-US" sz="1600" b="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  <p:sp>
        <p:nvSpPr>
          <p:cNvPr id="10" name="圖片版面配置區 10"/>
          <p:cNvSpPr>
            <a:spLocks noGrp="1"/>
          </p:cNvSpPr>
          <p:nvPr>
            <p:ph type="pic" sz="quarter" idx="11"/>
          </p:nvPr>
        </p:nvSpPr>
        <p:spPr>
          <a:xfrm>
            <a:off x="4319897" y="245327"/>
            <a:ext cx="7869056" cy="6612673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493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大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1263FE1-C5BF-4B4A-9504-76874BFB36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219571" y="2530020"/>
            <a:ext cx="3904363" cy="149239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solidFill>
                  <a:srgbClr val="9E7D5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373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大標(有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16ADF6B-4482-4B61-ACE2-ED38E3BE9A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9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609172" y="490654"/>
            <a:ext cx="7136780" cy="518465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758252" y="1516399"/>
            <a:ext cx="2710999" cy="2134312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95995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項次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44244" y="1801744"/>
            <a:ext cx="3332302" cy="432720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4" name="內容版面配置區 2"/>
          <p:cNvSpPr>
            <a:spLocks noGrp="1"/>
          </p:cNvSpPr>
          <p:nvPr>
            <p:ph sz="quarter" idx="13"/>
          </p:nvPr>
        </p:nvSpPr>
        <p:spPr>
          <a:xfrm>
            <a:off x="4473145" y="1017839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5" name="內容版面配置區 2"/>
          <p:cNvSpPr>
            <a:spLocks noGrp="1"/>
          </p:cNvSpPr>
          <p:nvPr>
            <p:ph sz="quarter" idx="14"/>
          </p:nvPr>
        </p:nvSpPr>
        <p:spPr>
          <a:xfrm>
            <a:off x="4473145" y="1692822"/>
            <a:ext cx="6952042" cy="443612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18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7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sz="quarter" idx="14"/>
          </p:nvPr>
        </p:nvSpPr>
        <p:spPr>
          <a:xfrm>
            <a:off x="4473145" y="1801743"/>
            <a:ext cx="6952042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73145" y="1017839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6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44244" y="1801744"/>
            <a:ext cx="3332302" cy="4327208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3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4"/>
          </p:nvPr>
        </p:nvSpPr>
        <p:spPr>
          <a:xfrm>
            <a:off x="444243" y="2406378"/>
            <a:ext cx="11563825" cy="336757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1801744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2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AB635D18-A619-4C3D-9102-7E4D46D665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2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874986"/>
            <a:ext cx="7038866" cy="4800327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1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1801744"/>
            <a:ext cx="4139259" cy="4327208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59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7597BD9-F960-49A1-AB12-8B7259B985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1801744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2414878"/>
            <a:ext cx="9171333" cy="338153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1151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72406" y="6356350"/>
            <a:ext cx="4796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32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55" r:id="rId3"/>
    <p:sldLayoutId id="2147483661" r:id="rId4"/>
    <p:sldLayoutId id="2147483664" r:id="rId5"/>
    <p:sldLayoutId id="2147483662" r:id="rId6"/>
    <p:sldLayoutId id="2147483672" r:id="rId7"/>
    <p:sldLayoutId id="2147483660" r:id="rId8"/>
    <p:sldLayoutId id="2147483673" r:id="rId9"/>
    <p:sldLayoutId id="2147483676" r:id="rId10"/>
    <p:sldLayoutId id="2147483679" r:id="rId11"/>
    <p:sldLayoutId id="2147483677" r:id="rId12"/>
    <p:sldLayoutId id="2147483680" r:id="rId13"/>
    <p:sldLayoutId id="2147483675" r:id="rId14"/>
    <p:sldLayoutId id="2147483674" r:id="rId15"/>
    <p:sldLayoutId id="2147483681" r:id="rId16"/>
    <p:sldLayoutId id="2147483666" r:id="rId17"/>
    <p:sldLayoutId id="2147483667" r:id="rId18"/>
    <p:sldLayoutId id="2147483665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7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89573" y="2413890"/>
            <a:ext cx="5113044" cy="1325563"/>
          </a:xfrm>
        </p:spPr>
        <p:txBody>
          <a:bodyPr>
            <a:no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Chapter 16</a:t>
            </a:r>
            <a:b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Greedy Algorithms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89573" y="3950563"/>
            <a:ext cx="4975403" cy="1049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Chi-Yeh Chen</a:t>
            </a:r>
          </a:p>
          <a:p>
            <a:pPr marL="0" indent="0">
              <a:buNone/>
            </a:pPr>
            <a:r>
              <a:rPr lang="zh-TW" altLang="en-US" dirty="0"/>
              <a:t>陳奇業</a:t>
            </a:r>
          </a:p>
          <a:p>
            <a:pPr marL="0" indent="0">
              <a:buNone/>
            </a:pPr>
            <a:r>
              <a:rPr lang="zh-TW" altLang="en-US" dirty="0"/>
              <a:t>成功大學資訊工程學系</a:t>
            </a:r>
          </a:p>
        </p:txBody>
      </p:sp>
    </p:spTree>
    <p:extLst>
      <p:ext uri="{BB962C8B-B14F-4D97-AF65-F5344CB8AC3E}">
        <p14:creationId xmlns:p14="http://schemas.microsoft.com/office/powerpoint/2010/main" val="212707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5FBEBA0-DD6D-44C1-905F-1A95A8EA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7C0D05-B84C-4179-8BD7-626F5DDC96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244" y="202410"/>
                <a:ext cx="11563825" cy="522530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33400" indent="-533400">
                  <a:defRPr/>
                </a:pPr>
                <a:r>
                  <a:rPr lang="en-US" altLang="zh-TW" sz="2400" b="1" i="1" dirty="0">
                    <a:solidFill>
                      <a:srgbClr val="0070C0"/>
                    </a:solidFill>
                    <a:latin typeface="Calibri"/>
                  </a:rPr>
                  <a:t>Theorem</a:t>
                </a:r>
                <a:endParaRPr lang="en-US" altLang="zh-TW" sz="2400" i="1" dirty="0">
                  <a:solidFill>
                    <a:srgbClr val="0070C0"/>
                  </a:solidFill>
                  <a:latin typeface="Calibri"/>
                </a:endParaRPr>
              </a:p>
              <a:p>
                <a:pPr marL="533400" indent="-533400">
                  <a:buNone/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,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be the activity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with the earliest finish time :          </a:t>
                </a:r>
              </a:p>
              <a:p>
                <a:pPr marL="533400" indent="-533400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. Then</a:t>
                </a:r>
                <a:endParaRPr lang="en-US" altLang="zh-TW" sz="2400" dirty="0">
                  <a:solidFill>
                    <a:prstClr val="black"/>
                  </a:solidFill>
                  <a:latin typeface="Calibri"/>
                  <a:sym typeface="Symbol" panose="05050102010706020507" pitchFamily="18" charset="2"/>
                </a:endParaRPr>
              </a:p>
              <a:p>
                <a:pPr marL="533400" indent="-533400">
                  <a:buFont typeface="Arial" panose="020B0604020202020204" pitchFamily="34" charset="0"/>
                  <a:buNone/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1.</a:t>
                </a:r>
                <a:r>
                  <a:rPr lang="en-US" altLang="zh-TW" sz="2400" i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is used in some maximum-size subset of mutually compatible activities of</a:t>
                </a:r>
                <a:r>
                  <a:rPr lang="en-US" altLang="zh-TW" sz="2400" i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pPr marL="533400" indent="-533400">
                  <a:buNone/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2</a:t>
                </a:r>
                <a:r>
                  <a:rPr lang="en-US" altLang="zh-TW" sz="2400" i="1" dirty="0">
                    <a:solidFill>
                      <a:prstClr val="black"/>
                    </a:solidFill>
                    <a:latin typeface="Calibri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2400" baseline="-250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=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  <a:cs typeface="Times New Roman" panose="02020603050405020304" pitchFamily="18" charset="0"/>
                  </a:rPr>
                  <a:t>Ø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, so that choosing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leaves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as only nonempty subproblem.</a:t>
                </a:r>
                <a:endParaRPr lang="en-US" altLang="zh-TW" sz="2400" b="1" i="1" dirty="0">
                  <a:solidFill>
                    <a:prstClr val="black"/>
                  </a:solidFill>
                  <a:latin typeface="Calibri"/>
                </a:endParaRPr>
              </a:p>
              <a:p>
                <a:pPr marL="533400" indent="-533400">
                  <a:buFont typeface="Arial" panose="020B0604020202020204" pitchFamily="34" charset="0"/>
                  <a:buNone/>
                  <a:defRPr/>
                </a:pPr>
                <a:endParaRPr lang="en-US" altLang="zh-TW" sz="2400" b="1" i="1" dirty="0">
                  <a:solidFill>
                    <a:prstClr val="black"/>
                  </a:solidFill>
                  <a:latin typeface="Calibri"/>
                </a:endParaRPr>
              </a:p>
              <a:p>
                <a:pPr marL="533400" indent="-533400">
                  <a:buFont typeface="Arial" panose="020B0604020202020204" pitchFamily="34" charset="0"/>
                  <a:buNone/>
                  <a:defRPr/>
                </a:pPr>
                <a:r>
                  <a:rPr lang="en-US" altLang="zh-TW" sz="2400" b="1" i="1" dirty="0">
                    <a:solidFill>
                      <a:prstClr val="black"/>
                    </a:solidFill>
                    <a:latin typeface="Calibri"/>
                  </a:rPr>
                  <a:t>Proof</a:t>
                </a:r>
                <a:endParaRPr lang="en-US" altLang="zh-TW" sz="2400" dirty="0">
                  <a:solidFill>
                    <a:prstClr val="black"/>
                  </a:solidFill>
                  <a:latin typeface="Calibri"/>
                </a:endParaRPr>
              </a:p>
              <a:p>
                <a:pPr marL="533400" indent="-533400">
                  <a:buNone/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1.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i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be a maximum-size subset of mutually compatible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,</a:t>
                </a:r>
              </a:p>
              <a:p>
                <a:pPr marL="533400" indent="-533400">
                  <a:buFont typeface="Arial" panose="020B0604020202020204" pitchFamily="34" charset="0"/>
                  <a:buNone/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    Order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in monotonically increasing order of finish time.</a:t>
                </a:r>
              </a:p>
              <a:p>
                <a:pPr marL="533400" indent="-533400">
                  <a:buNone/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    Let</a:t>
                </a:r>
                <a:r>
                  <a:rPr lang="en-US" altLang="zh-TW" sz="2400" i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be the first activity in</a:t>
                </a:r>
                <a:r>
                  <a:rPr lang="en-US" altLang="zh-TW" sz="2400" i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i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pPr marL="533400" indent="-533400">
                  <a:buNone/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, done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is used in a maximum-size </a:t>
                </a:r>
                <a:r>
                  <a:rPr lang="en-US" altLang="zh-TW" sz="2400" dirty="0" err="1">
                    <a:solidFill>
                      <a:prstClr val="black"/>
                    </a:solidFill>
                    <a:latin typeface="Calibri"/>
                  </a:rPr>
                  <a:t>subest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).</a:t>
                </a:r>
              </a:p>
              <a:p>
                <a:pPr marL="533400" indent="-533400">
                  <a:buNone/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    Otherwise,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</a:rPr>
                  <a:t> (replace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</a:rPr>
                  <a:t>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</a:rPr>
                  <a:t>).</a:t>
                </a:r>
                <a:endParaRPr lang="en-US" altLang="zh-TW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7C0D05-B84C-4179-8BD7-626F5DDC9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44" y="202410"/>
                <a:ext cx="11563825" cy="5225308"/>
              </a:xfrm>
              <a:prstGeom prst="rect">
                <a:avLst/>
              </a:prstGeom>
              <a:blipFill>
                <a:blip r:embed="rId2"/>
                <a:stretch>
                  <a:fillRect l="-843" t="-1634" b="-176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83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5FBEBA0-DD6D-44C1-905F-1A95A8EA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7C0D05-B84C-4179-8BD7-626F5DDC96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243" y="548640"/>
                <a:ext cx="11563825" cy="522530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TW" sz="2400" b="1" i="1" dirty="0">
                    <a:solidFill>
                      <a:srgbClr val="0070C0"/>
                    </a:solidFill>
                    <a:latin typeface="Calibri"/>
                  </a:rPr>
                  <a:t>Theorem</a:t>
                </a:r>
              </a:p>
              <a:p>
                <a:pPr marL="533400" indent="-533400">
                  <a:buNone/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,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be the activity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with the earliest finish time :          </a:t>
                </a:r>
              </a:p>
              <a:p>
                <a:pPr marL="533400" indent="-533400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. Then</a:t>
                </a:r>
                <a:endParaRPr lang="en-US" altLang="zh-TW" sz="2400" dirty="0">
                  <a:solidFill>
                    <a:prstClr val="black"/>
                  </a:solidFill>
                  <a:latin typeface="Calibri"/>
                  <a:sym typeface="Symbol" panose="05050102010706020507" pitchFamily="18" charset="2"/>
                </a:endParaRPr>
              </a:p>
              <a:p>
                <a:pPr marL="533400" indent="-533400">
                  <a:buFont typeface="Arial" panose="020B0604020202020204" pitchFamily="34" charset="0"/>
                  <a:buNone/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1.</a:t>
                </a:r>
                <a:r>
                  <a:rPr lang="en-US" altLang="zh-TW" sz="2400" i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is used in some maximum-size subset of mutually compatible activities of</a:t>
                </a:r>
                <a:r>
                  <a:rPr lang="en-US" altLang="zh-TW" sz="2400" i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pPr marL="533400" indent="-533400">
                  <a:buNone/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2</a:t>
                </a:r>
                <a:r>
                  <a:rPr lang="en-US" altLang="zh-TW" sz="2400" i="1" dirty="0">
                    <a:solidFill>
                      <a:prstClr val="black"/>
                    </a:solidFill>
                    <a:latin typeface="Calibri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2400" baseline="-250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=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  <a:cs typeface="Times New Roman" panose="02020603050405020304" pitchFamily="18" charset="0"/>
                  </a:rPr>
                  <a:t>Ø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, so that choosing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leaves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as only nonempty subproblem.</a:t>
                </a:r>
                <a:endParaRPr lang="en-US" altLang="zh-TW" sz="2400" b="1" i="1" dirty="0">
                  <a:solidFill>
                    <a:prstClr val="black"/>
                  </a:solidFill>
                  <a:latin typeface="Calibri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TW" sz="24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Proof</a:t>
                </a: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533400" lvl="0" indent="-533400">
                  <a:buNone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2.  Suppose there is some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en-US" altLang="zh-TW" sz="2400" dirty="0">
                        <a:solidFill>
                          <a:prstClr val="black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en-US" altLang="zh-TW" sz="2400" dirty="0">
                        <a:solidFill>
                          <a:prstClr val="black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</a:t>
                </a:r>
              </a:p>
              <a:p>
                <a:pPr marL="533400" lvl="0" indent="-533400">
                  <a:buNone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   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and it has an earlier finish time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, which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    contradicts our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 </a:t>
                </a:r>
              </a:p>
              <a:p>
                <a:pPr marL="533400" lvl="0" indent="-533400">
                  <a:buNone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    Therefore, there is 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</a:t>
                </a: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7C0D05-B84C-4179-8BD7-626F5DDC9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43" y="548640"/>
                <a:ext cx="11563825" cy="5225308"/>
              </a:xfrm>
              <a:prstGeom prst="rect">
                <a:avLst/>
              </a:prstGeom>
              <a:blipFill>
                <a:blip r:embed="rId2"/>
                <a:stretch>
                  <a:fillRect l="-843" t="-1634" b="-10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309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74771B-F030-46E5-877C-EC1C46C2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D7F686E-D728-420F-BF6E-B9589CABE3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243" y="546755"/>
                <a:ext cx="11563825" cy="522719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zh-TW" b="1" i="1" dirty="0">
                    <a:solidFill>
                      <a:srgbClr val="0070C0"/>
                    </a:solidFill>
                    <a:latin typeface="Calibri"/>
                  </a:rPr>
                  <a:t>Claim</a:t>
                </a:r>
                <a:endParaRPr lang="en-US" altLang="zh-TW" dirty="0">
                  <a:solidFill>
                    <a:srgbClr val="0070C0"/>
                  </a:solidFill>
                  <a:latin typeface="Calibri"/>
                </a:endParaRPr>
              </a:p>
              <a:p>
                <a:pPr>
                  <a:buFontTx/>
                  <a:buNone/>
                  <a:defRPr/>
                </a:pPr>
                <a:r>
                  <a:rPr lang="en-US" altLang="zh-TW" dirty="0">
                    <a:solidFill>
                      <a:prstClr val="black"/>
                    </a:solidFill>
                    <a:latin typeface="Calibri"/>
                  </a:rPr>
                  <a:t>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>
                    <a:solidFill>
                      <a:prstClr val="black"/>
                    </a:solidFill>
                    <a:latin typeface="Calibri"/>
                  </a:rPr>
                  <a:t> are disjoint.</a:t>
                </a:r>
                <a:endParaRPr lang="en-US" altLang="zh-TW" b="1" i="1" dirty="0">
                  <a:solidFill>
                    <a:prstClr val="black"/>
                  </a:solidFill>
                  <a:latin typeface="Calibri"/>
                  <a:sym typeface="Symbol" panose="05050102010706020507" pitchFamily="18" charset="2"/>
                </a:endParaRPr>
              </a:p>
              <a:p>
                <a:pPr>
                  <a:buFontTx/>
                  <a:buNone/>
                  <a:defRPr/>
                </a:pPr>
                <a:r>
                  <a:rPr lang="en-US" altLang="zh-TW" sz="2400" b="1" i="1" dirty="0">
                    <a:solidFill>
                      <a:prstClr val="black"/>
                    </a:solidFill>
                    <a:latin typeface="Calibri"/>
                  </a:rPr>
                  <a:t>Proof </a:t>
                </a:r>
              </a:p>
              <a:p>
                <a:pPr>
                  <a:buFont typeface="Wingdings" panose="05000000000000000000" pitchFamily="2" charset="2"/>
                  <a:buNone/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are disjoint,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is the first activity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to finish,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TW" sz="2400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buFont typeface="Wingdings" panose="05000000000000000000" pitchFamily="2" charset="2"/>
                  <a:buNone/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(so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doesn’t overlap anything else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).                                                 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  <a:sym typeface="Wingdings" panose="05000000000000000000" pitchFamily="2" charset="2"/>
                  </a:rPr>
                  <a:t>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(claim)       </a:t>
                </a:r>
              </a:p>
              <a:p>
                <a:pPr>
                  <a:buFontTx/>
                  <a:buNone/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is a maximum-size subset, so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.               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  <a:sym typeface="Wingdings" panose="05000000000000000000" pitchFamily="2" charset="2"/>
                  </a:rPr>
                  <a:t>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(theorem)</a:t>
                </a:r>
              </a:p>
              <a:p>
                <a:pPr>
                  <a:buFontTx/>
                  <a:buNone/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buFontTx/>
                  <a:buNone/>
                  <a:defRPr/>
                </a:pPr>
                <a:r>
                  <a:rPr lang="en-US" altLang="zh-TW" dirty="0">
                    <a:solidFill>
                      <a:prstClr val="black"/>
                    </a:solidFill>
                    <a:latin typeface="Calibri"/>
                  </a:rPr>
                  <a:t>This is great :</a:t>
                </a:r>
              </a:p>
              <a:p>
                <a:pPr>
                  <a:buFontTx/>
                  <a:buNone/>
                  <a:defRPr/>
                </a:pPr>
                <a:r>
                  <a:rPr lang="en-US" altLang="zh-TW" dirty="0">
                    <a:solidFill>
                      <a:prstClr val="black"/>
                    </a:solidFill>
                    <a:latin typeface="Calibri"/>
                  </a:rPr>
                  <a:t>                                                                           before theorem     after theorem</a:t>
                </a:r>
              </a:p>
              <a:p>
                <a:pPr>
                  <a:buFontTx/>
                  <a:buNone/>
                  <a:defRPr/>
                </a:pPr>
                <a:r>
                  <a:rPr lang="en-US" altLang="zh-TW" dirty="0">
                    <a:solidFill>
                      <a:prstClr val="black"/>
                    </a:solidFill>
                    <a:latin typeface="Calibri"/>
                  </a:rPr>
                  <a:t># of subproblems in optimal solution                       2                            1</a:t>
                </a:r>
              </a:p>
              <a:p>
                <a:pPr>
                  <a:buFontTx/>
                  <a:buNone/>
                  <a:defRPr/>
                </a:pPr>
                <a:r>
                  <a:rPr lang="en-US" altLang="zh-TW" dirty="0">
                    <a:solidFill>
                      <a:prstClr val="black"/>
                    </a:solidFill>
                    <a:latin typeface="Calibri"/>
                  </a:rPr>
                  <a:t># of choices to consider                                        </a:t>
                </a:r>
                <a:r>
                  <a:rPr lang="en-US" altLang="zh-TW" i="1" dirty="0">
                    <a:solidFill>
                      <a:prstClr val="black"/>
                    </a:solidFill>
                    <a:latin typeface="Calibri"/>
                  </a:rPr>
                  <a:t>  j </a:t>
                </a:r>
                <a:r>
                  <a:rPr lang="en-US" altLang="zh-TW" dirty="0">
                    <a:solidFill>
                      <a:prstClr val="black"/>
                    </a:solidFill>
                    <a:latin typeface="Calibri"/>
                  </a:rPr>
                  <a:t>– </a:t>
                </a:r>
                <a:r>
                  <a:rPr lang="en-US" altLang="zh-TW" i="1" dirty="0" err="1">
                    <a:solidFill>
                      <a:prstClr val="black"/>
                    </a:solidFill>
                    <a:latin typeface="Calibri"/>
                  </a:rPr>
                  <a:t>i</a:t>
                </a:r>
                <a:r>
                  <a:rPr lang="en-US" altLang="zh-TW" dirty="0">
                    <a:solidFill>
                      <a:prstClr val="black"/>
                    </a:solidFill>
                    <a:latin typeface="Calibri"/>
                  </a:rPr>
                  <a:t> – 1                      1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D7F686E-D728-420F-BF6E-B9589CABE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43" y="546755"/>
                <a:ext cx="11563825" cy="5227193"/>
              </a:xfrm>
              <a:prstGeom prst="rect">
                <a:avLst/>
              </a:prstGeom>
              <a:blipFill>
                <a:blip r:embed="rId2"/>
                <a:stretch>
                  <a:fillRect l="-1107" t="-1984" b="-75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8">
            <a:extLst>
              <a:ext uri="{FF2B5EF4-FFF2-40B4-BE49-F238E27FC236}">
                <a16:creationId xmlns:a16="http://schemas.microsoft.com/office/drawing/2014/main" id="{1BCD6C16-2F3E-448C-9B6D-5A2462F6D0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3561" y="4920666"/>
            <a:ext cx="4967970" cy="37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022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44C2F44-8019-4CE2-98E0-9D2193BD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77D03B8B-A1A1-4B6D-AB34-EE757BE6438D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2" y="548641"/>
                <a:ext cx="11394190" cy="5247768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How we can solve top down: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To solve a problem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kumimoji="0" lang="en-US" altLang="zh-TW" sz="28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with earliest finish time: </a:t>
                </a: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the greedy choice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Then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8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kumimoji="0" lang="en-US" altLang="zh-TW" sz="28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sym typeface="Symbol" panose="05050102010706020507" pitchFamily="18" charset="2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What are the subproblems?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Original problem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kumimoji="0" lang="en-US" altLang="zh-TW" sz="2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  <a:sym typeface="Symbol" panose="05050102010706020507" pitchFamily="18" charset="2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Suppose our first choice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altLang="zh-TW" sz="2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  <a:sym typeface="Symbol" panose="05050102010706020507" pitchFamily="18" charset="2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Then next subproblem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  <a:sym typeface="Symbol" panose="05050102010706020507" pitchFamily="18" charset="2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Suppose next choice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  <a:sym typeface="Symbol" panose="05050102010706020507" pitchFamily="18" charset="2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Nextsuproblem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kumimoji="0" lang="en-US" altLang="zh-TW" sz="2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  <a:sym typeface="Symbol" panose="05050102010706020507" pitchFamily="18" charset="2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  <a:sym typeface="Symbol" panose="05050102010706020507" pitchFamily="18" charset="2"/>
                  </a:rPr>
                  <a:t>And so on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77D03B8B-A1A1-4B6D-AB34-EE757BE643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2" y="548641"/>
                <a:ext cx="11394190" cy="5247768"/>
              </a:xfrm>
              <a:blipFill>
                <a:blip r:embed="rId2"/>
                <a:stretch>
                  <a:fillRect l="-963" t="-1858" b="-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82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44C2F44-8019-4CE2-98E0-9D2193BD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77D03B8B-A1A1-4B6D-AB34-EE757BE6438D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2" y="548640"/>
                <a:ext cx="11394190" cy="5837691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Easy recursive algorithm: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	Assumes activities already sorted by monotonically increasing finish time.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(If not, then sort in </a:t>
                </a:r>
                <a14:m>
                  <m:oMath xmlns:m="http://schemas.openxmlformats.org/officeDocument/2006/math">
                    <m:r>
                      <a:rPr kumimoji="0" lang="en-US" altLang="zh-TW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𝑂</m:t>
                    </m:r>
                    <m:d>
                      <m:dPr>
                        <m:ctrlP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func>
                          <m:funcPr>
                            <m:ctrlPr>
                              <a:rPr kumimoji="0" lang="en-US" altLang="zh-TW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altLang="zh-TW" sz="1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lg</m:t>
                            </m:r>
                          </m:fName>
                          <m:e>
                            <m:r>
                              <a:rPr kumimoji="0" lang="en-US" altLang="zh-TW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time)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Return an optimal solution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 </m:t>
                        </m:r>
                        <m: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1800" b="1" i="1" dirty="0">
                  <a:solidFill>
                    <a:prstClr val="black"/>
                  </a:solidFill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1800" b="1" i="1" dirty="0">
                  <a:solidFill>
                    <a:prstClr val="black"/>
                  </a:solidFill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1800" b="1" i="1" dirty="0">
                  <a:solidFill>
                    <a:prstClr val="black"/>
                  </a:solidFill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Initial call:</a:t>
                </a: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REC-ACTIVITY-SELECTOR(</a:t>
                </a:r>
                <a14:m>
                  <m:oMath xmlns:m="http://schemas.openxmlformats.org/officeDocument/2006/math">
                    <m:r>
                      <a:rPr kumimoji="0" lang="en-US" altLang="zh-TW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</m:oMath>
                </a14:m>
                <a:r>
                  <a:rPr kumimoji="0" lang="en-US" altLang="zh-TW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TW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𝑓</m:t>
                    </m:r>
                  </m:oMath>
                </a14:m>
                <a:r>
                  <a:rPr kumimoji="0" lang="en-US" altLang="zh-TW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TW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0</m:t>
                    </m:r>
                  </m:oMath>
                </a14:m>
                <a:r>
                  <a:rPr kumimoji="0" lang="en-US" altLang="zh-TW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TW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</m:oMath>
                </a14:m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)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Time:</a:t>
                </a: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kumimoji="0" lang="el-GR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― each activity examined exactly once.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77D03B8B-A1A1-4B6D-AB34-EE757BE643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2" y="548640"/>
                <a:ext cx="11394190" cy="5837691"/>
              </a:xfrm>
              <a:blipFill>
                <a:blip r:embed="rId2"/>
                <a:stretch>
                  <a:fillRect l="-375" t="-13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>
            <a:extLst>
              <a:ext uri="{FF2B5EF4-FFF2-40B4-BE49-F238E27FC236}">
                <a16:creationId xmlns:a16="http://schemas.microsoft.com/office/drawing/2014/main" id="{B5AFFB50-8B54-4249-A7EF-C50D13FB8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265" y="2201662"/>
            <a:ext cx="8772331" cy="320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69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34EC538-D8B3-47F3-B01F-0DD5C50B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D7763724-9052-45F4-AFF4-9C55847E06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292617"/>
              </p:ext>
            </p:extLst>
          </p:nvPr>
        </p:nvGraphicFramePr>
        <p:xfrm>
          <a:off x="3141324" y="1"/>
          <a:ext cx="6787671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Acrobat Document" r:id="rId3" imgW="25382174" imgH="25648920" progId="Acrobat.Document.11">
                  <p:embed/>
                </p:oleObj>
              </mc:Choice>
              <mc:Fallback>
                <p:oleObj name="Acrobat Document" r:id="rId3" imgW="25382174" imgH="25648920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1324" y="1"/>
                        <a:ext cx="6787671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5177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44C2F44-8019-4CE2-98E0-9D2193BD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77D03B8B-A1A1-4B6D-AB34-EE757BE6438D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2" y="548640"/>
                <a:ext cx="11394190" cy="5837691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Can make this iterative. It’s already almost tail recursive.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200" b="1" i="1" dirty="0">
                  <a:solidFill>
                    <a:prstClr val="black"/>
                  </a:solidFill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200" b="1" i="1" dirty="0">
                  <a:solidFill>
                    <a:prstClr val="black"/>
                  </a:solidFill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200" b="1" i="1" dirty="0">
                  <a:solidFill>
                    <a:prstClr val="black"/>
                  </a:solidFill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200" b="1" i="1" dirty="0">
                  <a:solidFill>
                    <a:prstClr val="black"/>
                  </a:solidFill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200" b="1" i="1" dirty="0">
                  <a:solidFill>
                    <a:prstClr val="black"/>
                  </a:solidFill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2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Time: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kumimoji="0" lang="el-GR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 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77D03B8B-A1A1-4B6D-AB34-EE757BE643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2" y="548640"/>
                <a:ext cx="11394190" cy="5837691"/>
              </a:xfrm>
              <a:blipFill>
                <a:blip r:embed="rId2"/>
                <a:stretch>
                  <a:fillRect l="-696" t="-13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內容版面配置區 6">
            <a:extLst>
              <a:ext uri="{FF2B5EF4-FFF2-40B4-BE49-F238E27FC236}">
                <a16:creationId xmlns:a16="http://schemas.microsoft.com/office/drawing/2014/main" id="{BCC3FAB5-644E-4E38-899A-517214302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34" y="1430024"/>
            <a:ext cx="11563350" cy="38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69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2F32420E-0316-43C5-A7E3-778C2590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571" y="2530020"/>
            <a:ext cx="6734822" cy="1492397"/>
          </a:xfrm>
        </p:spPr>
        <p:txBody>
          <a:bodyPr/>
          <a:lstStyle/>
          <a:p>
            <a:r>
              <a:rPr lang="en-US" altLang="zh-TW" dirty="0"/>
              <a:t>Elements of the greedy strategy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099993D-921B-434F-A7F2-08BACBE1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0710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6F40FC-1A04-4E84-89B7-EB1E8D98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C2CE92-E860-467D-8C71-7DBB95D209A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668830"/>
            <a:ext cx="11563825" cy="4105118"/>
          </a:xfrm>
        </p:spPr>
        <p:txBody>
          <a:bodyPr/>
          <a:lstStyle/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Greedy Strategy (typical streamline steps):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Cast the optimization problem as one in which we make a choice and are left with one subproblem to solve.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Prove that there’s always an optimal solution that make the greedy choice, so that the greedy choice is always safe. (greedy-choice property)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Show that greedy choice and optimal solution to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subprblem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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optimal solution to the problem. (optimal substructure)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No general way to tell if a greedy algorithm is optimal, but two key ingredients are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greedy-choice property and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optimal substructure.</a:t>
            </a:r>
          </a:p>
          <a:p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1F224E1F-FE9C-4989-98BD-2C61EBE1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628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ECBA0B6-26CD-4F63-9902-507CB489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D6CC12C-C8E7-44A7-BB69-9C28EA50E70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42" y="546755"/>
            <a:ext cx="11563827" cy="5578837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cs typeface="+mn-cs"/>
              </a:rPr>
              <a:t>Greedy-choice property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	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 globally optimal solution can be arrived at by making a locally optimal (greedy) choice. i.e. the greedy-choice is the optimal choice.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cs typeface="+mn-cs"/>
              </a:rPr>
              <a:t>Dynamic programming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Make a choice at each step.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Choice depends on knowing optimal solutions to subproblems.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	Solve subproblems 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cs typeface="+mn-cs"/>
              </a:rPr>
              <a:t>first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Solve 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cs typeface="+mn-cs"/>
              </a:rPr>
              <a:t>bottom-up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cs typeface="+mn-cs"/>
              </a:rPr>
              <a:t>Greedy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Make a choice at each step.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Make the choice 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cs typeface="+mn-cs"/>
              </a:rPr>
              <a:t>before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solving the subproblems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Solve 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cs typeface="+mn-cs"/>
              </a:rPr>
              <a:t>top-down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.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00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6F40FC-1A04-4E84-89B7-EB1E8D98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C2CE92-E860-467D-8C71-7DBB95D209A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4" y="1745214"/>
            <a:ext cx="11563825" cy="4486909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w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Similar to dynamic programming.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	Use for optimization problems.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	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Idea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	When we have a choice to make, make the one that looks best right now. Make a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locally optimal choice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in hope of getting a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globally optimal solution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800" i="1" dirty="0">
              <a:solidFill>
                <a:srgbClr val="FF3300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FontTx/>
              <a:buChar char="•"/>
              <a:defRPr/>
            </a:pPr>
            <a:r>
              <a:rPr lang="en-US" altLang="zh-TW" sz="2800" i="1" dirty="0">
                <a:latin typeface="Calibri" panose="020F0502020204030204"/>
                <a:ea typeface="新細明體" panose="02020500000000000000" pitchFamily="18" charset="-120"/>
              </a:rPr>
              <a:t>Greedy algorithms do not always yield optimal solutions, but for many problems they do.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800" b="0" i="1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1F224E1F-FE9C-4989-98BD-2C61EBE1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Introduction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1726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6F40FC-1A04-4E84-89B7-EB1E8D98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C2CE92-E860-467D-8C71-7DBB95D209A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cs typeface="+mn-cs"/>
              </a:rPr>
              <a:t>Optimal substructure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	Just show that optimal solution to subproblem and greedy choice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  <a:sym typeface="Symbol" panose="05050102010706020507" pitchFamily="18" charset="2"/>
              </a:rPr>
              <a:t>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optimal solution to problem.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cs typeface="+mn-cs"/>
              </a:rPr>
              <a:t>Greedy vs. dynamic programming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	The knapsack problem is a good example of the difference.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1F224E1F-FE9C-4989-98BD-2C61EBE1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927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ECBA0B6-26CD-4F63-9902-507CB489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AD6CC12C-C8E7-44A7-BB69-9C28EA50E70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2" y="546755"/>
                <a:ext cx="9171333" cy="5249653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0-1 knapsack problem</a:t>
                </a:r>
                <a:endParaRPr kumimoji="0" lang="en-US" altLang="zh-TW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items.</a:t>
                </a: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Item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worth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weighs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pounds.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Find a most valuable subset of items with total weight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≤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𝑊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Have to either take an item or not take it ― can’t take part of it.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9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Fractional knapsack problem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Like the 0-1 knapsack problem, but can take fraction of an item.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Both have optimal substructure.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But the fractional knapsack problem has the greedy-choice property, and 0-1 knapsack problem does not.</a:t>
                </a: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To solve the fractional problem, rank items by value/weight: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∕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None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    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 </a:t>
                </a:r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∕</m:t>
                    </m:r>
                    <m:sSub>
                      <m:sSub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∕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prstClr val="black"/>
                    </a:solidFill>
                    <a:latin typeface="Calibri"/>
                    <a:ea typeface="Adobe 宋体 Std L" panose="02020300000000000000" pitchFamily="18" charset="-128"/>
                  </a:rPr>
                  <a:t>for all </a:t>
                </a:r>
                <a14:m>
                  <m:oMath xmlns:m="http://schemas.openxmlformats.org/officeDocument/2006/math">
                    <m:r>
                      <a:rPr kumimoji="0" lang="en-US" altLang="zh-TW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0" lang="en-US" altLang="zh-TW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.</a:t>
                </a:r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AD6CC12C-C8E7-44A7-BB69-9C28EA50E7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2" y="546755"/>
                <a:ext cx="9171333" cy="5249653"/>
              </a:xfrm>
              <a:blipFill>
                <a:blip r:embed="rId2"/>
                <a:stretch>
                  <a:fillRect l="-931" t="-16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921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ECBA0B6-26CD-4F63-9902-507CB489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AD6CC12C-C8E7-44A7-BB69-9C28EA50E70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44242" y="546755"/>
                <a:ext cx="9171333" cy="5249653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200" dirty="0">
                  <a:solidFill>
                    <a:prstClr val="black"/>
                  </a:solidFill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200" dirty="0">
                  <a:solidFill>
                    <a:prstClr val="black"/>
                  </a:solidFill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200" dirty="0">
                  <a:solidFill>
                    <a:prstClr val="black"/>
                  </a:solidFill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200" dirty="0">
                  <a:solidFill>
                    <a:prstClr val="black"/>
                  </a:solidFill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200" dirty="0">
                  <a:solidFill>
                    <a:prstClr val="black"/>
                  </a:solidFill>
                  <a:latin typeface="Calibri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None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Time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TW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d>
                      <m:dPr>
                        <m:ctrlP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kumimoji="0" lang="en-US" altLang="zh-TW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altLang="zh-TW" sz="22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kumimoji="0" lang="en-US" altLang="zh-TW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Times New Roman" panose="02020603050405020304" pitchFamily="18" charset="0"/>
                  </a:rPr>
                  <a:t> to sort,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d>
                      <m:dPr>
                        <m:ctrlP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Times New Roman" panose="02020603050405020304" pitchFamily="18" charset="0"/>
                  </a:rPr>
                  <a:t> thereafter.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AD6CC12C-C8E7-44A7-BB69-9C28EA50E7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44242" y="546755"/>
                <a:ext cx="9171333" cy="524965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內容版面配置區 6">
            <a:extLst>
              <a:ext uri="{FF2B5EF4-FFF2-40B4-BE49-F238E27FC236}">
                <a16:creationId xmlns:a16="http://schemas.microsoft.com/office/drawing/2014/main" id="{B264DED7-7111-4F44-B376-84A326CC3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42" y="221807"/>
            <a:ext cx="11563350" cy="47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72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6F40FC-1A04-4E84-89B7-EB1E8D98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EC2CE92-E860-467D-8C71-7DBB95D209A4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668830"/>
                <a:ext cx="11563825" cy="4105118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𝑊</m:t>
                      </m:r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=50</m:t>
                      </m:r>
                    </m:oMath>
                  </m:oMathPara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Greedy solution :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Take items 1 and 2.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value = 160, weight = 30.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Have 20 pounds of capacity left over.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Optimal solution :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Take items 2 and 3.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value = 220, weight = 50.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No leftover capacity.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EC2CE92-E860-467D-8C71-7DBB95D209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668830"/>
                <a:ext cx="11563825" cy="4105118"/>
              </a:xfrm>
              <a:blipFill>
                <a:blip r:embed="rId3"/>
                <a:stretch>
                  <a:fillRect l="-843" b="-44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1F224E1F-FE9C-4989-98BD-2C61EBE1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2102832" cy="868517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Greedy don’t work for 0-1 knapsack problem</a:t>
            </a:r>
            <a:endParaRPr lang="zh-TW" altLang="en-US" sz="4000" dirty="0"/>
          </a:p>
        </p:txBody>
      </p:sp>
      <p:graphicFrame>
        <p:nvGraphicFramePr>
          <p:cNvPr id="6" name="Group 45">
            <a:extLst>
              <a:ext uri="{FF2B5EF4-FFF2-40B4-BE49-F238E27FC236}">
                <a16:creationId xmlns:a16="http://schemas.microsoft.com/office/drawing/2014/main" id="{C507461C-6361-4B90-823B-3C9BB80A56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6631220"/>
              </p:ext>
            </p:extLst>
          </p:nvPr>
        </p:nvGraphicFramePr>
        <p:xfrm>
          <a:off x="6540186" y="1746772"/>
          <a:ext cx="3671888" cy="1581150"/>
        </p:xfrm>
        <a:graphic>
          <a:graphicData uri="http://schemas.openxmlformats.org/drawingml/2006/table">
            <a:tbl>
              <a:tblPr/>
              <a:tblGrid>
                <a:gridCol w="91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endParaRPr kumimoji="1" lang="en-US" altLang="zh-TW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v</a:t>
                      </a:r>
                      <a:r>
                        <a:rPr kumimoji="1" lang="en-US" altLang="zh-TW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 </a:t>
                      </a: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/ w</a:t>
                      </a:r>
                      <a:r>
                        <a:rPr kumimoji="1" lang="en-US" altLang="zh-TW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endParaRPr kumimoji="1" lang="en-US" altLang="zh-TW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348F63F6-1DB2-470D-BAB7-08AD9423AC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036984"/>
              </p:ext>
            </p:extLst>
          </p:nvPr>
        </p:nvGraphicFramePr>
        <p:xfrm>
          <a:off x="5243530" y="3497958"/>
          <a:ext cx="6844438" cy="213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Acrobat Document" r:id="rId4" imgW="26105950" imgH="8130342" progId="Acrobat.Document.11">
                  <p:embed/>
                </p:oleObj>
              </mc:Choice>
              <mc:Fallback>
                <p:oleObj name="Acrobat Document" r:id="rId4" imgW="26105950" imgH="8130342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43530" y="3497958"/>
                        <a:ext cx="6844438" cy="2133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6678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2F32420E-0316-43C5-A7E3-778C2590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571" y="2530020"/>
            <a:ext cx="6734822" cy="1492397"/>
          </a:xfrm>
        </p:spPr>
        <p:txBody>
          <a:bodyPr/>
          <a:lstStyle/>
          <a:p>
            <a:r>
              <a:rPr lang="en-US" altLang="zh-TW" dirty="0"/>
              <a:t>Huffman codes 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099993D-921B-434F-A7F2-08BACBE1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1625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F4EC307-90A9-4313-9FA7-EE89711B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5912CE-4B61-4EEE-B861-11E40D004A3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19922"/>
            <a:ext cx="11563825" cy="4566410"/>
          </a:xfrm>
        </p:spPr>
        <p:txBody>
          <a:bodyPr/>
          <a:lstStyle/>
          <a:p>
            <a:pPr marL="228600" indent="-228600" algn="l">
              <a:lnSpc>
                <a:spcPct val="90000"/>
              </a:lnSpc>
              <a:spcBef>
                <a:spcPts val="1000"/>
              </a:spcBef>
              <a:defRPr/>
            </a:pPr>
            <a:endParaRPr lang="en-US" altLang="zh-TW" sz="2400" dirty="0">
              <a:solidFill>
                <a:prstClr val="black"/>
              </a:solidFill>
              <a:latin typeface="Calibri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defRPr/>
            </a:pPr>
            <a:endParaRPr lang="en-US" altLang="zh-TW" sz="2400" dirty="0">
              <a:solidFill>
                <a:prstClr val="black"/>
              </a:solidFill>
              <a:latin typeface="Calibri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defRPr/>
            </a:pPr>
            <a:endParaRPr lang="en-US" altLang="zh-TW" sz="2400" dirty="0">
              <a:solidFill>
                <a:prstClr val="black"/>
              </a:solidFill>
              <a:latin typeface="Calibri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defRPr/>
            </a:pPr>
            <a:endParaRPr lang="en-US" altLang="zh-TW" sz="2400" dirty="0">
              <a:solidFill>
                <a:prstClr val="black"/>
              </a:solidFill>
              <a:latin typeface="Calibri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defRPr/>
            </a:pPr>
            <a:endParaRPr lang="en-US" altLang="zh-TW" sz="2400" dirty="0">
              <a:solidFill>
                <a:prstClr val="black"/>
              </a:solidFill>
              <a:latin typeface="Calibri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defRPr/>
            </a:pPr>
            <a:endParaRPr lang="en-US" altLang="zh-TW" sz="2400" dirty="0">
              <a:solidFill>
                <a:prstClr val="black"/>
              </a:solidFill>
              <a:latin typeface="Calibri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defRPr/>
            </a:pPr>
            <a:endParaRPr lang="en-US" altLang="zh-TW" sz="2400" dirty="0">
              <a:solidFill>
                <a:prstClr val="black"/>
              </a:solidFill>
              <a:latin typeface="Calibri"/>
            </a:endParaRP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TW" sz="2400" dirty="0">
                <a:solidFill>
                  <a:srgbClr val="FF0000"/>
                </a:solidFill>
                <a:latin typeface="Calibri"/>
              </a:rPr>
              <a:t>Prefix code</a:t>
            </a:r>
            <a:r>
              <a:rPr lang="en-US" altLang="zh-TW" sz="2400" dirty="0">
                <a:solidFill>
                  <a:prstClr val="black"/>
                </a:solidFill>
                <a:latin typeface="Calibri"/>
              </a:rPr>
              <a:t>: no codeword is also a prefix of some other codeword.</a:t>
            </a:r>
          </a:p>
          <a:p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4B3AB5B7-6FE5-471F-B628-213E6BAF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Huffman codes </a:t>
            </a:r>
            <a:endParaRPr lang="zh-TW" altLang="en-US" dirty="0"/>
          </a:p>
        </p:txBody>
      </p:sp>
      <p:graphicFrame>
        <p:nvGraphicFramePr>
          <p:cNvPr id="6" name="Group 249">
            <a:extLst>
              <a:ext uri="{FF2B5EF4-FFF2-40B4-BE49-F238E27FC236}">
                <a16:creationId xmlns:a16="http://schemas.microsoft.com/office/drawing/2014/main" id="{7F84DC6C-463C-432D-A26B-A12A9BE292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7253893"/>
              </p:ext>
            </p:extLst>
          </p:nvPr>
        </p:nvGraphicFramePr>
        <p:xfrm>
          <a:off x="2667000" y="2180209"/>
          <a:ext cx="6858000" cy="2302511"/>
        </p:xfrm>
        <a:graphic>
          <a:graphicData uri="http://schemas.openxmlformats.org/drawingml/2006/table">
            <a:tbl>
              <a:tblPr/>
              <a:tblGrid>
                <a:gridCol w="3276600">
                  <a:extLst>
                    <a:ext uri="{9D8B030D-6E8A-4147-A177-3AD203B41FA5}">
                      <a16:colId xmlns:a16="http://schemas.microsoft.com/office/drawing/2014/main" val="14830092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4537625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8189103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21871862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98598187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8213379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001634107"/>
                    </a:ext>
                  </a:extLst>
                </a:gridCol>
              </a:tblGrid>
              <a:tr h="62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00633"/>
                  </a:ext>
                </a:extLst>
              </a:tr>
              <a:tr h="3635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Frequency (in thousands)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45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687496"/>
                  </a:ext>
                </a:extLst>
              </a:tr>
              <a:tr h="6604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Fixed length codeword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000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001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010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011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100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5108670"/>
                  </a:ext>
                </a:extLst>
              </a:tr>
              <a:tr h="6492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Variable length codeword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100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1101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1100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817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818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C0FDE8B-3896-4EC5-BDB5-F844969C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03C7F9-18CB-4298-A7B0-47CE76A9C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02167"/>
            <a:ext cx="11563825" cy="3971781"/>
          </a:xfrm>
        </p:spPr>
        <p:txBody>
          <a:bodyPr/>
          <a:lstStyle/>
          <a:p>
            <a:pPr marL="533400" indent="-5334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/>
              </a:rPr>
              <a:t>Can be shown that the optimal data compression achievable by a character code can always be achieved with prefix codes.</a:t>
            </a:r>
          </a:p>
          <a:p>
            <a:pPr marL="533400" indent="-5334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zh-TW" sz="2400" dirty="0">
              <a:solidFill>
                <a:prstClr val="black"/>
              </a:solidFill>
              <a:latin typeface="Calibri"/>
            </a:endParaRPr>
          </a:p>
          <a:p>
            <a:pPr marL="533400" indent="-5334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/>
              </a:rPr>
              <a:t>Simple encoding and decoding.</a:t>
            </a:r>
          </a:p>
          <a:p>
            <a:pPr marL="533400" indent="-5334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zh-TW" sz="2400" dirty="0">
              <a:solidFill>
                <a:prstClr val="black"/>
              </a:solidFill>
              <a:latin typeface="Calibri"/>
            </a:endParaRPr>
          </a:p>
          <a:p>
            <a:pPr marL="533400" indent="-5334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/>
              </a:rPr>
              <a:t>An optimal code for a file is always represented by a binary tree.</a:t>
            </a:r>
          </a:p>
          <a:p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C794B77A-C6A2-48F0-886D-117E6D2C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562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C034426-38A0-4F21-B960-C225F5DD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FBB337C-11B4-468B-B51B-5E9D3D26EA5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748901"/>
                <a:ext cx="11563825" cy="4308786"/>
              </a:xfrm>
            </p:spPr>
            <p:txBody>
              <a:bodyPr/>
              <a:lstStyle/>
              <a:p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nary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which we define as the cost of tree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FBB337C-11B4-468B-B51B-5E9D3D26EA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748901"/>
                <a:ext cx="11563825" cy="4308786"/>
              </a:xfrm>
              <a:blipFill>
                <a:blip r:embed="rId3"/>
                <a:stretch>
                  <a:fillRect b="-103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E05AE386-50ED-4071-8D00-910E6930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910296" cy="86851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Tree correspond to the coding schemes</a:t>
            </a:r>
            <a:endParaRPr lang="zh-TW" altLang="en-US" dirty="0"/>
          </a:p>
        </p:txBody>
      </p:sp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320873FB-BB7B-4928-B21D-9C656EC073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10987"/>
              </p:ext>
            </p:extLst>
          </p:nvPr>
        </p:nvGraphicFramePr>
        <p:xfrm>
          <a:off x="2032000" y="1885364"/>
          <a:ext cx="8128000" cy="347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Acrobat Document" r:id="rId4" imgW="21031148" imgH="8991414" progId="Acrobat.Document.11">
                  <p:embed/>
                </p:oleObj>
              </mc:Choice>
              <mc:Fallback>
                <p:oleObj name="Acrobat Document" r:id="rId4" imgW="21031148" imgH="8991414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2000" y="1885364"/>
                        <a:ext cx="8128000" cy="347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7647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B4A78B7-5974-474C-9BE0-ABAD0948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2E9DB5D9-DD07-4CA5-8E99-B532BE0A1F3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267929" y="1793875"/>
            <a:ext cx="9916492" cy="3979863"/>
          </a:xfr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059A9183-ED27-4099-BD1C-DCBE55AD8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8229239" cy="86851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Constructing a Huffman code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DB1E4DF-ECA5-446C-9B02-E97E758BE8C6}"/>
                  </a:ext>
                </a:extLst>
              </p:cNvPr>
              <p:cNvSpPr txBox="1"/>
              <p:nvPr/>
            </p:nvSpPr>
            <p:spPr>
              <a:xfrm>
                <a:off x="1376106" y="5773738"/>
                <a:ext cx="2387961" cy="456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pt-BR" altLang="zh-TW" sz="1800" kern="12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Complexity: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 b="0" i="0" kern="12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O</m:t>
                    </m:r>
                    <m:d>
                      <m:dPr>
                        <m:ctrlPr>
                          <a:rPr lang="en-US" altLang="zh-TW" sz="1800" b="0" i="1" kern="12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+mn-cs"/>
                          </a:rPr>
                        </m:ctrlPr>
                      </m:dPr>
                      <m:e>
                        <m:r>
                          <a:rPr lang="en-US" altLang="zh-TW" sz="1800" b="0" i="1" kern="12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+mn-cs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TW" sz="1800" b="0" i="1" kern="12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1800" b="0" i="0" kern="12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TW" sz="1800" b="0" i="1" kern="12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+mn-cs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zh-TW" altLang="en-US" sz="1800" kern="12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DB1E4DF-ECA5-446C-9B02-E97E758BE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106" y="5773738"/>
                <a:ext cx="2387961" cy="456920"/>
              </a:xfrm>
              <a:prstGeom prst="rect">
                <a:avLst/>
              </a:prstGeom>
              <a:blipFill>
                <a:blip r:embed="rId3"/>
                <a:stretch>
                  <a:fillRect l="-2302" b="-2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534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5C1612E-C3B2-4078-B467-69CEAA3B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29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44B5BB1A-74B5-4551-B56E-142BBC1D3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9676300" cy="86851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The steps of Huffman’s algorithm </a:t>
            </a:r>
            <a:endParaRPr lang="zh-TW" altLang="en-US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0A6BF056-2CFA-4030-8BB5-C9C3060A4229}"/>
              </a:ext>
            </a:extLst>
          </p:cNvPr>
          <p:cNvGraphicFramePr>
            <a:graphicFrameLocks noGrp="1" noChangeAspect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551780432"/>
              </p:ext>
            </p:extLst>
          </p:nvPr>
        </p:nvGraphicFramePr>
        <p:xfrm>
          <a:off x="2946632" y="1868307"/>
          <a:ext cx="6681787" cy="451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Acrobat Document" r:id="rId3" imgW="26669817" imgH="18028897" progId="Acrobat.Document.11">
                  <p:embed/>
                </p:oleObj>
              </mc:Choice>
              <mc:Fallback>
                <p:oleObj name="Acrobat Document" r:id="rId3" imgW="26669817" imgH="18028897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632" y="1868307"/>
                        <a:ext cx="6681787" cy="451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748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2F32420E-0316-43C5-A7E3-778C2590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571" y="2530020"/>
            <a:ext cx="6734822" cy="1492397"/>
          </a:xfrm>
        </p:spPr>
        <p:txBody>
          <a:bodyPr/>
          <a:lstStyle/>
          <a:p>
            <a:r>
              <a:rPr lang="en-US" altLang="zh-TW" dirty="0"/>
              <a:t>Activity selection problem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099993D-921B-434F-A7F2-08BACBE1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5700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B856B3A-E793-40A1-BB21-D32ADACC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30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3472690-A71A-48C3-8B66-B63C4CE44AAD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784412"/>
                <a:ext cx="11563825" cy="3989536"/>
              </a:xfrm>
            </p:spPr>
            <p:txBody>
              <a:bodyPr/>
              <a:lstStyle/>
              <a:p>
                <a:r>
                  <a:rPr lang="en-US" altLang="zh-TW" sz="2000" dirty="0"/>
                  <a:t>The next lemma shows that the greedy-choice property holds. (The greedy-choice is the optimal choice.)</a:t>
                </a:r>
              </a:p>
              <a:p>
                <a:endParaRPr lang="en-US" altLang="zh-TW" sz="2000" dirty="0"/>
              </a:p>
              <a:p>
                <a:r>
                  <a:rPr lang="en-US" altLang="zh-TW" sz="2000" b="1" i="1" dirty="0">
                    <a:solidFill>
                      <a:srgbClr val="0070C0"/>
                    </a:solidFill>
                  </a:rPr>
                  <a:t>Lemma 16.2.  </a:t>
                </a:r>
              </a:p>
              <a:p>
                <a:r>
                  <a:rPr lang="en-US" altLang="zh-TW" sz="2000" dirty="0"/>
                  <a:t>Let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sz="2000" dirty="0"/>
                  <a:t> be an alphabet in which each character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sz="2000" dirty="0"/>
                  <a:t> has frequency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000" dirty="0"/>
                  <a:t>. Let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000" dirty="0"/>
                  <a:t> be the two characters in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sz="2000" dirty="0"/>
                  <a:t> having the lowest frequencies. Then there exists an optimal prefix code in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sz="2000" dirty="0"/>
                  <a:t> in which the codeword for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0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000" dirty="0"/>
                  <a:t> having the same length and differ only in the last bit.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3472690-A71A-48C3-8B66-B63C4CE44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784412"/>
                <a:ext cx="11563825" cy="3989536"/>
              </a:xfrm>
              <a:blipFill>
                <a:blip r:embed="rId2"/>
                <a:stretch>
                  <a:fillRect l="-580" t="-153" r="-5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079778DD-1E16-427F-800D-FCB8D871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0066917" cy="86851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Correction of Huffman’s algorithm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8277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572620F-7400-4914-A3BF-71E1BEC3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31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CE6ADBA8-2E95-4100-ACDA-7667FD076E78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204186"/>
                <a:ext cx="11563826" cy="6182145"/>
              </a:xfrm>
            </p:spPr>
            <p:txBody>
              <a:bodyPr/>
              <a:lstStyle/>
              <a:p>
                <a:r>
                  <a:rPr lang="en-US" altLang="zh-TW" sz="2000" b="1" dirty="0"/>
                  <a:t>Proof.</a:t>
                </a:r>
              </a:p>
              <a:p>
                <a:endParaRPr lang="en-US" altLang="zh-TW" sz="2000" b="1" dirty="0"/>
              </a:p>
              <a:p>
                <a:r>
                  <a:rPr lang="en-US" altLang="zh-TW" sz="2000" dirty="0"/>
                  <a:t>The idea of the proof is to take the tree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sz="2000" dirty="0"/>
                  <a:t> representing an arbitrary optimal prefix code and modify it to make a tree representing another optimal prefix code such that the characters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000" dirty="0"/>
                  <a:t> appear as sibling leaves of maximum depth in the new tree. If we can construct such a tree, then the codewords for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000" dirty="0"/>
                  <a:t> will have the same length and differ only in the last bit.</a:t>
                </a:r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Let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000" dirty="0"/>
                  <a:t> be two characters that are sibling leaves of maximum depth in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sz="2000" dirty="0"/>
                  <a:t>. Without loss of generality, we assume that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000" dirty="0"/>
                  <a:t>. Since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000" dirty="0"/>
                  <a:t> are the two lowest leaf frequencies, in order, and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TW" sz="2000" dirty="0"/>
                  <a:t> are two arbitrary frequencies, in order, we have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TW" sz="2000" dirty="0"/>
                  <a:t>. </a:t>
                </a:r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In the remainder of the proof, it is possible that we could have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TW" sz="2000" dirty="0"/>
                  <a:t> or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TW" sz="2000" dirty="0"/>
                  <a:t>. However, if we had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TW" sz="2000" dirty="0"/>
                  <a:t>, then we would also have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000" dirty="0"/>
                  <a:t>, and the lemma would be trivially true. Thus, we will assume that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TW" sz="2000" dirty="0"/>
                  <a:t>, which means that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000" dirty="0"/>
                  <a:t>.</a:t>
                </a:r>
              </a:p>
              <a:p>
                <a:endParaRPr lang="en-US" altLang="zh-TW" sz="2000" dirty="0"/>
              </a:p>
              <a:p>
                <a:endParaRPr lang="en-US" altLang="zh-TW" sz="2000" dirty="0"/>
              </a:p>
              <a:p>
                <a:endParaRPr lang="zh-TW" altLang="en-US" sz="2000" dirty="0"/>
              </a:p>
            </p:txBody>
          </p:sp>
        </mc:Choice>
        <mc:Fallback xmlns="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CE6ADBA8-2E95-4100-ACDA-7667FD076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204186"/>
                <a:ext cx="11563826" cy="6182145"/>
              </a:xfrm>
              <a:blipFill>
                <a:blip r:embed="rId2"/>
                <a:stretch>
                  <a:fillRect l="-580" r="-5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533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B4392E-9166-4248-B135-A7443A23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32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5E816081-0017-4ACF-A888-4160DB0A7413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8888"/>
                <a:ext cx="11563826" cy="6377443"/>
              </a:xfrm>
            </p:spPr>
            <p:txBody>
              <a:bodyPr/>
              <a:lstStyle/>
              <a:p>
                <a:r>
                  <a:rPr lang="en-US" altLang="zh-TW" sz="2000" dirty="0"/>
                  <a:t>We exchange the positions in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sz="2000" dirty="0"/>
                  <a:t> and a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000" dirty="0"/>
                  <a:t> to produce a tree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TW" sz="2000" dirty="0"/>
                  <a:t>, and then we exchange the positions in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of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000" dirty="0"/>
                  <a:t> to produce a tree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in which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000" dirty="0"/>
                  <a:t> are sibling leaves of maximum depth.</a:t>
                </a:r>
              </a:p>
              <a:p>
                <a:endParaRPr lang="en-US" altLang="zh-TW" sz="2000" dirty="0"/>
              </a:p>
              <a:p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The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difference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in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cost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between</a:t>
                </a:r>
                <a:r>
                  <a:rPr lang="zh-TW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is</a:t>
                </a:r>
              </a:p>
              <a:p>
                <a:pPr algn="l"/>
                <a:r>
                  <a:rPr lang="en-US" altLang="zh-TW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nary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TW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nary>
                  </m:oMath>
                </a14:m>
                <a:endParaRPr lang="en-US" altLang="zh-TW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:r>
                  <a:rPr lang="en-US" altLang="zh-TW" sz="2000" b="0" dirty="0">
                    <a:ea typeface="Cambria Math" panose="02040503050406030204" pitchFamily="18" charset="0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zh-TW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:r>
                  <a:rPr lang="en-US" altLang="zh-TW" sz="2000" b="0" dirty="0">
                    <a:ea typeface="Cambria Math" panose="02040503050406030204" pitchFamily="18" charset="0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TW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:r>
                  <a:rPr lang="en-US" altLang="zh-TW" sz="2000" dirty="0">
                    <a:ea typeface="Cambria Math" panose="02040503050406030204" pitchFamily="18" charset="0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zh-TW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:r>
                  <a:rPr lang="en-US" altLang="zh-TW" sz="2000" dirty="0">
                    <a:ea typeface="Cambria Math" panose="02040503050406030204" pitchFamily="18" charset="0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</m:t>
                    </m:r>
                  </m:oMath>
                </a14:m>
                <a:endParaRPr lang="en-US" altLang="zh-TW" sz="2000" dirty="0"/>
              </a:p>
              <a:p>
                <a:pPr algn="l"/>
                <a:r>
                  <a:rPr lang="en-US" altLang="zh-TW" sz="2000" dirty="0"/>
                  <a:t>because both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are nonnegative. Similarly, exchanging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000" dirty="0"/>
                  <a:t> does not increase the cost, and so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′′</m:t>
                        </m:r>
                      </m:e>
                    </m:d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is nonnegative. Therefore,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′′</m:t>
                        </m:r>
                      </m:e>
                    </m:d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altLang="zh-TW" sz="2000" dirty="0"/>
                  <a:t>, and since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sz="2000" dirty="0"/>
                  <a:t> is optimal, we have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′′</m:t>
                        </m:r>
                      </m:e>
                    </m:d>
                  </m:oMath>
                </a14:m>
                <a:r>
                  <a:rPr lang="en-US" altLang="zh-TW" sz="2000" dirty="0"/>
                  <a:t>, which implies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′′</m:t>
                        </m:r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altLang="zh-TW" sz="2000" dirty="0"/>
                  <a:t>. Thus,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is an optimal tree in which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000" dirty="0"/>
                  <a:t> appear as sibling leaves of maximum depth, from which the lemma follows.</a:t>
                </a:r>
              </a:p>
              <a:p>
                <a:pPr algn="r"/>
                <a:r>
                  <a:rPr lang="en-US" altLang="zh-TW" sz="2000" dirty="0"/>
                  <a:t>■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5E816081-0017-4ACF-A888-4160DB0A74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8888"/>
                <a:ext cx="11563826" cy="6377443"/>
              </a:xfrm>
              <a:blipFill>
                <a:blip r:embed="rId3"/>
                <a:stretch>
                  <a:fillRect l="-580" r="-527" b="-9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9F8F8165-C90E-4375-8F24-6A4435D740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173540"/>
              </p:ext>
            </p:extLst>
          </p:nvPr>
        </p:nvGraphicFramePr>
        <p:xfrm>
          <a:off x="1727150" y="908820"/>
          <a:ext cx="812800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Acrobat Document" r:id="rId4" imgW="22753307" imgH="3733684" progId="Acrobat.Document.11">
                  <p:embed/>
                </p:oleObj>
              </mc:Choice>
              <mc:Fallback>
                <p:oleObj name="Acrobat Document" r:id="rId4" imgW="22753307" imgH="3733684" progId="Acrobat.Document.11">
                  <p:embed/>
                  <p:pic>
                    <p:nvPicPr>
                      <p:cNvPr id="8" name="物件 7">
                        <a:extLst>
                          <a:ext uri="{FF2B5EF4-FFF2-40B4-BE49-F238E27FC236}">
                            <a16:creationId xmlns:a16="http://schemas.microsoft.com/office/drawing/2014/main" id="{1DF7AF62-3E3C-47A0-9952-29D056771F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7150" y="908820"/>
                        <a:ext cx="8128000" cy="133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7651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11179AE-3344-4986-AF6E-220E1380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33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23D8E60-E676-4DA6-B182-72491F6739AF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766656"/>
                <a:ext cx="11563825" cy="4007292"/>
              </a:xfrm>
            </p:spPr>
            <p:txBody>
              <a:bodyPr/>
              <a:lstStyle/>
              <a:p>
                <a:r>
                  <a:rPr lang="en-US" altLang="zh-TW" sz="2000" dirty="0"/>
                  <a:t>The next lemma shows that the problem of construction optimal prefix codes has the optimal-substructure property.</a:t>
                </a:r>
              </a:p>
              <a:p>
                <a:r>
                  <a:rPr lang="en-US" altLang="zh-TW" sz="2000" dirty="0">
                    <a:solidFill>
                      <a:srgbClr val="FF0000"/>
                    </a:solidFill>
                  </a:rPr>
                  <a:t>(Just show that optimal solution to subproblem and greedy choice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TW" sz="2000" dirty="0">
                    <a:solidFill>
                      <a:srgbClr val="FF0000"/>
                    </a:solidFill>
                  </a:rPr>
                  <a:t> optimal solution to problem.)</a:t>
                </a:r>
              </a:p>
              <a:p>
                <a:endParaRPr lang="en-US" altLang="zh-TW" sz="2000" dirty="0"/>
              </a:p>
              <a:p>
                <a:r>
                  <a:rPr lang="en-US" altLang="zh-TW" sz="2000" b="1" i="1" dirty="0">
                    <a:solidFill>
                      <a:srgbClr val="0070C0"/>
                    </a:solidFill>
                  </a:rPr>
                  <a:t>Lemma 16.3.  </a:t>
                </a:r>
              </a:p>
              <a:p>
                <a:r>
                  <a:rPr lang="en-US" altLang="zh-TW" sz="2000" dirty="0"/>
                  <a:t>Let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sz="2000" dirty="0"/>
                  <a:t> be a given alphabet with frequency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000" dirty="0"/>
                  <a:t> defined for each character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sz="2000" dirty="0"/>
                  <a:t>. Let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000" dirty="0"/>
                  <a:t> be two characters in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sz="2000" dirty="0"/>
                  <a:t> with minimum frequency. Let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TW" sz="2000" dirty="0"/>
                  <a:t> be the alphabet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sz="2000" dirty="0"/>
                  <a:t> with characters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000" dirty="0"/>
                  <a:t> removed and character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sz="2000" dirty="0"/>
                  <a:t> added,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TW" sz="2000" dirty="0"/>
                  <a:t>. Define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sz="2000" dirty="0"/>
                  <a:t> for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TW" sz="2000" dirty="0"/>
                  <a:t> as for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sz="2000" dirty="0"/>
                  <a:t>, except that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000" dirty="0"/>
                  <a:t>+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000" dirty="0"/>
                  <a:t>. Let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TW" sz="2000" dirty="0"/>
                  <a:t> be any tree representing an optimal prefix code for the alphabet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TW" sz="2000" dirty="0"/>
                  <a:t>. Then the tree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sz="2000" dirty="0"/>
                  <a:t>, obtained from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TW" sz="2000" dirty="0"/>
                  <a:t> by replacing the leaf node for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sz="2000" dirty="0"/>
                  <a:t> with an internal node having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000" dirty="0"/>
                  <a:t> as children, represents an optimal prefix code for the alphabet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23D8E60-E676-4DA6-B182-72491F6739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766656"/>
                <a:ext cx="11563825" cy="4007292"/>
              </a:xfrm>
              <a:blipFill>
                <a:blip r:embed="rId2"/>
                <a:stretch>
                  <a:fillRect l="-580" t="-152" r="-527" b="-138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393BBC01-79D9-42CF-B2D9-BA25507B6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9942630" cy="86851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Correction of Huffman’s algorithm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691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572620F-7400-4914-A3BF-71E1BEC3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34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CE6ADBA8-2E95-4100-ACDA-7667FD076E78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204186"/>
                <a:ext cx="11563826" cy="6182145"/>
              </a:xfrm>
            </p:spPr>
            <p:txBody>
              <a:bodyPr/>
              <a:lstStyle/>
              <a:p>
                <a:r>
                  <a:rPr lang="en-US" altLang="zh-TW" sz="2000" b="1" dirty="0"/>
                  <a:t>Proof.</a:t>
                </a:r>
              </a:p>
              <a:p>
                <a:endParaRPr lang="en-US" altLang="zh-TW" sz="2000" b="1" dirty="0"/>
              </a:p>
              <a:p>
                <a:r>
                  <a:rPr lang="en-US" altLang="zh-TW" sz="2000" dirty="0"/>
                  <a:t>We first show how to express the cost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altLang="zh-TW" sz="2000" dirty="0"/>
                  <a:t> of tree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sz="2000" dirty="0"/>
                  <a:t> in terms of the cost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altLang="zh-TW" sz="2000" dirty="0"/>
                  <a:t> of tree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TW" sz="2000" dirty="0"/>
                  <a:t>. For each character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000" dirty="0"/>
                  <a:t>, we have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000" dirty="0"/>
                  <a:t>, and hence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000" dirty="0"/>
                  <a:t>.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sz="2000" dirty="0"/>
                  <a:t>, we have </a:t>
                </a:r>
              </a:p>
              <a:p>
                <a:endParaRPr lang="en-US" altLang="zh-TW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altLang="zh-TW" sz="2000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from which we conclude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zh-TW" sz="2000" dirty="0"/>
              </a:p>
              <a:p>
                <a:r>
                  <a:rPr lang="en-US" altLang="zh-TW" sz="2000" dirty="0"/>
                  <a:t>or, equivalently,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sz="2000" b="0" dirty="0"/>
              </a:p>
              <a:p>
                <a:endParaRPr lang="en-US" altLang="zh-TW" sz="2000" dirty="0"/>
              </a:p>
              <a:p>
                <a:endParaRPr lang="en-US" altLang="zh-TW" sz="2000" dirty="0"/>
              </a:p>
              <a:p>
                <a:endParaRPr lang="zh-TW" altLang="en-US" sz="2000" dirty="0"/>
              </a:p>
            </p:txBody>
          </p:sp>
        </mc:Choice>
        <mc:Fallback xmlns="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CE6ADBA8-2E95-4100-ACDA-7667FD076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204186"/>
                <a:ext cx="11563826" cy="6182145"/>
              </a:xfrm>
              <a:blipFill>
                <a:blip r:embed="rId2"/>
                <a:stretch>
                  <a:fillRect l="-580" r="-5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8979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A03C0E6-48F6-4279-ADCE-66956581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35</a:t>
            </a:fld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702D72-59A8-403D-964E-03591A6A84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F8011DA9-8EC8-49EF-B3FE-BEED9A4842BC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nary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b>
                      <m:sup/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nary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:r>
                  <a:rPr lang="en-US" altLang="zh-TW" sz="2000" b="0" dirty="0"/>
                  <a:t>       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b>
                      <m:sup/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nary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:r>
                  <a:rPr lang="en-US" altLang="zh-TW" sz="2000" b="0" dirty="0"/>
                  <a:t>       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b>
                      <m:sup/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TW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nary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:r>
                  <a:rPr lang="en-US" altLang="zh-TW" sz="2000" b="0" dirty="0"/>
                  <a:t>       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TW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nary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:r>
                  <a:rPr lang="en-US" altLang="zh-TW" sz="2000" b="0" dirty="0"/>
                  <a:t>       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000" dirty="0"/>
                  <a:t> 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F8011DA9-8EC8-49EF-B3FE-BEED9A4842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101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966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572620F-7400-4914-A3BF-71E1BEC3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36</a:t>
            </a:fld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CE6ADBA8-2E95-4100-ACDA-7667FD076E78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630315"/>
                <a:ext cx="11563826" cy="5459767"/>
              </a:xfrm>
            </p:spPr>
            <p:txBody>
              <a:bodyPr/>
              <a:lstStyle/>
              <a:p>
                <a:r>
                  <a:rPr lang="en-US" altLang="zh-TW" sz="2000" dirty="0"/>
                  <a:t>We now prove the lemma by contradiction. Suppose that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sz="2000" dirty="0"/>
                  <a:t> does not represent an optimal prefix code for</a:t>
                </a:r>
                <a:r>
                  <a:rPr lang="zh-TW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sz="2000" dirty="0"/>
                  <a:t>. Then there exists an optimal tree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zh-TW" sz="2000" dirty="0"/>
                  <a:t> such that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′′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altLang="zh-TW" sz="2000" dirty="0"/>
                  <a:t>. Without loss of generality (by Lemma 16.2),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zh-TW" sz="2000" dirty="0"/>
                  <a:t> has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000" dirty="0"/>
                  <a:t> as siblings. Let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′′′</m:t>
                    </m:r>
                  </m:oMath>
                </a14:m>
                <a:r>
                  <a:rPr lang="en-US" altLang="zh-TW" sz="2000" dirty="0"/>
                  <a:t> be the tree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zh-TW" sz="2000" dirty="0"/>
                  <a:t> with the common parent of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000" dirty="0"/>
                  <a:t>  replaced by a leaf </a:t>
                </a:r>
                <a:r>
                  <a:rPr lang="en-US" altLang="zh-TW" sz="2000" i="0" dirty="0">
                    <a:latin typeface="+mj-lt"/>
                  </a:rPr>
                  <a:t>z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with frequency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000" dirty="0"/>
                  <a:t>+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000" dirty="0"/>
                  <a:t>. Then</a:t>
                </a:r>
              </a:p>
              <a:p>
                <a:endParaRPr lang="en-US" altLang="zh-TW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′′′</m:t>
                          </m:r>
                        </m:e>
                      </m:d>
                      <m:r>
                        <a:rPr lang="en-US" altLang="zh-TW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′′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sz="2000" b="0" dirty="0"/>
              </a:p>
              <a:p>
                <a:endParaRPr lang="en-US" altLang="zh-TW" sz="2000" b="0" dirty="0"/>
              </a:p>
              <a:p>
                <a:r>
                  <a:rPr lang="en-US" altLang="zh-TW" sz="2000" dirty="0"/>
                  <a:t>yielding a contradiction to the assumption that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TW" sz="2000" dirty="0"/>
                  <a:t> represents an optimal prefix code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sz="2000" dirty="0"/>
                  <a:t>. Thus,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sz="2000" dirty="0"/>
                  <a:t> must represent an optimal prefix code for the alphabet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sz="2000" dirty="0"/>
                  <a:t>.</a:t>
                </a:r>
              </a:p>
              <a:p>
                <a:endParaRPr lang="en-US" altLang="zh-TW" sz="2000" dirty="0"/>
              </a:p>
              <a:p>
                <a:endParaRPr lang="en-US" altLang="zh-TW" sz="2000" dirty="0"/>
              </a:p>
              <a:p>
                <a:endParaRPr lang="zh-TW" altLang="en-US" sz="2000" dirty="0"/>
              </a:p>
            </p:txBody>
          </p:sp>
        </mc:Choice>
        <mc:Fallback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CE6ADBA8-2E95-4100-ACDA-7667FD076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630315"/>
                <a:ext cx="11563826" cy="5459767"/>
              </a:xfrm>
              <a:blipFill>
                <a:blip r:embed="rId2"/>
                <a:stretch>
                  <a:fillRect l="-580" r="-5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9898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53CFB64-5EAE-4F1C-9048-F6808B92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37</a:t>
            </a:fld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434D48-6E3B-47AE-971D-43319DF45B0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748901"/>
            <a:ext cx="11563825" cy="4025047"/>
          </a:xfrm>
        </p:spPr>
        <p:txBody>
          <a:bodyPr/>
          <a:lstStyle/>
          <a:p>
            <a:r>
              <a:rPr lang="en-US" altLang="zh-TW" sz="2000" b="1" i="1" dirty="0">
                <a:solidFill>
                  <a:srgbClr val="0070C0"/>
                </a:solidFill>
              </a:rPr>
              <a:t>Theorem 16.4.  </a:t>
            </a:r>
          </a:p>
          <a:p>
            <a:r>
              <a:rPr lang="en-US" altLang="zh-TW" sz="2000" dirty="0"/>
              <a:t>Procedure HUFFMAN produces an optimal prefix code.</a:t>
            </a:r>
          </a:p>
          <a:p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AAAA988-B16F-43F5-83A0-D27868BE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Theorem 16.4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7849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95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6F40FC-1A04-4E84-89B7-EB1E8D98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EC2CE92-E860-467D-8C71-7DBB95D209A4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4" y="1909227"/>
                <a:ext cx="11563825" cy="4296263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</m:oMath>
                </a14:m>
                <a:r>
                  <a:rPr kumimoji="0" lang="en-US" altLang="zh-TW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activities require </a:t>
                </a:r>
                <a:r>
                  <a:rPr kumimoji="0" lang="en-US" altLang="zh-TW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exclusive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use of a common resource. For example, scheduling the use of a classroom.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Set of actives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needs resource during period</a:t>
                </a:r>
                <a:r>
                  <a:rPr kumimoji="0" lang="zh-TW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TW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</a:t>
                </a:r>
                <a:r>
                  <a:rPr lang="en-US" altLang="zh-TW" sz="2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, which is a half-open interval,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start time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finish time.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Goal:</a:t>
                </a: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Select the largest possible set of nonoverlapping (mutually compatible) activities 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EC2CE92-E860-467D-8C71-7DBB95D209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4" y="1909227"/>
                <a:ext cx="11563825" cy="4296263"/>
              </a:xfrm>
              <a:blipFill>
                <a:blip r:embed="rId2"/>
                <a:stretch>
                  <a:fillRect l="-949" t="-2270" r="-13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1F224E1F-FE9C-4989-98BD-2C61EBE1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Activity selection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062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8DB9D85-C49B-4FF6-9592-2F9F9DD0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055273-27BC-40C4-A6EC-C49745DCF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243" y="546755"/>
                <a:ext cx="11563825" cy="6004874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80000"/>
                  </a:lnSpc>
                  <a:defRPr/>
                </a:pPr>
                <a:r>
                  <a:rPr lang="en-US" altLang="zh-TW" sz="2400" b="1" i="1" dirty="0">
                    <a:solidFill>
                      <a:prstClr val="black"/>
                    </a:solidFill>
                    <a:latin typeface="Calibri"/>
                  </a:rPr>
                  <a:t>Example</a:t>
                </a:r>
                <a:r>
                  <a:rPr lang="zh-TW" altLang="en-US" sz="2400" i="1" dirty="0">
                    <a:solidFill>
                      <a:prstClr val="black"/>
                    </a:solidFill>
                    <a:latin typeface="Calibri"/>
                  </a:rPr>
                  <a:t>：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sorted by finish time:</a:t>
                </a:r>
              </a:p>
              <a:p>
                <a:pPr>
                  <a:lnSpc>
                    <a:spcPct val="80000"/>
                  </a:lnSpc>
                  <a:buFontTx/>
                  <a:buNone/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lnSpc>
                    <a:spcPct val="80000"/>
                  </a:lnSpc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lnSpc>
                    <a:spcPct val="80000"/>
                  </a:lnSpc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lnSpc>
                    <a:spcPct val="80000"/>
                  </a:lnSpc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lnSpc>
                    <a:spcPct val="80000"/>
                  </a:lnSpc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lnSpc>
                    <a:spcPct val="80000"/>
                  </a:lnSpc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lnSpc>
                    <a:spcPct val="80000"/>
                  </a:lnSpc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lnSpc>
                    <a:spcPct val="80000"/>
                  </a:lnSpc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lnSpc>
                    <a:spcPct val="80000"/>
                  </a:lnSpc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lnSpc>
                    <a:spcPct val="80000"/>
                  </a:lnSpc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lnSpc>
                    <a:spcPct val="80000"/>
                  </a:lnSpc>
                  <a:defRPr/>
                </a:pPr>
                <a:endParaRPr lang="en-US" altLang="zh-TW" sz="2400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Maximum-size mutually compatible set: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. </a:t>
                </a:r>
              </a:p>
              <a:p>
                <a:pPr>
                  <a:lnSpc>
                    <a:spcPct val="80000"/>
                  </a:lnSpc>
                  <a:buFontTx/>
                  <a:buNone/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	Not unique: also</a:t>
                </a:r>
                <a:r>
                  <a:rPr lang="en-US" altLang="zh-TW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zh-TW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400" dirty="0">
                  <a:solidFill>
                    <a:prstClr val="black"/>
                  </a:solidFill>
                  <a:latin typeface="Calibri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055273-27BC-40C4-A6EC-C49745DCF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43" y="546755"/>
                <a:ext cx="11563825" cy="6004874"/>
              </a:xfrm>
              <a:prstGeom prst="rect">
                <a:avLst/>
              </a:prstGeom>
              <a:blipFill>
                <a:blip r:embed="rId3"/>
                <a:stretch>
                  <a:fillRect l="-738" t="-2030" b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6BDDB7F9-6819-4299-9149-AA32B509C5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3116040"/>
              </p:ext>
            </p:extLst>
          </p:nvPr>
        </p:nvGraphicFramePr>
        <p:xfrm>
          <a:off x="2706446" y="1115272"/>
          <a:ext cx="6697662" cy="1152525"/>
        </p:xfrm>
        <a:graphic>
          <a:graphicData uri="http://schemas.openxmlformats.org/drawingml/2006/table">
            <a:tbl>
              <a:tblPr/>
              <a:tblGrid>
                <a:gridCol w="66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3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s</a:t>
                      </a:r>
                      <a:r>
                        <a:rPr kumimoji="1" lang="en-US" altLang="zh-TW" sz="18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endParaRPr kumimoji="1" lang="en-US" altLang="zh-TW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f</a:t>
                      </a:r>
                      <a:r>
                        <a:rPr kumimoji="1" lang="en-US" altLang="zh-TW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endParaRPr kumimoji="1" lang="en-US" altLang="zh-TW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3">
            <a:extLst>
              <a:ext uri="{FF2B5EF4-FFF2-40B4-BE49-F238E27FC236}">
                <a16:creationId xmlns:a16="http://schemas.microsoft.com/office/drawing/2014/main" id="{678F9790-5FF4-40C6-8D2F-633B5EFF3E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572531"/>
              </p:ext>
            </p:extLst>
          </p:nvPr>
        </p:nvGraphicFramePr>
        <p:xfrm>
          <a:off x="2706446" y="2596509"/>
          <a:ext cx="6624637" cy="264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4" imgW="11108892" imgH="4732835" progId="Visio.Drawing.11">
                  <p:embed/>
                </p:oleObj>
              </mc:Choice>
              <mc:Fallback>
                <p:oleObj name="Visio" r:id="rId4" imgW="11108892" imgH="4732835" progId="Visio.Drawing.11">
                  <p:embed/>
                  <p:pic>
                    <p:nvPicPr>
                      <p:cNvPr id="7" name="Object 53">
                        <a:extLst>
                          <a:ext uri="{FF2B5EF4-FFF2-40B4-BE49-F238E27FC236}">
                            <a16:creationId xmlns:a16="http://schemas.microsoft.com/office/drawing/2014/main" id="{123F6B75-7CAE-42DB-8397-345C550995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446" y="2596509"/>
                        <a:ext cx="6624637" cy="264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260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6F40FC-1A04-4E84-89B7-EB1E8D98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EC2CE92-E860-467D-8C71-7DBB95D209A4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668830"/>
                <a:ext cx="11563825" cy="4105118"/>
              </a:xfrm>
            </p:spPr>
            <p:txBody>
              <a:bodyPr/>
              <a:lstStyle/>
              <a:p>
                <a:pPr marL="22860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sub>
                        </m:s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4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 xmlns:m="http://schemas.openxmlformats.org/officeDocument/2006/math">
                    <m:r>
                      <a:rPr lang="zh-TW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　</m:t>
                    </m:r>
                    <m:r>
                      <a:rPr lang="zh-TW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　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activities that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i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finishes and finish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  <a:latin typeface="Calibri"/>
                  </a:rPr>
                  <a:t> starts.</a:t>
                </a:r>
              </a:p>
              <a:p>
                <a:pPr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are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compatible with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All activities that finish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and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All activities that start no earlier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𝑠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To represent the entire problem, add fictitious activities:	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=[−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∞,0)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Tx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+1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=[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∞,"∞+1")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EC2CE92-E860-467D-8C71-7DBB95D209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668830"/>
                <a:ext cx="11563825" cy="4105118"/>
              </a:xfrm>
              <a:blipFill>
                <a:blip r:embed="rId3"/>
                <a:stretch>
                  <a:fillRect l="-738" b="-105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1F224E1F-FE9C-4989-98BD-2C61EBE1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1094164" cy="868517"/>
          </a:xfrm>
        </p:spPr>
        <p:txBody>
          <a:bodyPr>
            <a:normAutofit fontScale="90000"/>
          </a:bodyPr>
          <a:lstStyle/>
          <a:p>
            <a:r>
              <a:rPr lang="en-US" altLang="zh-TW" sz="4800" dirty="0"/>
              <a:t>Optimal substructure of activity selection</a:t>
            </a:r>
            <a:endParaRPr lang="zh-TW" altLang="en-US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8BBEB7BF-5540-4629-9EDA-4D96DF8C78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902612"/>
              </p:ext>
            </p:extLst>
          </p:nvPr>
        </p:nvGraphicFramePr>
        <p:xfrm>
          <a:off x="3849667" y="2600614"/>
          <a:ext cx="475297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4" imgW="3935407" imgH="927897" progId="Visio.Drawing.11">
                  <p:embed/>
                </p:oleObj>
              </mc:Choice>
              <mc:Fallback>
                <p:oleObj name="Visio" r:id="rId4" imgW="3935407" imgH="927897" progId="Visio.Drawing.11">
                  <p:embed/>
                  <p:pic>
                    <p:nvPicPr>
                      <p:cNvPr id="8197" name="Object 4">
                        <a:extLst>
                          <a:ext uri="{FF2B5EF4-FFF2-40B4-BE49-F238E27FC236}">
                            <a16:creationId xmlns:a16="http://schemas.microsoft.com/office/drawing/2014/main" id="{C1B80675-8BA2-4E16-915A-AC5BCA96A7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9667" y="2600614"/>
                        <a:ext cx="4752975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532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C80259B9-3031-4DDD-B39C-47952037A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504" y="2734699"/>
            <a:ext cx="4724762" cy="159220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32E8277-27A3-496E-8888-FF7072B460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243" y="546755"/>
                <a:ext cx="11563825" cy="574431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We don’t care about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"∞+1"</m:t>
                    </m:r>
                  </m:oMath>
                </a14:m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pPr>
                  <a:buFontTx/>
                  <a:buNone/>
                  <a:defRPr/>
                </a:pPr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	Then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TW" sz="2200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buFontTx/>
                  <a:buNone/>
                  <a:defRPr/>
                </a:pPr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	Range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pPr>
                  <a:defRPr/>
                </a:pPr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Assume that activities are sorted by monotonically increasing finish time</a:t>
                </a:r>
                <a:r>
                  <a:rPr lang="zh-TW" altLang="en-US" sz="2200" dirty="0">
                    <a:solidFill>
                      <a:prstClr val="black"/>
                    </a:solidFill>
                    <a:latin typeface="Calibri"/>
                  </a:rPr>
                  <a:t>：</a:t>
                </a:r>
              </a:p>
              <a:p>
                <a:pPr>
                  <a:buFont typeface="Wingdings" panose="05000000000000000000" pitchFamily="2" charset="2"/>
                  <a:buNone/>
                  <a:defRPr/>
                </a:pPr>
                <a:r>
                  <a:rPr lang="zh-TW" altLang="en-US" sz="2200" i="1" dirty="0">
                    <a:solidFill>
                      <a:prstClr val="black"/>
                    </a:solidFill>
                    <a:latin typeface="Calibri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sz="2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200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buFontTx/>
                  <a:buNone/>
                  <a:defRPr/>
                </a:pPr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	Then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∅.</m:t>
                    </m:r>
                  </m:oMath>
                </a14:m>
                <a:endParaRPr lang="en-US" altLang="zh-TW" sz="2200" dirty="0">
                  <a:solidFill>
                    <a:prstClr val="black"/>
                  </a:solidFill>
                  <a:latin typeface="Calibri"/>
                </a:endParaRPr>
              </a:p>
              <a:p>
                <a:pPr lvl="1">
                  <a:buFontTx/>
                  <a:buChar char="•"/>
                  <a:defRPr/>
                </a:pPr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 If there exist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TW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:</a:t>
                </a:r>
              </a:p>
              <a:p>
                <a:pPr lvl="1">
                  <a:buFontTx/>
                  <a:buNone/>
                  <a:defRPr/>
                </a:pPr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TW" sz="2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sz="2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en-US" altLang="zh-TW" sz="2200" dirty="0">
                        <a:solidFill>
                          <a:prstClr val="black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en-US" altLang="zh-TW" sz="2200" dirty="0">
                        <a:solidFill>
                          <a:prstClr val="black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sz="2200" i="1" dirty="0">
                  <a:solidFill>
                    <a:prstClr val="black"/>
                  </a:solidFill>
                  <a:latin typeface="Calibri"/>
                </a:endParaRPr>
              </a:p>
              <a:p>
                <a:pPr lvl="1">
                  <a:buFontTx/>
                  <a:buChar char="•"/>
                  <a:defRPr/>
                </a:pPr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But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altLang="zh-TW" sz="2200" dirty="0">
                        <a:solidFill>
                          <a:prstClr val="black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, Contradiction.</a:t>
                </a:r>
              </a:p>
              <a:p>
                <a:pPr>
                  <a:buFontTx/>
                  <a:buNone/>
                  <a:defRPr/>
                </a:pPr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	So only need to worry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200" i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pPr>
                  <a:buFontTx/>
                  <a:buNone/>
                  <a:defRPr/>
                </a:pPr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	All 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 are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pPr>
                  <a:buFontTx/>
                  <a:buNone/>
                  <a:defRPr/>
                </a:pPr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	Suppose that a solution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200" baseline="-250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includes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. Have 2 subproblems:</a:t>
                </a:r>
              </a:p>
              <a:p>
                <a:pPr lvl="1">
                  <a:buFontTx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𝑖𝑘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(start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finishes, finish before</a:t>
                </a:r>
                <a:r>
                  <a:rPr lang="en-US" altLang="zh-TW" sz="2200" i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 starts)</a:t>
                </a:r>
              </a:p>
              <a:p>
                <a:pPr lvl="1">
                  <a:buFontTx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𝑘𝑗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(start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 finishes, finish before</a:t>
                </a:r>
                <a:r>
                  <a:rPr lang="en-US" altLang="zh-TW" sz="2200" i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2200" dirty="0">
                    <a:solidFill>
                      <a:prstClr val="black"/>
                    </a:solidFill>
                    <a:latin typeface="Calibri"/>
                  </a:rPr>
                  <a:t> starts)</a:t>
                </a:r>
                <a:endParaRPr lang="zh-TW" altLang="en-US" sz="22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32E8277-27A3-496E-8888-FF7072B46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43" y="546755"/>
                <a:ext cx="11563825" cy="5744317"/>
              </a:xfrm>
              <a:prstGeom prst="rect">
                <a:avLst/>
              </a:prstGeom>
              <a:blipFill>
                <a:blip r:embed="rId6"/>
                <a:stretch>
                  <a:fillRect l="-633" t="-1380" b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1FACCBB-424F-42A8-A628-C1EAE5AD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182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6F40FC-1A04-4E84-89B7-EB1E8D98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EC2CE92-E860-467D-8C71-7DBB95D209A4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𝐴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</m:sSub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optimal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solution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to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	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𝐴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</m:sSub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TW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, assuming: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is nonempty, and</a:t>
                </a: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  <a:sym typeface="Symbol" panose="05050102010706020507" pitchFamily="18" charset="2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is optimal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EC2CE92-E860-467D-8C71-7DBB95D209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949" t="-27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1F224E1F-FE9C-4989-98BD-2C61EBE1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99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6F40FC-1A04-4E84-89B7-EB1E8D98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1F224E1F-FE9C-4989-98BD-2C61EBE1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11216713" cy="868517"/>
          </a:xfrm>
        </p:spPr>
        <p:txBody>
          <a:bodyPr>
            <a:normAutofit fontScale="90000"/>
          </a:bodyPr>
          <a:lstStyle/>
          <a:p>
            <a:r>
              <a:rPr lang="en-US" altLang="zh-TW" sz="4800" dirty="0"/>
              <a:t>Recursive solution to activity selection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內容版面配置區 2">
                <a:extLst>
                  <a:ext uri="{FF2B5EF4-FFF2-40B4-BE49-F238E27FC236}">
                    <a16:creationId xmlns:a16="http://schemas.microsoft.com/office/drawing/2014/main" id="{CB85697D-063E-422F-BFF8-635F05AD9C3C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2406377"/>
                <a:ext cx="11563825" cy="3367570"/>
              </a:xfrm>
            </p:spPr>
            <p:txBody>
              <a:bodyPr/>
              <a:lstStyle/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e>
                    </m:d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size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of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maximum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−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size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subset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of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mutually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compatibles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dirty="0">
                        <a:solidFill>
                          <a:prstClr val="black"/>
                        </a:solidFill>
                        <a:latin typeface="Calibri"/>
                      </a:rPr>
                      <m:t>in</m:t>
                    </m:r>
                  </m:oMath>
                </a14:m>
                <a:r>
                  <a:rPr kumimoji="0" lang="en-US" altLang="zh-TW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0" lang="en-US" altLang="zh-TW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  <a:sym typeface="Symbol" panose="05050102010706020507" pitchFamily="18" charset="2"/>
                </a:endParaRP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 ⇒</m:t>
                    </m:r>
                    <m:r>
                      <a:rPr lang="en-US" altLang="zh-TW" sz="28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8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sz="28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0" lang="en-US" altLang="zh-TW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.</a:t>
                </a: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  <a:sym typeface="Symbol" panose="05050102010706020507" pitchFamily="18" charset="2"/>
                </a:endParaRPr>
              </a:p>
              <a:p>
                <a:pPr lvl="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TW" sz="2800" b="0" i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2800" b="0" i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  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8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TW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TW" sz="28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zh-TW" sz="28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2800" b="0" i="0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eqArr>
                                          <m:eqArrPr>
                                            <m:ctrlPr>
                                              <a:rPr lang="en-US" altLang="zh-TW" sz="2800" b="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altLang="zh-TW" sz="2800" b="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sz="2800" b="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&lt;</m:t>
                                            </m:r>
                                            <m:r>
                                              <a:rPr lang="en-US" altLang="zh-TW" sz="2800" b="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zh-TW" sz="2800" b="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&lt;</m:t>
                                            </m:r>
                                            <m:r>
                                              <a:rPr lang="en-US" altLang="zh-TW" sz="2800" b="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sz="2800" b="0" i="1" smtClean="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2800" b="0" i="1" smtClean="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2800" b="0" i="1" smtClean="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TW" sz="2800" b="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∈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TW" sz="28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2800" b="0" i="1" smtClean="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2800" b="0" i="1" smtClean="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</m:eqAr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TW" sz="28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TW" sz="28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28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sz="28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sz="2800" b="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  <m:r>
                                          <a:rPr lang="en-US" altLang="zh-TW" sz="28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TW" sz="2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TW" sz="28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2800" b="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zh-TW" sz="28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sz="28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altLang="zh-TW" sz="2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zh-TW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800" b="0" i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zh-TW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TW" sz="28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≠∅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2" name="內容版面配置區 2">
                <a:extLst>
                  <a:ext uri="{FF2B5EF4-FFF2-40B4-BE49-F238E27FC236}">
                    <a16:creationId xmlns:a16="http://schemas.microsoft.com/office/drawing/2014/main" id="{CB85697D-063E-422F-BFF8-635F05AD9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2406377"/>
                <a:ext cx="11563825" cy="33675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94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4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marR="0" indent="-285750" algn="just" defTabSz="914400" rtl="0" eaLnBrk="1" fontAlgn="auto" latinLnBrk="0" hangingPunct="1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Char char="•"/>
          <a:tabLst/>
          <a:defRPr sz="1800" kern="1200" dirty="0" smtClean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3456</TotalTime>
  <Words>2639</Words>
  <Application>Microsoft Office PowerPoint</Application>
  <PresentationFormat>寬螢幕</PresentationFormat>
  <Paragraphs>399</Paragraphs>
  <Slides>38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38</vt:i4>
      </vt:variant>
    </vt:vector>
  </HeadingPairs>
  <TitlesOfParts>
    <vt:vector size="48" baseType="lpstr">
      <vt:lpstr>Adobe 宋体 Std L</vt:lpstr>
      <vt:lpstr>微軟正黑體</vt:lpstr>
      <vt:lpstr>Arial</vt:lpstr>
      <vt:lpstr>Calibri</vt:lpstr>
      <vt:lpstr>Cambria Math</vt:lpstr>
      <vt:lpstr>Times New Roman</vt:lpstr>
      <vt:lpstr>Wingdings</vt:lpstr>
      <vt:lpstr>Office 佈景主題</vt:lpstr>
      <vt:lpstr>Visio</vt:lpstr>
      <vt:lpstr>Acrobat Document</vt:lpstr>
      <vt:lpstr>Chapter 16 Greedy Algorithms</vt:lpstr>
      <vt:lpstr>Introduction</vt:lpstr>
      <vt:lpstr>Activity selection problem</vt:lpstr>
      <vt:lpstr>Activity selection</vt:lpstr>
      <vt:lpstr>PowerPoint 簡報</vt:lpstr>
      <vt:lpstr>Optimal substructure of activity selection</vt:lpstr>
      <vt:lpstr>PowerPoint 簡報</vt:lpstr>
      <vt:lpstr>PowerPoint 簡報</vt:lpstr>
      <vt:lpstr>Recursive solution to activity selection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Elements of the greedy strategy</vt:lpstr>
      <vt:lpstr>PowerPoint 簡報</vt:lpstr>
      <vt:lpstr>PowerPoint 簡報</vt:lpstr>
      <vt:lpstr>PowerPoint 簡報</vt:lpstr>
      <vt:lpstr>PowerPoint 簡報</vt:lpstr>
      <vt:lpstr>PowerPoint 簡報</vt:lpstr>
      <vt:lpstr>Greedy don’t work for 0-1 knapsack problem</vt:lpstr>
      <vt:lpstr>Huffman codes </vt:lpstr>
      <vt:lpstr>Huffman codes </vt:lpstr>
      <vt:lpstr>PowerPoint 簡報</vt:lpstr>
      <vt:lpstr>Tree correspond to the coding schemes</vt:lpstr>
      <vt:lpstr>Constructing a Huffman code</vt:lpstr>
      <vt:lpstr>The steps of Huffman’s algorithm </vt:lpstr>
      <vt:lpstr>Correction of Huffman’s algorithm </vt:lpstr>
      <vt:lpstr>PowerPoint 簡報</vt:lpstr>
      <vt:lpstr>PowerPoint 簡報</vt:lpstr>
      <vt:lpstr>Correction of Huffman’s algorithm </vt:lpstr>
      <vt:lpstr>PowerPoint 簡報</vt:lpstr>
      <vt:lpstr>PowerPoint 簡報</vt:lpstr>
      <vt:lpstr>PowerPoint 簡報</vt:lpstr>
      <vt:lpstr>Theorem 16.4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陳馨恬｜永續設計中心</dc:creator>
  <cp:lastModifiedBy>陳奇業</cp:lastModifiedBy>
  <cp:revision>120</cp:revision>
  <dcterms:created xsi:type="dcterms:W3CDTF">2021-02-24T05:39:42Z</dcterms:created>
  <dcterms:modified xsi:type="dcterms:W3CDTF">2022-03-27T12:40:27Z</dcterms:modified>
</cp:coreProperties>
</file>