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2" r:id="rId2"/>
    <p:sldId id="340" r:id="rId3"/>
    <p:sldId id="368" r:id="rId4"/>
    <p:sldId id="341" r:id="rId5"/>
    <p:sldId id="342" r:id="rId6"/>
    <p:sldId id="343" r:id="rId7"/>
    <p:sldId id="362" r:id="rId8"/>
    <p:sldId id="363" r:id="rId9"/>
    <p:sldId id="345" r:id="rId10"/>
    <p:sldId id="346" r:id="rId11"/>
    <p:sldId id="347" r:id="rId12"/>
    <p:sldId id="367" r:id="rId13"/>
    <p:sldId id="348" r:id="rId14"/>
    <p:sldId id="349" r:id="rId15"/>
    <p:sldId id="364" r:id="rId16"/>
    <p:sldId id="350" r:id="rId17"/>
    <p:sldId id="351" r:id="rId18"/>
    <p:sldId id="365" r:id="rId19"/>
    <p:sldId id="352" r:id="rId20"/>
    <p:sldId id="366" r:id="rId21"/>
    <p:sldId id="353" r:id="rId22"/>
    <p:sldId id="354" r:id="rId23"/>
    <p:sldId id="355" r:id="rId24"/>
    <p:sldId id="357" r:id="rId25"/>
    <p:sldId id="358" r:id="rId26"/>
    <p:sldId id="359" r:id="rId27"/>
    <p:sldId id="360" r:id="rId28"/>
    <p:sldId id="369" r:id="rId29"/>
    <p:sldId id="361" r:id="rId30"/>
    <p:sldId id="265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52E"/>
    <a:srgbClr val="B5B6B6"/>
    <a:srgbClr val="9E7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2" autoAdjust="0"/>
    <p:restoredTop sz="95106" autoAdjust="0"/>
  </p:normalViewPr>
  <p:slideViewPr>
    <p:cSldViewPr snapToGrid="0">
      <p:cViewPr varScale="1">
        <p:scale>
          <a:sx n="86" d="100"/>
          <a:sy n="86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3411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614D7-D5B5-4027-8146-6BECB459C073}" type="datetimeFigureOut">
              <a:rPr lang="zh-TW" altLang="en-US" smtClean="0"/>
              <a:t>2022/6/3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0F1CC-AB6D-4D64-AA3E-C94C75CFCB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555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F1CC-AB6D-4D64-AA3E-C94C75CFCB1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28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F1CC-AB6D-4D64-AA3E-C94C75CFCB18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4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(無圖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0F2D448D-38D8-4DDC-99DF-EBFA95767F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" y="0"/>
            <a:ext cx="12184015" cy="6858000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15389" y="1961813"/>
            <a:ext cx="5220393" cy="1830806"/>
          </a:xfrm>
        </p:spPr>
        <p:txBody>
          <a:bodyPr>
            <a:normAutofit/>
          </a:bodyPr>
          <a:lstStyle>
            <a:lvl1pPr>
              <a:defRPr lang="zh-TW" altLang="en-US" sz="6400" b="1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4" name="內容版面配置區 10"/>
          <p:cNvSpPr>
            <a:spLocks noGrp="1"/>
          </p:cNvSpPr>
          <p:nvPr>
            <p:ph sz="quarter" idx="10"/>
          </p:nvPr>
        </p:nvSpPr>
        <p:spPr>
          <a:xfrm>
            <a:off x="515389" y="3875750"/>
            <a:ext cx="4949587" cy="299933"/>
          </a:xfrm>
        </p:spPr>
        <p:txBody>
          <a:bodyPr>
            <a:noAutofit/>
          </a:bodyPr>
          <a:lstStyle>
            <a:lvl1pPr>
              <a:defRPr lang="zh-TW" altLang="en-US" sz="1600" b="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編輯母片文字樣式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906E19D-04F3-498D-A0CB-1026E367FD96}"/>
              </a:ext>
            </a:extLst>
          </p:cNvPr>
          <p:cNvCxnSpPr/>
          <p:nvPr userDrawn="1"/>
        </p:nvCxnSpPr>
        <p:spPr>
          <a:xfrm>
            <a:off x="457200" y="3834185"/>
            <a:ext cx="5478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84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內文(只有圖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468F352-D25A-45A5-8113-89BA097CBF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4"/>
          </p:nvPr>
        </p:nvSpPr>
        <p:spPr>
          <a:xfrm>
            <a:off x="444243" y="1469199"/>
            <a:ext cx="9171333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8912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內文(只有圖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C0D8C54-0A5A-4EC2-87EC-41D277E270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5"/>
          </p:nvPr>
        </p:nvSpPr>
        <p:spPr>
          <a:xfrm>
            <a:off x="444242" y="1469199"/>
            <a:ext cx="9171333" cy="432720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2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07493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內文(圖片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D2003FB4-3D62-47FA-905A-E60F6FF9D0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16" name="內容版面配置區 2"/>
          <p:cNvSpPr>
            <a:spLocks noGrp="1"/>
          </p:cNvSpPr>
          <p:nvPr>
            <p:ph sz="quarter" idx="13"/>
          </p:nvPr>
        </p:nvSpPr>
        <p:spPr>
          <a:xfrm>
            <a:off x="4784834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6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5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784834" y="379562"/>
            <a:ext cx="7038866" cy="5295751"/>
          </a:xfrm>
        </p:spPr>
        <p:txBody>
          <a:bodyPr>
            <a:normAutofit/>
          </a:bodyPr>
          <a:lstStyle>
            <a:lvl1pPr>
              <a:defRPr lang="zh-TW" altLang="en-US" sz="14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TW" altLang="en-US" dirty="0"/>
          </a:p>
        </p:txBody>
      </p:sp>
      <p:sp>
        <p:nvSpPr>
          <p:cNvPr id="18" name="內容版面配置區 2"/>
          <p:cNvSpPr>
            <a:spLocks noGrp="1"/>
          </p:cNvSpPr>
          <p:nvPr>
            <p:ph sz="quarter" idx="17"/>
          </p:nvPr>
        </p:nvSpPr>
        <p:spPr>
          <a:xfrm>
            <a:off x="444243" y="1469199"/>
            <a:ext cx="4139259" cy="4659753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0174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內文(圖片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6228167F-A773-4EDA-97A7-5D9CB27E82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16" name="內容版面配置區 2"/>
          <p:cNvSpPr>
            <a:spLocks noGrp="1"/>
          </p:cNvSpPr>
          <p:nvPr>
            <p:ph sz="quarter" idx="13"/>
          </p:nvPr>
        </p:nvSpPr>
        <p:spPr>
          <a:xfrm>
            <a:off x="4784834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6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5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784834" y="379562"/>
            <a:ext cx="7038866" cy="5295751"/>
          </a:xfrm>
        </p:spPr>
        <p:txBody>
          <a:bodyPr>
            <a:normAutofit/>
          </a:bodyPr>
          <a:lstStyle>
            <a:lvl1pPr>
              <a:defRPr lang="zh-TW" altLang="en-US" sz="14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sz="quarter" idx="15"/>
          </p:nvPr>
        </p:nvSpPr>
        <p:spPr>
          <a:xfrm>
            <a:off x="444243" y="1469199"/>
            <a:ext cx="4139260" cy="4659753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2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98016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內文(文字+圖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8549BA87-D4B1-4813-A266-8C96BC5237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圖片版面配置區 10"/>
          <p:cNvSpPr>
            <a:spLocks noGrp="1"/>
          </p:cNvSpPr>
          <p:nvPr>
            <p:ph type="pic" sz="quarter" idx="15"/>
          </p:nvPr>
        </p:nvSpPr>
        <p:spPr>
          <a:xfrm>
            <a:off x="6983167" y="379563"/>
            <a:ext cx="4840533" cy="5295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1" name="內容版面配置區 2"/>
          <p:cNvSpPr>
            <a:spLocks noGrp="1"/>
          </p:cNvSpPr>
          <p:nvPr>
            <p:ph sz="quarter" idx="16"/>
          </p:nvPr>
        </p:nvSpPr>
        <p:spPr>
          <a:xfrm>
            <a:off x="6983167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7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8" name="內容版面配置區 2"/>
          <p:cNvSpPr>
            <a:spLocks noGrp="1"/>
          </p:cNvSpPr>
          <p:nvPr>
            <p:ph sz="quarter" idx="17"/>
          </p:nvPr>
        </p:nvSpPr>
        <p:spPr>
          <a:xfrm>
            <a:off x="444243" y="1469199"/>
            <a:ext cx="6255607" cy="4437297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1668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內文(兩列文字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23656D89-2F55-4DE1-A1F7-755FAC06F3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5"/>
          </p:nvPr>
        </p:nvSpPr>
        <p:spPr>
          <a:xfrm>
            <a:off x="5424560" y="1630225"/>
            <a:ext cx="4674097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1" name="內容版面配置區 2"/>
          <p:cNvSpPr>
            <a:spLocks noGrp="1"/>
          </p:cNvSpPr>
          <p:nvPr>
            <p:ph sz="quarter" idx="16"/>
          </p:nvPr>
        </p:nvSpPr>
        <p:spPr>
          <a:xfrm>
            <a:off x="444243" y="1630225"/>
            <a:ext cx="4674097" cy="432720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04690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內文(兩列文字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A38B812-4C38-450B-B0B8-A8E6AB1A07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5"/>
          </p:nvPr>
        </p:nvSpPr>
        <p:spPr>
          <a:xfrm>
            <a:off x="5424560" y="1630225"/>
            <a:ext cx="4674097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sz="quarter" idx="17"/>
          </p:nvPr>
        </p:nvSpPr>
        <p:spPr>
          <a:xfrm>
            <a:off x="444242" y="1630225"/>
            <a:ext cx="4674097" cy="432720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2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59244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背景(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solidFill>
                  <a:srgbClr val="9E7D5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4" r="753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225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背景(白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B7A9E770-10BF-447F-B93D-28BBB90329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1345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背景(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95E1272-40AD-4EFC-A1EF-8B20617B89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76"/>
          <a:stretch/>
        </p:blipFill>
        <p:spPr>
          <a:xfrm>
            <a:off x="3047" y="5868784"/>
            <a:ext cx="12185906" cy="989215"/>
          </a:xfrm>
          <a:prstGeom prst="rect">
            <a:avLst/>
          </a:prstGeom>
        </p:spPr>
      </p:pic>
      <p:sp>
        <p:nvSpPr>
          <p:cNvPr id="11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341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(有圖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EF1540B-7778-409F-83D3-A984E3CBD8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22738" y="770237"/>
            <a:ext cx="3022505" cy="2422859"/>
          </a:xfrm>
        </p:spPr>
        <p:txBody>
          <a:bodyPr anchor="b">
            <a:normAutofit/>
          </a:bodyPr>
          <a:lstStyle>
            <a:lvl1pPr>
              <a:defRPr lang="zh-TW" altLang="en-US" sz="5400" b="1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內容版面配置區 10"/>
          <p:cNvSpPr>
            <a:spLocks noGrp="1"/>
          </p:cNvSpPr>
          <p:nvPr>
            <p:ph sz="quarter" idx="10"/>
          </p:nvPr>
        </p:nvSpPr>
        <p:spPr>
          <a:xfrm>
            <a:off x="677701" y="3279033"/>
            <a:ext cx="3573023" cy="299933"/>
          </a:xfrm>
        </p:spPr>
        <p:txBody>
          <a:bodyPr>
            <a:noAutofit/>
          </a:bodyPr>
          <a:lstStyle>
            <a:lvl1pPr>
              <a:defRPr lang="zh-TW" altLang="en-US" sz="1600" b="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編輯母片文字樣式</a:t>
            </a:r>
          </a:p>
        </p:txBody>
      </p:sp>
      <p:sp>
        <p:nvSpPr>
          <p:cNvPr id="10" name="圖片版面配置區 10"/>
          <p:cNvSpPr>
            <a:spLocks noGrp="1"/>
          </p:cNvSpPr>
          <p:nvPr>
            <p:ph type="pic" sz="quarter" idx="11"/>
          </p:nvPr>
        </p:nvSpPr>
        <p:spPr>
          <a:xfrm>
            <a:off x="4319897" y="245327"/>
            <a:ext cx="7869056" cy="6612673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493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大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1263FE1-C5BF-4B4A-9504-76874BFB36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219571" y="2530020"/>
            <a:ext cx="3904363" cy="149239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solidFill>
                  <a:srgbClr val="9E7D5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373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大標(有圖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16ADF6B-4482-4B61-ACE2-ED38E3BE9A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9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609172" y="490654"/>
            <a:ext cx="7136780" cy="5184659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758252" y="1516399"/>
            <a:ext cx="2710999" cy="2134312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95995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文(項次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44244" y="1801744"/>
            <a:ext cx="3332302" cy="432720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4" name="內容版面配置區 2"/>
          <p:cNvSpPr>
            <a:spLocks noGrp="1"/>
          </p:cNvSpPr>
          <p:nvPr>
            <p:ph sz="quarter" idx="13"/>
          </p:nvPr>
        </p:nvSpPr>
        <p:spPr>
          <a:xfrm>
            <a:off x="4473145" y="1017839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5" name="內容版面配置區 2"/>
          <p:cNvSpPr>
            <a:spLocks noGrp="1"/>
          </p:cNvSpPr>
          <p:nvPr>
            <p:ph sz="quarter" idx="14"/>
          </p:nvPr>
        </p:nvSpPr>
        <p:spPr>
          <a:xfrm>
            <a:off x="4473145" y="1692822"/>
            <a:ext cx="6952042" cy="443612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18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6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7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文(文字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2"/>
          <p:cNvSpPr>
            <a:spLocks noGrp="1"/>
          </p:cNvSpPr>
          <p:nvPr>
            <p:ph sz="quarter" idx="14"/>
          </p:nvPr>
        </p:nvSpPr>
        <p:spPr>
          <a:xfrm>
            <a:off x="4473145" y="1801743"/>
            <a:ext cx="6952042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73145" y="1017839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6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44244" y="1801744"/>
            <a:ext cx="3332302" cy="4327208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3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內文(文字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4"/>
          </p:nvPr>
        </p:nvSpPr>
        <p:spPr>
          <a:xfrm>
            <a:off x="444243" y="2406378"/>
            <a:ext cx="11563825" cy="336757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1801744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2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文(圖片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AB635D18-A619-4C3D-9102-7E4D46D665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12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784834" y="874986"/>
            <a:ext cx="7038866" cy="4800327"/>
          </a:xfrm>
        </p:spPr>
        <p:txBody>
          <a:bodyPr>
            <a:normAutofit/>
          </a:bodyPr>
          <a:lstStyle>
            <a:lvl1pPr>
              <a:defRPr lang="zh-TW" altLang="en-US" sz="14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TW" altLang="en-US" dirty="0"/>
          </a:p>
        </p:txBody>
      </p:sp>
      <p:sp>
        <p:nvSpPr>
          <p:cNvPr id="16" name="內容版面配置區 2"/>
          <p:cNvSpPr>
            <a:spLocks noGrp="1"/>
          </p:cNvSpPr>
          <p:nvPr>
            <p:ph sz="quarter" idx="13"/>
          </p:nvPr>
        </p:nvSpPr>
        <p:spPr>
          <a:xfrm>
            <a:off x="4784834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1" name="內容版面配置區 2"/>
          <p:cNvSpPr>
            <a:spLocks noGrp="1"/>
          </p:cNvSpPr>
          <p:nvPr>
            <p:ph sz="quarter" idx="15"/>
          </p:nvPr>
        </p:nvSpPr>
        <p:spPr>
          <a:xfrm>
            <a:off x="444243" y="1801744"/>
            <a:ext cx="4139259" cy="4327208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59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內文(文字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7597BD9-F960-49A1-AB12-8B7259B985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1801744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5"/>
          </p:nvPr>
        </p:nvSpPr>
        <p:spPr>
          <a:xfrm>
            <a:off x="444243" y="2414878"/>
            <a:ext cx="9171333" cy="338153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1151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572406" y="6356350"/>
            <a:ext cx="4796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32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55" r:id="rId3"/>
    <p:sldLayoutId id="2147483661" r:id="rId4"/>
    <p:sldLayoutId id="2147483664" r:id="rId5"/>
    <p:sldLayoutId id="2147483662" r:id="rId6"/>
    <p:sldLayoutId id="2147483672" r:id="rId7"/>
    <p:sldLayoutId id="2147483660" r:id="rId8"/>
    <p:sldLayoutId id="2147483673" r:id="rId9"/>
    <p:sldLayoutId id="2147483676" r:id="rId10"/>
    <p:sldLayoutId id="2147483679" r:id="rId11"/>
    <p:sldLayoutId id="2147483677" r:id="rId12"/>
    <p:sldLayoutId id="2147483680" r:id="rId13"/>
    <p:sldLayoutId id="2147483675" r:id="rId14"/>
    <p:sldLayoutId id="2147483674" r:id="rId15"/>
    <p:sldLayoutId id="2147483681" r:id="rId16"/>
    <p:sldLayoutId id="2147483666" r:id="rId17"/>
    <p:sldLayoutId id="2147483667" r:id="rId18"/>
    <p:sldLayoutId id="2147483665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89573" y="2413890"/>
            <a:ext cx="5113044" cy="1325563"/>
          </a:xfrm>
        </p:spPr>
        <p:txBody>
          <a:bodyPr>
            <a:noAutofit/>
          </a:bodyPr>
          <a:lstStyle/>
          <a:p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Chapter 25</a:t>
            </a:r>
            <a:br>
              <a:rPr lang="en-US" altLang="zh-TW" sz="260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600">
                <a:latin typeface="微軟正黑體" panose="020B0604030504040204" pitchFamily="34" charset="-120"/>
                <a:ea typeface="微軟正黑體" panose="020B0604030504040204" pitchFamily="34" charset="-120"/>
              </a:rPr>
              <a:t>All-Pairs Shortest Paths</a:t>
            </a:r>
            <a:endParaRPr lang="zh-TW" altLang="en-US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89573" y="3950563"/>
            <a:ext cx="4975403" cy="1049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Chi-Yeh Chen</a:t>
            </a:r>
          </a:p>
          <a:p>
            <a:pPr marL="0" indent="0">
              <a:buNone/>
            </a:pPr>
            <a:r>
              <a:rPr lang="zh-TW" altLang="en-US" dirty="0"/>
              <a:t>陳奇業</a:t>
            </a:r>
          </a:p>
          <a:p>
            <a:pPr marL="0" indent="0">
              <a:buNone/>
            </a:pPr>
            <a:r>
              <a:rPr lang="zh-TW" altLang="en-US" dirty="0"/>
              <a:t>成功大學資訊工程學系</a:t>
            </a:r>
          </a:p>
        </p:txBody>
      </p:sp>
    </p:spTree>
    <p:extLst>
      <p:ext uri="{BB962C8B-B14F-4D97-AF65-F5344CB8AC3E}">
        <p14:creationId xmlns:p14="http://schemas.microsoft.com/office/powerpoint/2010/main" val="2127073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377073"/>
                <a:ext cx="10688813" cy="6009260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create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𝐶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an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×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matrix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for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←1 </m:t>
                    </m:r>
                  </m:oMath>
                </a14:m>
                <a:r>
                  <a:rPr kumimoji="0" lang="en-US" altLang="zh-TW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to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</m:oMath>
                </a14:m>
                <a:endParaRPr kumimoji="0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   </a:t>
                </a:r>
                <a:r>
                  <a:rPr kumimoji="0" lang="en-US" altLang="zh-TW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do for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𝑗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←1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r>
                  <a:rPr kumimoji="0" lang="en-US" altLang="zh-TW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to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</m:oMath>
                </a14:m>
                <a:endParaRPr kumimoji="0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              </a:t>
                </a:r>
                <a:r>
                  <a:rPr kumimoji="0" lang="en-US" altLang="zh-TW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do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altLang="zh-TW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</m:sSub>
                    <m:r>
                      <a:rPr lang="en-US" altLang="zh-TW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TW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                   </a:t>
                </a:r>
                <a:r>
                  <a:rPr kumimoji="0" lang="en-US" altLang="zh-TW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for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r>
                  <a:rPr kumimoji="0" lang="en-US" altLang="zh-TW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to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TW" sz="2000" i="1" dirty="0">
                  <a:solidFill>
                    <a:prstClr val="black"/>
                  </a:solidFill>
                  <a:latin typeface="Calibri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                         </a:t>
                </a:r>
                <a:r>
                  <a:rPr kumimoji="0" lang="en-US" altLang="zh-TW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do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altLang="zh-TW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</m:sSub>
                    <m:r>
                      <a:rPr lang="en-US" altLang="zh-TW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sz="2000" b="0" i="1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r>
                  <a:rPr kumimoji="0" lang="en-US" altLang="zh-TW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So, we can view EXTEND as just like matrix multiplication!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Why do we care?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Because our goal is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d>
                          <m:dPr>
                            <m:ctrlPr>
                              <a:rPr lang="en-US" altLang="zh-TW" sz="2000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0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zh-TW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as fast as we can. 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Don’t need to compute </a:t>
                </a:r>
                <a:r>
                  <a:rPr kumimoji="0" lang="en-US" altLang="zh-TW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all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the intermediate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d>
                          <m:dPr>
                            <m:ctrlPr>
                              <a:rPr lang="en-US" altLang="zh-TW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TW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d>
                          <m:dPr>
                            <m:ctrlPr>
                              <a:rPr lang="en-US" altLang="zh-TW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zh-TW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d>
                          <m:dPr>
                            <m:ctrlPr>
                              <a:rPr lang="en-US" altLang="zh-TW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en-US" altLang="zh-TW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p>
                      <m:sSupPr>
                        <m:ctrlP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d>
                          <m:dPr>
                            <m:ctrlPr>
                              <a:rPr lang="en-US" altLang="zh-TW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0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Suppose we had a matrix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and we wanted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(like calling EXTEND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−1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times).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Could compute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p>
                      <m:sSupPr>
                        <m:ctrlP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TW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If we knew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TW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could just finish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altLang="zh-TW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where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𝑟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the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smallest power of 2 that’s 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 (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⌈"/>
                            <m:endChr m:val="⌉"/>
                            <m:ctrlPr>
                              <a:rPr lang="en-US" altLang="zh-TW" sz="20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TW" sz="20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2000" b="0" i="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altLang="zh-TW" sz="20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20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sz="20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func>
                          </m:e>
                        </m:d>
                      </m:sup>
                    </m:sSup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377073"/>
                <a:ext cx="10688813" cy="6009260"/>
              </a:xfrm>
              <a:blipFill>
                <a:blip r:embed="rId2"/>
                <a:stretch>
                  <a:fillRect l="-627" t="-11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2789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10688813" cy="5520588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000" dirty="0">
                  <a:solidFill>
                    <a:prstClr val="black"/>
                  </a:solidFill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000" dirty="0">
                  <a:solidFill>
                    <a:prstClr val="black"/>
                  </a:solidFill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000" dirty="0">
                  <a:solidFill>
                    <a:prstClr val="black"/>
                  </a:solidFill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000" dirty="0">
                  <a:solidFill>
                    <a:prstClr val="black"/>
                  </a:solidFill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OK to overshoot, since products don’t change after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d>
                          <m:d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Time:</a:t>
                </a:r>
                <a:r>
                  <a:rPr lang="en-US" altLang="zh-TW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func>
                      <m:funcPr>
                        <m:ctrlP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10688813" cy="5520588"/>
              </a:xfrm>
              <a:blipFill>
                <a:blip r:embed="rId2"/>
                <a:stretch>
                  <a:fillRect l="-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801964D-FA8A-4282-A837-30FCB01EB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34" y="196643"/>
            <a:ext cx="11884266" cy="445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B878CE6C-4222-4B7D-BA9A-73F6AD49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571" y="2530020"/>
            <a:ext cx="7514854" cy="1492397"/>
          </a:xfrm>
        </p:spPr>
        <p:txBody>
          <a:bodyPr/>
          <a:lstStyle/>
          <a:p>
            <a:r>
              <a:rPr lang="en-US" altLang="zh-TW" dirty="0"/>
              <a:t>The Floyd-</a:t>
            </a:r>
            <a:r>
              <a:rPr lang="en-US" altLang="zh-TW" dirty="0" err="1"/>
              <a:t>Warshall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20C731-6A4E-4460-9D5A-6B64017A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4108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 different dynamic-programming approach.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For path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𝑝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TW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altLang="zh-TW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an </a:t>
                </a:r>
                <a:r>
                  <a:rPr kumimoji="0" lang="en-US" altLang="zh-TW" sz="22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intermediate vertex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any vertex of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𝑝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other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0" lang="en-US" altLang="zh-TW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  <m:sup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bSup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shortest-path weight of any path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𝑗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with all intermediate vertices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1, 2,…,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e>
                    </m:d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Consider a shortest path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𝑗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with all intermediate vertices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2,…,</m:t>
                        </m:r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If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𝑘</m:t>
                    </m:r>
                  </m:oMath>
                </a14:m>
                <a:r>
                  <a:rPr kumimoji="0" lang="en-US" altLang="zh-TW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is not an intermediate vertex, then all intermediate vertices of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𝑝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are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1, 2,…,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−1</m:t>
                        </m:r>
                      </m:e>
                    </m:d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If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𝑘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an intermediate vertex: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altLang="zh-TW" sz="2200" dirty="0">
                  <a:solidFill>
                    <a:prstClr val="black"/>
                  </a:solidFill>
                  <a:latin typeface="Calibri"/>
                </a:endParaRPr>
              </a:p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  <a:blipFill>
                <a:blip r:embed="rId2"/>
                <a:stretch>
                  <a:fillRect l="-685" t="-19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Floyd-</a:t>
            </a:r>
            <a:r>
              <a:rPr lang="en-US" altLang="zh-TW" dirty="0" err="1"/>
              <a:t>Warshall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0781D43-1666-4E73-88BC-A588887C9097}"/>
                  </a:ext>
                </a:extLst>
              </p:cNvPr>
              <p:cNvSpPr txBox="1"/>
              <p:nvPr/>
            </p:nvSpPr>
            <p:spPr>
              <a:xfrm>
                <a:off x="3500836" y="3326181"/>
                <a:ext cx="3522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</a:rPr>
                        <m:t>𝑝</m:t>
                      </m:r>
                    </m:oMath>
                  </m:oMathPara>
                </a14:m>
                <a:endParaRPr lang="zh-TW" altLang="en-US" sz="1600" kern="12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0781D43-1666-4E73-88BC-A588887C9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836" y="3326181"/>
                <a:ext cx="35227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物件 17">
            <a:extLst>
              <a:ext uri="{FF2B5EF4-FFF2-40B4-BE49-F238E27FC236}">
                <a16:creationId xmlns:a16="http://schemas.microsoft.com/office/drawing/2014/main" id="{0C87A6DC-BAB2-4574-846B-246074FB66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947971"/>
              </p:ext>
            </p:extLst>
          </p:nvPr>
        </p:nvGraphicFramePr>
        <p:xfrm>
          <a:off x="2787588" y="4873018"/>
          <a:ext cx="6879547" cy="1878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20863495" imgH="5692035" progId="Acrobat.Document.11">
                  <p:embed/>
                </p:oleObj>
              </mc:Choice>
              <mc:Fallback>
                <p:oleObj name="Acrobat Document" r:id="rId4" imgW="20863495" imgH="5692035" progId="Acrobat.Document.11">
                  <p:embed/>
                  <p:pic>
                    <p:nvPicPr>
                      <p:cNvPr id="6" name="物件 5">
                        <a:extLst>
                          <a:ext uri="{FF2B5EF4-FFF2-40B4-BE49-F238E27FC236}">
                            <a16:creationId xmlns:a16="http://schemas.microsoft.com/office/drawing/2014/main" id="{C26434F6-9ABD-4D29-8D90-3FBA92E5A0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87588" y="4873018"/>
                        <a:ext cx="6879547" cy="1878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9481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511629"/>
                <a:ext cx="10688813" cy="5755059"/>
              </a:xfrm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zh-TW" sz="2400" b="1" dirty="0">
                    <a:latin typeface="+mn-ea"/>
                    <a:ea typeface="+mn-ea"/>
                  </a:rPr>
                  <a:t>Recursive formulation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en-US" altLang="zh-TW" sz="2400" b="1" dirty="0">
                  <a:latin typeface="+mn-ea"/>
                  <a:ea typeface="+mn-ea"/>
                </a:endParaRPr>
              </a:p>
              <a:p>
                <a:pPr>
                  <a:lnSpc>
                    <a:spcPct val="8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𝑖𝑗</m:t>
                          </m:r>
                        </m:sub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sup>
                      </m:sSubSup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                                            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kumimoji="0" lang="en-US" altLang="zh-TW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altLang="zh-TW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f</m:t>
                                </m:r>
                                <m:r>
                                  <m:rPr>
                                    <m:brk m:alnAt="7"/>
                                  </m:r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𝑘</m:t>
                                </m:r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=0,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altLang="zh-TW" sz="24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min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altLang="zh-TW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TW" sz="24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TW" sz="24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TW" sz="24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24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altLang="zh-TW" sz="2400" b="0" i="1" smtClean="0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  <m:r>
                                          <a:rPr lang="en-US" altLang="zh-TW" sz="2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TW" sz="24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TW" sz="24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sz="2400" b="0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TW" sz="24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24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altLang="zh-TW" sz="2400" b="0" i="1" smtClean="0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  <m:r>
                                          <a:rPr lang="en-US" altLang="zh-TW" sz="2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TW" sz="24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TW" sz="24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b="0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zh-TW" sz="24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TW" sz="24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24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altLang="zh-TW" sz="2400" b="0" i="1" smtClean="0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e>
                                    </m:d>
                                  </m:e>
                                </m:func>
                                <m:r>
                                  <m:rPr>
                                    <m:sty m:val="p"/>
                                  </m:rPr>
                                  <a:rPr kumimoji="0" lang="en-US" altLang="zh-TW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if</m:t>
                                </m:r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𝑘</m:t>
                                </m:r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≥1.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400" dirty="0">
                  <a:latin typeface="+mn-ea"/>
                  <a:ea typeface="+mn-ea"/>
                </a:endParaRPr>
              </a:p>
              <a:p>
                <a:pPr>
                  <a:lnSpc>
                    <a:spcPct val="80000"/>
                  </a:lnSpc>
                </a:pPr>
                <a:endParaRPr lang="en-US" altLang="zh-TW" sz="2400" dirty="0">
                  <a:latin typeface="+mn-ea"/>
                  <a:ea typeface="+mn-ea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zh-TW" sz="2400" dirty="0">
                    <a:latin typeface="+mn-ea"/>
                    <a:ea typeface="+mn-ea"/>
                  </a:rPr>
                  <a:t>(Have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  <m:sup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(0)</m:t>
                        </m:r>
                      </m:sup>
                    </m:sSubSup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+mn-ea"/>
                    <a:ea typeface="+mn-ea"/>
                  </a:rPr>
                  <a:t> because can’t have intermediate vertices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⇒≤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400" dirty="0">
                    <a:latin typeface="+mn-ea"/>
                    <a:ea typeface="+mn-ea"/>
                  </a:rPr>
                  <a:t> edges.  )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TW" sz="2400" dirty="0">
                    <a:latin typeface="+mn-ea"/>
                    <a:ea typeface="+mn-ea"/>
                  </a:rPr>
                  <a:t>Want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𝐷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TW" sz="2400" dirty="0">
                    <a:latin typeface="+mn-ea"/>
                    <a:ea typeface="+mn-ea"/>
                  </a:rPr>
                  <a:t>, since all vertices numbered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400" dirty="0">
                    <a:latin typeface="+mn-ea"/>
                    <a:ea typeface="+mn-ea"/>
                  </a:rPr>
                  <a:t>.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en-US" altLang="zh-TW" sz="2400" dirty="0">
                  <a:latin typeface="+mn-ea"/>
                  <a:ea typeface="+mn-ea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zh-TW" sz="2400" b="1" dirty="0">
                    <a:latin typeface="+mn-ea"/>
                    <a:ea typeface="+mn-ea"/>
                  </a:rPr>
                  <a:t>Compute bottom-up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zh-TW" sz="2400" dirty="0">
                    <a:latin typeface="+mn-ea"/>
                    <a:ea typeface="+mn-ea"/>
                  </a:rPr>
                  <a:t>Compute in increasing order of </a:t>
                </a:r>
                <a:r>
                  <a:rPr lang="en-US" altLang="zh-TW" sz="2400" i="1" dirty="0">
                    <a:latin typeface="+mn-ea"/>
                    <a:ea typeface="+mn-ea"/>
                  </a:rPr>
                  <a:t>k</a:t>
                </a:r>
                <a:endParaRPr lang="en-US" altLang="zh-TW" sz="2400" dirty="0">
                  <a:latin typeface="+mn-ea"/>
                  <a:ea typeface="+mn-ea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511629"/>
                <a:ext cx="10688813" cy="5755059"/>
              </a:xfrm>
              <a:blipFill>
                <a:blip r:embed="rId2"/>
                <a:stretch>
                  <a:fillRect l="-913" t="-20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1899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F81CE35-3454-4F84-B61C-C0D12F52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549F025-C5EF-4E71-AA38-C03242615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74" y="1286547"/>
            <a:ext cx="11535052" cy="451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70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533401"/>
                <a:ext cx="10688813" cy="5263008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Can drop superscripts. (See Exercise 25.2-4 in text.)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Time:</a:t>
                </a:r>
                <a14:m>
                  <m:oMath xmlns:m="http://schemas.openxmlformats.org/officeDocument/2006/math">
                    <m:r>
                      <a:rPr kumimoji="0" lang="zh-TW" altLang="en-US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𝚯</m:t>
                    </m:r>
                    <m:r>
                      <a:rPr kumimoji="0" lang="en-US" altLang="zh-TW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0" lang="en-US" altLang="zh-TW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TW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kumimoji="0" lang="en-US" altLang="zh-TW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kumimoji="0" lang="en-US" altLang="zh-TW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Transitive closure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Given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𝐺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𝑉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𝐸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directed.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𝐺</m:t>
                        </m:r>
                      </m:e>
                      <m:sup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p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=(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𝑉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p>
                      <m:sSup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there</m:t>
                    </m:r>
                    <m:r>
                      <a:rPr lang="en-US" altLang="zh-TW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zh-TW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path</m:t>
                    </m:r>
                    <m:r>
                      <a:rPr lang="en-US" altLang="zh-TW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</m:t>
                    </m:r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Could assign weight of 1 to each edge, then run FLOYD-WARSHALL.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</m:sSub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&lt;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m:rPr>
                        <m:brk m:alnAt="7"/>
                      </m:rP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then there is a path</a:t>
                </a:r>
                <a:r>
                  <a:rPr kumimoji="0" lang="en-US" altLang="zh-TW" sz="28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Otherwise,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</m:sSub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m:rPr>
                        <m:brk m:alnAt="7"/>
                      </m:rP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and there is no path.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533401"/>
                <a:ext cx="10688813" cy="5263008"/>
              </a:xfrm>
              <a:blipFill>
                <a:blip r:embed="rId2"/>
                <a:stretch>
                  <a:fillRect l="-1198" t="-1970" b="-52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977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10688813" cy="4996095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Simpler way</a:t>
                </a: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Substitute other values and operators in FLOYD-WARSHALL.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Use unweighted adjacency matrix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min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→ ∨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    (OR)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 →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    (AND)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  <m:sup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bSup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if</m:t>
                            </m:r>
                            <m: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there</m:t>
                            </m:r>
                            <m: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is</m:t>
                            </m:r>
                            <m: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path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↝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with</m:t>
                            </m:r>
                            <m: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alla</m:t>
                            </m:r>
                            <m: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intermediate</m:t>
                            </m:r>
                            <m: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vertices</m:t>
                            </m:r>
                            <m: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</m:t>
                            </m:r>
                            <m: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1,2,…,</m:t>
                                </m:r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0 </m:t>
                            </m:r>
                            <m:r>
                              <m:rPr>
                                <m:sty m:val="p"/>
                              </m:rP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otherwise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  <m:sup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(0)</m:t>
                        </m:r>
                      </m:sup>
                    </m:sSubSup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0 </m:t>
                            </m:r>
                            <m:r>
                              <m:rPr>
                                <m:sty m:val="p"/>
                              </m:rP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if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and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∉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if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=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𝑗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or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d>
                              <m:dPr>
                                <m:ctrl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,</m:t>
                                </m:r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𝑗</m:t>
                                </m:r>
                              </m:e>
                            </m:d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endParaRPr kumimoji="0" lang="en-US" altLang="zh-TW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cs typeface="+mn-cs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  <m:sup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bSup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Sup>
                      <m:sSubSup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Sup>
                      <m:sSubSup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Sup>
                      <m:sSubSup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10688813" cy="4996095"/>
              </a:xfrm>
              <a:blipFill>
                <a:blip r:embed="rId2"/>
                <a:stretch>
                  <a:fillRect l="-913" t="-1707" b="-86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2281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A3EF39D-0803-4169-BB80-1021B7C3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E71CB5B-A313-4065-9947-A4E77021A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78" y="0"/>
            <a:ext cx="10805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93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533401"/>
                <a:ext cx="10688813" cy="5263008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Time: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(</m:t>
                    </m:r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𝑛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3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but simpler operations than FLOYD-WARSHALL. 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533401"/>
                <a:ext cx="10688813" cy="5263008"/>
              </a:xfrm>
              <a:blipFill>
                <a:blip r:embed="rId2"/>
                <a:stretch>
                  <a:fillRect l="-913" t="-22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028600D7-FF77-4418-B559-B8BB647C01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954331"/>
              </p:ext>
            </p:extLst>
          </p:nvPr>
        </p:nvGraphicFramePr>
        <p:xfrm>
          <a:off x="2213838" y="1349374"/>
          <a:ext cx="8128000" cy="497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20284348" imgH="12412875" progId="Acrobat.Document.11">
                  <p:embed/>
                </p:oleObj>
              </mc:Choice>
              <mc:Fallback>
                <p:oleObj name="Acrobat Document" r:id="rId3" imgW="20284348" imgH="12412875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3838" y="1349374"/>
                        <a:ext cx="8128000" cy="4975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182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</p:spPr>
            <p:txBody>
              <a:bodyPr/>
              <a:lstStyle/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Given a directed graph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𝐺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=(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𝑉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𝐸</m:t>
                    </m:r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weight function</a:t>
                </a:r>
                <a:r>
                  <a: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ℜ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Goal: create an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×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matrix of shortest-path distances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𝛿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Could run BELLMAN-FORD once from each vertex:</a:t>
                </a:r>
                <a:b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</a:b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𝑂</m:t>
                    </m:r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𝐸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— which is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altLang="zh-TW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if the graph is </a:t>
                </a: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dense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TW" alt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).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If no negative-weight edges, could run Dijkstra’s algorithm once from each vertex:</a:t>
                </a:r>
                <a:b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</a:b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𝑂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𝑉𝐸</m:t>
                    </m:r>
                    <m:func>
                      <m:funcPr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altLang="zh-TW" sz="24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lg</m:t>
                        </m:r>
                      </m:fName>
                      <m:e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e>
                    </m:func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with binary heap—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unc>
                      <m:funcPr>
                        <m:ctrlP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if dense.</a:t>
                </a:r>
                <a:b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</a:b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𝑉𝐸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with Fibonacci heap —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if dense.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We’ll see how to do in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in all cases, with no fancy data structure.</a:t>
                </a: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  <a:sym typeface="Symbol" panose="05050102010706020507" pitchFamily="18" charset="2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  <a:blipFill>
                <a:blip r:embed="rId2"/>
                <a:stretch>
                  <a:fillRect l="-738" t="-2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Overview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929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B878CE6C-4222-4B7D-BA9A-73F6AD49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571" y="2530020"/>
            <a:ext cx="7514854" cy="1492397"/>
          </a:xfrm>
        </p:spPr>
        <p:txBody>
          <a:bodyPr/>
          <a:lstStyle/>
          <a:p>
            <a:r>
              <a:rPr lang="en-US" altLang="zh-TW" dirty="0" err="1"/>
              <a:t>Johnoson</a:t>
            </a:r>
            <a:r>
              <a:rPr lang="en-US" altLang="zh-TW" dirty="0" err="1">
                <a:latin typeface="+mn-ea"/>
                <a:ea typeface="+mn-ea"/>
              </a:rPr>
              <a:t>’</a:t>
            </a:r>
            <a:r>
              <a:rPr lang="en-US" altLang="zh-TW" dirty="0" err="1"/>
              <a:t>s</a:t>
            </a:r>
            <a:r>
              <a:rPr lang="en-US" altLang="zh-TW" dirty="0"/>
              <a:t> algorithm for sparse graphs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20C731-6A4E-4460-9D5A-6B64017A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7270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10688813" cy="4996095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Idea</a:t>
                </a:r>
                <a:r>
                  <a:rPr kumimoji="0" lang="en-US" altLang="zh-TW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If the graph is sparse, it pays to run Dijkstra’s algorithm once from each vertex.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If we use a Fibonacci heap for the priority queue, the running time is down to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𝑂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sSup>
                      <m:sSup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p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altLang="zh-TW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lg</m:t>
                        </m:r>
                      </m:fName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𝑉𝐸</m:t>
                        </m:r>
                      </m:e>
                    </m:func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which is better than FLOYD-WARSHALL’s </a:t>
                </a:r>
                <a14:m>
                  <m:oMath xmlns:m="http://schemas.openxmlformats.org/officeDocument/2006/math">
                    <m:r>
                      <a:rPr lang="en-US" altLang="zh-TW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(</m:t>
                    </m:r>
                    <m:sSup>
                      <m:sSupPr>
                        <m:ctrlPr>
                          <a:rPr lang="en-US" altLang="zh-TW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TW" sz="2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𝑉</m:t>
                        </m:r>
                      </m:e>
                      <m:sup>
                        <m:r>
                          <a:rPr lang="en-US" altLang="zh-TW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p>
                    </m:sSup>
                    <m:r>
                      <a:rPr lang="en-US" altLang="zh-TW" sz="2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TW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time if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But Dijkstra’s algorithm requires that all edge weights be nonnegative.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Donald Johnson figured out how to make an equivalent graph that </a:t>
                </a:r>
                <a:r>
                  <a:rPr kumimoji="0" lang="en-US" altLang="zh-TW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does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have all edge weights</a:t>
                </a:r>
                <a:r>
                  <a:rPr lang="en-US" altLang="zh-TW" sz="2800" b="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10688813" cy="4996095"/>
              </a:xfrm>
              <a:blipFill>
                <a:blip r:embed="rId2"/>
                <a:stretch>
                  <a:fillRect l="-1027" t="-1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5817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Compute a new weight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altLang="zh-TW" sz="2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en-US" altLang="zh-TW" sz="2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such that</a:t>
                </a:r>
              </a:p>
              <a:p>
                <a:pPr marL="533400" lvl="0" indent="-533400" algn="l">
                  <a:lnSpc>
                    <a:spcPct val="90000"/>
                  </a:lnSpc>
                  <a:spcBef>
                    <a:spcPts val="1000"/>
                  </a:spcBef>
                  <a:buFontTx/>
                  <a:buAutoNum type="arabicPeriod"/>
                  <a:defRPr/>
                </a:pPr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For all </a:t>
                </a:r>
                <a14:m>
                  <m:oMath xmlns:m="http://schemas.openxmlformats.org/officeDocument/2006/math">
                    <m:r>
                      <a:rPr kumimoji="0" lang="en-US" altLang="zh-TW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,</a:t>
                </a:r>
                <a:r>
                  <a:rPr kumimoji="0" lang="en-US" altLang="zh-TW" sz="2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0" lang="en-US" altLang="zh-TW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0" lang="en-US" altLang="zh-TW" sz="26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zh-TW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is a shortest path </a:t>
                </a:r>
                <a14:m>
                  <m:oMath xmlns:m="http://schemas.openxmlformats.org/officeDocument/2006/math">
                    <m:r>
                      <a:rPr kumimoji="0" lang="en-US" altLang="zh-TW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0" lang="en-US" altLang="zh-TW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kumimoji="0" lang="en-US" altLang="zh-TW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using </a:t>
                </a:r>
                <a14:m>
                  <m:oMath xmlns:m="http://schemas.openxmlformats.org/officeDocument/2006/math">
                    <m:r>
                      <a:rPr kumimoji="0" lang="en-US" altLang="zh-TW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if and only if </a:t>
                </a:r>
                <a14:m>
                  <m:oMath xmlns:m="http://schemas.openxmlformats.org/officeDocument/2006/math">
                    <m:r>
                      <a:rPr kumimoji="0" lang="en-US" altLang="zh-TW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is a shortest path </a:t>
                </a:r>
                <a14:m>
                  <m:oMath xmlns:m="http://schemas.openxmlformats.org/officeDocument/2006/math">
                    <m:r>
                      <a:rPr kumimoji="0" lang="en-US" altLang="zh-TW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kumimoji="0" lang="en-US" altLang="zh-TW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using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</a:t>
                </a:r>
              </a:p>
              <a:p>
                <a:pPr marL="533400" lvl="0" indent="-533400" algn="l">
                  <a:lnSpc>
                    <a:spcPct val="90000"/>
                  </a:lnSpc>
                  <a:spcBef>
                    <a:spcPts val="1000"/>
                  </a:spcBef>
                  <a:buFontTx/>
                  <a:buAutoNum type="arabicPeriod"/>
                  <a:defRPr/>
                </a:pPr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For all </a:t>
                </a:r>
                <a14:m>
                  <m:oMath xmlns:m="http://schemas.openxmlformats.org/officeDocument/2006/math">
                    <m:r>
                      <a:rPr kumimoji="0" lang="en-US" altLang="zh-TW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TW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0" lang="en-US" altLang="zh-TW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0" lang="en-US" altLang="zh-TW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0" lang="en-US" altLang="zh-TW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)∈</m:t>
                    </m:r>
                    <m:r>
                      <a:rPr kumimoji="0" lang="en-US" altLang="zh-TW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, the new weight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altLang="zh-TW" sz="26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is nonnegative.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Property(1) says that it suffices to find shortest paths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6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Property(2) says we can do so by running Dijkstra’s algorithm from each vertex.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TW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How to come up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6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?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Lemma 25.1 shows it’s easy to get property(1):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  <a:blipFill>
                <a:blip r:embed="rId2"/>
                <a:stretch>
                  <a:fillRect l="-1002" t="-2458" b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Reweighting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8462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</p:spPr>
            <p:txBody>
              <a:bodyPr/>
              <a:lstStyle/>
              <a:p>
                <a:pPr lvl="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Given a directed, weighted graph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𝐺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=(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𝑉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𝐸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𝑤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: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𝐸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→</m:t>
                    </m:r>
                    <m:r>
                      <a:rPr kumimoji="0" lang="en-US" altLang="zh-TW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𝑹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 Let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h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be any function such that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h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: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𝑉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→</m:t>
                    </m:r>
                    <m:r>
                      <a:rPr kumimoji="0" lang="en-US" altLang="zh-TW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𝑹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  <a:b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For all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)∈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𝐸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define </a:t>
                </a:r>
              </a:p>
              <a:p>
                <a:pPr lvl="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d>
                        <m:dPr>
                          <m:ctrlPr>
                            <a:rPr lang="en-US" altLang="zh-TW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TW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zh-TW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TW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TW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b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𝑝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kumimoji="0" lang="en-US" altLang="zh-TW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TW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altLang="zh-TW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</m:sSub>
                        <m:r>
                          <a:rPr kumimoji="0" lang="en-US" altLang="zh-TW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be any path</a:t>
                </a:r>
                <a:r>
                  <a:rPr lang="en-US" altLang="zh-TW" sz="28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sSub>
                      <m:sSubPr>
                        <m:ctrlP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lvl="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Then,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𝑝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 shortest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sSub>
                      <m:sSubPr>
                        <m:ctrlP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with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𝑤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if and only if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𝑝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 shortest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sSub>
                      <m:sSubPr>
                        <m:ctrlP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altLang="zh-TW" sz="28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  </a:t>
                </a:r>
              </a:p>
              <a:p>
                <a:pPr lvl="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Also,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𝐺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has a negative-weight cycle with weight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𝑤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r>
                  <a:rPr kumimoji="0" lang="en-US" altLang="zh-TW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iff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𝐺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has a negative-weight cycle with weight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altLang="zh-TW" sz="28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  <a:blipFill>
                <a:blip r:embed="rId2"/>
                <a:stretch>
                  <a:fillRect l="-1107" t="-2611" r="-1212" b="-33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1563824" cy="868517"/>
          </a:xfrm>
        </p:spPr>
        <p:txBody>
          <a:bodyPr>
            <a:noAutofit/>
          </a:bodyPr>
          <a:lstStyle/>
          <a:p>
            <a:r>
              <a:rPr lang="en-US" altLang="zh-TW" sz="3400" dirty="0"/>
              <a:t>Lemma (</a:t>
            </a:r>
            <a:r>
              <a:rPr lang="en-US" altLang="zh-TW" sz="3400" dirty="0" err="1"/>
              <a:t>Rewighting</a:t>
            </a:r>
            <a:r>
              <a:rPr lang="en-US" altLang="zh-TW" sz="3400" dirty="0"/>
              <a:t> doesn</a:t>
            </a:r>
            <a:r>
              <a:rPr lang="en-US" altLang="zh-TW" sz="3400" dirty="0">
                <a:latin typeface="+mn-ea"/>
                <a:ea typeface="+mn-ea"/>
              </a:rPr>
              <a:t>’</a:t>
            </a:r>
            <a:r>
              <a:rPr lang="en-US" altLang="zh-TW" sz="3400" dirty="0"/>
              <a:t>t change shortest paths)</a:t>
            </a:r>
            <a:endParaRPr lang="zh-TW" altLang="en-US" sz="3400" dirty="0"/>
          </a:p>
        </p:txBody>
      </p:sp>
    </p:spTree>
    <p:extLst>
      <p:ext uri="{BB962C8B-B14F-4D97-AF65-F5344CB8AC3E}">
        <p14:creationId xmlns:p14="http://schemas.microsoft.com/office/powerpoint/2010/main" val="399279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522515"/>
                <a:ext cx="10680957" cy="5682342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3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Proof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First, we’ll show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2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altLang="zh-TW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TW" sz="22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2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TW" sz="22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2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sz="22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2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sz="22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2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:</a:t>
                </a:r>
                <a:b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22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altLang="zh-TW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2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2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2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</a:br>
                <a14:m>
                  <m:oMath xmlns:m="http://schemas.openxmlformats.org/officeDocument/2006/math">
                    <m:r>
                      <a:rPr lang="zh-TW" altLang="en-US" sz="2200" noProof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200" b="0" i="0" noProof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kumimoji="0" lang="en-US" altLang="zh-TW" sz="2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0" lang="en-US" altLang="zh-TW" sz="2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TW" sz="22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</a:br>
                <a14:m>
                  <m:oMath xmlns:m="http://schemas.openxmlformats.org/officeDocument/2006/math">
                    <m:r>
                      <a:rPr lang="en-US" altLang="zh-TW" sz="2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TW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sz="22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sz="22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sum</m:t>
                        </m:r>
                        <m:r>
                          <a:rPr lang="en-US" altLang="zh-TW" sz="2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telescopes</m:t>
                        </m:r>
                      </m:e>
                    </m:d>
                  </m:oMath>
                </a14:m>
                <a:br>
                  <a:rPr lang="en-US" altLang="zh-TW" sz="2200" b="0" i="0" dirty="0">
                    <a:solidFill>
                      <a:prstClr val="black"/>
                    </a:solidFill>
                    <a:latin typeface="Calibri"/>
                  </a:rPr>
                </a:br>
                <a14:m>
                  <m:oMath xmlns:m="http://schemas.openxmlformats.org/officeDocument/2006/math">
                    <m:r>
                      <a:rPr lang="en-US" altLang="zh-TW" sz="2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     =</m:t>
                    </m:r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2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Therefore, any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sSub>
                      <m:sSubPr>
                        <m:ctrlP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has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2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</a:t>
                </a:r>
                <a:b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Since </a:t>
                </a:r>
                <a14:m>
                  <m:oMath xmlns:m="http://schemas.openxmlformats.org/officeDocument/2006/math"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don’t depend on the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, if one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sSub>
                      <m:sSubPr>
                        <m:ctrlP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is shorter than another with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, it’s also shorter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Now show there exists a negative-weight cycle with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if and only if there exists a negative-weight cycle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2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: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522515"/>
                <a:ext cx="10680957" cy="5682342"/>
              </a:xfrm>
              <a:blipFill>
                <a:blip r:embed="rId2"/>
                <a:stretch>
                  <a:fillRect l="-1484" t="-2253" r="-685" b="-5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5469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544286"/>
                <a:ext cx="10898671" cy="5747657"/>
              </a:xfrm>
            </p:spPr>
            <p:txBody>
              <a:bodyPr/>
              <a:lstStyle/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Let cycle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</a:t>
                </a:r>
              </a:p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Then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 (since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altLang="zh-TW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).</a:t>
                </a:r>
                <a:endParaRPr kumimoji="0" lang="en-US" altLang="zh-TW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Therefore,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has a negative-weight cycle with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if and only if  it has a negative-weight cycle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                    ■ (lemma)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So, now to get property(2), we just need to come up with a function</a:t>
                </a:r>
              </a:p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h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: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0" lang="en-US" altLang="zh-TW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𝑹</m:t>
                    </m:r>
                    <m:r>
                      <a:rPr kumimoji="0" lang="en-US" altLang="zh-TW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such that when we compute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, it’s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Do what we did for difference constraints: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,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where 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s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is a new vertex.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</a:t>
                </a:r>
              </a:p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544286"/>
                <a:ext cx="10898671" cy="5747657"/>
              </a:xfrm>
              <a:blipFill>
                <a:blip r:embed="rId2"/>
                <a:stretch>
                  <a:fillRect l="-895" t="-2015" r="-224" b="-19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7696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368CAB5-68A4-4AA2-B38B-A03158A21E7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59669" y="4953000"/>
            <a:ext cx="8272663" cy="84340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Figure 25.6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Johnson’s all-pairs shortest-paths algorithm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(a) The graph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G’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with the original weight function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w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. The new vertex </a:t>
            </a:r>
            <a:r>
              <a:rPr kumimoji="0" lang="en-US" altLang="zh-TW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s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is black. 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CC508764-B75F-4406-B296-7F060A3D0820}"/>
              </a:ext>
            </a:extLst>
          </p:cNvPr>
          <p:cNvSpPr/>
          <p:nvPr/>
        </p:nvSpPr>
        <p:spPr>
          <a:xfrm>
            <a:off x="3570628" y="2049235"/>
            <a:ext cx="539750" cy="539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b="1" i="1" dirty="0"/>
              <a:t>s</a:t>
            </a:r>
            <a:endParaRPr lang="zh-TW" altLang="en-US" b="1" i="1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F192B08-560B-4143-9850-8833D34EB13C}"/>
              </a:ext>
            </a:extLst>
          </p:cNvPr>
          <p:cNvSpPr/>
          <p:nvPr/>
        </p:nvSpPr>
        <p:spPr>
          <a:xfrm>
            <a:off x="6163016" y="1220560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b="1" i="1" dirty="0">
                <a:solidFill>
                  <a:schemeClr val="tx1"/>
                </a:solidFill>
              </a:rPr>
              <a:t>a</a:t>
            </a:r>
            <a:endParaRPr lang="zh-TW" altLang="en-US" sz="2400" b="1" i="1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9E79D24F-CC87-4AE5-93B5-E4F96992DF52}"/>
              </a:ext>
            </a:extLst>
          </p:cNvPr>
          <p:cNvSpPr/>
          <p:nvPr/>
        </p:nvSpPr>
        <p:spPr>
          <a:xfrm>
            <a:off x="4973978" y="204923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b="1" i="1" dirty="0">
                <a:solidFill>
                  <a:schemeClr val="tx1"/>
                </a:solidFill>
              </a:rPr>
              <a:t>b</a:t>
            </a:r>
            <a:endParaRPr lang="zh-TW" altLang="en-US" sz="2400" b="1" i="1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1614330-C11A-47AE-8EC5-C0ECCC93318C}"/>
              </a:ext>
            </a:extLst>
          </p:cNvPr>
          <p:cNvSpPr/>
          <p:nvPr/>
        </p:nvSpPr>
        <p:spPr>
          <a:xfrm>
            <a:off x="7350466" y="204923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b="1" i="1" dirty="0">
                <a:solidFill>
                  <a:schemeClr val="tx1"/>
                </a:solidFill>
              </a:rPr>
              <a:t>e</a:t>
            </a:r>
            <a:endParaRPr lang="zh-TW" altLang="en-US" sz="2400" b="1" i="1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28B42FBC-BB7A-4281-A287-D7EFABF1939A}"/>
              </a:ext>
            </a:extLst>
          </p:cNvPr>
          <p:cNvSpPr/>
          <p:nvPr/>
        </p:nvSpPr>
        <p:spPr>
          <a:xfrm>
            <a:off x="6810716" y="3400199"/>
            <a:ext cx="539750" cy="541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b="1" i="1" dirty="0">
                <a:solidFill>
                  <a:schemeClr val="tx1"/>
                </a:solidFill>
              </a:rPr>
              <a:t>d</a:t>
            </a:r>
            <a:endParaRPr lang="zh-TW" altLang="en-US" sz="2400" b="1" i="1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AF1E81D-29BC-40E2-9421-1D2DED717811}"/>
              </a:ext>
            </a:extLst>
          </p:cNvPr>
          <p:cNvSpPr/>
          <p:nvPr/>
        </p:nvSpPr>
        <p:spPr>
          <a:xfrm>
            <a:off x="5478803" y="338114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b="1" i="1" dirty="0">
                <a:solidFill>
                  <a:schemeClr val="tx1"/>
                </a:solidFill>
              </a:rPr>
              <a:t>c</a:t>
            </a:r>
            <a:endParaRPr lang="zh-TW" altLang="en-US" sz="2400" b="1" i="1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4307650-7893-463D-8398-A4622ED66092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5513728" y="2319110"/>
            <a:ext cx="183673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E9E63AA-A56A-4ACA-8034-B0946B713549}"/>
              </a:ext>
            </a:extLst>
          </p:cNvPr>
          <p:cNvCxnSpPr>
            <a:stCxn id="7" idx="7"/>
            <a:endCxn id="6" idx="2"/>
          </p:cNvCxnSpPr>
          <p:nvPr/>
        </p:nvCxnSpPr>
        <p:spPr>
          <a:xfrm flipV="1">
            <a:off x="5435942" y="1490436"/>
            <a:ext cx="727075" cy="638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FB7FBA1-F760-428C-B9E5-21667484055F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5243854" y="2588985"/>
            <a:ext cx="314325" cy="8715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D147BC2-F78E-4289-BF92-1F8868A6C596}"/>
              </a:ext>
            </a:extLst>
          </p:cNvPr>
          <p:cNvCxnSpPr>
            <a:stCxn id="10" idx="6"/>
            <a:endCxn id="9" idx="2"/>
          </p:cNvCxnSpPr>
          <p:nvPr/>
        </p:nvCxnSpPr>
        <p:spPr>
          <a:xfrm>
            <a:off x="6018554" y="3651024"/>
            <a:ext cx="792163" cy="206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17BE8B3-FAEF-4BA8-A7F5-750B9F41765B}"/>
              </a:ext>
            </a:extLst>
          </p:cNvPr>
          <p:cNvCxnSpPr>
            <a:stCxn id="9" idx="7"/>
            <a:endCxn id="8" idx="4"/>
          </p:cNvCxnSpPr>
          <p:nvPr/>
        </p:nvCxnSpPr>
        <p:spPr>
          <a:xfrm flipV="1">
            <a:off x="7271091" y="2588985"/>
            <a:ext cx="349250" cy="890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EDB15C7-D0B4-4C15-9B13-2E4CD9F675BE}"/>
              </a:ext>
            </a:extLst>
          </p:cNvPr>
          <p:cNvCxnSpPr>
            <a:stCxn id="8" idx="1"/>
            <a:endCxn id="6" idx="6"/>
          </p:cNvCxnSpPr>
          <p:nvPr/>
        </p:nvCxnSpPr>
        <p:spPr>
          <a:xfrm flipH="1" flipV="1">
            <a:off x="6702767" y="1490436"/>
            <a:ext cx="727075" cy="638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49360E6-E62D-48C0-BA65-1C52E27EE219}"/>
              </a:ext>
            </a:extLst>
          </p:cNvPr>
          <p:cNvCxnSpPr>
            <a:stCxn id="6" idx="3"/>
            <a:endCxn id="10" idx="0"/>
          </p:cNvCxnSpPr>
          <p:nvPr/>
        </p:nvCxnSpPr>
        <p:spPr>
          <a:xfrm flipH="1">
            <a:off x="5748679" y="1682524"/>
            <a:ext cx="493713" cy="16986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AAD65B1-B526-49CD-8FC8-0F088F8CEFFC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623391" y="1682524"/>
            <a:ext cx="457200" cy="17176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9450FF5-CB6E-4D1D-8971-1846DB43EA20}"/>
              </a:ext>
            </a:extLst>
          </p:cNvPr>
          <p:cNvCxnSpPr>
            <a:stCxn id="9" idx="1"/>
            <a:endCxn id="7" idx="5"/>
          </p:cNvCxnSpPr>
          <p:nvPr/>
        </p:nvCxnSpPr>
        <p:spPr>
          <a:xfrm flipH="1" flipV="1">
            <a:off x="5435941" y="2509611"/>
            <a:ext cx="1454150" cy="9699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字方塊 49">
            <a:extLst>
              <a:ext uri="{FF2B5EF4-FFF2-40B4-BE49-F238E27FC236}">
                <a16:creationId xmlns:a16="http://schemas.microsoft.com/office/drawing/2014/main" id="{0B38B47B-436F-4DC1-8E41-E9E6C5E4D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6428" y="1499960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3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21" name="文字方塊 51">
            <a:extLst>
              <a:ext uri="{FF2B5EF4-FFF2-40B4-BE49-F238E27FC236}">
                <a16:creationId xmlns:a16="http://schemas.microsoft.com/office/drawing/2014/main" id="{18070F61-4E35-463B-885A-5FE7A9B4F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842" y="2795360"/>
            <a:ext cx="388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-4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22" name="文字方塊 52">
            <a:extLst>
              <a:ext uri="{FF2B5EF4-FFF2-40B4-BE49-F238E27FC236}">
                <a16:creationId xmlns:a16="http://schemas.microsoft.com/office/drawing/2014/main" id="{4C4B866D-EB8E-476C-8AE1-4EF746B9F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7942" y="3597049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6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23" name="文字方塊 53">
            <a:extLst>
              <a:ext uri="{FF2B5EF4-FFF2-40B4-BE49-F238E27FC236}">
                <a16:creationId xmlns:a16="http://schemas.microsoft.com/office/drawing/2014/main" id="{F96B4782-98D8-48BD-849D-EABA4EF23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3492" y="2868385"/>
            <a:ext cx="38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-5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24" name="文字方塊 54">
            <a:extLst>
              <a:ext uri="{FF2B5EF4-FFF2-40B4-BE49-F238E27FC236}">
                <a16:creationId xmlns:a16="http://schemas.microsoft.com/office/drawing/2014/main" id="{CCD4B53E-AD3D-47EA-BB69-4F293587E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7728" y="1509485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4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25" name="文字方塊 55">
            <a:extLst>
              <a:ext uri="{FF2B5EF4-FFF2-40B4-BE49-F238E27FC236}">
                <a16:creationId xmlns:a16="http://schemas.microsoft.com/office/drawing/2014/main" id="{74E68AB6-DC2F-4999-9EA0-2EB7A26E8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5567" y="2012724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8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26" name="文字方塊 56">
            <a:extLst>
              <a:ext uri="{FF2B5EF4-FFF2-40B4-BE49-F238E27FC236}">
                <a16:creationId xmlns:a16="http://schemas.microsoft.com/office/drawing/2014/main" id="{96FEDA70-44A2-4ADB-8077-2D641CB65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5567" y="279536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2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27" name="文字方塊 57">
            <a:extLst>
              <a:ext uri="{FF2B5EF4-FFF2-40B4-BE49-F238E27FC236}">
                <a16:creationId xmlns:a16="http://schemas.microsoft.com/office/drawing/2014/main" id="{EF76FD51-4944-4540-9B2F-BD4F0727F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0242" y="2939824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7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28" name="文字方塊 58">
            <a:extLst>
              <a:ext uri="{FF2B5EF4-FFF2-40B4-BE49-F238E27FC236}">
                <a16:creationId xmlns:a16="http://schemas.microsoft.com/office/drawing/2014/main" id="{798E18A7-2F10-4A2F-B79A-75C313DD7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6292" y="2949349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1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E5512C04-3F79-4DA2-821B-5CBD7666A964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4110378" y="2319110"/>
            <a:ext cx="8636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B44E1FE6-4B3B-4B8C-AFE7-87023A28ADAB}"/>
              </a:ext>
            </a:extLst>
          </p:cNvPr>
          <p:cNvCxnSpPr>
            <a:stCxn id="4" idx="5"/>
            <a:endCxn id="10" idx="2"/>
          </p:cNvCxnSpPr>
          <p:nvPr/>
        </p:nvCxnSpPr>
        <p:spPr>
          <a:xfrm>
            <a:off x="4031003" y="2509611"/>
            <a:ext cx="1447800" cy="114141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弧形接點 69">
            <a:extLst>
              <a:ext uri="{FF2B5EF4-FFF2-40B4-BE49-F238E27FC236}">
                <a16:creationId xmlns:a16="http://schemas.microsoft.com/office/drawing/2014/main" id="{92A50EE5-BCD6-4E30-8E85-8DE4F21A228B}"/>
              </a:ext>
            </a:extLst>
          </p:cNvPr>
          <p:cNvCxnSpPr>
            <a:stCxn id="4" idx="7"/>
            <a:endCxn id="6" idx="1"/>
          </p:cNvCxnSpPr>
          <p:nvPr/>
        </p:nvCxnSpPr>
        <p:spPr>
          <a:xfrm rot="5400000" flipH="1" flipV="1">
            <a:off x="4722360" y="608579"/>
            <a:ext cx="828675" cy="2211388"/>
          </a:xfrm>
          <a:prstGeom prst="curvedConnector3">
            <a:avLst>
              <a:gd name="adj1" fmla="val 137153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弧形接點 78">
            <a:extLst>
              <a:ext uri="{FF2B5EF4-FFF2-40B4-BE49-F238E27FC236}">
                <a16:creationId xmlns:a16="http://schemas.microsoft.com/office/drawing/2014/main" id="{9AA7AAEA-8B7A-4227-92D3-C53E0E9855F8}"/>
              </a:ext>
            </a:extLst>
          </p:cNvPr>
          <p:cNvCxnSpPr>
            <a:stCxn id="4" idx="0"/>
            <a:endCxn id="8" idx="0"/>
          </p:cNvCxnSpPr>
          <p:nvPr/>
        </p:nvCxnSpPr>
        <p:spPr>
          <a:xfrm rot="5400000" flipH="1" flipV="1">
            <a:off x="5730422" y="159316"/>
            <a:ext cx="12700" cy="3779838"/>
          </a:xfrm>
          <a:prstGeom prst="curvedConnector3">
            <a:avLst>
              <a:gd name="adj1" fmla="val 11637622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弧形接點 89">
            <a:extLst>
              <a:ext uri="{FF2B5EF4-FFF2-40B4-BE49-F238E27FC236}">
                <a16:creationId xmlns:a16="http://schemas.microsoft.com/office/drawing/2014/main" id="{D8A6496B-DC09-4163-B684-7903A72748C5}"/>
              </a:ext>
            </a:extLst>
          </p:cNvPr>
          <p:cNvCxnSpPr>
            <a:stCxn id="4" idx="4"/>
            <a:endCxn id="9" idx="4"/>
          </p:cNvCxnSpPr>
          <p:nvPr/>
        </p:nvCxnSpPr>
        <p:spPr>
          <a:xfrm rot="16200000" flipH="1">
            <a:off x="4784272" y="1645216"/>
            <a:ext cx="1352550" cy="3240088"/>
          </a:xfrm>
          <a:prstGeom prst="curvedConnector3">
            <a:avLst>
              <a:gd name="adj1" fmla="val 122267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 Box 36">
            <a:extLst>
              <a:ext uri="{FF2B5EF4-FFF2-40B4-BE49-F238E27FC236}">
                <a16:creationId xmlns:a16="http://schemas.microsoft.com/office/drawing/2014/main" id="{1AC1548D-02C3-4CEB-979C-33E13CB8A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928" y="3309711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/>
              <a:t>0</a:t>
            </a:r>
          </a:p>
        </p:txBody>
      </p:sp>
      <p:sp>
        <p:nvSpPr>
          <p:cNvPr id="35" name="Text Box 37">
            <a:extLst>
              <a:ext uri="{FF2B5EF4-FFF2-40B4-BE49-F238E27FC236}">
                <a16:creationId xmlns:a16="http://schemas.microsoft.com/office/drawing/2014/main" id="{3D1CBDB2-3F51-4FB3-B0BC-1401E6459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741" y="294934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/>
              <a:t>0</a:t>
            </a:r>
          </a:p>
        </p:txBody>
      </p:sp>
      <p:sp>
        <p:nvSpPr>
          <p:cNvPr id="36" name="Text Box 38">
            <a:extLst>
              <a:ext uri="{FF2B5EF4-FFF2-40B4-BE49-F238E27FC236}">
                <a16:creationId xmlns:a16="http://schemas.microsoft.com/office/drawing/2014/main" id="{282E835E-54E3-40BB-8720-E71E019B5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6278" y="200637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/>
              <a:t>0</a:t>
            </a:r>
          </a:p>
        </p:txBody>
      </p:sp>
      <p:sp>
        <p:nvSpPr>
          <p:cNvPr id="37" name="Text Box 39">
            <a:extLst>
              <a:ext uri="{FF2B5EF4-FFF2-40B4-BE49-F238E27FC236}">
                <a16:creationId xmlns:a16="http://schemas.microsoft.com/office/drawing/2014/main" id="{71574B46-E76F-497B-B57C-36EE2F7EF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528" y="1004661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/>
              <a:t>0</a:t>
            </a:r>
          </a:p>
        </p:txBody>
      </p:sp>
      <p:sp>
        <p:nvSpPr>
          <p:cNvPr id="38" name="Text Box 40">
            <a:extLst>
              <a:ext uri="{FF2B5EF4-FFF2-40B4-BE49-F238E27FC236}">
                <a16:creationId xmlns:a16="http://schemas.microsoft.com/office/drawing/2014/main" id="{75B3B545-DE2A-4587-BD67-59C348B73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9266" y="782411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/>
              <a:t>0</a:t>
            </a:r>
          </a:p>
        </p:txBody>
      </p:sp>
      <p:sp>
        <p:nvSpPr>
          <p:cNvPr id="39" name="Text Box 42">
            <a:extLst>
              <a:ext uri="{FF2B5EF4-FFF2-40B4-BE49-F238E27FC236}">
                <a16:creationId xmlns:a16="http://schemas.microsoft.com/office/drawing/2014/main" id="{DAB769AF-7406-48BB-AECB-60F3FAD26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842" y="1077685"/>
            <a:ext cx="3905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-1</a:t>
            </a:r>
          </a:p>
        </p:txBody>
      </p:sp>
      <p:cxnSp>
        <p:nvCxnSpPr>
          <p:cNvPr id="40" name="AutoShape 43">
            <a:extLst>
              <a:ext uri="{FF2B5EF4-FFF2-40B4-BE49-F238E27FC236}">
                <a16:creationId xmlns:a16="http://schemas.microsoft.com/office/drawing/2014/main" id="{4A02FA31-249B-42D7-A2B2-C2B3FE8B2159}"/>
              </a:ext>
            </a:extLst>
          </p:cNvPr>
          <p:cNvCxnSpPr>
            <a:cxnSpLocks noChangeShapeType="1"/>
            <a:stCxn id="4" idx="6"/>
            <a:endCxn id="7" idx="2"/>
          </p:cNvCxnSpPr>
          <p:nvPr/>
        </p:nvCxnSpPr>
        <p:spPr bwMode="auto">
          <a:xfrm>
            <a:off x="4123078" y="2319110"/>
            <a:ext cx="838200" cy="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45">
            <a:extLst>
              <a:ext uri="{FF2B5EF4-FFF2-40B4-BE49-F238E27FC236}">
                <a16:creationId xmlns:a16="http://schemas.microsoft.com/office/drawing/2014/main" id="{2BB383B0-9325-462B-8925-DB9C0F2E11D8}"/>
              </a:ext>
            </a:extLst>
          </p:cNvPr>
          <p:cNvCxnSpPr>
            <a:cxnSpLocks noChangeShapeType="1"/>
            <a:stCxn id="4" idx="6"/>
            <a:endCxn id="7" idx="2"/>
          </p:cNvCxnSpPr>
          <p:nvPr/>
        </p:nvCxnSpPr>
        <p:spPr bwMode="auto">
          <a:xfrm>
            <a:off x="4123078" y="2319110"/>
            <a:ext cx="838200" cy="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46">
            <a:extLst>
              <a:ext uri="{FF2B5EF4-FFF2-40B4-BE49-F238E27FC236}">
                <a16:creationId xmlns:a16="http://schemas.microsoft.com/office/drawing/2014/main" id="{1A954237-966C-4DFD-99CE-D6D391C85049}"/>
              </a:ext>
            </a:extLst>
          </p:cNvPr>
          <p:cNvCxnSpPr>
            <a:cxnSpLocks noChangeShapeType="1"/>
            <a:stCxn id="7" idx="4"/>
            <a:endCxn id="10" idx="1"/>
          </p:cNvCxnSpPr>
          <p:nvPr/>
        </p:nvCxnSpPr>
        <p:spPr bwMode="auto">
          <a:xfrm>
            <a:off x="5243854" y="2601685"/>
            <a:ext cx="314325" cy="846138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 Box 47">
            <a:extLst>
              <a:ext uri="{FF2B5EF4-FFF2-40B4-BE49-F238E27FC236}">
                <a16:creationId xmlns:a16="http://schemas.microsoft.com/office/drawing/2014/main" id="{93213DF6-ED41-45BA-A332-10F0A8E85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3266" y="3309711"/>
            <a:ext cx="392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-4</a:t>
            </a:r>
          </a:p>
        </p:txBody>
      </p:sp>
      <p:cxnSp>
        <p:nvCxnSpPr>
          <p:cNvPr id="44" name="AutoShape 48">
            <a:extLst>
              <a:ext uri="{FF2B5EF4-FFF2-40B4-BE49-F238E27FC236}">
                <a16:creationId xmlns:a16="http://schemas.microsoft.com/office/drawing/2014/main" id="{A7134FFA-BBF7-4CF1-B9E5-85B1AFD6DF92}"/>
              </a:ext>
            </a:extLst>
          </p:cNvPr>
          <p:cNvCxnSpPr>
            <a:cxnSpLocks noChangeShapeType="1"/>
            <a:stCxn id="4" idx="4"/>
            <a:endCxn id="9" idx="4"/>
          </p:cNvCxnSpPr>
          <p:nvPr/>
        </p:nvCxnSpPr>
        <p:spPr bwMode="auto">
          <a:xfrm rot="16200000" flipH="1">
            <a:off x="4784272" y="1657916"/>
            <a:ext cx="1352550" cy="3240088"/>
          </a:xfrm>
          <a:prstGeom prst="curvedConnector3">
            <a:avLst>
              <a:gd name="adj1" fmla="val 121125"/>
            </a:avLst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 Box 49">
            <a:extLst>
              <a:ext uri="{FF2B5EF4-FFF2-40B4-BE49-F238E27FC236}">
                <a16:creationId xmlns:a16="http://schemas.microsoft.com/office/drawing/2014/main" id="{EA1A15BC-1D50-40A3-A339-A35574EDA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942" y="3301773"/>
            <a:ext cx="319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46" name="AutoShape 50">
            <a:extLst>
              <a:ext uri="{FF2B5EF4-FFF2-40B4-BE49-F238E27FC236}">
                <a16:creationId xmlns:a16="http://schemas.microsoft.com/office/drawing/2014/main" id="{6D8089D2-08E0-4760-A05A-12CF9EE4377D}"/>
              </a:ext>
            </a:extLst>
          </p:cNvPr>
          <p:cNvCxnSpPr>
            <a:cxnSpLocks noChangeShapeType="1"/>
            <a:stCxn id="4" idx="4"/>
            <a:endCxn id="9" idx="4"/>
          </p:cNvCxnSpPr>
          <p:nvPr/>
        </p:nvCxnSpPr>
        <p:spPr bwMode="auto">
          <a:xfrm rot="16200000" flipH="1">
            <a:off x="4784272" y="1657916"/>
            <a:ext cx="1352550" cy="3240088"/>
          </a:xfrm>
          <a:prstGeom prst="curvedConnector3">
            <a:avLst>
              <a:gd name="adj1" fmla="val 121713"/>
            </a:avLst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51">
            <a:extLst>
              <a:ext uri="{FF2B5EF4-FFF2-40B4-BE49-F238E27FC236}">
                <a16:creationId xmlns:a16="http://schemas.microsoft.com/office/drawing/2014/main" id="{EA322CE8-CADE-45A6-B448-81298C56470A}"/>
              </a:ext>
            </a:extLst>
          </p:cNvPr>
          <p:cNvCxnSpPr>
            <a:cxnSpLocks noChangeShapeType="1"/>
            <a:stCxn id="9" idx="7"/>
            <a:endCxn id="8" idx="4"/>
          </p:cNvCxnSpPr>
          <p:nvPr/>
        </p:nvCxnSpPr>
        <p:spPr bwMode="auto">
          <a:xfrm flipV="1">
            <a:off x="7271091" y="2601685"/>
            <a:ext cx="349250" cy="865188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 Box 52">
            <a:extLst>
              <a:ext uri="{FF2B5EF4-FFF2-40B4-BE49-F238E27FC236}">
                <a16:creationId xmlns:a16="http://schemas.microsoft.com/office/drawing/2014/main" id="{FD28BDD4-0032-4CB7-90AC-9C181CF8C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4929" y="2006373"/>
            <a:ext cx="392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-5</a:t>
            </a:r>
          </a:p>
        </p:txBody>
      </p:sp>
      <p:sp>
        <p:nvSpPr>
          <p:cNvPr id="49" name="Text Box 44">
            <a:extLst>
              <a:ext uri="{FF2B5EF4-FFF2-40B4-BE49-F238E27FC236}">
                <a16:creationId xmlns:a16="http://schemas.microsoft.com/office/drawing/2014/main" id="{99787C1F-EA2E-4381-A336-0A72B1F85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8442" y="1934936"/>
            <a:ext cx="319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50" name="AutoShape 50">
            <a:extLst>
              <a:ext uri="{FF2B5EF4-FFF2-40B4-BE49-F238E27FC236}">
                <a16:creationId xmlns:a16="http://schemas.microsoft.com/office/drawing/2014/main" id="{C3334F41-28AC-4E6D-849E-F6729EB0840B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782685" y="1656330"/>
            <a:ext cx="1352550" cy="3240087"/>
          </a:xfrm>
          <a:prstGeom prst="curvedConnector3">
            <a:avLst>
              <a:gd name="adj1" fmla="val 121713"/>
            </a:avLst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51">
            <a:extLst>
              <a:ext uri="{FF2B5EF4-FFF2-40B4-BE49-F238E27FC236}">
                <a16:creationId xmlns:a16="http://schemas.microsoft.com/office/drawing/2014/main" id="{CD6240CE-C997-4394-AD34-960D7FB9084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275853" y="2608035"/>
            <a:ext cx="349250" cy="865188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45">
            <a:extLst>
              <a:ext uri="{FF2B5EF4-FFF2-40B4-BE49-F238E27FC236}">
                <a16:creationId xmlns:a16="http://schemas.microsoft.com/office/drawing/2014/main" id="{E66655A0-B5D1-4D87-BDF4-2CEA50CC026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705942" y="1496785"/>
            <a:ext cx="719137" cy="636588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7254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"/>
                            </p:stCondLst>
                            <p:childTnLst>
                              <p:par>
                                <p:cTn id="7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50"/>
                            </p:stCondLst>
                            <p:childTnLst>
                              <p:par>
                                <p:cTn id="9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50"/>
                            </p:stCondLst>
                            <p:childTnLst>
                              <p:par>
                                <p:cTn id="10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5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50"/>
                            </p:stCondLst>
                            <p:childTnLst>
                              <p:par>
                                <p:cTn id="1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4" grpId="0"/>
      <p:bldP spid="35" grpId="0"/>
      <p:bldP spid="36" grpId="0"/>
      <p:bldP spid="37" grpId="0"/>
      <p:bldP spid="38" grpId="0"/>
      <p:bldP spid="39" grpId="0"/>
      <p:bldP spid="43" grpId="0"/>
      <p:bldP spid="45" grpId="0"/>
      <p:bldP spid="48" grpId="0"/>
      <p:bldP spid="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10688813" cy="4996095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Since no edges enter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has the same set of cycles as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 </a:t>
                </a:r>
                <a:b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In particular,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kumimoji="0" lang="en-US" altLang="zh-TW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has a negative-weight cycle if and only if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does.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Define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h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)=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zh-TW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zh-TW" sz="2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Claim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kumimoji="0" lang="en-US" altLang="zh-TW" sz="2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Proof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By the triangle inequality,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)≤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)+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h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)≤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h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)+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</a:t>
                </a:r>
              </a:p>
              <a:p>
                <a:pPr marL="22860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altLang="zh-TW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                            ■(claim)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10688813" cy="4996095"/>
              </a:xfrm>
              <a:blipFill>
                <a:blip r:embed="rId2"/>
                <a:stretch>
                  <a:fillRect l="-1198" t="-1951" b="-25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1200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537E205-932D-4E7F-ADD4-C76C826A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9E9AA70-B1F0-4570-B32B-9B4A11C05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90" y="0"/>
            <a:ext cx="10339219" cy="6858000"/>
          </a:xfrm>
          <a:prstGeom prst="rect">
            <a:avLst/>
          </a:prstGeom>
        </p:spPr>
      </p:pic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13112327-C7C3-4BCE-B299-8FD82B30CB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701763"/>
              </p:ext>
            </p:extLst>
          </p:nvPr>
        </p:nvGraphicFramePr>
        <p:xfrm>
          <a:off x="8429132" y="3535069"/>
          <a:ext cx="3649663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2006280" imgH="736560" progId="Equation.3">
                  <p:embed/>
                </p:oleObj>
              </mc:Choice>
              <mc:Fallback>
                <p:oleObj name="方程式" r:id="rId3" imgW="2006280" imgH="736560" progId="Equation.3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FDA3F107-4DE9-43C9-A01C-72D5A8E3BE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132" y="3535069"/>
                        <a:ext cx="3649663" cy="13335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5607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10688813" cy="4996095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Time:</a:t>
                </a: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𝑉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𝐸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to compute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𝑜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𝑉𝐸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to run BELLMAN-FORD.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kumimoji="0" lang="el-GR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to compute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altLang="zh-TW" sz="28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𝑂</m:t>
                    </m:r>
                    <m:d>
                      <m:d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𝑉</m:t>
                            </m:r>
                          </m:e>
                          <m:sup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altLang="zh-TW" sz="2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lg</m:t>
                            </m:r>
                          </m:fName>
                          <m:e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𝑉</m:t>
                            </m:r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𝑉𝐸</m:t>
                            </m:r>
                          </m:e>
                        </m:func>
                      </m:e>
                    </m:d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to run Dijkstra’s algorithm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altLang="zh-TW" sz="28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times (using Fibonacci heap).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to compute </a:t>
                </a:r>
                <a:r>
                  <a:rPr kumimoji="0" lang="en-US" altLang="zh-TW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D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matrix.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Total: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𝑂</m:t>
                    </m:r>
                    <m:d>
                      <m:d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𝑉</m:t>
                            </m:r>
                          </m:e>
                          <m:sup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altLang="zh-TW" sz="2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lg</m:t>
                            </m:r>
                          </m:fName>
                          <m:e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𝑉</m:t>
                            </m:r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𝑉𝐸</m:t>
                            </m:r>
                          </m:e>
                        </m:func>
                      </m:e>
                    </m:d>
                    <m:r>
                      <a:rPr kumimoji="0" lang="en-US" altLang="zh-TW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</m:oMath>
                </a14:m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10688813" cy="4996095"/>
              </a:xfrm>
              <a:blipFill>
                <a:blip r:embed="rId2"/>
                <a:stretch>
                  <a:fillRect l="-1198" t="-1951" r="-1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473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B878CE6C-4222-4B7D-BA9A-73F6AD49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571" y="2530020"/>
            <a:ext cx="7514854" cy="1492397"/>
          </a:xfrm>
        </p:spPr>
        <p:txBody>
          <a:bodyPr>
            <a:normAutofit/>
          </a:bodyPr>
          <a:lstStyle/>
          <a:p>
            <a:r>
              <a:rPr lang="en-US" altLang="zh-TW" dirty="0"/>
              <a:t>Shortest paths and matrix multiplication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20C731-6A4E-4460-9D5A-6B64017A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4917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895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1563826" cy="4584588"/>
              </a:xfrm>
            </p:spPr>
            <p:txBody>
              <a:bodyPr/>
              <a:lstStyle/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Assume that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given as adjacency matrix of weights: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𝑊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=(</m:t>
                    </m:r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with vertices numbered 1 to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  <a:b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TW" sz="2400" b="0" i="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400" b="0" i="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weight</m:t>
                              </m:r>
                              <m:r>
                                <a:rPr lang="en-US" altLang="zh-TW" sz="2400" b="0" i="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400" b="0" i="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a:rPr lang="en-US" altLang="zh-TW" sz="2400" b="0" i="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zh-TW" sz="24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4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400" b="0" i="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altLang="zh-TW" sz="24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4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  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400" b="0" i="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TW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altLang="zh-TW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TW" sz="24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altLang="zh-TW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b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Output is matrix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𝐷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=(</m:t>
                    </m:r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 </a:t>
                </a:r>
                <a:b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Won’t worry about predecessor—see book.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Will use dynamic programming at first.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Optimal substructure</a:t>
                </a: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Recall: </a:t>
                </a:r>
                <a:r>
                  <a:rPr kumimoji="0" lang="en-US" altLang="zh-TW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subpaths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of shortest paths are shortest paths.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Recursive solution</a:t>
                </a: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𝑙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  <m:sup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𝑚</m:t>
                        </m:r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bSup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weight of shortest path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that contains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edges. 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1563826" cy="4584588"/>
              </a:xfrm>
              <a:blipFill>
                <a:blip r:embed="rId2"/>
                <a:stretch>
                  <a:fillRect l="-738" t="-15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1017287" cy="868517"/>
          </a:xfrm>
        </p:spPr>
        <p:txBody>
          <a:bodyPr>
            <a:normAutofit fontScale="90000"/>
          </a:bodyPr>
          <a:lstStyle/>
          <a:p>
            <a:r>
              <a:rPr lang="en-US" altLang="zh-TW" sz="4800" dirty="0"/>
              <a:t>Shortest paths and matrix multiplication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581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10698239" cy="4996095"/>
              </a:xfrm>
            </p:spPr>
            <p:txBody>
              <a:bodyPr/>
              <a:lstStyle/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𝑚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=0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  <a:b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there is a shortest path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edges if and only if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b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TW" sz="2400" b="0" i="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400" b="0" i="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400" b="0" i="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									</a:t>
                </a:r>
              </a:p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𝑚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b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  <m:sSubSup>
                      <m:sSubSup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Sup>
                      <m:sSubSup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US" altLang="zh-TW" sz="2400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func>
                      <m:funcPr>
                        <m:ctrlP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 b="0" i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2400" b="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TW" sz="24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}) (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4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altLang="zh-TW" sz="24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4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all</m:t>
                        </m:r>
                        <m:r>
                          <a:rPr lang="en-US" altLang="zh-TW" sz="24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4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predecessors</m:t>
                        </m:r>
                        <m:r>
                          <a:rPr lang="en-US" altLang="zh-TW" sz="24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4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altLang="zh-TW" sz="24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b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14:m>
                  <m:oMath xmlns:m="http://schemas.openxmlformats.org/officeDocument/2006/math">
                    <m: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            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func>
                      <m:func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2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TW" sz="2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} (</m:t>
                        </m:r>
                        <m:r>
                          <m:rPr>
                            <m:sty m:val="p"/>
                          </m:rPr>
                          <a:rPr lang="en-US" altLang="zh-TW" sz="24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since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=0 </m:t>
                        </m:r>
                        <m:r>
                          <m:rPr>
                            <m:sty m:val="p"/>
                          </m:rPr>
                          <a:rPr lang="en-US" altLang="zh-TW" sz="24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US" altLang="zh-TW" sz="24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4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all</m:t>
                        </m:r>
                        <m:r>
                          <a:rPr lang="en-US" altLang="zh-TW" sz="24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</a:p>
              <a:p>
                <a:pPr lvl="0" algn="l">
                  <a:lnSpc>
                    <a:spcPct val="80000"/>
                  </a:lnSpc>
                  <a:spcBef>
                    <a:spcPts val="1000"/>
                  </a:spcBef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Observer that when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𝑚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=1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must have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  <a:b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Conceptually, when  the path is restricted to at most 1 edge, the weight of the shortest path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must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  <a:b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And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the math works out, too: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10698239" cy="4996095"/>
              </a:xfrm>
              <a:blipFill>
                <a:blip r:embed="rId2"/>
                <a:stretch>
                  <a:fillRect l="-798" t="-1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1198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10688813" cy="571021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0" lang="en-US" altLang="zh-TW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kumimoji="0" lang="en-US" altLang="zh-TW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0" lang="en-US" altLang="zh-TW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TW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TW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sSubSup>
                            <m:sSubSupPr>
                              <m:ctrlPr>
                                <a:rPr lang="en-US" altLang="zh-TW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TW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altLang="zh-TW" sz="2400" dirty="0">
                  <a:solidFill>
                    <a:prstClr val="black"/>
                  </a:solidFill>
                </a:endParaRPr>
              </a:p>
              <a:p>
                <a:r>
                  <a:rPr kumimoji="0" lang="en-US" altLang="zh-TW" sz="24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     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(</m:t>
                    </m:r>
                    <m:sSubSup>
                      <m:sSubSup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2400" i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400" i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altLang="zh-TW" sz="24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d>
                          <m:d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altLang="zh-TW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zh-TW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zh-TW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only</m:t>
                    </m:r>
                    <m:r>
                      <a:rPr lang="en-US" altLang="zh-TW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non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 </m:t>
                    </m:r>
                    <m:r>
                      <m:rPr>
                        <m:sty m:val="p"/>
                      </m:rPr>
                      <a:rPr lang="en-US" altLang="zh-TW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among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       =</m:t>
                    </m:r>
                    <m:sSub>
                      <m:sSubPr>
                        <m:ctrlPr>
                          <a:rPr lang="en-US" altLang="zh-TW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400" dirty="0"/>
                  <a:t>.</a:t>
                </a:r>
              </a:p>
              <a:p>
                <a:endParaRPr lang="en-US" altLang="zh-TW" sz="2400" dirty="0"/>
              </a:p>
              <a:p>
                <a:r>
                  <a:rPr lang="en-US" altLang="zh-TW" sz="2400" dirty="0">
                    <a:latin typeface="+mn-ea"/>
                    <a:ea typeface="+mn-ea"/>
                  </a:rPr>
                  <a:t>All simple shortest paths contain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TW" altLang="en-US" sz="2400" dirty="0">
                    <a:latin typeface="+mn-ea"/>
                    <a:ea typeface="+mn-ea"/>
                  </a:rPr>
                  <a:t> </a:t>
                </a:r>
                <a:r>
                  <a:rPr lang="en-US" altLang="zh-TW" sz="2400" dirty="0">
                    <a:latin typeface="+mn-ea"/>
                    <a:ea typeface="+mn-ea"/>
                  </a:rPr>
                  <a:t>edges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kumimoji="0" lang="zh-TW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  <m:r>
                        <a:rPr lang="en-US" altLang="zh-TW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US" altLang="zh-TW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n-US" altLang="zh-TW" sz="2400" dirty="0">
                  <a:latin typeface="+mn-ea"/>
                  <a:ea typeface="+mn-ea"/>
                </a:endParaRPr>
              </a:p>
              <a:p>
                <a:endParaRPr lang="en-US" altLang="zh-TW" sz="2400" dirty="0">
                  <a:latin typeface="+mn-ea"/>
                  <a:ea typeface="+mn-ea"/>
                </a:endParaRPr>
              </a:p>
              <a:p>
                <a:r>
                  <a:rPr lang="en-US" altLang="zh-TW" sz="2400" b="1" i="1" dirty="0">
                    <a:solidFill>
                      <a:srgbClr val="CC0000"/>
                    </a:solidFill>
                  </a:rPr>
                  <a:t>Compute a solution bottom-up</a:t>
                </a:r>
                <a:r>
                  <a:rPr lang="en-US" altLang="zh-TW" sz="2400" b="1" dirty="0">
                    <a:solidFill>
                      <a:srgbClr val="CC0000"/>
                    </a:solidFill>
                  </a:rPr>
                  <a:t>: :</a:t>
                </a:r>
                <a:r>
                  <a:rPr lang="en-US" altLang="zh-TW" sz="2400" dirty="0"/>
                  <a:t>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altLang="zh-TW" sz="2400" dirty="0">
                    <a:latin typeface="+mn-ea"/>
                    <a:ea typeface="+mn-ea"/>
                  </a:rPr>
                  <a:t>.</a:t>
                </a:r>
              </a:p>
              <a:p>
                <a:r>
                  <a:rPr lang="en-US" altLang="zh-TW" sz="2400" dirty="0"/>
                  <a:t>Start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TW" sz="2400" dirty="0"/>
                  <a:t>, 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400" dirty="0"/>
                  <a:t>.</a:t>
                </a:r>
              </a:p>
              <a:p>
                <a:r>
                  <a:rPr lang="en-US" altLang="zh-TW" sz="2400" dirty="0"/>
                  <a:t>Go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/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/>
                  <a:t>:</a:t>
                </a:r>
              </a:p>
              <a:p>
                <a:endParaRPr lang="zh-TW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10688813" cy="5710215"/>
              </a:xfrm>
              <a:blipFill>
                <a:blip r:embed="rId2"/>
                <a:stretch>
                  <a:fillRect l="-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0739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4BBDC6F-F7D6-4A28-A5AE-7A595AD3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C4724F3-5AA2-4010-87B0-618CDAF70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61" y="882650"/>
            <a:ext cx="11880139" cy="448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20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52D0EDA-2982-4AD0-9B6B-F42FD678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C873EB0-40A1-4F2B-8212-7769EAF17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88" y="1677880"/>
            <a:ext cx="11887411" cy="359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27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10688813" cy="4996095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Time</a:t>
                </a:r>
                <a:r>
                  <a:rPr kumimoji="0" lang="en-US" altLang="zh-TW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EXTEND: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SLOW-APSP: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TW" sz="2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Observation</a:t>
                </a:r>
                <a:r>
                  <a:rPr kumimoji="0" lang="en-US" altLang="zh-TW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EXTEND is like matrix multiplication: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TW" sz="2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</m:t>
                      </m:r>
                      <m:r>
                        <a:rPr kumimoji="0" lang="en-US" altLang="zh-TW" sz="2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→</m:t>
                      </m:r>
                      <m:r>
                        <a:rPr kumimoji="0" lang="en-US" altLang="zh-TW" sz="2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</m:oMath>
                  </m:oMathPara>
                </a14:m>
                <a:endParaRPr kumimoji="0" lang="en-US" altLang="zh-TW" sz="2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TW" sz="2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𝑊</m:t>
                      </m:r>
                      <m:r>
                        <a:rPr kumimoji="0" lang="en-US" altLang="zh-TW" sz="2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→</m:t>
                      </m:r>
                      <m:r>
                        <a:rPr kumimoji="0" lang="en-US" altLang="zh-TW" sz="2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𝐵</m:t>
                      </m:r>
                    </m:oMath>
                  </m:oMathPara>
                </a14:m>
                <a:endParaRPr kumimoji="0" lang="en-US" altLang="zh-TW" sz="2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TW" sz="2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</m:t>
                      </m:r>
                      <m:r>
                        <a:rPr kumimoji="0" lang="en-US" altLang="zh-TW" sz="2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’→</m:t>
                      </m:r>
                      <m:r>
                        <a:rPr kumimoji="0" lang="en-US" altLang="zh-TW" sz="2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𝐶</m:t>
                      </m:r>
                    </m:oMath>
                  </m:oMathPara>
                </a14:m>
                <a:endParaRPr kumimoji="0" lang="en-US" altLang="zh-TW" sz="2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TW" sz="2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𝑚𝑖𝑛</m:t>
                      </m:r>
                      <m:r>
                        <a:rPr kumimoji="0" lang="en-US" altLang="zh-TW" sz="2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→+</m:t>
                      </m:r>
                    </m:oMath>
                  </m:oMathPara>
                </a14:m>
                <a:endParaRPr kumimoji="0" lang="en-US" altLang="zh-TW" sz="2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TW" sz="2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+→</m:t>
                      </m:r>
                      <m:r>
                        <a:rPr kumimoji="0" lang="zh-TW" altLang="en-US" sz="2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．</m:t>
                      </m:r>
                    </m:oMath>
                  </m:oMathPara>
                </a14:m>
                <a:endParaRPr kumimoji="0" lang="en-US" altLang="zh-TW" sz="2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zh-TW" altLang="en-US" sz="2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∞→</m:t>
                      </m:r>
                      <m:r>
                        <a:rPr kumimoji="0" lang="en-US" altLang="zh-TW" sz="2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</m:t>
                      </m:r>
                    </m:oMath>
                  </m:oMathPara>
                </a14:m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10688813" cy="4996095"/>
              </a:xfrm>
              <a:blipFill>
                <a:blip r:embed="rId2"/>
                <a:stretch>
                  <a:fillRect l="-742" t="-14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3986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4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marR="0" indent="-285750" algn="just" defTabSz="914400" rtl="0" eaLnBrk="1" fontAlgn="auto" latinLnBrk="0" hangingPunct="1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 typeface="Arial" panose="020B0604020202020204" pitchFamily="34" charset="0"/>
          <a:buChar char="•"/>
          <a:tabLst/>
          <a:defRPr sz="1800" kern="1200" dirty="0" smtClean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3273</TotalTime>
  <Words>1778</Words>
  <Application>Microsoft Office PowerPoint</Application>
  <PresentationFormat>寬螢幕</PresentationFormat>
  <Paragraphs>223</Paragraphs>
  <Slides>30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30</vt:i4>
      </vt:variant>
    </vt:vector>
  </HeadingPairs>
  <TitlesOfParts>
    <vt:vector size="40" baseType="lpstr">
      <vt:lpstr>Adobe 宋体 Std L</vt:lpstr>
      <vt:lpstr>微軟正黑體</vt:lpstr>
      <vt:lpstr>Arial</vt:lpstr>
      <vt:lpstr>Calibri</vt:lpstr>
      <vt:lpstr>Cambria Math</vt:lpstr>
      <vt:lpstr>Times New Roman</vt:lpstr>
      <vt:lpstr>Wingdings</vt:lpstr>
      <vt:lpstr>Office 佈景主題</vt:lpstr>
      <vt:lpstr>Acrobat Document</vt:lpstr>
      <vt:lpstr>方程式</vt:lpstr>
      <vt:lpstr>Chapter 25 All-Pairs Shortest Paths</vt:lpstr>
      <vt:lpstr>Overview</vt:lpstr>
      <vt:lpstr>Shortest paths and matrix multiplication</vt:lpstr>
      <vt:lpstr>Shortest paths and matrix multiplication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The Floyd-Warshall algorithm</vt:lpstr>
      <vt:lpstr>Floyd-Warshall algorithm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Johnoson’s algorithm for sparse graphs</vt:lpstr>
      <vt:lpstr>PowerPoint 簡報</vt:lpstr>
      <vt:lpstr>Reweighting</vt:lpstr>
      <vt:lpstr>Lemma (Rewighting doesn’t change shortest paths)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陳馨恬｜永續設計中心</dc:creator>
  <cp:lastModifiedBy>陳奇業</cp:lastModifiedBy>
  <cp:revision>164</cp:revision>
  <dcterms:created xsi:type="dcterms:W3CDTF">2021-02-24T05:39:42Z</dcterms:created>
  <dcterms:modified xsi:type="dcterms:W3CDTF">2022-06-03T06:01:40Z</dcterms:modified>
</cp:coreProperties>
</file>