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93" r:id="rId3"/>
    <p:sldId id="297" r:id="rId4"/>
    <p:sldId id="295" r:id="rId5"/>
    <p:sldId id="296" r:id="rId6"/>
    <p:sldId id="294" r:id="rId7"/>
    <p:sldId id="298" r:id="rId8"/>
    <p:sldId id="299" r:id="rId9"/>
    <p:sldId id="300" r:id="rId10"/>
    <p:sldId id="301" r:id="rId11"/>
    <p:sldId id="302" r:id="rId12"/>
    <p:sldId id="303" r:id="rId13"/>
    <p:sldId id="304" r:id="rId14"/>
    <p:sldId id="305" r:id="rId15"/>
    <p:sldId id="284" r:id="rId16"/>
    <p:sldId id="285" r:id="rId17"/>
    <p:sldId id="291" r:id="rId18"/>
    <p:sldId id="286" r:id="rId19"/>
    <p:sldId id="279" r:id="rId20"/>
    <p:sldId id="280" r:id="rId21"/>
    <p:sldId id="281"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varScale="1">
        <p:scale>
          <a:sx n="80" d="100"/>
          <a:sy n="80" d="100"/>
        </p:scale>
        <p:origin x="1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5B900-17BD-F543-9AE0-1605E3A6FF10}" type="datetimeFigureOut">
              <a:rPr kumimoji="1" lang="zh-TW" altLang="en-US" smtClean="0"/>
              <a:t>2020/11/19</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968C2-52F4-E042-A9E0-B09C8C13742D}" type="slidenum">
              <a:rPr kumimoji="1" lang="zh-TW" altLang="en-US" smtClean="0"/>
              <a:t>‹#›</a:t>
            </a:fld>
            <a:endParaRPr kumimoji="1" lang="zh-TW" altLang="en-US"/>
          </a:p>
        </p:txBody>
      </p:sp>
    </p:spTree>
    <p:extLst>
      <p:ext uri="{BB962C8B-B14F-4D97-AF65-F5344CB8AC3E}">
        <p14:creationId xmlns:p14="http://schemas.microsoft.com/office/powerpoint/2010/main" val="1046053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按一下以編輯母片副標題樣式</a:t>
            </a:r>
          </a:p>
        </p:txBody>
      </p:sp>
      <p:sp>
        <p:nvSpPr>
          <p:cNvPr id="4" name="日期版面配置區 3"/>
          <p:cNvSpPr>
            <a:spLocks noGrp="1"/>
          </p:cNvSpPr>
          <p:nvPr>
            <p:ph type="dt" sz="half" idx="10"/>
          </p:nvPr>
        </p:nvSpPr>
        <p:spPr/>
        <p:txBody>
          <a:bodyPr/>
          <a:lstStyle/>
          <a:p>
            <a:fld id="{7E9E46DE-EB29-BD4A-97FC-8B8D64AC6697}" type="datetimeFigureOut">
              <a:rPr kumimoji="1" lang="zh-TW" altLang="en-US" smtClean="0"/>
              <a:t>2020/11/19</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C72E104-ADC1-844D-A382-1501E4CE48F7}" type="slidenum">
              <a:rPr kumimoji="1" lang="zh-TW" altLang="en-US" smtClean="0"/>
              <a:t>‹#›</a:t>
            </a:fld>
            <a:endParaRPr kumimoji="1" lang="zh-TW" altLang="en-US"/>
          </a:p>
        </p:txBody>
      </p:sp>
    </p:spTree>
    <p:extLst>
      <p:ext uri="{BB962C8B-B14F-4D97-AF65-F5344CB8AC3E}">
        <p14:creationId xmlns:p14="http://schemas.microsoft.com/office/powerpoint/2010/main" val="60378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p:txBody>
          <a:bodyPr/>
          <a:lstStyle/>
          <a:p>
            <a:fld id="{7E9E46DE-EB29-BD4A-97FC-8B8D64AC6697}" type="datetimeFigureOut">
              <a:rPr kumimoji="1" lang="zh-TW" altLang="en-US" smtClean="0"/>
              <a:t>2020/11/19</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C72E104-ADC1-844D-A382-1501E4CE48F7}" type="slidenum">
              <a:rPr kumimoji="1" lang="zh-TW" altLang="en-US" smtClean="0"/>
              <a:t>‹#›</a:t>
            </a:fld>
            <a:endParaRPr kumimoji="1" lang="zh-TW" altLang="en-US"/>
          </a:p>
        </p:txBody>
      </p:sp>
    </p:spTree>
    <p:extLst>
      <p:ext uri="{BB962C8B-B14F-4D97-AF65-F5344CB8AC3E}">
        <p14:creationId xmlns:p14="http://schemas.microsoft.com/office/powerpoint/2010/main" val="136639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p:txBody>
          <a:bodyPr/>
          <a:lstStyle/>
          <a:p>
            <a:fld id="{7E9E46DE-EB29-BD4A-97FC-8B8D64AC6697}" type="datetimeFigureOut">
              <a:rPr kumimoji="1" lang="zh-TW" altLang="en-US" smtClean="0"/>
              <a:t>2020/11/19</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C72E104-ADC1-844D-A382-1501E4CE48F7}" type="slidenum">
              <a:rPr kumimoji="1" lang="zh-TW" altLang="en-US" smtClean="0"/>
              <a:t>‹#›</a:t>
            </a:fld>
            <a:endParaRPr kumimoji="1" lang="zh-TW" altLang="en-US"/>
          </a:p>
        </p:txBody>
      </p:sp>
    </p:spTree>
    <p:extLst>
      <p:ext uri="{BB962C8B-B14F-4D97-AF65-F5344CB8AC3E}">
        <p14:creationId xmlns:p14="http://schemas.microsoft.com/office/powerpoint/2010/main" val="191780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內容版面配置區 2"/>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p:txBody>
          <a:bodyPr/>
          <a:lstStyle/>
          <a:p>
            <a:fld id="{7E9E46DE-EB29-BD4A-97FC-8B8D64AC6697}" type="datetimeFigureOut">
              <a:rPr kumimoji="1" lang="zh-TW" altLang="en-US" smtClean="0"/>
              <a:t>2020/11/19</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C72E104-ADC1-844D-A382-1501E4CE48F7}" type="slidenum">
              <a:rPr kumimoji="1" lang="zh-TW" altLang="en-US" smtClean="0"/>
              <a:t>‹#›</a:t>
            </a:fld>
            <a:endParaRPr kumimoji="1" lang="zh-TW" altLang="en-US"/>
          </a:p>
        </p:txBody>
      </p:sp>
    </p:spTree>
    <p:extLst>
      <p:ext uri="{BB962C8B-B14F-4D97-AF65-F5344CB8AC3E}">
        <p14:creationId xmlns:p14="http://schemas.microsoft.com/office/powerpoint/2010/main" val="97054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p:cNvSpPr>
            <a:spLocks noGrp="1"/>
          </p:cNvSpPr>
          <p:nvPr>
            <p:ph type="dt" sz="half" idx="10"/>
          </p:nvPr>
        </p:nvSpPr>
        <p:spPr/>
        <p:txBody>
          <a:bodyPr/>
          <a:lstStyle/>
          <a:p>
            <a:fld id="{7E9E46DE-EB29-BD4A-97FC-8B8D64AC6697}" type="datetimeFigureOut">
              <a:rPr kumimoji="1" lang="zh-TW" altLang="en-US" smtClean="0"/>
              <a:t>2020/11/19</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C72E104-ADC1-844D-A382-1501E4CE48F7}" type="slidenum">
              <a:rPr kumimoji="1" lang="zh-TW" altLang="en-US" smtClean="0"/>
              <a:t>‹#›</a:t>
            </a:fld>
            <a:endParaRPr kumimoji="1" lang="zh-TW" altLang="en-US"/>
          </a:p>
        </p:txBody>
      </p:sp>
    </p:spTree>
    <p:extLst>
      <p:ext uri="{BB962C8B-B14F-4D97-AF65-F5344CB8AC3E}">
        <p14:creationId xmlns:p14="http://schemas.microsoft.com/office/powerpoint/2010/main" val="187719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p:cNvSpPr>
            <a:spLocks noGrp="1"/>
          </p:cNvSpPr>
          <p:nvPr>
            <p:ph type="dt" sz="half" idx="10"/>
          </p:nvPr>
        </p:nvSpPr>
        <p:spPr/>
        <p:txBody>
          <a:bodyPr/>
          <a:lstStyle/>
          <a:p>
            <a:fld id="{7E9E46DE-EB29-BD4A-97FC-8B8D64AC6697}" type="datetimeFigureOut">
              <a:rPr kumimoji="1" lang="zh-TW" altLang="en-US" smtClean="0"/>
              <a:t>2020/11/19</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BC72E104-ADC1-844D-A382-1501E4CE48F7}" type="slidenum">
              <a:rPr kumimoji="1" lang="zh-TW" altLang="en-US" smtClean="0"/>
              <a:t>‹#›</a:t>
            </a:fld>
            <a:endParaRPr kumimoji="1" lang="zh-TW" altLang="en-US"/>
          </a:p>
        </p:txBody>
      </p:sp>
    </p:spTree>
    <p:extLst>
      <p:ext uri="{BB962C8B-B14F-4D97-AF65-F5344CB8AC3E}">
        <p14:creationId xmlns:p14="http://schemas.microsoft.com/office/powerpoint/2010/main" val="1381015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p:cNvSpPr>
            <a:spLocks noGrp="1"/>
          </p:cNvSpPr>
          <p:nvPr>
            <p:ph type="dt" sz="half" idx="10"/>
          </p:nvPr>
        </p:nvSpPr>
        <p:spPr/>
        <p:txBody>
          <a:bodyPr/>
          <a:lstStyle/>
          <a:p>
            <a:fld id="{7E9E46DE-EB29-BD4A-97FC-8B8D64AC6697}" type="datetimeFigureOut">
              <a:rPr kumimoji="1" lang="zh-TW" altLang="en-US" smtClean="0"/>
              <a:t>2020/11/19</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BC72E104-ADC1-844D-A382-1501E4CE48F7}" type="slidenum">
              <a:rPr kumimoji="1" lang="zh-TW" altLang="en-US" smtClean="0"/>
              <a:t>‹#›</a:t>
            </a:fld>
            <a:endParaRPr kumimoji="1" lang="zh-TW" altLang="en-US"/>
          </a:p>
        </p:txBody>
      </p:sp>
    </p:spTree>
    <p:extLst>
      <p:ext uri="{BB962C8B-B14F-4D97-AF65-F5344CB8AC3E}">
        <p14:creationId xmlns:p14="http://schemas.microsoft.com/office/powerpoint/2010/main" val="72021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日期版面配置區 2"/>
          <p:cNvSpPr>
            <a:spLocks noGrp="1"/>
          </p:cNvSpPr>
          <p:nvPr>
            <p:ph type="dt" sz="half" idx="10"/>
          </p:nvPr>
        </p:nvSpPr>
        <p:spPr/>
        <p:txBody>
          <a:bodyPr/>
          <a:lstStyle/>
          <a:p>
            <a:fld id="{7E9E46DE-EB29-BD4A-97FC-8B8D64AC6697}" type="datetimeFigureOut">
              <a:rPr kumimoji="1" lang="zh-TW" altLang="en-US" smtClean="0"/>
              <a:t>2020/11/19</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BC72E104-ADC1-844D-A382-1501E4CE48F7}" type="slidenum">
              <a:rPr kumimoji="1" lang="zh-TW" altLang="en-US" smtClean="0"/>
              <a:t>‹#›</a:t>
            </a:fld>
            <a:endParaRPr kumimoji="1" lang="zh-TW" altLang="en-US"/>
          </a:p>
        </p:txBody>
      </p:sp>
    </p:spTree>
    <p:extLst>
      <p:ext uri="{BB962C8B-B14F-4D97-AF65-F5344CB8AC3E}">
        <p14:creationId xmlns:p14="http://schemas.microsoft.com/office/powerpoint/2010/main" val="1486831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E9E46DE-EB29-BD4A-97FC-8B8D64AC6697}" type="datetimeFigureOut">
              <a:rPr kumimoji="1" lang="zh-TW" altLang="en-US" smtClean="0"/>
              <a:t>2020/11/19</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BC72E104-ADC1-844D-A382-1501E4CE48F7}" type="slidenum">
              <a:rPr kumimoji="1" lang="zh-TW" altLang="en-US" smtClean="0"/>
              <a:t>‹#›</a:t>
            </a:fld>
            <a:endParaRPr kumimoji="1" lang="zh-TW" altLang="en-US"/>
          </a:p>
        </p:txBody>
      </p:sp>
    </p:spTree>
    <p:extLst>
      <p:ext uri="{BB962C8B-B14F-4D97-AF65-F5344CB8AC3E}">
        <p14:creationId xmlns:p14="http://schemas.microsoft.com/office/powerpoint/2010/main" val="104916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p:cNvSpPr>
            <a:spLocks noGrp="1"/>
          </p:cNvSpPr>
          <p:nvPr>
            <p:ph type="dt" sz="half" idx="10"/>
          </p:nvPr>
        </p:nvSpPr>
        <p:spPr/>
        <p:txBody>
          <a:bodyPr/>
          <a:lstStyle/>
          <a:p>
            <a:fld id="{7E9E46DE-EB29-BD4A-97FC-8B8D64AC6697}" type="datetimeFigureOut">
              <a:rPr kumimoji="1" lang="zh-TW" altLang="en-US" smtClean="0"/>
              <a:t>2020/11/19</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BC72E104-ADC1-844D-A382-1501E4CE48F7}" type="slidenum">
              <a:rPr kumimoji="1" lang="zh-TW" altLang="en-US" smtClean="0"/>
              <a:t>‹#›</a:t>
            </a:fld>
            <a:endParaRPr kumimoji="1" lang="zh-TW" altLang="en-US"/>
          </a:p>
        </p:txBody>
      </p:sp>
    </p:spTree>
    <p:extLst>
      <p:ext uri="{BB962C8B-B14F-4D97-AF65-F5344CB8AC3E}">
        <p14:creationId xmlns:p14="http://schemas.microsoft.com/office/powerpoint/2010/main" val="40221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p:cNvSpPr>
            <a:spLocks noGrp="1"/>
          </p:cNvSpPr>
          <p:nvPr>
            <p:ph type="dt" sz="half" idx="10"/>
          </p:nvPr>
        </p:nvSpPr>
        <p:spPr/>
        <p:txBody>
          <a:bodyPr/>
          <a:lstStyle/>
          <a:p>
            <a:fld id="{7E9E46DE-EB29-BD4A-97FC-8B8D64AC6697}" type="datetimeFigureOut">
              <a:rPr kumimoji="1" lang="zh-TW" altLang="en-US" smtClean="0"/>
              <a:t>2020/11/19</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BC72E104-ADC1-844D-A382-1501E4CE48F7}" type="slidenum">
              <a:rPr kumimoji="1" lang="zh-TW" altLang="en-US" smtClean="0"/>
              <a:t>‹#›</a:t>
            </a:fld>
            <a:endParaRPr kumimoji="1" lang="zh-TW" altLang="en-US"/>
          </a:p>
        </p:txBody>
      </p:sp>
    </p:spTree>
    <p:extLst>
      <p:ext uri="{BB962C8B-B14F-4D97-AF65-F5344CB8AC3E}">
        <p14:creationId xmlns:p14="http://schemas.microsoft.com/office/powerpoint/2010/main" val="192038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E46DE-EB29-BD4A-97FC-8B8D64AC6697}" type="datetimeFigureOut">
              <a:rPr kumimoji="1" lang="zh-TW" altLang="en-US" smtClean="0"/>
              <a:t>2020/11/19</a:t>
            </a:fld>
            <a:endParaRPr kumimoji="1"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2E104-ADC1-844D-A382-1501E4CE48F7}" type="slidenum">
              <a:rPr kumimoji="1" lang="zh-TW" altLang="en-US" smtClean="0"/>
              <a:t>‹#›</a:t>
            </a:fld>
            <a:endParaRPr kumimoji="1" lang="zh-TW" altLang="en-US"/>
          </a:p>
        </p:txBody>
      </p:sp>
    </p:spTree>
    <p:extLst>
      <p:ext uri="{BB962C8B-B14F-4D97-AF65-F5344CB8AC3E}">
        <p14:creationId xmlns:p14="http://schemas.microsoft.com/office/powerpoint/2010/main" val="1746439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9%95%9C%E5%83%8F%E7%94%B5%E6%B5%81%E6%BA%90&amp;action=edit&amp;redlink=1"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zh.wikipedia.org/wiki/%E5%B7%AE%E5%88%86%E6%94%BE%E5%A4%A7%E5%99%A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lstStyle/>
          <a:p>
            <a:r>
              <a:rPr kumimoji="1" lang="zh-TW" altLang="en-US" b="1" dirty="0">
                <a:latin typeface="Microsoft JhengHei" charset="-120"/>
                <a:ea typeface="Microsoft JhengHei" charset="-120"/>
                <a:cs typeface="Microsoft JhengHei" charset="-120"/>
              </a:rPr>
              <a:t>電子電路入門導論</a:t>
            </a:r>
            <a:br>
              <a:rPr kumimoji="1" lang="en-US" altLang="zh-TW" b="1" dirty="0">
                <a:latin typeface="Microsoft JhengHei" charset="-120"/>
                <a:ea typeface="Microsoft JhengHei" charset="-120"/>
                <a:cs typeface="Microsoft JhengHei" charset="-120"/>
              </a:rPr>
            </a:br>
            <a:r>
              <a:rPr kumimoji="1" lang="zh-TW" altLang="en-US" sz="3200" b="1" dirty="0">
                <a:latin typeface="Microsoft JhengHei" charset="-120"/>
                <a:ea typeface="Microsoft JhengHei" charset="-120"/>
                <a:cs typeface="Microsoft JhengHei" charset="-120"/>
              </a:rPr>
              <a:t>其它常用電路</a:t>
            </a:r>
            <a:endParaRPr kumimoji="1" lang="zh-TW" altLang="en-US" b="1" dirty="0">
              <a:latin typeface="Microsoft JhengHei" charset="-120"/>
              <a:ea typeface="Microsoft JhengHei" charset="-120"/>
              <a:cs typeface="Microsoft JhengHei" charset="-120"/>
            </a:endParaRPr>
          </a:p>
        </p:txBody>
      </p:sp>
      <p:sp>
        <p:nvSpPr>
          <p:cNvPr id="3" name="副標題 2"/>
          <p:cNvSpPr>
            <a:spLocks noGrp="1"/>
          </p:cNvSpPr>
          <p:nvPr>
            <p:ph type="subTitle" idx="1"/>
          </p:nvPr>
        </p:nvSpPr>
        <p:spPr/>
        <p:txBody>
          <a:bodyPr/>
          <a:lstStyle/>
          <a:p>
            <a:r>
              <a:rPr kumimoji="1" lang="zh-TW" altLang="en-US" b="1" dirty="0">
                <a:latin typeface="Microsoft JhengHei" charset="-120"/>
                <a:ea typeface="Microsoft JhengHei" charset="-120"/>
                <a:cs typeface="Microsoft JhengHei" charset="-120"/>
              </a:rPr>
              <a:t>成功大學資訊工程系</a:t>
            </a:r>
            <a:endParaRPr kumimoji="1" lang="en-US" altLang="zh-TW" b="1" dirty="0">
              <a:latin typeface="Microsoft JhengHei" charset="-120"/>
              <a:ea typeface="Microsoft JhengHei" charset="-120"/>
              <a:cs typeface="Microsoft JhengHei" charset="-120"/>
            </a:endParaRPr>
          </a:p>
          <a:p>
            <a:r>
              <a:rPr kumimoji="1" lang="zh-TW" altLang="en-US" b="1" dirty="0">
                <a:latin typeface="Microsoft JhengHei" charset="-120"/>
                <a:ea typeface="Microsoft JhengHei" charset="-120"/>
                <a:cs typeface="Microsoft JhengHei" charset="-120"/>
              </a:rPr>
              <a:t>蘇文鈺</a:t>
            </a:r>
            <a:endParaRPr kumimoji="1" lang="en-US" altLang="zh-TW" b="1" dirty="0">
              <a:latin typeface="Microsoft JhengHei" charset="-120"/>
              <a:ea typeface="Microsoft JhengHei" charset="-120"/>
              <a:cs typeface="Microsoft JhengHei" charset="-120"/>
            </a:endParaRPr>
          </a:p>
          <a:p>
            <a:r>
              <a:rPr kumimoji="1" lang="zh-TW" altLang="en-US" b="1" dirty="0">
                <a:latin typeface="Microsoft JhengHei" charset="-120"/>
                <a:ea typeface="Microsoft JhengHei" charset="-120"/>
                <a:cs typeface="Microsoft JhengHei" charset="-120"/>
              </a:rPr>
              <a:t>此資料圖片取自網路</a:t>
            </a:r>
          </a:p>
        </p:txBody>
      </p:sp>
    </p:spTree>
    <p:extLst>
      <p:ext uri="{BB962C8B-B14F-4D97-AF65-F5344CB8AC3E}">
        <p14:creationId xmlns:p14="http://schemas.microsoft.com/office/powerpoint/2010/main" val="1010880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54AE90-DD88-40B7-A528-8BE3C0BC61D7}"/>
              </a:ext>
            </a:extLst>
          </p:cNvPr>
          <p:cNvSpPr>
            <a:spLocks noGrp="1"/>
          </p:cNvSpPr>
          <p:nvPr>
            <p:ph type="title"/>
          </p:nvPr>
        </p:nvSpPr>
        <p:spPr/>
        <p:txBody>
          <a:bodyPr/>
          <a:lstStyle/>
          <a:p>
            <a:r>
              <a:rPr lang="en-US" altLang="zh-TW" dirty="0"/>
              <a:t>To create a high gain voltage amplifier</a:t>
            </a:r>
            <a:endParaRPr lang="zh-TW" altLang="en-US" dirty="0"/>
          </a:p>
        </p:txBody>
      </p:sp>
      <p:sp>
        <p:nvSpPr>
          <p:cNvPr id="3" name="內容版面配置區 2">
            <a:extLst>
              <a:ext uri="{FF2B5EF4-FFF2-40B4-BE49-F238E27FC236}">
                <a16:creationId xmlns:a16="http://schemas.microsoft.com/office/drawing/2014/main" id="{3570EF2B-50E7-4B45-939B-32DC653EC2C2}"/>
              </a:ext>
            </a:extLst>
          </p:cNvPr>
          <p:cNvSpPr>
            <a:spLocks noGrp="1"/>
          </p:cNvSpPr>
          <p:nvPr>
            <p:ph idx="1"/>
          </p:nvPr>
        </p:nvSpPr>
        <p:spPr/>
        <p:txBody>
          <a:bodyPr/>
          <a:lstStyle/>
          <a:p>
            <a:r>
              <a:rPr lang="en-US" altLang="zh-TW" dirty="0"/>
              <a:t>Why high gain is desired?</a:t>
            </a:r>
          </a:p>
          <a:p>
            <a:r>
              <a:rPr lang="en-US" altLang="zh-TW" dirty="0"/>
              <a:t>How to create a high gain voltage amplifier?</a:t>
            </a:r>
          </a:p>
          <a:p>
            <a:pPr lvl="1"/>
            <a:r>
              <a:rPr lang="en-US" altLang="zh-TW" dirty="0"/>
              <a:t>Very high </a:t>
            </a:r>
            <a:r>
              <a:rPr lang="en-US" altLang="zh-TW" dirty="0" err="1"/>
              <a:t>Hfe</a:t>
            </a:r>
            <a:endParaRPr lang="en-US" altLang="zh-TW" dirty="0"/>
          </a:p>
          <a:p>
            <a:pPr lvl="1"/>
            <a:r>
              <a:rPr lang="en-US" altLang="zh-TW" dirty="0"/>
              <a:t>By using the circuit in Loop #2, very high </a:t>
            </a:r>
            <a:r>
              <a:rPr lang="en-US" altLang="zh-TW" dirty="0" err="1"/>
              <a:t>Rc</a:t>
            </a:r>
            <a:r>
              <a:rPr lang="en-US" altLang="zh-TW" dirty="0"/>
              <a:t>/Re is desired for a common emitter  configuration.</a:t>
            </a:r>
          </a:p>
          <a:p>
            <a:pPr lvl="1"/>
            <a:r>
              <a:rPr lang="en-US" altLang="zh-TW" dirty="0"/>
              <a:t>Very high Rf/Ri is desired for a OPA circuit.</a:t>
            </a:r>
          </a:p>
          <a:p>
            <a:r>
              <a:rPr lang="en-US" altLang="zh-TW" dirty="0"/>
              <a:t>How infinite (Almost) gain is achieved in an OPA?</a:t>
            </a:r>
          </a:p>
          <a:p>
            <a:pPr lvl="1"/>
            <a:r>
              <a:rPr lang="en-US" altLang="zh-TW" dirty="0"/>
              <a:t>Combine very high </a:t>
            </a:r>
            <a:r>
              <a:rPr lang="en-US" altLang="zh-TW" dirty="0" err="1"/>
              <a:t>Hfe</a:t>
            </a:r>
            <a:r>
              <a:rPr lang="en-US" altLang="zh-TW" dirty="0"/>
              <a:t> and very high </a:t>
            </a:r>
            <a:r>
              <a:rPr lang="en-US" altLang="zh-TW" dirty="0" err="1"/>
              <a:t>Rc</a:t>
            </a:r>
            <a:r>
              <a:rPr lang="en-US" altLang="zh-TW" dirty="0"/>
              <a:t>/Re ratio.</a:t>
            </a:r>
          </a:p>
          <a:p>
            <a:pPr lvl="2"/>
            <a:r>
              <a:rPr lang="en-US" altLang="zh-TW" dirty="0"/>
              <a:t>See the 741 circuit.</a:t>
            </a:r>
          </a:p>
          <a:p>
            <a:pPr lvl="3"/>
            <a:r>
              <a:rPr lang="en-US" altLang="zh-TW" dirty="0"/>
              <a:t>Use of a Darlington configuration to achieve high </a:t>
            </a:r>
            <a:r>
              <a:rPr lang="en-US" altLang="zh-TW" dirty="0" err="1"/>
              <a:t>hfe</a:t>
            </a:r>
            <a:r>
              <a:rPr lang="en-US" altLang="zh-TW" dirty="0"/>
              <a:t>.</a:t>
            </a:r>
            <a:endParaRPr lang="zh-TW" altLang="en-US" dirty="0"/>
          </a:p>
        </p:txBody>
      </p:sp>
    </p:spTree>
    <p:extLst>
      <p:ext uri="{BB962C8B-B14F-4D97-AF65-F5344CB8AC3E}">
        <p14:creationId xmlns:p14="http://schemas.microsoft.com/office/powerpoint/2010/main" val="276229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B79B73-9AA9-4C23-8C9B-1D892686B809}"/>
              </a:ext>
            </a:extLst>
          </p:cNvPr>
          <p:cNvSpPr>
            <a:spLocks noGrp="1"/>
          </p:cNvSpPr>
          <p:nvPr>
            <p:ph type="title"/>
          </p:nvPr>
        </p:nvSpPr>
        <p:spPr/>
        <p:txBody>
          <a:bodyPr/>
          <a:lstStyle/>
          <a:p>
            <a:r>
              <a:rPr lang="en-US" altLang="zh-TW" dirty="0"/>
              <a:t>Infinite output Impedance of a circuit </a:t>
            </a:r>
            <a:endParaRPr lang="zh-TW" altLang="en-US" dirty="0"/>
          </a:p>
        </p:txBody>
      </p:sp>
      <p:sp>
        <p:nvSpPr>
          <p:cNvPr id="3" name="內容版面配置區 2">
            <a:extLst>
              <a:ext uri="{FF2B5EF4-FFF2-40B4-BE49-F238E27FC236}">
                <a16:creationId xmlns:a16="http://schemas.microsoft.com/office/drawing/2014/main" id="{FCF5AC84-87C4-404D-BDC7-E02CF29A8401}"/>
              </a:ext>
            </a:extLst>
          </p:cNvPr>
          <p:cNvSpPr>
            <a:spLocks noGrp="1"/>
          </p:cNvSpPr>
          <p:nvPr>
            <p:ph idx="1"/>
          </p:nvPr>
        </p:nvSpPr>
        <p:spPr>
          <a:xfrm>
            <a:off x="838200" y="1825625"/>
            <a:ext cx="5678978" cy="4351338"/>
          </a:xfrm>
        </p:spPr>
        <p:txBody>
          <a:bodyPr>
            <a:normAutofit fontScale="92500" lnSpcReduction="10000"/>
          </a:bodyPr>
          <a:lstStyle/>
          <a:p>
            <a:r>
              <a:rPr lang="en-US" altLang="zh-TW" dirty="0"/>
              <a:t>An ideal current source has the infinite output impedance.</a:t>
            </a:r>
          </a:p>
          <a:p>
            <a:pPr lvl="1"/>
            <a:r>
              <a:rPr lang="en-US" altLang="zh-TW" dirty="0"/>
              <a:t>Though in practice, it isn’t infinite due to Early effect mentioned before. It is however larger enough.</a:t>
            </a:r>
          </a:p>
          <a:p>
            <a:r>
              <a:rPr lang="en-US" altLang="zh-TW" dirty="0"/>
              <a:t>Problem of the circuit in the right.</a:t>
            </a:r>
          </a:p>
          <a:p>
            <a:pPr lvl="1"/>
            <a:r>
              <a:rPr lang="en-US" altLang="zh-TW" dirty="0"/>
              <a:t>The current flowing through q3 is supplied by the current source and is determined by r1.</a:t>
            </a:r>
          </a:p>
          <a:p>
            <a:pPr lvl="1"/>
            <a:r>
              <a:rPr lang="en-US" altLang="zh-TW" dirty="0"/>
              <a:t>The current flowing through q3 is also determined by the bias condition of q3.</a:t>
            </a:r>
          </a:p>
          <a:p>
            <a:pPr lvl="1"/>
            <a:r>
              <a:rPr lang="en-US" altLang="zh-TW" dirty="0"/>
              <a:t>Make them equal.</a:t>
            </a:r>
          </a:p>
          <a:p>
            <a:pPr lvl="1"/>
            <a:r>
              <a:rPr lang="en-US" altLang="zh-TW" dirty="0"/>
              <a:t>What if they are not equal? </a:t>
            </a:r>
            <a:endParaRPr lang="zh-TW" altLang="en-US" dirty="0"/>
          </a:p>
        </p:txBody>
      </p:sp>
      <p:pic>
        <p:nvPicPr>
          <p:cNvPr id="5" name="圖片 4">
            <a:extLst>
              <a:ext uri="{FF2B5EF4-FFF2-40B4-BE49-F238E27FC236}">
                <a16:creationId xmlns:a16="http://schemas.microsoft.com/office/drawing/2014/main" id="{2620BA19-4A83-47C9-89CC-67F274649178}"/>
              </a:ext>
            </a:extLst>
          </p:cNvPr>
          <p:cNvPicPr>
            <a:picLocks noChangeAspect="1"/>
          </p:cNvPicPr>
          <p:nvPr/>
        </p:nvPicPr>
        <p:blipFill>
          <a:blip r:embed="rId2"/>
          <a:stretch>
            <a:fillRect/>
          </a:stretch>
        </p:blipFill>
        <p:spPr>
          <a:xfrm>
            <a:off x="6603586" y="2621628"/>
            <a:ext cx="5372376" cy="3035456"/>
          </a:xfrm>
          <a:prstGeom prst="rect">
            <a:avLst/>
          </a:prstGeom>
        </p:spPr>
      </p:pic>
    </p:spTree>
    <p:extLst>
      <p:ext uri="{BB962C8B-B14F-4D97-AF65-F5344CB8AC3E}">
        <p14:creationId xmlns:p14="http://schemas.microsoft.com/office/powerpoint/2010/main" val="384848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2C9DE7-90CF-4E5D-91BB-4A73F3C6395B}"/>
              </a:ext>
            </a:extLst>
          </p:cNvPr>
          <p:cNvSpPr>
            <a:spLocks noGrp="1"/>
          </p:cNvSpPr>
          <p:nvPr>
            <p:ph type="title"/>
          </p:nvPr>
        </p:nvSpPr>
        <p:spPr/>
        <p:txBody>
          <a:bodyPr/>
          <a:lstStyle/>
          <a:p>
            <a:r>
              <a:rPr lang="en-US" altLang="zh-TW" dirty="0"/>
              <a:t>Application of V</a:t>
            </a:r>
            <a:r>
              <a:rPr lang="en-US" altLang="zh-TW" sz="3600" dirty="0"/>
              <a:t>BE</a:t>
            </a:r>
            <a:r>
              <a:rPr lang="en-US" altLang="zh-TW" dirty="0"/>
              <a:t> Multiplier in the PP Stage</a:t>
            </a:r>
            <a:endParaRPr lang="zh-TW" altLang="en-US" dirty="0"/>
          </a:p>
        </p:txBody>
      </p:sp>
      <p:pic>
        <p:nvPicPr>
          <p:cNvPr id="5" name="圖片 4">
            <a:extLst>
              <a:ext uri="{FF2B5EF4-FFF2-40B4-BE49-F238E27FC236}">
                <a16:creationId xmlns:a16="http://schemas.microsoft.com/office/drawing/2014/main" id="{A97C3A72-9093-451F-A3A0-727F7D8ED0BA}"/>
              </a:ext>
            </a:extLst>
          </p:cNvPr>
          <p:cNvPicPr>
            <a:picLocks noChangeAspect="1"/>
          </p:cNvPicPr>
          <p:nvPr/>
        </p:nvPicPr>
        <p:blipFill>
          <a:blip r:embed="rId2"/>
          <a:stretch>
            <a:fillRect/>
          </a:stretch>
        </p:blipFill>
        <p:spPr>
          <a:xfrm>
            <a:off x="3139756" y="1542631"/>
            <a:ext cx="5415848" cy="4796123"/>
          </a:xfrm>
          <a:prstGeom prst="rect">
            <a:avLst/>
          </a:prstGeom>
        </p:spPr>
      </p:pic>
    </p:spTree>
    <p:extLst>
      <p:ext uri="{BB962C8B-B14F-4D97-AF65-F5344CB8AC3E}">
        <p14:creationId xmlns:p14="http://schemas.microsoft.com/office/powerpoint/2010/main" val="351041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1335B8-745C-44AE-8FFF-2D5A53C98313}"/>
              </a:ext>
            </a:extLst>
          </p:cNvPr>
          <p:cNvSpPr>
            <a:spLocks noGrp="1"/>
          </p:cNvSpPr>
          <p:nvPr>
            <p:ph type="title"/>
          </p:nvPr>
        </p:nvSpPr>
        <p:spPr/>
        <p:txBody>
          <a:bodyPr/>
          <a:lstStyle/>
          <a:p>
            <a:r>
              <a:rPr lang="en-US" altLang="zh-TW" dirty="0"/>
              <a:t>For symmetric circuitry</a:t>
            </a:r>
            <a:endParaRPr lang="zh-TW" altLang="en-US" dirty="0"/>
          </a:p>
        </p:txBody>
      </p:sp>
      <p:pic>
        <p:nvPicPr>
          <p:cNvPr id="5" name="圖片 4">
            <a:extLst>
              <a:ext uri="{FF2B5EF4-FFF2-40B4-BE49-F238E27FC236}">
                <a16:creationId xmlns:a16="http://schemas.microsoft.com/office/drawing/2014/main" id="{2CBCBF16-4013-4FA5-8F72-15FDA495BC25}"/>
              </a:ext>
            </a:extLst>
          </p:cNvPr>
          <p:cNvPicPr>
            <a:picLocks noChangeAspect="1"/>
          </p:cNvPicPr>
          <p:nvPr/>
        </p:nvPicPr>
        <p:blipFill>
          <a:blip r:embed="rId2"/>
          <a:stretch>
            <a:fillRect/>
          </a:stretch>
        </p:blipFill>
        <p:spPr>
          <a:xfrm>
            <a:off x="1481402" y="1685040"/>
            <a:ext cx="5436231" cy="4567427"/>
          </a:xfrm>
          <a:prstGeom prst="rect">
            <a:avLst/>
          </a:prstGeom>
        </p:spPr>
      </p:pic>
      <p:sp>
        <p:nvSpPr>
          <p:cNvPr id="6" name="文字方塊 5">
            <a:extLst>
              <a:ext uri="{FF2B5EF4-FFF2-40B4-BE49-F238E27FC236}">
                <a16:creationId xmlns:a16="http://schemas.microsoft.com/office/drawing/2014/main" id="{DAD46212-CB6D-4B7F-ABE4-520E779B1A9B}"/>
              </a:ext>
            </a:extLst>
          </p:cNvPr>
          <p:cNvSpPr txBox="1"/>
          <p:nvPr/>
        </p:nvSpPr>
        <p:spPr>
          <a:xfrm>
            <a:off x="7062071" y="3650235"/>
            <a:ext cx="3980433" cy="646331"/>
          </a:xfrm>
          <a:prstGeom prst="rect">
            <a:avLst/>
          </a:prstGeom>
          <a:noFill/>
        </p:spPr>
        <p:txBody>
          <a:bodyPr wrap="square" rtlCol="0">
            <a:spAutoFit/>
          </a:bodyPr>
          <a:lstStyle/>
          <a:p>
            <a:r>
              <a:rPr lang="en-US" altLang="zh-TW" dirty="0"/>
              <a:t>Noted that this is not the common </a:t>
            </a:r>
          </a:p>
          <a:p>
            <a:r>
              <a:rPr lang="en-US" altLang="zh-TW" dirty="0"/>
              <a:t>application of VBE multipliers.</a:t>
            </a:r>
            <a:endParaRPr lang="zh-TW" altLang="en-US" dirty="0"/>
          </a:p>
        </p:txBody>
      </p:sp>
    </p:spTree>
    <p:extLst>
      <p:ext uri="{BB962C8B-B14F-4D97-AF65-F5344CB8AC3E}">
        <p14:creationId xmlns:p14="http://schemas.microsoft.com/office/powerpoint/2010/main" val="3336847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4622C105-7F1F-4F7E-918A-9DA8FA3EA998}"/>
              </a:ext>
            </a:extLst>
          </p:cNvPr>
          <p:cNvSpPr>
            <a:spLocks noGrp="1"/>
          </p:cNvSpPr>
          <p:nvPr>
            <p:ph type="ctrTitle"/>
          </p:nvPr>
        </p:nvSpPr>
        <p:spPr/>
        <p:txBody>
          <a:bodyPr>
            <a:normAutofit fontScale="90000"/>
          </a:bodyPr>
          <a:lstStyle/>
          <a:p>
            <a:r>
              <a:rPr lang="en-US" altLang="zh-TW" dirty="0"/>
              <a:t>Can you design a PP stage which combines current sources and VBE multipliers? </a:t>
            </a:r>
            <a:endParaRPr lang="zh-TW" altLang="en-US" dirty="0"/>
          </a:p>
        </p:txBody>
      </p:sp>
      <p:sp>
        <p:nvSpPr>
          <p:cNvPr id="7" name="副標題 6">
            <a:extLst>
              <a:ext uri="{FF2B5EF4-FFF2-40B4-BE49-F238E27FC236}">
                <a16:creationId xmlns:a16="http://schemas.microsoft.com/office/drawing/2014/main" id="{5E82C8B1-BD2E-4CA4-84A9-EF41B19B317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439850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latin typeface="Microsoft JhengHei" charset="-120"/>
                <a:ea typeface="Microsoft JhengHei" charset="-120"/>
                <a:cs typeface="Microsoft JhengHei" charset="-120"/>
              </a:rPr>
              <a:t>Darlington PP Stage</a:t>
            </a:r>
            <a:endParaRPr kumimoji="1"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8711" y="1825625"/>
            <a:ext cx="5274578" cy="4351338"/>
          </a:xfrm>
        </p:spPr>
      </p:pic>
    </p:spTree>
    <p:extLst>
      <p:ext uri="{BB962C8B-B14F-4D97-AF65-F5344CB8AC3E}">
        <p14:creationId xmlns:p14="http://schemas.microsoft.com/office/powerpoint/2010/main" val="669153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latin typeface="Microsoft JhengHei" charset="-120"/>
                <a:ea typeface="Microsoft JhengHei" charset="-120"/>
                <a:cs typeface="Microsoft JhengHei" charset="-120"/>
              </a:rPr>
              <a:t>Compound PP Stage</a:t>
            </a:r>
            <a:endParaRPr kumimoji="1"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9940" y="1825625"/>
            <a:ext cx="5712120" cy="4351338"/>
          </a:xfrm>
        </p:spPr>
      </p:pic>
    </p:spTree>
    <p:extLst>
      <p:ext uri="{BB962C8B-B14F-4D97-AF65-F5344CB8AC3E}">
        <p14:creationId xmlns:p14="http://schemas.microsoft.com/office/powerpoint/2010/main" val="1812992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Parallel PP Stage</a:t>
            </a:r>
            <a:endParaRPr kumimoji="1"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318" y="1690688"/>
            <a:ext cx="7021538" cy="4562818"/>
          </a:xfrm>
        </p:spPr>
      </p:pic>
    </p:spTree>
    <p:extLst>
      <p:ext uri="{BB962C8B-B14F-4D97-AF65-F5344CB8AC3E}">
        <p14:creationId xmlns:p14="http://schemas.microsoft.com/office/powerpoint/2010/main" val="1368028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電路設計時注意要點</a:t>
            </a:r>
          </a:p>
        </p:txBody>
      </p:sp>
      <p:sp>
        <p:nvSpPr>
          <p:cNvPr id="3" name="內容版面配置區 2"/>
          <p:cNvSpPr>
            <a:spLocks noGrp="1"/>
          </p:cNvSpPr>
          <p:nvPr>
            <p:ph sz="half" idx="1"/>
          </p:nvPr>
        </p:nvSpPr>
        <p:spPr/>
        <p:txBody>
          <a:bodyPr>
            <a:normAutofit lnSpcReduction="10000"/>
          </a:bodyPr>
          <a:lstStyle/>
          <a:p>
            <a:r>
              <a:rPr kumimoji="1" lang="zh-TW" altLang="en-US" dirty="0">
                <a:solidFill>
                  <a:srgbClr val="FF0000"/>
                </a:solidFill>
              </a:rPr>
              <a:t>靜態功率</a:t>
            </a:r>
            <a:endParaRPr kumimoji="1" lang="en-US" altLang="zh-TW" dirty="0">
              <a:solidFill>
                <a:srgbClr val="FF0000"/>
              </a:solidFill>
            </a:endParaRPr>
          </a:p>
          <a:p>
            <a:pPr lvl="1"/>
            <a:r>
              <a:rPr kumimoji="1" lang="en-US" altLang="zh-TW" dirty="0"/>
              <a:t>Class-A and Class-AB</a:t>
            </a:r>
          </a:p>
          <a:p>
            <a:pPr lvl="1"/>
            <a:r>
              <a:rPr kumimoji="1" lang="zh-TW" altLang="en-US" dirty="0"/>
              <a:t>功率晶體</a:t>
            </a:r>
            <a:endParaRPr kumimoji="1" lang="en-US" altLang="zh-TW" dirty="0"/>
          </a:p>
          <a:p>
            <a:pPr lvl="1"/>
            <a:r>
              <a:rPr kumimoji="1" lang="zh-TW" altLang="en-US" dirty="0"/>
              <a:t>驅動晶體</a:t>
            </a:r>
            <a:endParaRPr kumimoji="1" lang="en-US" altLang="zh-TW" dirty="0"/>
          </a:p>
          <a:p>
            <a:pPr lvl="1"/>
            <a:r>
              <a:rPr kumimoji="1" lang="zh-TW" altLang="en-US" dirty="0"/>
              <a:t>電阻</a:t>
            </a:r>
            <a:endParaRPr kumimoji="1" lang="en-US" altLang="zh-TW" dirty="0"/>
          </a:p>
          <a:p>
            <a:r>
              <a:rPr kumimoji="1" lang="zh-TW" altLang="en-US" dirty="0">
                <a:solidFill>
                  <a:srgbClr val="FF0000"/>
                </a:solidFill>
              </a:rPr>
              <a:t>增益</a:t>
            </a:r>
            <a:r>
              <a:rPr kumimoji="1" lang="zh-TW" altLang="en-US" dirty="0"/>
              <a:t>與</a:t>
            </a:r>
            <a:r>
              <a:rPr kumimoji="1" lang="zh-TW" altLang="en-US" dirty="0">
                <a:solidFill>
                  <a:srgbClr val="FF0000"/>
                </a:solidFill>
              </a:rPr>
              <a:t>頻率響應</a:t>
            </a:r>
            <a:endParaRPr kumimoji="1" lang="en-US" altLang="zh-TW" dirty="0">
              <a:solidFill>
                <a:srgbClr val="FF0000"/>
              </a:solidFill>
            </a:endParaRPr>
          </a:p>
          <a:p>
            <a:r>
              <a:rPr kumimoji="1" lang="zh-TW" altLang="en-US" dirty="0"/>
              <a:t>最大擺幅</a:t>
            </a:r>
            <a:endParaRPr kumimoji="1" lang="en-US" altLang="zh-TW" dirty="0"/>
          </a:p>
          <a:p>
            <a:pPr lvl="1"/>
            <a:r>
              <a:rPr kumimoji="1" lang="zh-TW" altLang="en-US" dirty="0"/>
              <a:t>偏壓越深可以達到越大擺幅</a:t>
            </a:r>
            <a:r>
              <a:rPr kumimoji="1" lang="en-US" altLang="zh-TW" dirty="0"/>
              <a:t>(</a:t>
            </a:r>
            <a:r>
              <a:rPr kumimoji="1" lang="zh-TW" altLang="en-US" dirty="0"/>
              <a:t>失真減少</a:t>
            </a:r>
            <a:r>
              <a:rPr kumimoji="1" lang="en-US" altLang="zh-TW" dirty="0"/>
              <a:t>)</a:t>
            </a:r>
          </a:p>
          <a:p>
            <a:pPr lvl="1"/>
            <a:r>
              <a:rPr kumimoji="1" lang="zh-TW" altLang="en-US" dirty="0"/>
              <a:t>偏壓越深，靜態功率越大</a:t>
            </a:r>
            <a:r>
              <a:rPr kumimoji="1" lang="en-US" altLang="zh-TW" dirty="0"/>
              <a:t>(</a:t>
            </a:r>
            <a:r>
              <a:rPr kumimoji="1" lang="zh-TW" altLang="en-US" dirty="0"/>
              <a:t>發熱高</a:t>
            </a:r>
            <a:r>
              <a:rPr kumimoji="1" lang="en-US" altLang="zh-TW" dirty="0"/>
              <a:t>)</a:t>
            </a:r>
          </a:p>
          <a:p>
            <a:endParaRPr kumimoji="1" lang="en-US" altLang="zh-TW" dirty="0"/>
          </a:p>
        </p:txBody>
      </p:sp>
      <p:sp>
        <p:nvSpPr>
          <p:cNvPr id="4" name="內容版面配置區 3"/>
          <p:cNvSpPr>
            <a:spLocks noGrp="1"/>
          </p:cNvSpPr>
          <p:nvPr>
            <p:ph sz="half" idx="2"/>
          </p:nvPr>
        </p:nvSpPr>
        <p:spPr/>
        <p:txBody>
          <a:bodyPr>
            <a:normAutofit lnSpcReduction="10000"/>
          </a:bodyPr>
          <a:lstStyle/>
          <a:p>
            <a:r>
              <a:rPr kumimoji="1" lang="zh-TW" altLang="en-US" dirty="0">
                <a:solidFill>
                  <a:srgbClr val="FF0000"/>
                </a:solidFill>
              </a:rPr>
              <a:t>失真</a:t>
            </a:r>
            <a:endParaRPr kumimoji="1" lang="en-US" altLang="zh-TW" dirty="0">
              <a:solidFill>
                <a:srgbClr val="FF0000"/>
              </a:solidFill>
            </a:endParaRPr>
          </a:p>
          <a:p>
            <a:pPr lvl="1"/>
            <a:r>
              <a:rPr kumimoji="1" lang="zh-TW" altLang="en-US" dirty="0"/>
              <a:t>交越</a:t>
            </a:r>
            <a:r>
              <a:rPr kumimoji="1" lang="en-US" altLang="zh-TW" dirty="0"/>
              <a:t>crossover</a:t>
            </a:r>
            <a:r>
              <a:rPr kumimoji="1" lang="zh-TW" altLang="en-US" dirty="0"/>
              <a:t>失真</a:t>
            </a:r>
            <a:endParaRPr kumimoji="1" lang="en-US" altLang="zh-TW" dirty="0"/>
          </a:p>
          <a:p>
            <a:pPr lvl="2"/>
            <a:r>
              <a:rPr kumimoji="1" lang="zh-TW" altLang="en-US" dirty="0"/>
              <a:t>偏壓越深，失真越小</a:t>
            </a:r>
            <a:endParaRPr kumimoji="1" lang="en-US" altLang="zh-TW" dirty="0"/>
          </a:p>
          <a:p>
            <a:pPr lvl="1"/>
            <a:r>
              <a:rPr kumimoji="1" lang="zh-TW" altLang="en-US" dirty="0"/>
              <a:t>截波</a:t>
            </a:r>
            <a:r>
              <a:rPr kumimoji="1" lang="en-US" altLang="zh-TW" dirty="0"/>
              <a:t>Clipping</a:t>
            </a:r>
            <a:r>
              <a:rPr kumimoji="1" lang="zh-TW" altLang="en-US" dirty="0"/>
              <a:t>失真</a:t>
            </a:r>
            <a:endParaRPr kumimoji="1" lang="en-US" altLang="zh-TW" dirty="0"/>
          </a:p>
          <a:p>
            <a:pPr lvl="2"/>
            <a:r>
              <a:rPr kumimoji="1" lang="zh-TW" altLang="en-US" dirty="0"/>
              <a:t>不可能達到電源</a:t>
            </a:r>
            <a:r>
              <a:rPr kumimoji="1" lang="en-US" altLang="zh-TW" dirty="0" err="1"/>
              <a:t>Vcc</a:t>
            </a:r>
            <a:r>
              <a:rPr kumimoji="1" lang="en-US" altLang="zh-TW" dirty="0"/>
              <a:t>/</a:t>
            </a:r>
            <a:r>
              <a:rPr kumimoji="1" lang="en-US" altLang="zh-TW" dirty="0" err="1"/>
              <a:t>Vee</a:t>
            </a:r>
            <a:endParaRPr kumimoji="1" lang="en-US" altLang="zh-TW" dirty="0"/>
          </a:p>
          <a:p>
            <a:r>
              <a:rPr kumimoji="1" lang="zh-TW" altLang="en-US" dirty="0"/>
              <a:t>負載</a:t>
            </a:r>
            <a:endParaRPr kumimoji="1" lang="en-US" altLang="zh-TW" dirty="0"/>
          </a:p>
          <a:p>
            <a:pPr lvl="1"/>
            <a:r>
              <a:rPr kumimoji="1" lang="zh-TW" altLang="en-US" dirty="0"/>
              <a:t>負載阻抗越高越容易驅動</a:t>
            </a:r>
            <a:endParaRPr kumimoji="1" lang="en-US" altLang="zh-TW" dirty="0"/>
          </a:p>
          <a:p>
            <a:pPr lvl="1"/>
            <a:r>
              <a:rPr kumimoji="1" lang="zh-TW" altLang="en-US" dirty="0"/>
              <a:t>偏壓需要隨負載調整</a:t>
            </a:r>
            <a:endParaRPr kumimoji="1" lang="en-US" altLang="zh-TW" dirty="0"/>
          </a:p>
          <a:p>
            <a:pPr lvl="1"/>
            <a:r>
              <a:rPr kumimoji="1" lang="zh-TW" altLang="en-US" dirty="0"/>
              <a:t>注意</a:t>
            </a:r>
            <a:r>
              <a:rPr kumimoji="1" lang="zh-TW" altLang="en-US" dirty="0">
                <a:solidFill>
                  <a:srgbClr val="FF0000"/>
                </a:solidFill>
              </a:rPr>
              <a:t>輸出與輸入阻抗</a:t>
            </a:r>
            <a:r>
              <a:rPr kumimoji="1" lang="zh-TW" altLang="en-US" dirty="0"/>
              <a:t>，並注意與自己連接的電路的輸出輸入阻抗</a:t>
            </a:r>
          </a:p>
          <a:p>
            <a:endParaRPr kumimoji="1" lang="zh-TW" altLang="en-US" dirty="0"/>
          </a:p>
        </p:txBody>
      </p:sp>
    </p:spTree>
    <p:extLst>
      <p:ext uri="{BB962C8B-B14F-4D97-AF65-F5344CB8AC3E}">
        <p14:creationId xmlns:p14="http://schemas.microsoft.com/office/powerpoint/2010/main" val="985794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Quiz(</a:t>
            </a:r>
            <a:r>
              <a:rPr kumimoji="1" lang="zh-TW" altLang="en-US" dirty="0"/>
              <a:t>下週</a:t>
            </a:r>
            <a:r>
              <a:rPr kumimoji="1" lang="en-US" altLang="zh-TW" dirty="0"/>
              <a:t>)</a:t>
            </a:r>
            <a:r>
              <a:rPr kumimoji="1" lang="zh-TW" altLang="en-US" dirty="0"/>
              <a:t>：</a:t>
            </a:r>
          </a:p>
        </p:txBody>
      </p:sp>
      <p:sp>
        <p:nvSpPr>
          <p:cNvPr id="3" name="內容版面配置區 2"/>
          <p:cNvSpPr>
            <a:spLocks noGrp="1"/>
          </p:cNvSpPr>
          <p:nvPr>
            <p:ph idx="1"/>
          </p:nvPr>
        </p:nvSpPr>
        <p:spPr/>
        <p:txBody>
          <a:bodyPr/>
          <a:lstStyle/>
          <a:p>
            <a:r>
              <a:rPr kumimoji="1" lang="en-US" altLang="zh-TW" dirty="0"/>
              <a:t>Current source</a:t>
            </a:r>
            <a:r>
              <a:rPr kumimoji="1" lang="zh-TW" altLang="en-US" dirty="0"/>
              <a:t>與</a:t>
            </a:r>
            <a:r>
              <a:rPr kumimoji="1" lang="en-US" altLang="zh-TW" dirty="0"/>
              <a:t>VBE Multiplier </a:t>
            </a:r>
            <a:r>
              <a:rPr kumimoji="1" lang="zh-TW" altLang="en-US" dirty="0"/>
              <a:t>的混合題</a:t>
            </a:r>
            <a:r>
              <a:rPr kumimoji="1" lang="en-US" altLang="zh-TW" dirty="0"/>
              <a:t>(P.9)</a:t>
            </a:r>
          </a:p>
          <a:p>
            <a:pPr lvl="1"/>
            <a:r>
              <a:rPr kumimoji="1" lang="zh-TW" altLang="en-US" dirty="0"/>
              <a:t>計算各晶體的</a:t>
            </a:r>
            <a:r>
              <a:rPr kumimoji="1" lang="en-US" altLang="zh-TW" dirty="0"/>
              <a:t>VCE and IC</a:t>
            </a:r>
          </a:p>
          <a:p>
            <a:pPr lvl="1"/>
            <a:r>
              <a:rPr kumimoji="1" lang="zh-TW" altLang="en-US" dirty="0"/>
              <a:t>計算各電阻的靜態功率</a:t>
            </a:r>
            <a:endParaRPr kumimoji="1" lang="en-US" altLang="zh-TW" dirty="0"/>
          </a:p>
        </p:txBody>
      </p:sp>
    </p:spTree>
    <p:extLst>
      <p:ext uri="{BB962C8B-B14F-4D97-AF65-F5344CB8AC3E}">
        <p14:creationId xmlns:p14="http://schemas.microsoft.com/office/powerpoint/2010/main" val="117207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CB9C795-559A-4B0E-863A-F5AEFDEE1D8C}"/>
              </a:ext>
            </a:extLst>
          </p:cNvPr>
          <p:cNvSpPr>
            <a:spLocks noGrp="1"/>
          </p:cNvSpPr>
          <p:nvPr>
            <p:ph type="title"/>
          </p:nvPr>
        </p:nvSpPr>
        <p:spPr/>
        <p:txBody>
          <a:bodyPr/>
          <a:lstStyle/>
          <a:p>
            <a:r>
              <a:rPr lang="en-US" altLang="zh-TW" dirty="0"/>
              <a:t>OP</a:t>
            </a:r>
            <a:r>
              <a:rPr lang="zh-TW" altLang="en-US" dirty="0"/>
              <a:t> 放大器中常用基礎電路</a:t>
            </a:r>
          </a:p>
        </p:txBody>
      </p:sp>
      <p:pic>
        <p:nvPicPr>
          <p:cNvPr id="2050" name="Picture 2">
            <a:extLst>
              <a:ext uri="{FF2B5EF4-FFF2-40B4-BE49-F238E27FC236}">
                <a16:creationId xmlns:a16="http://schemas.microsoft.com/office/drawing/2014/main" id="{DD1210C3-068E-43DD-A8C0-2237BAE1F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664" y="1512673"/>
            <a:ext cx="7106118" cy="4374866"/>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a:extLst>
              <a:ext uri="{FF2B5EF4-FFF2-40B4-BE49-F238E27FC236}">
                <a16:creationId xmlns:a16="http://schemas.microsoft.com/office/drawing/2014/main" id="{B849CDD2-9463-40D5-B23A-31A6207EAD63}"/>
              </a:ext>
            </a:extLst>
          </p:cNvPr>
          <p:cNvSpPr txBox="1"/>
          <p:nvPr/>
        </p:nvSpPr>
        <p:spPr>
          <a:xfrm>
            <a:off x="8269356" y="1512673"/>
            <a:ext cx="3816626" cy="1477328"/>
          </a:xfrm>
          <a:prstGeom prst="rect">
            <a:avLst/>
          </a:prstGeom>
          <a:noFill/>
        </p:spPr>
        <p:txBody>
          <a:bodyPr wrap="square">
            <a:spAutoFit/>
          </a:bodyPr>
          <a:lstStyle/>
          <a:p>
            <a:r>
              <a:rPr lang="zh-TW" altLang="en-US" dirty="0"/>
              <a:t>由 Daniel Braun - redrawn png file (from User:Omegatron),Page# 4 of datasheet, CC BY 2.5, https://commons.wikimedia.org/w/index.php?curid=2205381</a:t>
            </a:r>
          </a:p>
        </p:txBody>
      </p:sp>
      <p:sp>
        <p:nvSpPr>
          <p:cNvPr id="10" name="文字方塊 9">
            <a:extLst>
              <a:ext uri="{FF2B5EF4-FFF2-40B4-BE49-F238E27FC236}">
                <a16:creationId xmlns:a16="http://schemas.microsoft.com/office/drawing/2014/main" id="{76309790-220C-4E65-AE81-7D60D53CD276}"/>
              </a:ext>
            </a:extLst>
          </p:cNvPr>
          <p:cNvSpPr txBox="1"/>
          <p:nvPr/>
        </p:nvSpPr>
        <p:spPr>
          <a:xfrm>
            <a:off x="1431386" y="5934669"/>
            <a:ext cx="6094674" cy="923330"/>
          </a:xfrm>
          <a:prstGeom prst="rect">
            <a:avLst/>
          </a:prstGeom>
          <a:noFill/>
        </p:spPr>
        <p:txBody>
          <a:bodyPr wrap="square">
            <a:spAutoFit/>
          </a:bodyPr>
          <a:lstStyle/>
          <a:p>
            <a:r>
              <a:rPr lang="en-US" altLang="zh-TW" b="0" i="0" dirty="0">
                <a:solidFill>
                  <a:srgbClr val="202122"/>
                </a:solidFill>
                <a:effectLst/>
                <a:latin typeface="Arial" panose="020B0604020202020204" pitchFamily="34" charset="0"/>
              </a:rPr>
              <a:t>741</a:t>
            </a:r>
            <a:r>
              <a:rPr lang="zh-TW" altLang="en-US" b="0" i="0" dirty="0">
                <a:solidFill>
                  <a:srgbClr val="202122"/>
                </a:solidFill>
                <a:effectLst/>
                <a:latin typeface="Arial" panose="020B0604020202020204" pitchFamily="34" charset="0"/>
              </a:rPr>
              <a:t>運算放大器內部電路。虛線框：</a:t>
            </a:r>
            <a:r>
              <a:rPr lang="zh-TW" altLang="en-US" b="0" i="0" u="none" strike="noStrike" dirty="0">
                <a:solidFill>
                  <a:srgbClr val="A55858"/>
                </a:solidFill>
                <a:effectLst/>
                <a:latin typeface="Arial" panose="020B0604020202020204" pitchFamily="34" charset="0"/>
                <a:hlinkClick r:id="rId3" tooltip="鏡像電流源（頁面不存在）"/>
              </a:rPr>
              <a:t>鏡像電流源</a:t>
            </a:r>
            <a:r>
              <a:rPr lang="zh-TW" altLang="en-US" b="0" i="0" dirty="0">
                <a:solidFill>
                  <a:srgbClr val="202122"/>
                </a:solidFill>
                <a:effectLst/>
                <a:latin typeface="Arial" panose="020B0604020202020204" pitchFamily="34" charset="0"/>
              </a:rPr>
              <a:t> </a:t>
            </a:r>
            <a:r>
              <a:rPr lang="en-US" altLang="zh-TW" b="0" i="0" dirty="0">
                <a:solidFill>
                  <a:srgbClr val="202122"/>
                </a:solidFill>
                <a:effectLst/>
                <a:latin typeface="Arial" panose="020B0604020202020204" pitchFamily="34" charset="0"/>
              </a:rPr>
              <a:t>(</a:t>
            </a:r>
            <a:r>
              <a:rPr lang="zh-TW" altLang="en-US" b="0" i="0" dirty="0">
                <a:solidFill>
                  <a:srgbClr val="FF0000"/>
                </a:solidFill>
                <a:effectLst/>
                <a:latin typeface="Arial" panose="020B0604020202020204" pitchFamily="34" charset="0"/>
              </a:rPr>
              <a:t>紅</a:t>
            </a:r>
            <a:r>
              <a:rPr lang="en-US" altLang="zh-TW" b="0" i="0" dirty="0">
                <a:solidFill>
                  <a:srgbClr val="202122"/>
                </a:solidFill>
                <a:effectLst/>
                <a:latin typeface="Arial" panose="020B0604020202020204" pitchFamily="34" charset="0"/>
              </a:rPr>
              <a:t>)</a:t>
            </a:r>
            <a:r>
              <a:rPr lang="zh-TW" altLang="en-US" b="0" i="0" dirty="0">
                <a:solidFill>
                  <a:srgbClr val="202122"/>
                </a:solidFill>
                <a:effectLst/>
                <a:latin typeface="Arial" panose="020B0604020202020204" pitchFamily="34" charset="0"/>
              </a:rPr>
              <a:t>；</a:t>
            </a:r>
            <a:r>
              <a:rPr lang="zh-TW" altLang="en-US" b="0" i="0" u="none" strike="noStrike" dirty="0">
                <a:solidFill>
                  <a:srgbClr val="0B0080"/>
                </a:solidFill>
                <a:effectLst/>
                <a:latin typeface="Arial" panose="020B0604020202020204" pitchFamily="34" charset="0"/>
                <a:hlinkClick r:id="rId4" tooltip="差分放大器"/>
              </a:rPr>
              <a:t>差分放大器</a:t>
            </a:r>
            <a:r>
              <a:rPr lang="zh-TW" altLang="en-US" b="0" i="0" dirty="0">
                <a:solidFill>
                  <a:srgbClr val="202122"/>
                </a:solidFill>
                <a:effectLst/>
                <a:latin typeface="Arial" panose="020B0604020202020204" pitchFamily="34" charset="0"/>
              </a:rPr>
              <a:t> </a:t>
            </a:r>
            <a:r>
              <a:rPr lang="en-US" altLang="zh-TW" b="0" i="0" dirty="0">
                <a:solidFill>
                  <a:srgbClr val="202122"/>
                </a:solidFill>
                <a:effectLst/>
                <a:latin typeface="Arial" panose="020B0604020202020204" pitchFamily="34" charset="0"/>
              </a:rPr>
              <a:t>(</a:t>
            </a:r>
            <a:r>
              <a:rPr lang="zh-TW" altLang="en-US" b="0" i="0" dirty="0">
                <a:solidFill>
                  <a:srgbClr val="0000FF"/>
                </a:solidFill>
                <a:effectLst/>
                <a:latin typeface="Arial" panose="020B0604020202020204" pitchFamily="34" charset="0"/>
              </a:rPr>
              <a:t>藍</a:t>
            </a:r>
            <a:r>
              <a:rPr lang="en-US" altLang="zh-TW" b="0" i="0" dirty="0">
                <a:solidFill>
                  <a:srgbClr val="202122"/>
                </a:solidFill>
                <a:effectLst/>
                <a:latin typeface="Arial" panose="020B0604020202020204" pitchFamily="34" charset="0"/>
              </a:rPr>
              <a:t>)</a:t>
            </a:r>
            <a:r>
              <a:rPr lang="zh-TW" altLang="en-US" b="0" i="0" dirty="0">
                <a:solidFill>
                  <a:srgbClr val="202122"/>
                </a:solidFill>
                <a:effectLst/>
                <a:latin typeface="Arial" panose="020B0604020202020204" pitchFamily="34" charset="0"/>
              </a:rPr>
              <a:t>；</a:t>
            </a:r>
            <a:r>
              <a:rPr lang="en-US" altLang="zh-TW" b="0" i="0" dirty="0">
                <a:solidFill>
                  <a:srgbClr val="202122"/>
                </a:solidFill>
                <a:effectLst/>
                <a:latin typeface="Arial" panose="020B0604020202020204" pitchFamily="34" charset="0"/>
              </a:rPr>
              <a:t>A</a:t>
            </a:r>
            <a:r>
              <a:rPr lang="zh-TW" altLang="en-US" b="0" i="0" dirty="0">
                <a:solidFill>
                  <a:srgbClr val="202122"/>
                </a:solidFill>
                <a:effectLst/>
                <a:latin typeface="Arial" panose="020B0604020202020204" pitchFamily="34" charset="0"/>
              </a:rPr>
              <a:t>類增益級 </a:t>
            </a:r>
            <a:r>
              <a:rPr lang="en-US" altLang="zh-TW" b="0" i="0" dirty="0">
                <a:solidFill>
                  <a:srgbClr val="202122"/>
                </a:solidFill>
                <a:effectLst/>
                <a:latin typeface="Arial" panose="020B0604020202020204" pitchFamily="34" charset="0"/>
              </a:rPr>
              <a:t>(</a:t>
            </a:r>
            <a:r>
              <a:rPr lang="zh-TW" altLang="en-US" b="0" i="0" dirty="0">
                <a:solidFill>
                  <a:srgbClr val="FF00FF"/>
                </a:solidFill>
                <a:effectLst/>
                <a:latin typeface="Arial" panose="020B0604020202020204" pitchFamily="34" charset="0"/>
              </a:rPr>
              <a:t>品紅</a:t>
            </a:r>
            <a:r>
              <a:rPr lang="en-US" altLang="zh-TW" b="0" i="0" dirty="0">
                <a:solidFill>
                  <a:srgbClr val="202122"/>
                </a:solidFill>
                <a:effectLst/>
                <a:latin typeface="Arial" panose="020B0604020202020204" pitchFamily="34" charset="0"/>
              </a:rPr>
              <a:t>)</a:t>
            </a:r>
            <a:r>
              <a:rPr lang="zh-TW" altLang="en-US" b="0" i="0" dirty="0">
                <a:solidFill>
                  <a:srgbClr val="202122"/>
                </a:solidFill>
                <a:effectLst/>
                <a:latin typeface="Arial" panose="020B0604020202020204" pitchFamily="34" charset="0"/>
              </a:rPr>
              <a:t>；電壓電平轉換器 </a:t>
            </a:r>
            <a:r>
              <a:rPr lang="en-US" altLang="zh-TW" b="0" i="0" dirty="0">
                <a:solidFill>
                  <a:srgbClr val="202122"/>
                </a:solidFill>
                <a:effectLst/>
                <a:latin typeface="Arial" panose="020B0604020202020204" pitchFamily="34" charset="0"/>
              </a:rPr>
              <a:t>(</a:t>
            </a:r>
            <a:r>
              <a:rPr lang="zh-TW" altLang="en-US" b="0" i="0" dirty="0">
                <a:solidFill>
                  <a:srgbClr val="00FF00"/>
                </a:solidFill>
                <a:effectLst/>
                <a:latin typeface="Arial" panose="020B0604020202020204" pitchFamily="34" charset="0"/>
              </a:rPr>
              <a:t>綠</a:t>
            </a:r>
            <a:r>
              <a:rPr lang="en-US" altLang="zh-TW" b="0" i="0" dirty="0">
                <a:solidFill>
                  <a:srgbClr val="202122"/>
                </a:solidFill>
                <a:effectLst/>
                <a:latin typeface="Arial" panose="020B0604020202020204" pitchFamily="34" charset="0"/>
              </a:rPr>
              <a:t>)</a:t>
            </a:r>
            <a:r>
              <a:rPr lang="zh-TW" altLang="en-US" b="0" i="0" dirty="0">
                <a:solidFill>
                  <a:srgbClr val="202122"/>
                </a:solidFill>
                <a:effectLst/>
                <a:latin typeface="Arial" panose="020B0604020202020204" pitchFamily="34" charset="0"/>
              </a:rPr>
              <a:t>；輸出級 </a:t>
            </a:r>
            <a:r>
              <a:rPr lang="en-US" altLang="zh-TW" b="0" i="0" dirty="0">
                <a:solidFill>
                  <a:srgbClr val="202122"/>
                </a:solidFill>
                <a:effectLst/>
                <a:latin typeface="Arial" panose="020B0604020202020204" pitchFamily="34" charset="0"/>
              </a:rPr>
              <a:t>(</a:t>
            </a:r>
            <a:r>
              <a:rPr lang="zh-TW" altLang="en-US" b="0" i="0" dirty="0">
                <a:solidFill>
                  <a:srgbClr val="00FFFF"/>
                </a:solidFill>
                <a:effectLst/>
                <a:latin typeface="Arial" panose="020B0604020202020204" pitchFamily="34" charset="0"/>
              </a:rPr>
              <a:t>青</a:t>
            </a:r>
            <a:r>
              <a:rPr lang="en-US" altLang="zh-TW" b="0" i="0" dirty="0">
                <a:solidFill>
                  <a:srgbClr val="202122"/>
                </a:solidFill>
                <a:effectLst/>
                <a:latin typeface="Arial" panose="020B0604020202020204" pitchFamily="34" charset="0"/>
              </a:rPr>
              <a:t>).</a:t>
            </a:r>
            <a:endParaRPr lang="zh-TW" altLang="en-US" dirty="0"/>
          </a:p>
        </p:txBody>
      </p:sp>
    </p:spTree>
    <p:extLst>
      <p:ext uri="{BB962C8B-B14F-4D97-AF65-F5344CB8AC3E}">
        <p14:creationId xmlns:p14="http://schemas.microsoft.com/office/powerpoint/2010/main" val="590945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實做</a:t>
            </a:r>
            <a:r>
              <a:rPr lang="en-US" altLang="zh-TW" dirty="0"/>
              <a:t>(</a:t>
            </a:r>
            <a:r>
              <a:rPr lang="zh-TW" altLang="en-US" dirty="0"/>
              <a:t>下下周</a:t>
            </a:r>
            <a:r>
              <a:rPr lang="en-US" altLang="zh-TW" dirty="0"/>
              <a:t>)</a:t>
            </a:r>
            <a:endParaRPr kumimoji="1" lang="zh-TW" altLang="en-US" dirty="0"/>
          </a:p>
        </p:txBody>
      </p:sp>
      <p:sp>
        <p:nvSpPr>
          <p:cNvPr id="3" name="內容版面配置區 2"/>
          <p:cNvSpPr>
            <a:spLocks noGrp="1"/>
          </p:cNvSpPr>
          <p:nvPr>
            <p:ph idx="1"/>
          </p:nvPr>
        </p:nvSpPr>
        <p:spPr/>
        <p:txBody>
          <a:bodyPr>
            <a:normAutofit/>
          </a:bodyPr>
          <a:lstStyle/>
          <a:p>
            <a:r>
              <a:rPr lang="zh-TW" altLang="en-US" dirty="0"/>
              <a:t>實做</a:t>
            </a:r>
            <a:r>
              <a:rPr lang="en-US" altLang="zh-TW" dirty="0"/>
              <a:t>P.12</a:t>
            </a:r>
            <a:r>
              <a:rPr lang="zh-TW" altLang="en-US" dirty="0"/>
              <a:t>的電路</a:t>
            </a:r>
            <a:endParaRPr lang="en-US" altLang="zh-TW" dirty="0"/>
          </a:p>
          <a:p>
            <a:pPr lvl="1"/>
            <a:r>
              <a:rPr lang="zh-TW" altLang="en-US" dirty="0"/>
              <a:t>負載</a:t>
            </a:r>
            <a:r>
              <a:rPr lang="en-US" altLang="zh-TW" dirty="0"/>
              <a:t>100</a:t>
            </a:r>
            <a:r>
              <a:rPr lang="zh-TW" altLang="en-US" dirty="0"/>
              <a:t>歐姆</a:t>
            </a:r>
            <a:endParaRPr lang="en-US" altLang="zh-TW" dirty="0"/>
          </a:p>
          <a:p>
            <a:pPr lvl="1"/>
            <a:r>
              <a:rPr lang="zh-TW" altLang="en-US" dirty="0"/>
              <a:t>輸出級晶體設級電阻為</a:t>
            </a:r>
            <a:r>
              <a:rPr lang="en-US" altLang="zh-TW" dirty="0"/>
              <a:t>10</a:t>
            </a:r>
            <a:r>
              <a:rPr lang="zh-TW" altLang="en-US" dirty="0"/>
              <a:t>歐姆</a:t>
            </a:r>
            <a:endParaRPr lang="en-US" altLang="zh-TW" dirty="0"/>
          </a:p>
          <a:p>
            <a:r>
              <a:rPr lang="zh-TW" altLang="en-US" dirty="0"/>
              <a:t>請備妥材料</a:t>
            </a:r>
            <a:endParaRPr lang="en-US" altLang="zh-TW" dirty="0"/>
          </a:p>
          <a:p>
            <a:pPr lvl="1"/>
            <a:r>
              <a:rPr lang="en-US" altLang="zh-TW" dirty="0"/>
              <a:t>BC327/337</a:t>
            </a:r>
            <a:r>
              <a:rPr lang="zh-TW" altLang="en-US" dirty="0"/>
              <a:t>，</a:t>
            </a:r>
            <a:r>
              <a:rPr lang="en-US" altLang="zh-TW" dirty="0"/>
              <a:t>TIP31/32 </a:t>
            </a:r>
            <a:r>
              <a:rPr lang="zh-TW" altLang="en-US" dirty="0"/>
              <a:t>若干</a:t>
            </a:r>
            <a:endParaRPr lang="en-US" altLang="zh-TW" dirty="0"/>
          </a:p>
          <a:p>
            <a:pPr lvl="1"/>
            <a:r>
              <a:rPr lang="zh-TW" altLang="en-US" dirty="0"/>
              <a:t>可變電阻與電容若干個</a:t>
            </a:r>
            <a:endParaRPr lang="en-US" altLang="zh-TW" dirty="0"/>
          </a:p>
          <a:p>
            <a:pPr lvl="2"/>
            <a:r>
              <a:rPr lang="zh-TW" altLang="en-US" dirty="0"/>
              <a:t>以你認為適當的數值為準</a:t>
            </a:r>
            <a:endParaRPr lang="en-US" altLang="zh-TW" dirty="0"/>
          </a:p>
          <a:p>
            <a:pPr lvl="1"/>
            <a:r>
              <a:rPr lang="zh-TW" altLang="en-US" dirty="0"/>
              <a:t>其他必備材料</a:t>
            </a:r>
            <a:endParaRPr lang="en-US" altLang="zh-TW" dirty="0"/>
          </a:p>
          <a:p>
            <a:endParaRPr kumimoji="1" lang="zh-TW" altLang="en-US" dirty="0"/>
          </a:p>
        </p:txBody>
      </p:sp>
    </p:spTree>
    <p:extLst>
      <p:ext uri="{BB962C8B-B14F-4D97-AF65-F5344CB8AC3E}">
        <p14:creationId xmlns:p14="http://schemas.microsoft.com/office/powerpoint/2010/main" val="15459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測驗（下下週）</a:t>
            </a:r>
          </a:p>
        </p:txBody>
      </p:sp>
      <p:sp>
        <p:nvSpPr>
          <p:cNvPr id="3" name="內容版面配置區 2"/>
          <p:cNvSpPr>
            <a:spLocks noGrp="1"/>
          </p:cNvSpPr>
          <p:nvPr>
            <p:ph idx="1"/>
          </p:nvPr>
        </p:nvSpPr>
        <p:spPr/>
        <p:txBody>
          <a:bodyPr/>
          <a:lstStyle/>
          <a:p>
            <a:r>
              <a:rPr kumimoji="1" lang="zh-TW" altLang="en-US" dirty="0"/>
              <a:t>基於</a:t>
            </a:r>
            <a:r>
              <a:rPr kumimoji="1" lang="en-US" altLang="zh-TW" dirty="0"/>
              <a:t>Quiz</a:t>
            </a:r>
            <a:r>
              <a:rPr kumimoji="1" lang="zh-TW" altLang="en-US" dirty="0"/>
              <a:t>更為深入的計算問題</a:t>
            </a:r>
            <a:endParaRPr kumimoji="1" lang="en-US" altLang="zh-TW" dirty="0"/>
          </a:p>
          <a:p>
            <a:pPr lvl="1"/>
            <a:r>
              <a:rPr kumimoji="1" lang="en-US" altLang="zh-TW" dirty="0"/>
              <a:t>Current Mirror</a:t>
            </a:r>
            <a:r>
              <a:rPr kumimoji="1" lang="zh-TW" altLang="en-US" dirty="0"/>
              <a:t>與</a:t>
            </a:r>
            <a:r>
              <a:rPr kumimoji="1" lang="en-US" altLang="zh-TW" dirty="0"/>
              <a:t>VBE Multiplier</a:t>
            </a:r>
            <a:r>
              <a:rPr kumimoji="1" lang="zh-TW" altLang="en-US" dirty="0"/>
              <a:t>的變形</a:t>
            </a:r>
            <a:r>
              <a:rPr kumimoji="1" lang="en-US" altLang="zh-TW" dirty="0"/>
              <a:t>(</a:t>
            </a:r>
            <a:r>
              <a:rPr kumimoji="1" lang="zh-TW" altLang="en-US" dirty="0"/>
              <a:t>請參考</a:t>
            </a:r>
            <a:r>
              <a:rPr kumimoji="1" lang="en-US" altLang="zh-TW" dirty="0"/>
              <a:t>PPT</a:t>
            </a:r>
            <a:r>
              <a:rPr kumimoji="1" lang="zh-TW" altLang="en-US" dirty="0"/>
              <a:t>提供的資料連結</a:t>
            </a:r>
            <a:r>
              <a:rPr kumimoji="1" lang="en-US" altLang="zh-TW" dirty="0"/>
              <a:t>)</a:t>
            </a:r>
          </a:p>
          <a:p>
            <a:pPr lvl="1"/>
            <a:r>
              <a:rPr kumimoji="1" lang="en-US" altLang="zh-TW" dirty="0"/>
              <a:t>High Gain Amplifier</a:t>
            </a:r>
            <a:r>
              <a:rPr kumimoji="1" lang="zh-TW" altLang="en-US" dirty="0"/>
              <a:t>的設計</a:t>
            </a:r>
            <a:endParaRPr kumimoji="1" lang="en-US" altLang="zh-TW" dirty="0"/>
          </a:p>
          <a:p>
            <a:pPr lvl="2"/>
            <a:endParaRPr kumimoji="1" lang="en-US" altLang="zh-TW" dirty="0"/>
          </a:p>
          <a:p>
            <a:pPr lvl="2"/>
            <a:endParaRPr kumimoji="1" lang="en-US" altLang="zh-TW" dirty="0"/>
          </a:p>
          <a:p>
            <a:pPr lvl="1"/>
            <a:endParaRPr kumimoji="1" lang="zh-TW" altLang="en-US" dirty="0"/>
          </a:p>
          <a:p>
            <a:pPr lvl="1"/>
            <a:endParaRPr kumimoji="1" lang="en-US" altLang="zh-TW" dirty="0"/>
          </a:p>
          <a:p>
            <a:pPr lvl="1"/>
            <a:endParaRPr kumimoji="1" lang="zh-TW" altLang="en-US" dirty="0"/>
          </a:p>
        </p:txBody>
      </p:sp>
    </p:spTree>
    <p:extLst>
      <p:ext uri="{BB962C8B-B14F-4D97-AF65-F5344CB8AC3E}">
        <p14:creationId xmlns:p14="http://schemas.microsoft.com/office/powerpoint/2010/main" val="205035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8E2D91-418A-4CC5-A836-E738DE827937}"/>
              </a:ext>
            </a:extLst>
          </p:cNvPr>
          <p:cNvSpPr>
            <a:spLocks noGrp="1"/>
          </p:cNvSpPr>
          <p:nvPr>
            <p:ph type="title"/>
          </p:nvPr>
        </p:nvSpPr>
        <p:spPr/>
        <p:txBody>
          <a:bodyPr/>
          <a:lstStyle/>
          <a:p>
            <a:r>
              <a:rPr lang="en-US" altLang="zh-TW" dirty="0"/>
              <a:t>Early Effect</a:t>
            </a:r>
            <a:endParaRPr lang="zh-TW" altLang="en-US" dirty="0"/>
          </a:p>
        </p:txBody>
      </p:sp>
      <p:sp>
        <p:nvSpPr>
          <p:cNvPr id="3" name="內容版面配置區 2">
            <a:extLst>
              <a:ext uri="{FF2B5EF4-FFF2-40B4-BE49-F238E27FC236}">
                <a16:creationId xmlns:a16="http://schemas.microsoft.com/office/drawing/2014/main" id="{EA71A3C3-7FC2-49D4-BE27-98AE76C1328F}"/>
              </a:ext>
            </a:extLst>
          </p:cNvPr>
          <p:cNvSpPr>
            <a:spLocks noGrp="1"/>
          </p:cNvSpPr>
          <p:nvPr>
            <p:ph idx="1"/>
          </p:nvPr>
        </p:nvSpPr>
        <p:spPr>
          <a:xfrm>
            <a:off x="838200" y="1825625"/>
            <a:ext cx="6972388" cy="4351338"/>
          </a:xfrm>
        </p:spPr>
        <p:txBody>
          <a:bodyPr>
            <a:normAutofit lnSpcReduction="10000"/>
          </a:bodyPr>
          <a:lstStyle/>
          <a:p>
            <a:r>
              <a:rPr lang="en-US" altLang="zh-TW" dirty="0"/>
              <a:t>Though </a:t>
            </a:r>
            <a:r>
              <a:rPr lang="en-US" altLang="zh-TW" dirty="0" err="1"/>
              <a:t>h</a:t>
            </a:r>
            <a:r>
              <a:rPr lang="en-US" altLang="zh-TW" sz="2000" dirty="0" err="1"/>
              <a:t>fe</a:t>
            </a:r>
            <a:r>
              <a:rPr lang="en-US" altLang="zh-TW" dirty="0"/>
              <a:t> is the ratio between </a:t>
            </a:r>
            <a:r>
              <a:rPr lang="en-US" altLang="zh-TW" dirty="0" err="1"/>
              <a:t>Ic</a:t>
            </a:r>
            <a:r>
              <a:rPr lang="en-US" altLang="zh-TW" dirty="0"/>
              <a:t> and </a:t>
            </a:r>
            <a:r>
              <a:rPr lang="en-US" altLang="zh-TW" dirty="0" err="1"/>
              <a:t>Ib</a:t>
            </a:r>
            <a:r>
              <a:rPr lang="en-US" altLang="zh-TW" dirty="0"/>
              <a:t>, it may not be a constant when </a:t>
            </a:r>
            <a:r>
              <a:rPr lang="en-US" altLang="zh-TW" dirty="0" err="1"/>
              <a:t>Vcb</a:t>
            </a:r>
            <a:r>
              <a:rPr lang="en-US" altLang="zh-TW" dirty="0"/>
              <a:t> becomes larger.  The figure shows a typical characteristics of a BJT.</a:t>
            </a:r>
          </a:p>
          <a:p>
            <a:r>
              <a:rPr lang="en-US" altLang="zh-TW" dirty="0"/>
              <a:t>If we consider the collector of a BJT as the output, the output impedance see from the position of the collector is no longer infinite (Infinite output impedance of a current source is desired.).</a:t>
            </a:r>
          </a:p>
          <a:p>
            <a:r>
              <a:rPr lang="en-US" altLang="zh-TW" dirty="0"/>
              <a:t>The output impedance is (</a:t>
            </a:r>
            <a:r>
              <a:rPr lang="en-US" altLang="zh-TW" dirty="0" err="1"/>
              <a:t>Vce+V</a:t>
            </a:r>
            <a:r>
              <a:rPr lang="en-US" altLang="zh-TW" sz="2000" dirty="0" err="1"/>
              <a:t>A</a:t>
            </a:r>
            <a:r>
              <a:rPr lang="en-US" altLang="zh-TW" dirty="0"/>
              <a:t>)/</a:t>
            </a:r>
            <a:r>
              <a:rPr lang="en-US" altLang="zh-TW" dirty="0" err="1"/>
              <a:t>Ic</a:t>
            </a:r>
            <a:r>
              <a:rPr lang="en-US" altLang="zh-TW" dirty="0"/>
              <a:t>. The ideal case happens when V</a:t>
            </a:r>
            <a:r>
              <a:rPr lang="en-US" altLang="zh-TW" sz="2000" dirty="0"/>
              <a:t>A</a:t>
            </a:r>
            <a:r>
              <a:rPr lang="en-US" altLang="zh-TW" dirty="0"/>
              <a:t> is Infinite.</a:t>
            </a:r>
            <a:endParaRPr lang="zh-TW" altLang="en-US" dirty="0"/>
          </a:p>
        </p:txBody>
      </p:sp>
      <p:pic>
        <p:nvPicPr>
          <p:cNvPr id="5" name="圖片 4">
            <a:extLst>
              <a:ext uri="{FF2B5EF4-FFF2-40B4-BE49-F238E27FC236}">
                <a16:creationId xmlns:a16="http://schemas.microsoft.com/office/drawing/2014/main" id="{C86D651F-63A3-4395-ABEB-D4AEB4A46921}"/>
              </a:ext>
            </a:extLst>
          </p:cNvPr>
          <p:cNvPicPr>
            <a:picLocks noChangeAspect="1"/>
          </p:cNvPicPr>
          <p:nvPr/>
        </p:nvPicPr>
        <p:blipFill>
          <a:blip r:embed="rId2"/>
          <a:stretch>
            <a:fillRect/>
          </a:stretch>
        </p:blipFill>
        <p:spPr>
          <a:xfrm>
            <a:off x="7810588" y="1825625"/>
            <a:ext cx="3429176" cy="2521080"/>
          </a:xfrm>
          <a:prstGeom prst="rect">
            <a:avLst/>
          </a:prstGeom>
        </p:spPr>
      </p:pic>
      <p:sp>
        <p:nvSpPr>
          <p:cNvPr id="7" name="文字方塊 6">
            <a:extLst>
              <a:ext uri="{FF2B5EF4-FFF2-40B4-BE49-F238E27FC236}">
                <a16:creationId xmlns:a16="http://schemas.microsoft.com/office/drawing/2014/main" id="{5064BFD9-1284-457A-9D51-4B2CDDF043D6}"/>
              </a:ext>
            </a:extLst>
          </p:cNvPr>
          <p:cNvSpPr txBox="1"/>
          <p:nvPr/>
        </p:nvSpPr>
        <p:spPr>
          <a:xfrm>
            <a:off x="7611387" y="4296976"/>
            <a:ext cx="4418937" cy="369332"/>
          </a:xfrm>
          <a:prstGeom prst="rect">
            <a:avLst/>
          </a:prstGeom>
          <a:noFill/>
        </p:spPr>
        <p:txBody>
          <a:bodyPr wrap="square">
            <a:spAutoFit/>
          </a:bodyPr>
          <a:lstStyle/>
          <a:p>
            <a:r>
              <a:rPr lang="zh-TW" altLang="en-US" dirty="0"/>
              <a:t>https://www.wikiwand.com/en/Early_effect</a:t>
            </a:r>
          </a:p>
        </p:txBody>
      </p:sp>
    </p:spTree>
    <p:extLst>
      <p:ext uri="{BB962C8B-B14F-4D97-AF65-F5344CB8AC3E}">
        <p14:creationId xmlns:p14="http://schemas.microsoft.com/office/powerpoint/2010/main" val="77052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3998EE-A47C-419D-B4F6-E892C5FF09BF}"/>
              </a:ext>
            </a:extLst>
          </p:cNvPr>
          <p:cNvSpPr>
            <a:spLocks noGrp="1"/>
          </p:cNvSpPr>
          <p:nvPr>
            <p:ph type="title"/>
          </p:nvPr>
        </p:nvSpPr>
        <p:spPr/>
        <p:txBody>
          <a:bodyPr/>
          <a:lstStyle/>
          <a:p>
            <a:r>
              <a:rPr lang="en-US" altLang="zh-TW" dirty="0"/>
              <a:t>Use of a transistor to create a somewhat stable current supply</a:t>
            </a:r>
            <a:endParaRPr lang="zh-TW" altLang="en-US" dirty="0"/>
          </a:p>
        </p:txBody>
      </p:sp>
      <p:pic>
        <p:nvPicPr>
          <p:cNvPr id="4" name="內容版面配置區 7">
            <a:extLst>
              <a:ext uri="{FF2B5EF4-FFF2-40B4-BE49-F238E27FC236}">
                <a16:creationId xmlns:a16="http://schemas.microsoft.com/office/drawing/2014/main" id="{6111AAD4-8EFF-4FB4-BE73-C90A9D07055A}"/>
              </a:ext>
            </a:extLst>
          </p:cNvPr>
          <p:cNvPicPr>
            <a:picLocks noChangeAspect="1"/>
          </p:cNvPicPr>
          <p:nvPr/>
        </p:nvPicPr>
        <p:blipFill>
          <a:blip r:embed="rId2"/>
          <a:stretch>
            <a:fillRect/>
          </a:stretch>
        </p:blipFill>
        <p:spPr>
          <a:xfrm>
            <a:off x="901809" y="1885870"/>
            <a:ext cx="4226781" cy="3086259"/>
          </a:xfrm>
          <a:prstGeom prst="rect">
            <a:avLst/>
          </a:prstGeom>
        </p:spPr>
      </p:pic>
      <p:pic>
        <p:nvPicPr>
          <p:cNvPr id="6" name="圖片 5">
            <a:extLst>
              <a:ext uri="{FF2B5EF4-FFF2-40B4-BE49-F238E27FC236}">
                <a16:creationId xmlns:a16="http://schemas.microsoft.com/office/drawing/2014/main" id="{E6A2194C-B622-4887-940B-444B51F542A2}"/>
              </a:ext>
            </a:extLst>
          </p:cNvPr>
          <p:cNvPicPr>
            <a:picLocks noChangeAspect="1"/>
          </p:cNvPicPr>
          <p:nvPr/>
        </p:nvPicPr>
        <p:blipFill>
          <a:blip r:embed="rId3"/>
          <a:stretch>
            <a:fillRect/>
          </a:stretch>
        </p:blipFill>
        <p:spPr>
          <a:xfrm>
            <a:off x="7848046" y="2028752"/>
            <a:ext cx="3270418" cy="2800494"/>
          </a:xfrm>
          <a:prstGeom prst="rect">
            <a:avLst/>
          </a:prstGeom>
        </p:spPr>
      </p:pic>
      <p:sp>
        <p:nvSpPr>
          <p:cNvPr id="7" name="文字方塊 6">
            <a:extLst>
              <a:ext uri="{FF2B5EF4-FFF2-40B4-BE49-F238E27FC236}">
                <a16:creationId xmlns:a16="http://schemas.microsoft.com/office/drawing/2014/main" id="{0FDF5077-527C-409D-B7E2-FC4779BD0CD1}"/>
              </a:ext>
            </a:extLst>
          </p:cNvPr>
          <p:cNvSpPr txBox="1"/>
          <p:nvPr/>
        </p:nvSpPr>
        <p:spPr>
          <a:xfrm>
            <a:off x="1327846" y="5167311"/>
            <a:ext cx="3374706" cy="646331"/>
          </a:xfrm>
          <a:prstGeom prst="rect">
            <a:avLst/>
          </a:prstGeom>
          <a:noFill/>
        </p:spPr>
        <p:txBody>
          <a:bodyPr wrap="none" rtlCol="0">
            <a:spAutoFit/>
          </a:bodyPr>
          <a:lstStyle/>
          <a:p>
            <a:r>
              <a:rPr lang="en-US" altLang="zh-TW" dirty="0"/>
              <a:t>The driver stage of the upper half </a:t>
            </a:r>
          </a:p>
          <a:p>
            <a:r>
              <a:rPr lang="en-US" altLang="zh-TW" dirty="0"/>
              <a:t>Of the push-pull stage.</a:t>
            </a:r>
            <a:endParaRPr lang="zh-TW" altLang="en-US" dirty="0"/>
          </a:p>
        </p:txBody>
      </p:sp>
      <p:sp>
        <p:nvSpPr>
          <p:cNvPr id="8" name="文字方塊 7">
            <a:extLst>
              <a:ext uri="{FF2B5EF4-FFF2-40B4-BE49-F238E27FC236}">
                <a16:creationId xmlns:a16="http://schemas.microsoft.com/office/drawing/2014/main" id="{BB6D8BF7-A5C1-4BD1-A704-8AF88427461D}"/>
              </a:ext>
            </a:extLst>
          </p:cNvPr>
          <p:cNvSpPr txBox="1"/>
          <p:nvPr/>
        </p:nvSpPr>
        <p:spPr>
          <a:xfrm>
            <a:off x="5200153" y="2969812"/>
            <a:ext cx="2464904" cy="923330"/>
          </a:xfrm>
          <a:prstGeom prst="rect">
            <a:avLst/>
          </a:prstGeom>
          <a:noFill/>
        </p:spPr>
        <p:txBody>
          <a:bodyPr wrap="square" rtlCol="0">
            <a:spAutoFit/>
          </a:bodyPr>
          <a:lstStyle/>
          <a:p>
            <a:r>
              <a:rPr lang="en-US" altLang="zh-TW" dirty="0"/>
              <a:t>It doesn’t matter when we change of position of the power supply.</a:t>
            </a:r>
            <a:endParaRPr lang="zh-TW" altLang="en-US" dirty="0"/>
          </a:p>
        </p:txBody>
      </p:sp>
    </p:spTree>
    <p:extLst>
      <p:ext uri="{BB962C8B-B14F-4D97-AF65-F5344CB8AC3E}">
        <p14:creationId xmlns:p14="http://schemas.microsoft.com/office/powerpoint/2010/main" val="386203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6A8026-CB6E-4566-A617-9D8008105D68}"/>
              </a:ext>
            </a:extLst>
          </p:cNvPr>
          <p:cNvSpPr>
            <a:spLocks noGrp="1"/>
          </p:cNvSpPr>
          <p:nvPr>
            <p:ph type="title"/>
          </p:nvPr>
        </p:nvSpPr>
        <p:spPr/>
        <p:txBody>
          <a:bodyPr/>
          <a:lstStyle/>
          <a:p>
            <a:r>
              <a:rPr lang="en-US" altLang="zh-TW" dirty="0"/>
              <a:t>Current Mirror/Source 1 using NPN transistor</a:t>
            </a:r>
            <a:endParaRPr lang="zh-TW" altLang="en-US" dirty="0"/>
          </a:p>
        </p:txBody>
      </p:sp>
      <p:sp>
        <p:nvSpPr>
          <p:cNvPr id="3" name="內容版面配置區 2">
            <a:extLst>
              <a:ext uri="{FF2B5EF4-FFF2-40B4-BE49-F238E27FC236}">
                <a16:creationId xmlns:a16="http://schemas.microsoft.com/office/drawing/2014/main" id="{0E02D9AE-F531-49FD-A35C-9E6B951A3CF3}"/>
              </a:ext>
            </a:extLst>
          </p:cNvPr>
          <p:cNvSpPr>
            <a:spLocks noGrp="1"/>
          </p:cNvSpPr>
          <p:nvPr>
            <p:ph idx="1"/>
          </p:nvPr>
        </p:nvSpPr>
        <p:spPr>
          <a:xfrm>
            <a:off x="838200" y="1825625"/>
            <a:ext cx="4123414" cy="4351338"/>
          </a:xfrm>
        </p:spPr>
        <p:txBody>
          <a:bodyPr>
            <a:normAutofit lnSpcReduction="10000"/>
          </a:bodyPr>
          <a:lstStyle/>
          <a:p>
            <a:r>
              <a:rPr lang="en-US" altLang="zh-TW" dirty="0"/>
              <a:t>When RL is equal to </a:t>
            </a:r>
            <a:r>
              <a:rPr lang="en-US" altLang="zh-TW" dirty="0" err="1"/>
              <a:t>Rc</a:t>
            </a:r>
            <a:r>
              <a:rPr lang="en-US" altLang="zh-TW" dirty="0"/>
              <a:t>, the output current will be somewhat smaller the </a:t>
            </a:r>
            <a:r>
              <a:rPr lang="en-US" altLang="zh-TW" dirty="0" err="1"/>
              <a:t>Ic</a:t>
            </a:r>
            <a:r>
              <a:rPr lang="en-US" altLang="zh-TW" dirty="0"/>
              <a:t> of q1.</a:t>
            </a:r>
          </a:p>
          <a:p>
            <a:r>
              <a:rPr lang="en-US" altLang="zh-TW" dirty="0"/>
              <a:t>RL cannot be larger than </a:t>
            </a:r>
            <a:r>
              <a:rPr lang="en-US" altLang="zh-TW" dirty="0" err="1"/>
              <a:t>Rc</a:t>
            </a:r>
            <a:r>
              <a:rPr lang="en-US" altLang="zh-TW" dirty="0"/>
              <a:t> unless q1 and q2 use different power supply.</a:t>
            </a:r>
          </a:p>
          <a:p>
            <a:r>
              <a:rPr lang="en-US" altLang="zh-TW" dirty="0"/>
              <a:t>When RL is smaller than </a:t>
            </a:r>
            <a:r>
              <a:rPr lang="en-US" altLang="zh-TW" dirty="0" err="1"/>
              <a:t>Rc</a:t>
            </a:r>
            <a:r>
              <a:rPr lang="en-US" altLang="zh-TW" dirty="0"/>
              <a:t>, the output current will be somewhat larger than </a:t>
            </a:r>
            <a:r>
              <a:rPr lang="en-US" altLang="zh-TW" dirty="0" err="1"/>
              <a:t>Ic</a:t>
            </a:r>
            <a:r>
              <a:rPr lang="en-US" altLang="zh-TW" dirty="0"/>
              <a:t> of q1.</a:t>
            </a:r>
            <a:endParaRPr lang="zh-TW" altLang="en-US" dirty="0"/>
          </a:p>
        </p:txBody>
      </p:sp>
      <p:pic>
        <p:nvPicPr>
          <p:cNvPr id="5" name="圖片 4">
            <a:extLst>
              <a:ext uri="{FF2B5EF4-FFF2-40B4-BE49-F238E27FC236}">
                <a16:creationId xmlns:a16="http://schemas.microsoft.com/office/drawing/2014/main" id="{467E36F6-F013-455D-B17F-1EB6FB23DD5B}"/>
              </a:ext>
            </a:extLst>
          </p:cNvPr>
          <p:cNvPicPr>
            <a:picLocks noChangeAspect="1"/>
          </p:cNvPicPr>
          <p:nvPr/>
        </p:nvPicPr>
        <p:blipFill>
          <a:blip r:embed="rId2"/>
          <a:stretch>
            <a:fillRect/>
          </a:stretch>
        </p:blipFill>
        <p:spPr>
          <a:xfrm>
            <a:off x="5091730" y="2591521"/>
            <a:ext cx="6572588" cy="2819545"/>
          </a:xfrm>
          <a:prstGeom prst="rect">
            <a:avLst/>
          </a:prstGeom>
        </p:spPr>
      </p:pic>
      <p:sp>
        <p:nvSpPr>
          <p:cNvPr id="7" name="文字方塊 6">
            <a:extLst>
              <a:ext uri="{FF2B5EF4-FFF2-40B4-BE49-F238E27FC236}">
                <a16:creationId xmlns:a16="http://schemas.microsoft.com/office/drawing/2014/main" id="{B2B73202-C0A7-4A09-AD23-7CDE14D33E5F}"/>
              </a:ext>
            </a:extLst>
          </p:cNvPr>
          <p:cNvSpPr txBox="1"/>
          <p:nvPr/>
        </p:nvSpPr>
        <p:spPr>
          <a:xfrm>
            <a:off x="6386886" y="5807631"/>
            <a:ext cx="6094674" cy="369332"/>
          </a:xfrm>
          <a:prstGeom prst="rect">
            <a:avLst/>
          </a:prstGeom>
          <a:noFill/>
        </p:spPr>
        <p:txBody>
          <a:bodyPr wrap="square">
            <a:spAutoFit/>
          </a:bodyPr>
          <a:lstStyle/>
          <a:p>
            <a:r>
              <a:rPr lang="zh-TW" altLang="en-US" dirty="0"/>
              <a:t>https://www.wikiwand.com/en/Current_mirror</a:t>
            </a:r>
          </a:p>
        </p:txBody>
      </p:sp>
    </p:spTree>
    <p:extLst>
      <p:ext uri="{BB962C8B-B14F-4D97-AF65-F5344CB8AC3E}">
        <p14:creationId xmlns:p14="http://schemas.microsoft.com/office/powerpoint/2010/main" val="373759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3E962D-DD92-4BCF-9941-4A8BE2D453AF}"/>
              </a:ext>
            </a:extLst>
          </p:cNvPr>
          <p:cNvSpPr>
            <a:spLocks noGrp="1"/>
          </p:cNvSpPr>
          <p:nvPr>
            <p:ph type="title"/>
          </p:nvPr>
        </p:nvSpPr>
        <p:spPr/>
        <p:txBody>
          <a:bodyPr/>
          <a:lstStyle/>
          <a:p>
            <a:r>
              <a:rPr lang="en-US" altLang="zh-TW" dirty="0"/>
              <a:t>Current Mirror/Source 2 Using PNP BJT</a:t>
            </a:r>
            <a:endParaRPr lang="zh-TW" altLang="en-US" dirty="0"/>
          </a:p>
        </p:txBody>
      </p:sp>
      <p:sp>
        <p:nvSpPr>
          <p:cNvPr id="3" name="內容版面配置區 2">
            <a:extLst>
              <a:ext uri="{FF2B5EF4-FFF2-40B4-BE49-F238E27FC236}">
                <a16:creationId xmlns:a16="http://schemas.microsoft.com/office/drawing/2014/main" id="{B3DF13A4-98E1-4771-A91B-4DE3A63D4998}"/>
              </a:ext>
            </a:extLst>
          </p:cNvPr>
          <p:cNvSpPr>
            <a:spLocks noGrp="1"/>
          </p:cNvSpPr>
          <p:nvPr>
            <p:ph idx="1"/>
          </p:nvPr>
        </p:nvSpPr>
        <p:spPr>
          <a:xfrm>
            <a:off x="838200" y="1825625"/>
            <a:ext cx="5936311" cy="4351338"/>
          </a:xfrm>
        </p:spPr>
        <p:txBody>
          <a:bodyPr>
            <a:normAutofit lnSpcReduction="10000"/>
          </a:bodyPr>
          <a:lstStyle/>
          <a:p>
            <a:r>
              <a:rPr lang="en-US" altLang="zh-TW" dirty="0"/>
              <a:t>As we can see in 741, one usually needs to have complementary current mirror to maintain a standard current.</a:t>
            </a:r>
          </a:p>
          <a:p>
            <a:r>
              <a:rPr lang="en-US" altLang="zh-TW" dirty="0"/>
              <a:t> In 741, the differential input stage also contains a current source which adds emitter resistors in order to increase the output impedance of the current source. It is a modified current source by Wilson.</a:t>
            </a:r>
          </a:p>
          <a:p>
            <a:r>
              <a:rPr lang="en-US" altLang="zh-TW" dirty="0"/>
              <a:t>It is noted that the two currents are not always equal.</a:t>
            </a:r>
          </a:p>
          <a:p>
            <a:endParaRPr lang="zh-TW" altLang="en-US" dirty="0"/>
          </a:p>
        </p:txBody>
      </p:sp>
      <p:pic>
        <p:nvPicPr>
          <p:cNvPr id="5" name="圖片 4">
            <a:extLst>
              <a:ext uri="{FF2B5EF4-FFF2-40B4-BE49-F238E27FC236}">
                <a16:creationId xmlns:a16="http://schemas.microsoft.com/office/drawing/2014/main" id="{E4A13FCA-8AE3-4FEF-8F49-B4471040C9B0}"/>
              </a:ext>
            </a:extLst>
          </p:cNvPr>
          <p:cNvPicPr>
            <a:picLocks noChangeAspect="1"/>
          </p:cNvPicPr>
          <p:nvPr/>
        </p:nvPicPr>
        <p:blipFill>
          <a:blip r:embed="rId2"/>
          <a:stretch>
            <a:fillRect/>
          </a:stretch>
        </p:blipFill>
        <p:spPr>
          <a:xfrm>
            <a:off x="6885830" y="1825626"/>
            <a:ext cx="5207936" cy="3113740"/>
          </a:xfrm>
          <a:prstGeom prst="rect">
            <a:avLst/>
          </a:prstGeom>
        </p:spPr>
      </p:pic>
    </p:spTree>
    <p:extLst>
      <p:ext uri="{BB962C8B-B14F-4D97-AF65-F5344CB8AC3E}">
        <p14:creationId xmlns:p14="http://schemas.microsoft.com/office/powerpoint/2010/main" val="208225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99A8B4F-0FED-46C0-9186-5A8E116D8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0"/>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A6861EE-7660-46C9-80BD-173B8F7454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A83EE40D-214B-441B-AFDB-15ED6F188C66}"/>
              </a:ext>
            </a:extLst>
          </p:cNvPr>
          <p:cNvSpPr>
            <a:spLocks noGrp="1"/>
          </p:cNvSpPr>
          <p:nvPr>
            <p:ph type="title"/>
          </p:nvPr>
        </p:nvSpPr>
        <p:spPr>
          <a:xfrm>
            <a:off x="807365" y="802955"/>
            <a:ext cx="6318649" cy="1454051"/>
          </a:xfrm>
        </p:spPr>
        <p:txBody>
          <a:bodyPr>
            <a:normAutofit/>
          </a:bodyPr>
          <a:lstStyle/>
          <a:p>
            <a:r>
              <a:rPr lang="en-US" altLang="zh-TW" sz="3600">
                <a:solidFill>
                  <a:srgbClr val="000000"/>
                </a:solidFill>
              </a:rPr>
              <a:t>Wilson Current Mirror/Source NPN</a:t>
            </a:r>
            <a:endParaRPr lang="zh-TW" altLang="en-US" sz="3600">
              <a:solidFill>
                <a:srgbClr val="000000"/>
              </a:solidFill>
            </a:endParaRPr>
          </a:p>
        </p:txBody>
      </p:sp>
      <p:sp>
        <p:nvSpPr>
          <p:cNvPr id="3" name="內容版面配置區 2">
            <a:extLst>
              <a:ext uri="{FF2B5EF4-FFF2-40B4-BE49-F238E27FC236}">
                <a16:creationId xmlns:a16="http://schemas.microsoft.com/office/drawing/2014/main" id="{6FFD6D25-E5E2-41FD-9343-57B372C2FD97}"/>
              </a:ext>
            </a:extLst>
          </p:cNvPr>
          <p:cNvSpPr>
            <a:spLocks noGrp="1"/>
          </p:cNvSpPr>
          <p:nvPr>
            <p:ph idx="1"/>
          </p:nvPr>
        </p:nvSpPr>
        <p:spPr>
          <a:xfrm>
            <a:off x="803807" y="2421682"/>
            <a:ext cx="4650524" cy="3639289"/>
          </a:xfrm>
        </p:spPr>
        <p:txBody>
          <a:bodyPr anchor="ctr">
            <a:normAutofit/>
          </a:bodyPr>
          <a:lstStyle/>
          <a:p>
            <a:r>
              <a:rPr lang="en-US" altLang="zh-TW" sz="2000" dirty="0">
                <a:solidFill>
                  <a:srgbClr val="000000"/>
                </a:solidFill>
              </a:rPr>
              <a:t>To reduce the current gain error by adding one transistor.</a:t>
            </a:r>
          </a:p>
          <a:p>
            <a:r>
              <a:rPr lang="en-US" altLang="zh-TW" sz="2000" dirty="0">
                <a:solidFill>
                  <a:srgbClr val="000000"/>
                </a:solidFill>
              </a:rPr>
              <a:t>If it is not close enough, one can add more transistors. </a:t>
            </a:r>
          </a:p>
          <a:p>
            <a:r>
              <a:rPr lang="en-US" altLang="zh-TW" sz="2000" dirty="0">
                <a:solidFill>
                  <a:srgbClr val="000000"/>
                </a:solidFill>
              </a:rPr>
              <a:t>There are also other modification to the current mirror circuit. For the </a:t>
            </a:r>
            <a:r>
              <a:rPr lang="en-US" altLang="zh-TW" sz="2000" dirty="0" err="1">
                <a:solidFill>
                  <a:srgbClr val="000000"/>
                </a:solidFill>
              </a:rPr>
              <a:t>wildar</a:t>
            </a:r>
            <a:r>
              <a:rPr lang="en-US" altLang="zh-TW" sz="2000" dirty="0">
                <a:solidFill>
                  <a:srgbClr val="000000"/>
                </a:solidFill>
              </a:rPr>
              <a:t> version, one can now use RL larger than R1.</a:t>
            </a:r>
          </a:p>
          <a:p>
            <a:r>
              <a:rPr lang="en-US" altLang="zh-TW" sz="2000" dirty="0">
                <a:solidFill>
                  <a:srgbClr val="000000"/>
                </a:solidFill>
              </a:rPr>
              <a:t>To stabilize the current source, one can add feedback </a:t>
            </a:r>
          </a:p>
          <a:p>
            <a:r>
              <a:rPr lang="en-US" altLang="zh-TW" sz="2000" dirty="0">
                <a:solidFill>
                  <a:srgbClr val="000000"/>
                </a:solidFill>
              </a:rPr>
              <a:t>Please see ref with caution.</a:t>
            </a:r>
            <a:endParaRPr lang="zh-TW" altLang="en-US" sz="2000" dirty="0">
              <a:solidFill>
                <a:srgbClr val="000000"/>
              </a:solidFill>
            </a:endParaRPr>
          </a:p>
        </p:txBody>
      </p:sp>
      <p:sp>
        <p:nvSpPr>
          <p:cNvPr id="33" name="Oval 32">
            <a:extLst>
              <a:ext uri="{FF2B5EF4-FFF2-40B4-BE49-F238E27FC236}">
                <a16:creationId xmlns:a16="http://schemas.microsoft.com/office/drawing/2014/main" id="{38A69B74-22E3-47CC-823F-18BE7930C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36" y="2960687"/>
            <a:ext cx="2668748" cy="2668748"/>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71">
            <a:extLst>
              <a:ext uri="{FF2B5EF4-FFF2-40B4-BE49-F238E27FC236}">
                <a16:creationId xmlns:a16="http://schemas.microsoft.com/office/drawing/2014/main" id="{1778637B-5DB8-4A75-B2E6-FC2B1BB9A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014" y="2"/>
            <a:ext cx="4034987" cy="3428147"/>
          </a:xfrm>
          <a:custGeom>
            <a:avLst/>
            <a:gdLst>
              <a:gd name="connsiteX0" fmla="*/ 350825 w 4034987"/>
              <a:gd name="connsiteY0" fmla="*/ 0 h 3428147"/>
              <a:gd name="connsiteX1" fmla="*/ 4034987 w 4034987"/>
              <a:gd name="connsiteY1" fmla="*/ 0 h 3428147"/>
              <a:gd name="connsiteX2" fmla="*/ 4034987 w 4034987"/>
              <a:gd name="connsiteY2" fmla="*/ 2505205 h 3428147"/>
              <a:gd name="connsiteX3" fmla="*/ 3951822 w 4034987"/>
              <a:gd name="connsiteY3" fmla="*/ 2616420 h 3428147"/>
              <a:gd name="connsiteX4" fmla="*/ 2230590 w 4034987"/>
              <a:gd name="connsiteY4" fmla="*/ 3428147 h 3428147"/>
              <a:gd name="connsiteX5" fmla="*/ 0 w 4034987"/>
              <a:gd name="connsiteY5" fmla="*/ 1197557 h 3428147"/>
              <a:gd name="connsiteX6" fmla="*/ 269220 w 4034987"/>
              <a:gd name="connsiteY6" fmla="*/ 134326 h 342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987" h="3428147">
                <a:moveTo>
                  <a:pt x="350825" y="0"/>
                </a:moveTo>
                <a:lnTo>
                  <a:pt x="4034987" y="0"/>
                </a:lnTo>
                <a:lnTo>
                  <a:pt x="4034987" y="2505205"/>
                </a:lnTo>
                <a:lnTo>
                  <a:pt x="3951822" y="2616420"/>
                </a:lnTo>
                <a:cubicBezTo>
                  <a:pt x="3542699" y="3112162"/>
                  <a:pt x="2923546" y="3428147"/>
                  <a:pt x="2230590" y="3428147"/>
                </a:cubicBezTo>
                <a:cubicBezTo>
                  <a:pt x="998669" y="3428147"/>
                  <a:pt x="0" y="2429478"/>
                  <a:pt x="0" y="1197557"/>
                </a:cubicBezTo>
                <a:cubicBezTo>
                  <a:pt x="0" y="812582"/>
                  <a:pt x="97526" y="450385"/>
                  <a:pt x="269220" y="134326"/>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圖片 8">
            <a:extLst>
              <a:ext uri="{FF2B5EF4-FFF2-40B4-BE49-F238E27FC236}">
                <a16:creationId xmlns:a16="http://schemas.microsoft.com/office/drawing/2014/main" id="{8D5A3A48-C43E-46E4-80C1-3892D129DFD5}"/>
              </a:ext>
            </a:extLst>
          </p:cNvPr>
          <p:cNvPicPr>
            <a:picLocks noChangeAspect="1"/>
          </p:cNvPicPr>
          <p:nvPr/>
        </p:nvPicPr>
        <p:blipFill>
          <a:blip r:embed="rId3"/>
          <a:stretch>
            <a:fillRect/>
          </a:stretch>
        </p:blipFill>
        <p:spPr>
          <a:xfrm>
            <a:off x="8759844" y="275513"/>
            <a:ext cx="3205839" cy="2300189"/>
          </a:xfrm>
          <a:prstGeom prst="rect">
            <a:avLst/>
          </a:prstGeom>
        </p:spPr>
      </p:pic>
      <p:pic>
        <p:nvPicPr>
          <p:cNvPr id="5" name="圖片 4">
            <a:extLst>
              <a:ext uri="{FF2B5EF4-FFF2-40B4-BE49-F238E27FC236}">
                <a16:creationId xmlns:a16="http://schemas.microsoft.com/office/drawing/2014/main" id="{5A1F2E6E-F966-4CD3-89F0-732F13741069}"/>
              </a:ext>
            </a:extLst>
          </p:cNvPr>
          <p:cNvPicPr>
            <a:picLocks noChangeAspect="1"/>
          </p:cNvPicPr>
          <p:nvPr/>
        </p:nvPicPr>
        <p:blipFill>
          <a:blip r:embed="rId4"/>
          <a:stretch>
            <a:fillRect/>
          </a:stretch>
        </p:blipFill>
        <p:spPr>
          <a:xfrm>
            <a:off x="6544042" y="3478741"/>
            <a:ext cx="1746700" cy="1606964"/>
          </a:xfrm>
          <a:prstGeom prst="rect">
            <a:avLst/>
          </a:prstGeom>
        </p:spPr>
      </p:pic>
      <p:sp>
        <p:nvSpPr>
          <p:cNvPr id="37" name="Freeform 75">
            <a:extLst>
              <a:ext uri="{FF2B5EF4-FFF2-40B4-BE49-F238E27FC236}">
                <a16:creationId xmlns:a16="http://schemas.microsoft.com/office/drawing/2014/main" id="{0035A30C-45F3-4EFB-B2E8-6E2A11843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9131" y="4258570"/>
            <a:ext cx="3132869" cy="2599430"/>
          </a:xfrm>
          <a:custGeom>
            <a:avLst/>
            <a:gdLst>
              <a:gd name="connsiteX0" fmla="*/ 1612418 w 3061881"/>
              <a:gd name="connsiteY0" fmla="*/ 0 h 2540529"/>
              <a:gd name="connsiteX1" fmla="*/ 3030226 w 3061881"/>
              <a:gd name="connsiteY1" fmla="*/ 843844 h 2540529"/>
              <a:gd name="connsiteX2" fmla="*/ 3061881 w 3061881"/>
              <a:gd name="connsiteY2" fmla="*/ 909556 h 2540529"/>
              <a:gd name="connsiteX3" fmla="*/ 3061881 w 3061881"/>
              <a:gd name="connsiteY3" fmla="*/ 2315281 h 2540529"/>
              <a:gd name="connsiteX4" fmla="*/ 3030226 w 3061881"/>
              <a:gd name="connsiteY4" fmla="*/ 2380992 h 2540529"/>
              <a:gd name="connsiteX5" fmla="*/ 2949460 w 3061881"/>
              <a:gd name="connsiteY5" fmla="*/ 2513937 h 2540529"/>
              <a:gd name="connsiteX6" fmla="*/ 2929575 w 3061881"/>
              <a:gd name="connsiteY6" fmla="*/ 2540529 h 2540529"/>
              <a:gd name="connsiteX7" fmla="*/ 295261 w 3061881"/>
              <a:gd name="connsiteY7" fmla="*/ 2540529 h 2540529"/>
              <a:gd name="connsiteX8" fmla="*/ 275376 w 3061881"/>
              <a:gd name="connsiteY8" fmla="*/ 2513937 h 2540529"/>
              <a:gd name="connsiteX9" fmla="*/ 0 w 3061881"/>
              <a:gd name="connsiteY9" fmla="*/ 1612418 h 2540529"/>
              <a:gd name="connsiteX10" fmla="*/ 1612418 w 3061881"/>
              <a:gd name="connsiteY10" fmla="*/ 0 h 254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1881" h="2540529">
                <a:moveTo>
                  <a:pt x="1612418" y="0"/>
                </a:moveTo>
                <a:cubicBezTo>
                  <a:pt x="2224646" y="0"/>
                  <a:pt x="2757180" y="341213"/>
                  <a:pt x="3030226" y="843844"/>
                </a:cubicBezTo>
                <a:lnTo>
                  <a:pt x="3061881" y="909556"/>
                </a:lnTo>
                <a:lnTo>
                  <a:pt x="3061881" y="2315281"/>
                </a:lnTo>
                <a:lnTo>
                  <a:pt x="3030226" y="2380992"/>
                </a:lnTo>
                <a:cubicBezTo>
                  <a:pt x="3005404"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圖片 12">
            <a:extLst>
              <a:ext uri="{FF2B5EF4-FFF2-40B4-BE49-F238E27FC236}">
                <a16:creationId xmlns:a16="http://schemas.microsoft.com/office/drawing/2014/main" id="{F662143A-04F5-4C7A-87E2-B005BA52F474}"/>
              </a:ext>
            </a:extLst>
          </p:cNvPr>
          <p:cNvPicPr>
            <a:picLocks noChangeAspect="1"/>
          </p:cNvPicPr>
          <p:nvPr/>
        </p:nvPicPr>
        <p:blipFill>
          <a:blip r:embed="rId5"/>
          <a:stretch>
            <a:fillRect/>
          </a:stretch>
        </p:blipFill>
        <p:spPr>
          <a:xfrm>
            <a:off x="9533568" y="5044478"/>
            <a:ext cx="2432116" cy="1593036"/>
          </a:xfrm>
          <a:prstGeom prst="rect">
            <a:avLst/>
          </a:prstGeom>
        </p:spPr>
      </p:pic>
      <p:sp>
        <p:nvSpPr>
          <p:cNvPr id="7" name="文字方塊 6">
            <a:extLst>
              <a:ext uri="{FF2B5EF4-FFF2-40B4-BE49-F238E27FC236}">
                <a16:creationId xmlns:a16="http://schemas.microsoft.com/office/drawing/2014/main" id="{33C8778E-F667-4EFB-AD88-3063512850E3}"/>
              </a:ext>
            </a:extLst>
          </p:cNvPr>
          <p:cNvSpPr txBox="1"/>
          <p:nvPr/>
        </p:nvSpPr>
        <p:spPr>
          <a:xfrm>
            <a:off x="803807" y="5928678"/>
            <a:ext cx="6094674" cy="646331"/>
          </a:xfrm>
          <a:prstGeom prst="rect">
            <a:avLst/>
          </a:prstGeom>
          <a:noFill/>
        </p:spPr>
        <p:txBody>
          <a:bodyPr wrap="square">
            <a:spAutoFit/>
          </a:bodyPr>
          <a:lstStyle/>
          <a:p>
            <a:pPr>
              <a:spcAft>
                <a:spcPts val="600"/>
              </a:spcAft>
            </a:pPr>
            <a:r>
              <a:rPr lang="zh-TW" altLang="en-US" dirty="0"/>
              <a:t>https://wiki.analog.com/university/courses/electronics/text/chapter-11</a:t>
            </a:r>
          </a:p>
        </p:txBody>
      </p:sp>
    </p:spTree>
    <p:extLst>
      <p:ext uri="{BB962C8B-B14F-4D97-AF65-F5344CB8AC3E}">
        <p14:creationId xmlns:p14="http://schemas.microsoft.com/office/powerpoint/2010/main" val="155583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4D96F5-F247-4327-A349-71BC80D7D7CD}"/>
              </a:ext>
            </a:extLst>
          </p:cNvPr>
          <p:cNvSpPr>
            <a:spLocks noGrp="1"/>
          </p:cNvSpPr>
          <p:nvPr>
            <p:ph type="title"/>
          </p:nvPr>
        </p:nvSpPr>
        <p:spPr/>
        <p:txBody>
          <a:bodyPr/>
          <a:lstStyle/>
          <a:p>
            <a:r>
              <a:rPr lang="en-US" altLang="zh-TW" dirty="0"/>
              <a:t>V</a:t>
            </a:r>
            <a:r>
              <a:rPr lang="en-US" altLang="zh-TW" sz="3200" dirty="0"/>
              <a:t>BE</a:t>
            </a:r>
            <a:r>
              <a:rPr lang="en-US" altLang="zh-TW" dirty="0"/>
              <a:t> Multiplier</a:t>
            </a:r>
            <a:endParaRPr lang="zh-TW" altLang="en-US" dirty="0"/>
          </a:p>
        </p:txBody>
      </p:sp>
      <p:sp>
        <p:nvSpPr>
          <p:cNvPr id="3" name="內容版面配置區 2">
            <a:extLst>
              <a:ext uri="{FF2B5EF4-FFF2-40B4-BE49-F238E27FC236}">
                <a16:creationId xmlns:a16="http://schemas.microsoft.com/office/drawing/2014/main" id="{2EB33DDC-967A-4148-95EE-C90E8F61D39C}"/>
              </a:ext>
            </a:extLst>
          </p:cNvPr>
          <p:cNvSpPr>
            <a:spLocks noGrp="1"/>
          </p:cNvSpPr>
          <p:nvPr>
            <p:ph idx="1"/>
          </p:nvPr>
        </p:nvSpPr>
        <p:spPr>
          <a:xfrm>
            <a:off x="838199" y="1825625"/>
            <a:ext cx="7582232" cy="3678636"/>
          </a:xfrm>
        </p:spPr>
        <p:txBody>
          <a:bodyPr>
            <a:normAutofit fontScale="92500" lnSpcReduction="10000"/>
          </a:bodyPr>
          <a:lstStyle/>
          <a:p>
            <a:r>
              <a:rPr lang="en-US" altLang="zh-TW" sz="2400" dirty="0"/>
              <a:t>In the PP Stage, one needs to bias the output transistors. Depending on the bias, the PP stage can operate at either class-A, class-AB or class-B modes.</a:t>
            </a:r>
          </a:p>
          <a:p>
            <a:r>
              <a:rPr lang="en-US" altLang="zh-TW" sz="2400" dirty="0"/>
              <a:t>In the previous loop, we use diodes and transistors to create the bias voltage. Thus, the bias voltage can only be multiples of VBE such that one cannot create precise bias voltage.</a:t>
            </a:r>
          </a:p>
          <a:p>
            <a:r>
              <a:rPr lang="en-US" altLang="zh-TW" sz="2400" dirty="0"/>
              <a:t>With VBE multiplier, </a:t>
            </a:r>
            <a:r>
              <a:rPr lang="en-US" altLang="zh-TW" sz="2400" dirty="0" err="1"/>
              <a:t>it’seasily</a:t>
            </a:r>
            <a:r>
              <a:rPr lang="en-US" altLang="zh-TW" sz="2400" dirty="0"/>
              <a:t> control the bias voltage.</a:t>
            </a:r>
          </a:p>
          <a:p>
            <a:r>
              <a:rPr lang="en-US" altLang="zh-TW" sz="2400" dirty="0"/>
              <a:t>However, one needs to be careful when choosing all the resistors.</a:t>
            </a:r>
          </a:p>
          <a:p>
            <a:pPr lvl="1"/>
            <a:r>
              <a:rPr lang="en-US" altLang="zh-TW" sz="1600" dirty="0"/>
              <a:t>r3/r4 is critical to the operating point of q1.</a:t>
            </a:r>
          </a:p>
          <a:p>
            <a:pPr lvl="1"/>
            <a:r>
              <a:rPr lang="en-US" altLang="zh-TW" sz="1600" dirty="0"/>
              <a:t>r1/r2 is critical to the </a:t>
            </a:r>
            <a:r>
              <a:rPr lang="en-US" altLang="zh-TW" sz="1600" dirty="0" err="1"/>
              <a:t>Vce</a:t>
            </a:r>
            <a:r>
              <a:rPr lang="en-US" altLang="zh-TW" sz="1600" dirty="0"/>
              <a:t> voltage, also in calculation.</a:t>
            </a:r>
            <a:endParaRPr lang="zh-TW" altLang="en-US" sz="1600" dirty="0"/>
          </a:p>
        </p:txBody>
      </p:sp>
      <p:pic>
        <p:nvPicPr>
          <p:cNvPr id="5" name="圖片 4">
            <a:extLst>
              <a:ext uri="{FF2B5EF4-FFF2-40B4-BE49-F238E27FC236}">
                <a16:creationId xmlns:a16="http://schemas.microsoft.com/office/drawing/2014/main" id="{B0A6DC26-EE49-41C6-809A-9A77153C05A4}"/>
              </a:ext>
            </a:extLst>
          </p:cNvPr>
          <p:cNvPicPr>
            <a:picLocks noChangeAspect="1"/>
          </p:cNvPicPr>
          <p:nvPr/>
        </p:nvPicPr>
        <p:blipFill>
          <a:blip r:embed="rId2"/>
          <a:stretch>
            <a:fillRect/>
          </a:stretch>
        </p:blipFill>
        <p:spPr>
          <a:xfrm>
            <a:off x="8605867" y="2329098"/>
            <a:ext cx="2609984" cy="3175163"/>
          </a:xfrm>
          <a:prstGeom prst="rect">
            <a:avLst/>
          </a:prstGeom>
        </p:spPr>
      </p:pic>
      <p:sp>
        <p:nvSpPr>
          <p:cNvPr id="13" name="文字方塊 12">
            <a:extLst>
              <a:ext uri="{FF2B5EF4-FFF2-40B4-BE49-F238E27FC236}">
                <a16:creationId xmlns:a16="http://schemas.microsoft.com/office/drawing/2014/main" id="{01380142-FBD5-4BB8-9B63-1EB5FE918649}"/>
              </a:ext>
            </a:extLst>
          </p:cNvPr>
          <p:cNvSpPr txBox="1"/>
          <p:nvPr/>
        </p:nvSpPr>
        <p:spPr>
          <a:xfrm>
            <a:off x="880652" y="5855774"/>
            <a:ext cx="4645423" cy="369332"/>
          </a:xfrm>
          <a:prstGeom prst="rect">
            <a:avLst/>
          </a:prstGeom>
          <a:noFill/>
        </p:spPr>
        <p:txBody>
          <a:bodyPr wrap="square">
            <a:spAutoFit/>
          </a:bodyPr>
          <a:lstStyle/>
          <a:p>
            <a:r>
              <a:rPr lang="zh-TW" altLang="en-US" dirty="0"/>
              <a:t>https://en.wikipedia.org/wiki/Rubber_diode</a:t>
            </a:r>
          </a:p>
        </p:txBody>
      </p:sp>
      <p:sp>
        <p:nvSpPr>
          <p:cNvPr id="15" name="文字方塊 14">
            <a:extLst>
              <a:ext uri="{FF2B5EF4-FFF2-40B4-BE49-F238E27FC236}">
                <a16:creationId xmlns:a16="http://schemas.microsoft.com/office/drawing/2014/main" id="{643BA1D8-8AB2-4C4C-83CA-90189D0EDB0E}"/>
              </a:ext>
            </a:extLst>
          </p:cNvPr>
          <p:cNvSpPr txBox="1"/>
          <p:nvPr/>
        </p:nvSpPr>
        <p:spPr>
          <a:xfrm>
            <a:off x="880652" y="6271893"/>
            <a:ext cx="6094674" cy="369332"/>
          </a:xfrm>
          <a:prstGeom prst="rect">
            <a:avLst/>
          </a:prstGeom>
          <a:noFill/>
        </p:spPr>
        <p:txBody>
          <a:bodyPr wrap="square">
            <a:spAutoFit/>
          </a:bodyPr>
          <a:lstStyle/>
          <a:p>
            <a:r>
              <a:rPr lang="zh-TW" altLang="en-US" dirty="0"/>
              <a:t>https://paginas.fe.up.pt/~fff/eBook/MDA/Mult_Vbe.html</a:t>
            </a:r>
          </a:p>
        </p:txBody>
      </p:sp>
      <p:sp>
        <p:nvSpPr>
          <p:cNvPr id="19" name="文字方塊 18">
            <a:extLst>
              <a:ext uri="{FF2B5EF4-FFF2-40B4-BE49-F238E27FC236}">
                <a16:creationId xmlns:a16="http://schemas.microsoft.com/office/drawing/2014/main" id="{A8DCBE70-9AB6-4E55-B8F5-5ADDA7E744BF}"/>
              </a:ext>
            </a:extLst>
          </p:cNvPr>
          <p:cNvSpPr txBox="1"/>
          <p:nvPr/>
        </p:nvSpPr>
        <p:spPr>
          <a:xfrm>
            <a:off x="880652" y="5465526"/>
            <a:ext cx="6797610" cy="369332"/>
          </a:xfrm>
          <a:prstGeom prst="rect">
            <a:avLst/>
          </a:prstGeom>
          <a:noFill/>
        </p:spPr>
        <p:txBody>
          <a:bodyPr wrap="square">
            <a:spAutoFit/>
          </a:bodyPr>
          <a:lstStyle/>
          <a:p>
            <a:r>
              <a:rPr lang="zh-TW" altLang="en-US" dirty="0"/>
              <a:t>http://cc.ee.nchu.edu.tw/~aiclab/teaching/Electronics3/lect14.pdf</a:t>
            </a:r>
          </a:p>
        </p:txBody>
      </p:sp>
    </p:spTree>
    <p:extLst>
      <p:ext uri="{BB962C8B-B14F-4D97-AF65-F5344CB8AC3E}">
        <p14:creationId xmlns:p14="http://schemas.microsoft.com/office/powerpoint/2010/main" val="47471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BE6BA7-5133-4CA1-B660-9618C9BAE733}"/>
              </a:ext>
            </a:extLst>
          </p:cNvPr>
          <p:cNvSpPr>
            <a:spLocks noGrp="1"/>
          </p:cNvSpPr>
          <p:nvPr>
            <p:ph type="title"/>
          </p:nvPr>
        </p:nvSpPr>
        <p:spPr/>
        <p:txBody>
          <a:bodyPr/>
          <a:lstStyle/>
          <a:p>
            <a:r>
              <a:rPr lang="en-US" altLang="zh-TW" dirty="0"/>
              <a:t>V</a:t>
            </a:r>
            <a:r>
              <a:rPr lang="en-US" altLang="zh-TW" sz="3200" dirty="0"/>
              <a:t>BE</a:t>
            </a:r>
            <a:r>
              <a:rPr lang="en-US" altLang="zh-TW" dirty="0"/>
              <a:t> Multiplier with Current Source</a:t>
            </a:r>
            <a:endParaRPr lang="zh-TW" altLang="en-US" dirty="0"/>
          </a:p>
        </p:txBody>
      </p:sp>
      <p:sp>
        <p:nvSpPr>
          <p:cNvPr id="3" name="內容版面配置區 2">
            <a:extLst>
              <a:ext uri="{FF2B5EF4-FFF2-40B4-BE49-F238E27FC236}">
                <a16:creationId xmlns:a16="http://schemas.microsoft.com/office/drawing/2014/main" id="{094CB562-0926-4250-88F0-A583A4F89C9B}"/>
              </a:ext>
            </a:extLst>
          </p:cNvPr>
          <p:cNvSpPr>
            <a:spLocks noGrp="1"/>
          </p:cNvSpPr>
          <p:nvPr>
            <p:ph idx="1"/>
          </p:nvPr>
        </p:nvSpPr>
        <p:spPr>
          <a:xfrm>
            <a:off x="838200" y="1899919"/>
            <a:ext cx="6253480" cy="4277043"/>
          </a:xfrm>
        </p:spPr>
        <p:txBody>
          <a:bodyPr>
            <a:normAutofit lnSpcReduction="10000"/>
          </a:bodyPr>
          <a:lstStyle/>
          <a:p>
            <a:r>
              <a:rPr lang="en-US" altLang="zh-TW" dirty="0"/>
              <a:t>It isn’t convenient to control the current by using resistors in the previous circuit.</a:t>
            </a:r>
          </a:p>
          <a:p>
            <a:r>
              <a:rPr lang="en-US" altLang="zh-TW" dirty="0"/>
              <a:t>Instead of using resistors, a current source is applied which can easily supply the necessary current and provides an almost infinite output impedance.</a:t>
            </a:r>
          </a:p>
          <a:p>
            <a:r>
              <a:rPr lang="en-US" altLang="zh-TW" dirty="0"/>
              <a:t>One need to be careful. The </a:t>
            </a:r>
            <a:r>
              <a:rPr lang="en-US" altLang="zh-TW" dirty="0" err="1"/>
              <a:t>Vce</a:t>
            </a:r>
            <a:r>
              <a:rPr lang="en-US" altLang="zh-TW" dirty="0"/>
              <a:t> of q1 is usually not large and this implies that one need to carefully select q4 transistor if the supply voltage is large.</a:t>
            </a:r>
            <a:endParaRPr lang="zh-TW" altLang="en-US" dirty="0"/>
          </a:p>
        </p:txBody>
      </p:sp>
      <p:pic>
        <p:nvPicPr>
          <p:cNvPr id="5" name="圖片 4">
            <a:extLst>
              <a:ext uri="{FF2B5EF4-FFF2-40B4-BE49-F238E27FC236}">
                <a16:creationId xmlns:a16="http://schemas.microsoft.com/office/drawing/2014/main" id="{8626AB98-7A97-4396-830F-41D149250EA3}"/>
              </a:ext>
            </a:extLst>
          </p:cNvPr>
          <p:cNvPicPr>
            <a:picLocks noChangeAspect="1"/>
          </p:cNvPicPr>
          <p:nvPr/>
        </p:nvPicPr>
        <p:blipFill>
          <a:blip r:embed="rId2"/>
          <a:stretch>
            <a:fillRect/>
          </a:stretch>
        </p:blipFill>
        <p:spPr>
          <a:xfrm>
            <a:off x="7264190" y="2483566"/>
            <a:ext cx="4089610" cy="3035456"/>
          </a:xfrm>
          <a:prstGeom prst="rect">
            <a:avLst/>
          </a:prstGeom>
        </p:spPr>
      </p:pic>
    </p:spTree>
    <p:extLst>
      <p:ext uri="{BB962C8B-B14F-4D97-AF65-F5344CB8AC3E}">
        <p14:creationId xmlns:p14="http://schemas.microsoft.com/office/powerpoint/2010/main" val="380030181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TotalTime>
  <Words>1310</Words>
  <Application>Microsoft Office PowerPoint</Application>
  <PresentationFormat>寬螢幕</PresentationFormat>
  <Paragraphs>111</Paragraphs>
  <Slides>21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21</vt:i4>
      </vt:variant>
    </vt:vector>
  </HeadingPairs>
  <TitlesOfParts>
    <vt:vector size="26" baseType="lpstr">
      <vt:lpstr>微軟正黑體</vt:lpstr>
      <vt:lpstr>Arial</vt:lpstr>
      <vt:lpstr>Calibri</vt:lpstr>
      <vt:lpstr>Calibri Light</vt:lpstr>
      <vt:lpstr>Office 佈景主題</vt:lpstr>
      <vt:lpstr>電子電路入門導論 其它常用電路</vt:lpstr>
      <vt:lpstr>OP 放大器中常用基礎電路</vt:lpstr>
      <vt:lpstr>Early Effect</vt:lpstr>
      <vt:lpstr>Use of a transistor to create a somewhat stable current supply</vt:lpstr>
      <vt:lpstr>Current Mirror/Source 1 using NPN transistor</vt:lpstr>
      <vt:lpstr>Current Mirror/Source 2 Using PNP BJT</vt:lpstr>
      <vt:lpstr>Wilson Current Mirror/Source NPN</vt:lpstr>
      <vt:lpstr>VBE Multiplier</vt:lpstr>
      <vt:lpstr>VBE Multiplier with Current Source</vt:lpstr>
      <vt:lpstr>To create a high gain voltage amplifier</vt:lpstr>
      <vt:lpstr>Infinite output Impedance of a circuit </vt:lpstr>
      <vt:lpstr>Application of VBE Multiplier in the PP Stage</vt:lpstr>
      <vt:lpstr>For symmetric circuitry</vt:lpstr>
      <vt:lpstr>Can you design a PP stage which combines current sources and VBE multipliers? </vt:lpstr>
      <vt:lpstr>Darlington PP Stage</vt:lpstr>
      <vt:lpstr>Compound PP Stage</vt:lpstr>
      <vt:lpstr>Parallel PP Stage</vt:lpstr>
      <vt:lpstr>電路設計時注意要點</vt:lpstr>
      <vt:lpstr>Quiz(下週)：</vt:lpstr>
      <vt:lpstr>實做(下下周)</vt:lpstr>
      <vt:lpstr>測驗（下下週）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電子電路入門導論 其它常用電路</dc:title>
  <dc:creator>鴻志 楊</dc:creator>
  <cp:lastModifiedBy>鴻志 楊</cp:lastModifiedBy>
  <cp:revision>42</cp:revision>
  <dcterms:created xsi:type="dcterms:W3CDTF">2020-11-28T04:32:36Z</dcterms:created>
  <dcterms:modified xsi:type="dcterms:W3CDTF">2020-12-01T04:35:36Z</dcterms:modified>
</cp:coreProperties>
</file>