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5B900-17BD-F543-9AE0-1605E3A6FF10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968C2-52F4-E042-A9E0-B09C8C1374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0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7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3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78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5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71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01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02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68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916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2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3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46DE-EB29-BD4A-97FC-8B8D64AC6697}" type="datetimeFigureOut">
              <a:rPr kumimoji="1" lang="zh-TW" altLang="en-US" smtClean="0"/>
              <a:t>2020/10/12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64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Complex_num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lprocus.com/what-is-low-pass-filter-lpf-using-op-amp-application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electronics-notes.com/articles/analogue_circuits/operational-amplifier-op-amp/high-pass-active-filter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utterworth_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s-tutorials.ws/filter/sallen-key-filt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filter/band-stop-filter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an/sboa093a/sboa093a.pdf" TargetMode="External"/><Relationship Id="rId7" Type="http://schemas.openxmlformats.org/officeDocument/2006/relationships/hyperlink" Target="https://www.youtube.com/watch?v=kYChLRKpMA0" TargetMode="External"/><Relationship Id="rId2" Type="http://schemas.openxmlformats.org/officeDocument/2006/relationships/hyperlink" Target="https://www.electronics-tutorials.ws/opamp/opamp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np42W67R0Y" TargetMode="External"/><Relationship Id="rId5" Type="http://schemas.openxmlformats.org/officeDocument/2006/relationships/hyperlink" Target="https://www.youtube.com/watch?v=lJDjWZqhpVc&amp;list=RDCMUC4a-Gbdw7vOaccHmFo40b9g&amp;start_radio=1&amp;t=5" TargetMode="External"/><Relationship Id="rId4" Type="http://schemas.openxmlformats.org/officeDocument/2006/relationships/hyperlink" Target="https://www.electronics-tutorials.ws/filter/sallen-key-filte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utput_impedance" TargetMode="External"/><Relationship Id="rId3" Type="http://schemas.openxmlformats.org/officeDocument/2006/relationships/hyperlink" Target="https://en.wikipedia.org/wiki/Input_impedance" TargetMode="External"/><Relationship Id="rId7" Type="http://schemas.openxmlformats.org/officeDocument/2006/relationships/hyperlink" Target="https://en.wikipedia.org/wiki/Slew_rate" TargetMode="External"/><Relationship Id="rId2" Type="http://schemas.openxmlformats.org/officeDocument/2006/relationships/hyperlink" Target="https://en.wikipedia.org/wiki/Open-loop_g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hase_shift" TargetMode="External"/><Relationship Id="rId11" Type="http://schemas.openxmlformats.org/officeDocument/2006/relationships/hyperlink" Target="https://en.wikipedia.org/wiki/Power_supply_rejection_ratio" TargetMode="External"/><Relationship Id="rId5" Type="http://schemas.openxmlformats.org/officeDocument/2006/relationships/hyperlink" Target="https://en.wikipedia.org/wiki/Bandwidth_(signal_processing)" TargetMode="External"/><Relationship Id="rId10" Type="http://schemas.openxmlformats.org/officeDocument/2006/relationships/hyperlink" Target="https://en.wikipedia.org/wiki/Common-mode_rejection_ratio" TargetMode="External"/><Relationship Id="rId4" Type="http://schemas.openxmlformats.org/officeDocument/2006/relationships/hyperlink" Target="https://en.wikipedia.org/wiki/Input_offset_voltage" TargetMode="External"/><Relationship Id="rId9" Type="http://schemas.openxmlformats.org/officeDocument/2006/relationships/hyperlink" Target="https://en.wikipedia.org/wiki/Electronic_noi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llaboutcircuits.com/technical-articles/low-pass-filter-tutorial-basics-passive-RC-fil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電子電路入門導論</a:t>
            </a:r>
            <a:br>
              <a:rPr kumimoji="1" lang="en-US" altLang="zh-TW" b="1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zh-TW" altLang="en-US" sz="3200" b="1" dirty="0">
                <a:latin typeface="Microsoft JhengHei" charset="-120"/>
                <a:ea typeface="Microsoft JhengHei" charset="-120"/>
                <a:cs typeface="Microsoft JhengHei" charset="-120"/>
              </a:rPr>
              <a:t>運算放大器</a:t>
            </a:r>
            <a:r>
              <a:rPr kumimoji="1" lang="en-US" altLang="zh-TW" sz="3200" b="1" dirty="0">
                <a:latin typeface="Microsoft JhengHei" charset="-120"/>
                <a:ea typeface="Microsoft JhengHei" charset="-120"/>
                <a:cs typeface="Microsoft JhengHei" charset="-120"/>
              </a:rPr>
              <a:t>- OP Amp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成功大學資訊工程系</a:t>
            </a:r>
            <a:endParaRPr kumimoji="1" lang="en-US" altLang="zh-TW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蘇文鈺</a:t>
            </a:r>
            <a:endParaRPr kumimoji="1" lang="en-US" altLang="zh-TW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此資料圖片取自網路</a:t>
            </a:r>
          </a:p>
        </p:txBody>
      </p:sp>
    </p:spTree>
    <p:extLst>
      <p:ext uri="{BB962C8B-B14F-4D97-AF65-F5344CB8AC3E}">
        <p14:creationId xmlns:p14="http://schemas.microsoft.com/office/powerpoint/2010/main" val="101088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Complex Number (</a:t>
            </a:r>
            <a:r>
              <a:rPr kumimoji="1" lang="zh-TW" altLang="en-US" sz="4000" dirty="0"/>
              <a:t>複數</a:t>
            </a:r>
            <a:r>
              <a:rPr kumimoji="1" lang="en-US" altLang="zh-TW" sz="4000" dirty="0"/>
              <a:t>)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and Impedance (</a:t>
            </a:r>
            <a:r>
              <a:rPr kumimoji="1" lang="zh-TW" altLang="en-US" sz="4000" dirty="0"/>
              <a:t>阻抗</a:t>
            </a:r>
            <a:r>
              <a:rPr kumimoji="1" lang="en-US" altLang="zh-TW" sz="4000" dirty="0"/>
              <a:t>)</a:t>
            </a:r>
            <a:endParaRPr kumimoji="1"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hlinkClick r:id="rId2"/>
                  </a:rPr>
                  <a:t>https://en.wikipedia.org/wiki/Complex_number</a:t>
                </a:r>
                <a:endParaRPr lang="en-US" altLang="zh-TW" dirty="0"/>
              </a:p>
              <a:p>
                <a:r>
                  <a:rPr lang="zh-TW" altLang="en-US" dirty="0"/>
                  <a:t>電容的阻抗＝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charset="0"/>
                      </a:rPr>
                      <m:t>1/</m:t>
                    </m:r>
                    <m:r>
                      <a:rPr lang="en-US" altLang="zh-TW" b="0" i="1" smtClean="0">
                        <a:latin typeface="Cambria Math" charset="0"/>
                      </a:rPr>
                      <m:t>𝑖𝑤𝐶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𝑤</m:t>
                    </m:r>
                    <m:r>
                      <a:rPr lang="en-US" altLang="zh-TW" b="0" i="1" smtClean="0">
                        <a:latin typeface="Cambria Math" charset="0"/>
                      </a:rPr>
                      <m:t>=2</m:t>
                    </m:r>
                    <m:r>
                      <a:rPr lang="mr-IN" altLang="zh-TW" i="1" dirty="0" smtClean="0">
                        <a:latin typeface="Cambria Math" charset="0"/>
                      </a:rPr>
                      <m:t>𝜋</m:t>
                    </m:r>
                    <m:r>
                      <a:rPr lang="en-US" altLang="zh-TW" b="0" i="1" dirty="0" smtClean="0">
                        <a:latin typeface="Cambria Math" charset="0"/>
                      </a:rPr>
                      <m:t>𝑓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</a:t>
                </a:r>
                <a:r>
                  <a:rPr lang="zh-TW" altLang="en-US" dirty="0"/>
                  <a:t>為電容值</a:t>
                </a:r>
                <a:endParaRPr lang="en-US" altLang="zh-TW" dirty="0"/>
              </a:p>
              <a:p>
                <a:r>
                  <a:rPr lang="zh-TW" altLang="en-US" dirty="0"/>
                  <a:t>電感的阻抗＝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𝑖𝑤𝐿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𝑤</m:t>
                    </m:r>
                    <m:r>
                      <a:rPr lang="en-US" altLang="zh-TW" b="0" i="1" smtClean="0">
                        <a:latin typeface="Cambria Math" charset="0"/>
                      </a:rPr>
                      <m:t>=2</m:t>
                    </m:r>
                    <m:r>
                      <a:rPr lang="mr-IN" altLang="zh-TW" i="1" dirty="0" smtClean="0">
                        <a:latin typeface="Cambria Math" charset="0"/>
                      </a:rPr>
                      <m:t>𝜋</m:t>
                    </m:r>
                    <m:r>
                      <a:rPr lang="en-US" altLang="zh-TW" b="0" i="1" dirty="0" smtClean="0">
                        <a:latin typeface="Cambria Math" charset="0"/>
                      </a:rPr>
                      <m:t>𝑓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L</a:t>
                </a:r>
                <a:r>
                  <a:rPr lang="zh-TW" altLang="en-US" dirty="0"/>
                  <a:t>為電感值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67" y="1564515"/>
            <a:ext cx="2543439" cy="48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計算濾波器的頻率響應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26791"/>
            <a:ext cx="3542609" cy="252000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52" y="1426791"/>
            <a:ext cx="4292648" cy="252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23086" y="4469848"/>
            <a:ext cx="9345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讓我們來發揮複數（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Complex Number</a:t>
            </a: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）的用處，</a:t>
            </a:r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但是把他的基本原理與由來留給工程數學吧！</a:t>
            </a:r>
          </a:p>
        </p:txBody>
      </p:sp>
    </p:spTree>
    <p:extLst>
      <p:ext uri="{BB962C8B-B14F-4D97-AF65-F5344CB8AC3E}">
        <p14:creationId xmlns:p14="http://schemas.microsoft.com/office/powerpoint/2010/main" val="30924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換一下位置如何？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409736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0" y="1690688"/>
            <a:ext cx="3528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baseline="30000" dirty="0"/>
              <a:t>nd</a:t>
            </a:r>
            <a:r>
              <a:rPr kumimoji="1" lang="en-US" altLang="zh-TW" dirty="0"/>
              <a:t> order LPF/HPF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4837"/>
            <a:ext cx="4492800" cy="202238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00" y="1617588"/>
            <a:ext cx="4453200" cy="20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9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主動式的一階低通濾波器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6157" cy="1170494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https://www.elprocus.com/what-is-low-pass-filter-lpf-using-op-amp-applications/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93082"/>
            <a:ext cx="8763000" cy="31877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5251" y="5878058"/>
            <a:ext cx="1054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只要都換成阻抗，其計算與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P.6</a:t>
            </a: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計算增益的方式沒有兩樣！</a:t>
            </a:r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24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主動式的一階高通濾波器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903067" cy="4205524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https://www.electronics-notes.com/articles/analogue_circuits/operational-amplifier-op-amp/high-pass-active-filter.php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225" y="1283139"/>
            <a:ext cx="4208575" cy="52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Butterworth filter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Butterworth stated </a:t>
            </a:r>
            <a:r>
              <a:rPr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that:</a:t>
            </a:r>
            <a:r>
              <a:rPr lang="en-US" altLang="zh-TW" dirty="0" err="1"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“An</a:t>
            </a:r>
            <a:r>
              <a:rPr lang="en-US" altLang="zh-TW" dirty="0"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 ideal electrical filter should not only completely reject the unwanted frequencies but should also have uniform sensitivity for the wanted frequencies”. 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雖然這個是不可能的。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en-US" altLang="zh-TW" dirty="0">
                <a:hlinkClick r:id="rId2"/>
              </a:rPr>
              <a:t>https://en.wikipedia.org/wiki/Butterworth_filter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因為計算公式的不同，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filter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的特性也不一樣，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Butterworth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只是其中一種，它比較常用的原因是“</a:t>
            </a:r>
            <a:r>
              <a:rPr lang="en-US" altLang="zh-TW" b="1" dirty="0">
                <a:latin typeface="Microsoft JhengHei" charset="-120"/>
                <a:ea typeface="Microsoft JhengHei" charset="-120"/>
                <a:cs typeface="Microsoft JhengHei" charset="-120"/>
              </a:rPr>
              <a:t>maximally flat magnitude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”或是“</a:t>
            </a:r>
            <a:r>
              <a:rPr kumimoji="1" lang="en-US" altLang="zh-TW" b="1" dirty="0">
                <a:latin typeface="Microsoft JhengHei" charset="-120"/>
                <a:ea typeface="Microsoft JhengHei" charset="-120"/>
                <a:cs typeface="Microsoft JhengHei" charset="-120"/>
              </a:rPr>
              <a:t>equal ripple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”。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公式：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49" y="5398851"/>
            <a:ext cx="2740896" cy="1088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92" y="5265585"/>
            <a:ext cx="4720744" cy="13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8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什麼是頻率響應（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frequency response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）？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礙於先備知識，我們這裡只講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Magnitude response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什麼是</a:t>
            </a:r>
            <a:r>
              <a:rPr kumimoji="1" lang="en-US" altLang="zh-TW" b="1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first-order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</a:p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什麼是</a:t>
            </a:r>
            <a:r>
              <a:rPr kumimoji="1" lang="en-US" altLang="zh-TW" b="1" dirty="0" err="1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db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</a:p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什麼是</a:t>
            </a:r>
            <a:r>
              <a:rPr kumimoji="1" lang="en-US" altLang="zh-TW" b="1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octave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與</a:t>
            </a:r>
            <a:r>
              <a:rPr kumimoji="1" lang="en-US" altLang="zh-TW" b="1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decade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83" y="2404407"/>
            <a:ext cx="5331568" cy="43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如果你把</a:t>
            </a:r>
            <a:r>
              <a:rPr kumimoji="1" lang="en-US" altLang="zh-TW" i="1" dirty="0" err="1">
                <a:latin typeface="Microsoft JhengHei" charset="-120"/>
                <a:ea typeface="Microsoft JhengHei" charset="-120"/>
                <a:cs typeface="Microsoft JhengHei" charset="-120"/>
              </a:rPr>
              <a:t>jw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換成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s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42" y="1690688"/>
            <a:ext cx="9778728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694795" y="611012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>
                <a:latin typeface="Microsoft JhengHei" charset="-120"/>
                <a:ea typeface="Microsoft JhengHei" charset="-120"/>
                <a:cs typeface="Microsoft JhengHei" charset="-120"/>
              </a:rPr>
              <a:t>因為還沒上過工程數學，請大家先以此為事實！</a:t>
            </a:r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15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其他類型的濾波器特性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90" y="1622594"/>
            <a:ext cx="5788219" cy="4985037"/>
          </a:xfrm>
        </p:spPr>
      </p:pic>
    </p:spTree>
    <p:extLst>
      <p:ext uri="{BB962C8B-B14F-4D97-AF65-F5344CB8AC3E}">
        <p14:creationId xmlns:p14="http://schemas.microsoft.com/office/powerpoint/2010/main" val="121960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運算放大器的簡易等效模擬模型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08" y="1690688"/>
            <a:ext cx="4401584" cy="4351338"/>
          </a:xfrm>
        </p:spPr>
      </p:pic>
    </p:spTree>
    <p:extLst>
      <p:ext uri="{BB962C8B-B14F-4D97-AF65-F5344CB8AC3E}">
        <p14:creationId xmlns:p14="http://schemas.microsoft.com/office/powerpoint/2010/main" val="36433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實現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Butterworth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濾波器的架構之一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994498" cy="518741"/>
          </a:xfrm>
        </p:spPr>
        <p:txBody>
          <a:bodyPr/>
          <a:lstStyle/>
          <a:p>
            <a:r>
              <a:rPr kumimoji="1" lang="en-US" altLang="zh-TW" dirty="0" err="1"/>
              <a:t>Sallen</a:t>
            </a:r>
            <a:r>
              <a:rPr kumimoji="1" lang="en-US" altLang="zh-TW" dirty="0"/>
              <a:t>-Key</a:t>
            </a:r>
            <a:r>
              <a:rPr kumimoji="1" lang="zh-TW" altLang="en-US" dirty="0"/>
              <a:t>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22" y="1586147"/>
            <a:ext cx="6299200" cy="1244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82" y="3043114"/>
            <a:ext cx="5347116" cy="3158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56034" y="6413831"/>
            <a:ext cx="615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https://www.electronics-tutorials.ws/filter/sallen-key-filter.html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0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Sallen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-Key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低通濾波器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919698"/>
            <a:ext cx="9639300" cy="11811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315511"/>
            <a:ext cx="4876800" cy="1155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148"/>
            <a:ext cx="3962400" cy="1384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12" y="1027906"/>
            <a:ext cx="5398525" cy="3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3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22324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TW" sz="3600" dirty="0" err="1">
                <a:latin typeface="Microsoft JhengHei" charset="-120"/>
                <a:ea typeface="Microsoft JhengHei" charset="-120"/>
                <a:cs typeface="Microsoft JhengHei" charset="-120"/>
              </a:rPr>
              <a:t>highpass</a:t>
            </a:r>
            <a:r>
              <a:rPr kumimoji="1" lang="zh-TW" altLang="en-US" sz="3600" dirty="0">
                <a:latin typeface="Microsoft JhengHei" charset="-120"/>
                <a:ea typeface="Microsoft JhengHei" charset="-120"/>
                <a:cs typeface="Microsoft JhengHei" charset="-120"/>
              </a:rPr>
              <a:t>濾波器與</a:t>
            </a:r>
            <a:r>
              <a:rPr kumimoji="1" lang="en-US" altLang="zh-TW" sz="3600" dirty="0" err="1">
                <a:latin typeface="Microsoft JhengHei" charset="-120"/>
                <a:ea typeface="Microsoft JhengHei" charset="-120"/>
                <a:cs typeface="Microsoft JhengHei" charset="-120"/>
              </a:rPr>
              <a:t>lowpass</a:t>
            </a:r>
            <a:r>
              <a:rPr kumimoji="1" lang="zh-TW" altLang="en-US" sz="3600" dirty="0">
                <a:latin typeface="Microsoft JhengHei" charset="-120"/>
                <a:ea typeface="Microsoft JhengHei" charset="-120"/>
                <a:cs typeface="Microsoft JhengHei" charset="-120"/>
              </a:rPr>
              <a:t>濾波器的不同只不過把元件的位置調換，而</a:t>
            </a:r>
            <a:r>
              <a:rPr kumimoji="1"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bandpass</a:t>
            </a:r>
            <a:r>
              <a:rPr kumimoji="1" lang="zh-TW" altLang="en-US" sz="3600" dirty="0">
                <a:latin typeface="Microsoft JhengHei" charset="-120"/>
                <a:ea typeface="Microsoft JhengHei" charset="-120"/>
                <a:cs typeface="Microsoft JhengHei" charset="-120"/>
              </a:rPr>
              <a:t>與</a:t>
            </a:r>
            <a:r>
              <a:rPr kumimoji="1" lang="en-US" altLang="zh-TW" sz="3600" dirty="0" err="1">
                <a:latin typeface="Microsoft JhengHei" charset="-120"/>
                <a:ea typeface="Microsoft JhengHei" charset="-120"/>
                <a:cs typeface="Microsoft JhengHei" charset="-120"/>
              </a:rPr>
              <a:t>bandstop</a:t>
            </a:r>
            <a:r>
              <a:rPr kumimoji="1" lang="zh-TW" altLang="en-US" sz="3600" dirty="0">
                <a:latin typeface="Microsoft JhengHei" charset="-120"/>
                <a:ea typeface="Microsoft JhengHei" charset="-120"/>
                <a:cs typeface="Microsoft JhengHei" charset="-120"/>
              </a:rPr>
              <a:t>則是可以把一個</a:t>
            </a:r>
            <a:r>
              <a:rPr kumimoji="1" lang="en-US" altLang="zh-TW" sz="3600" dirty="0" err="1">
                <a:latin typeface="Microsoft JhengHei" charset="-120"/>
                <a:ea typeface="Microsoft JhengHei" charset="-120"/>
                <a:cs typeface="Microsoft JhengHei" charset="-120"/>
              </a:rPr>
              <a:t>highpass</a:t>
            </a:r>
            <a:r>
              <a:rPr kumimoji="1" lang="zh-TW" altLang="en-US" sz="3600" dirty="0">
                <a:latin typeface="Microsoft JhengHei" charset="-120"/>
                <a:ea typeface="Microsoft JhengHei" charset="-120"/>
                <a:cs typeface="Microsoft JhengHei" charset="-120"/>
              </a:rPr>
              <a:t>與一個</a:t>
            </a:r>
            <a:r>
              <a:rPr kumimoji="1" lang="en-US" altLang="zh-TW" sz="3600" dirty="0" err="1">
                <a:latin typeface="Microsoft JhengHei" charset="-120"/>
                <a:ea typeface="Microsoft JhengHei" charset="-120"/>
                <a:cs typeface="Microsoft JhengHei" charset="-120"/>
              </a:rPr>
              <a:t>lowpass</a:t>
            </a:r>
            <a:r>
              <a:rPr kumimoji="1" lang="zh-TW" altLang="en-US" sz="3600" dirty="0">
                <a:latin typeface="Microsoft JhengHei" charset="-120"/>
                <a:ea typeface="Microsoft JhengHei" charset="-120"/>
                <a:cs typeface="Microsoft JhengHei" charset="-120"/>
              </a:rPr>
              <a:t>串接起來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32" y="2331463"/>
            <a:ext cx="5721118" cy="3689707"/>
          </a:xfrm>
        </p:spPr>
      </p:pic>
      <p:sp>
        <p:nvSpPr>
          <p:cNvPr id="5" name="矩形 4"/>
          <p:cNvSpPr/>
          <p:nvPr/>
        </p:nvSpPr>
        <p:spPr>
          <a:xfrm>
            <a:off x="2700421" y="6204746"/>
            <a:ext cx="6426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https://www.electronics-tutorials.ws/filter/band-stop-filter.html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43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Quiz(</a:t>
            </a:r>
            <a:r>
              <a:rPr kumimoji="1" lang="zh-TW" altLang="en-US" dirty="0"/>
              <a:t>下週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正反向線性放大器的增益的計算</a:t>
            </a:r>
            <a:endParaRPr kumimoji="1" lang="en-US" altLang="zh-TW" dirty="0"/>
          </a:p>
          <a:p>
            <a:r>
              <a:rPr kumimoji="1" lang="en-US" altLang="zh-TW" dirty="0" err="1"/>
              <a:t>lowpass</a:t>
            </a:r>
            <a:r>
              <a:rPr kumimoji="1" lang="zh-TW" altLang="en-US" dirty="0"/>
              <a:t>濾波器的參數計算</a:t>
            </a:r>
          </a:p>
        </p:txBody>
      </p:sp>
    </p:spTree>
    <p:extLst>
      <p:ext uri="{BB962C8B-B14F-4D97-AF65-F5344CB8AC3E}">
        <p14:creationId xmlns:p14="http://schemas.microsoft.com/office/powerpoint/2010/main" val="117207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</a:t>
            </a:r>
            <a:r>
              <a:rPr lang="en-US" altLang="zh-TW" dirty="0"/>
              <a:t>(</a:t>
            </a:r>
            <a:r>
              <a:rPr lang="zh-TW" altLang="en-US" dirty="0"/>
              <a:t>下下周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請備妥材料</a:t>
            </a:r>
            <a:endParaRPr lang="en-US" altLang="zh-TW" dirty="0"/>
          </a:p>
          <a:p>
            <a:pPr lvl="1"/>
            <a:r>
              <a:rPr lang="en-US" altLang="zh-TW" dirty="0"/>
              <a:t>Op 741 </a:t>
            </a:r>
            <a:r>
              <a:rPr lang="zh-TW" altLang="en-US" dirty="0"/>
              <a:t>若干顆</a:t>
            </a:r>
            <a:endParaRPr lang="en-US" altLang="zh-TW" dirty="0"/>
          </a:p>
          <a:p>
            <a:pPr lvl="1"/>
            <a:r>
              <a:rPr lang="zh-TW" altLang="en-US" dirty="0"/>
              <a:t>可變電阻與電容若干個</a:t>
            </a:r>
            <a:endParaRPr lang="en-US" altLang="zh-TW" dirty="0"/>
          </a:p>
          <a:p>
            <a:pPr lvl="2"/>
            <a:r>
              <a:rPr lang="zh-TW" altLang="en-US" dirty="0"/>
              <a:t>以你認為適當的數值為準</a:t>
            </a:r>
            <a:endParaRPr lang="en-US" altLang="zh-TW" dirty="0"/>
          </a:p>
          <a:p>
            <a:pPr lvl="1"/>
            <a:r>
              <a:rPr lang="zh-TW" altLang="en-US" dirty="0"/>
              <a:t>麵包板一片</a:t>
            </a:r>
            <a:endParaRPr lang="en-US" altLang="zh-TW" dirty="0"/>
          </a:p>
          <a:p>
            <a:pPr lvl="2"/>
            <a:r>
              <a:rPr lang="zh-TW" altLang="en-US" dirty="0"/>
              <a:t>請買有附導線者</a:t>
            </a:r>
            <a:endParaRPr lang="en-US" altLang="zh-TW" dirty="0"/>
          </a:p>
          <a:p>
            <a:pPr lvl="1"/>
            <a:r>
              <a:rPr lang="zh-TW" altLang="en-US" dirty="0"/>
              <a:t>鱷魚夾連接線兩包</a:t>
            </a:r>
            <a:endParaRPr lang="en-US" altLang="zh-TW" dirty="0"/>
          </a:p>
          <a:p>
            <a:pPr lvl="1"/>
            <a:r>
              <a:rPr lang="zh-TW" altLang="en-US" dirty="0"/>
              <a:t>杜邦連接線</a:t>
            </a:r>
            <a:r>
              <a:rPr lang="en-US" altLang="zh-TW" dirty="0"/>
              <a:t>(</a:t>
            </a:r>
            <a:r>
              <a:rPr lang="zh-TW" altLang="en-US" dirty="0"/>
              <a:t>公的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驗收</a:t>
            </a:r>
            <a:endParaRPr lang="en-US" altLang="zh-TW" dirty="0"/>
          </a:p>
          <a:p>
            <a:pPr lvl="1"/>
            <a:r>
              <a:rPr lang="zh-TW" altLang="en-US" dirty="0"/>
              <a:t>線性放大器</a:t>
            </a:r>
            <a:endParaRPr lang="en-US" altLang="zh-TW" dirty="0"/>
          </a:p>
          <a:p>
            <a:pPr lvl="1"/>
            <a:r>
              <a:rPr lang="zh-TW" altLang="en-US" dirty="0"/>
              <a:t>高通濾波器</a:t>
            </a:r>
            <a:endParaRPr lang="en-US" altLang="zh-TW" dirty="0"/>
          </a:p>
          <a:p>
            <a:pPr lvl="2"/>
            <a:r>
              <a:rPr lang="en-US" altLang="zh-TW" dirty="0"/>
              <a:t>X frequency = 10~15KHz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測驗（下下週）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基於</a:t>
            </a:r>
            <a:r>
              <a:rPr kumimoji="1" lang="en-US" altLang="zh-TW" dirty="0"/>
              <a:t>Quiz</a:t>
            </a:r>
            <a:r>
              <a:rPr kumimoji="1" lang="zh-TW" altLang="en-US" dirty="0"/>
              <a:t>更為深入的計算問題，包含其他種類的濾波器</a:t>
            </a:r>
          </a:p>
        </p:txBody>
      </p:sp>
    </p:spTree>
    <p:extLst>
      <p:ext uri="{BB962C8B-B14F-4D97-AF65-F5344CB8AC3E}">
        <p14:creationId xmlns:p14="http://schemas.microsoft.com/office/powerpoint/2010/main" val="2050353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F5483-57E6-4220-B95D-D1740453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36593-AFBC-4002-A681-7D698B24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hlinkClick r:id="rId2"/>
              </a:rPr>
              <a:t>https://www.electronics-tutorials.ws/opamp/opamp_1.html</a:t>
            </a:r>
            <a:endParaRPr lang="en-US" altLang="zh-TW" dirty="0"/>
          </a:p>
          <a:p>
            <a:pPr lvl="1"/>
            <a:r>
              <a:rPr lang="zh-TW" altLang="en-US" dirty="0"/>
              <a:t>這個已經包含課堂會用到的了。此篇下面有其他連結，部分會需要看。請看</a:t>
            </a:r>
            <a:r>
              <a:rPr lang="en-US" altLang="zh-TW" dirty="0"/>
              <a:t>1~9</a:t>
            </a:r>
            <a:r>
              <a:rPr lang="zh-TW" altLang="en-US" dirty="0"/>
              <a:t>即可。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https://www.ti.com/lit/an/sboa093a/sboa093a.pdf</a:t>
            </a:r>
            <a:endParaRPr lang="en-US" altLang="zh-TW" dirty="0"/>
          </a:p>
          <a:p>
            <a:pPr lvl="1"/>
            <a:r>
              <a:rPr lang="zh-TW" altLang="en-US" dirty="0"/>
              <a:t>說明很清楚，公式很多，但是我真的建議聽我上原理就好，不要套公式，雖然套公式在考試的時候很好用。看前四章就可以。</a:t>
            </a:r>
            <a:endParaRPr lang="en-US" altLang="zh-TW" dirty="0"/>
          </a:p>
          <a:p>
            <a:pPr lvl="1"/>
            <a:r>
              <a:rPr lang="en-US" altLang="zh-TW" dirty="0"/>
              <a:t>54</a:t>
            </a:r>
            <a:r>
              <a:rPr lang="zh-TW" altLang="en-US" dirty="0"/>
              <a:t>頁之後很多範例可以用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https://www.electronics-tutorials.ws/filter/sallen-key-filter.html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order</a:t>
            </a:r>
            <a:r>
              <a:rPr lang="zh-TW" altLang="en-US" dirty="0"/>
              <a:t>的濾波器，其實通常都夠用了。也有公式考試時可以套。</a:t>
            </a:r>
            <a:endParaRPr lang="en-US" altLang="zh-TW" dirty="0"/>
          </a:p>
          <a:p>
            <a:r>
              <a:rPr lang="zh-TW" altLang="en-US" dirty="0"/>
              <a:t>影片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hlinkClick r:id="rId5"/>
              </a:rPr>
              <a:t>https://www.youtube.com/watch?v=lJDjWZqhpVc&amp;list=RDCMUC4a-Gbdw7vOaccHmFo40b9g&amp;start_radio=1&amp;t=5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https://www.youtube.com/watch?v=Nnp42W67R0Y</a:t>
            </a:r>
            <a:endParaRPr lang="en-US" altLang="zh-TW" dirty="0"/>
          </a:p>
          <a:p>
            <a:pPr lvl="1"/>
            <a:r>
              <a:rPr lang="en-US" altLang="zh-TW">
                <a:hlinkClick r:id="rId7"/>
              </a:rPr>
              <a:t>https://www.youtube.com/watch?v=kYChLRKpMA0</a:t>
            </a:r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03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理想的運算放大器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Infinite </a:t>
            </a:r>
            <a:r>
              <a:rPr lang="en-US" altLang="zh-TW" dirty="0">
                <a:hlinkClick r:id="rId2" tooltip="Open-loop gain"/>
              </a:rPr>
              <a:t>open-loop gain</a:t>
            </a:r>
            <a:r>
              <a:rPr lang="en-US" altLang="zh-TW" dirty="0"/>
              <a:t> , G = 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out</a:t>
            </a:r>
            <a:r>
              <a:rPr lang="en-US" altLang="zh-TW" dirty="0"/>
              <a:t> / </a:t>
            </a:r>
            <a:r>
              <a:rPr lang="en-US" altLang="zh-TW" i="1" dirty="0"/>
              <a:t>v</a:t>
            </a:r>
            <a:r>
              <a:rPr lang="en-US" altLang="zh-TW" baseline="-25000" dirty="0"/>
              <a:t>in</a:t>
            </a:r>
            <a:endParaRPr lang="en-US" altLang="zh-TW" dirty="0"/>
          </a:p>
          <a:p>
            <a:r>
              <a:rPr lang="en-US" altLang="zh-TW" dirty="0"/>
              <a:t>Infinite </a:t>
            </a:r>
            <a:r>
              <a:rPr lang="en-US" altLang="zh-TW" dirty="0">
                <a:hlinkClick r:id="rId3" tooltip="Input impedance"/>
              </a:rPr>
              <a:t>input impedance</a:t>
            </a:r>
            <a:r>
              <a:rPr lang="en-US" altLang="zh-TW" dirty="0"/>
              <a:t> 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in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that is  zero input current</a:t>
            </a:r>
          </a:p>
          <a:p>
            <a:r>
              <a:rPr lang="en-US" altLang="zh-TW" dirty="0"/>
              <a:t>Zero </a:t>
            </a:r>
            <a:r>
              <a:rPr lang="en-US" altLang="zh-TW" dirty="0">
                <a:hlinkClick r:id="rId4" tooltip="Input offset voltage"/>
              </a:rPr>
              <a:t>input offset voltage</a:t>
            </a:r>
            <a:endParaRPr lang="en-US" altLang="zh-TW" dirty="0"/>
          </a:p>
          <a:p>
            <a:r>
              <a:rPr lang="en-US" altLang="zh-TW" dirty="0"/>
              <a:t>Infinite output voltage range</a:t>
            </a:r>
          </a:p>
          <a:p>
            <a:r>
              <a:rPr lang="en-US" altLang="zh-TW" dirty="0"/>
              <a:t>Infinite </a:t>
            </a:r>
            <a:r>
              <a:rPr lang="en-US" altLang="zh-TW" dirty="0">
                <a:hlinkClick r:id="rId5" tooltip="Bandwidth (signal processing)"/>
              </a:rPr>
              <a:t>bandwidth</a:t>
            </a:r>
            <a:r>
              <a:rPr lang="en-US" altLang="zh-TW" dirty="0"/>
              <a:t>  with zero </a:t>
            </a:r>
            <a:r>
              <a:rPr lang="en-US" altLang="zh-TW" dirty="0">
                <a:hlinkClick r:id="rId6" tooltip="Phase shift"/>
              </a:rPr>
              <a:t>phase shift</a:t>
            </a:r>
            <a:r>
              <a:rPr lang="en-US" altLang="zh-TW" dirty="0"/>
              <a:t> and infinite </a:t>
            </a:r>
            <a:r>
              <a:rPr lang="en-US" altLang="zh-TW" dirty="0">
                <a:hlinkClick r:id="rId7" tooltip="Slew rate"/>
              </a:rPr>
              <a:t>slew rate</a:t>
            </a:r>
            <a:endParaRPr lang="en-US" altLang="zh-TW" dirty="0"/>
          </a:p>
          <a:p>
            <a:r>
              <a:rPr lang="en-US" altLang="zh-TW" dirty="0"/>
              <a:t>Zero </a:t>
            </a:r>
            <a:r>
              <a:rPr lang="en-US" altLang="zh-TW" dirty="0">
                <a:hlinkClick r:id="rId8" tooltip="Output impedance"/>
              </a:rPr>
              <a:t>output impedance</a:t>
            </a:r>
            <a:r>
              <a:rPr lang="en-US" altLang="zh-TW" dirty="0"/>
              <a:t> R</a:t>
            </a:r>
            <a:r>
              <a:rPr lang="en-US" altLang="zh-TW" baseline="-25000" dirty="0"/>
              <a:t>out</a:t>
            </a:r>
            <a:endParaRPr lang="en-US" altLang="zh-TW" dirty="0"/>
          </a:p>
          <a:p>
            <a:r>
              <a:rPr lang="en-US" altLang="zh-TW" dirty="0"/>
              <a:t>Zero </a:t>
            </a:r>
            <a:r>
              <a:rPr lang="en-US" altLang="zh-TW" dirty="0">
                <a:hlinkClick r:id="rId9" tooltip="Electronic noise"/>
              </a:rPr>
              <a:t>noise</a:t>
            </a:r>
            <a:endParaRPr lang="en-US" altLang="zh-TW" dirty="0"/>
          </a:p>
          <a:p>
            <a:r>
              <a:rPr lang="en-US" altLang="zh-TW" dirty="0"/>
              <a:t>Infinite </a:t>
            </a:r>
            <a:r>
              <a:rPr lang="en-US" altLang="zh-TW" dirty="0">
                <a:hlinkClick r:id="rId10" tooltip="Common-mode rejection ratio"/>
              </a:rPr>
              <a:t>common-mode rejection ratio</a:t>
            </a:r>
            <a:r>
              <a:rPr lang="en-US" altLang="zh-TW" dirty="0"/>
              <a:t> (CMRR)</a:t>
            </a:r>
          </a:p>
          <a:p>
            <a:r>
              <a:rPr lang="en-US" altLang="zh-TW" dirty="0"/>
              <a:t>Infinite </a:t>
            </a:r>
            <a:r>
              <a:rPr lang="en-US" altLang="zh-TW" dirty="0">
                <a:hlinkClick r:id="rId11" tooltip="Power supply rejection ratio"/>
              </a:rPr>
              <a:t>power supply rejection ratio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9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名詞解釋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Offset voltage: 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偏離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0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Volt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或是</a:t>
            </a:r>
            <a:r>
              <a:rPr kumimoji="1"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Vcc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/2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的電壓。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Bandwidth: 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頻寬，元件可以處理的頻率範圍。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Phase shift: 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相位的位移，以三角函數來解釋，就是函數內的角度差異。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Slew rate: 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訊號電壓上升可以達到的最大速度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CMRR: 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消除共模雜訊干擾的能力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PSRR: 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消除電源雜訊干擾的能力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30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741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運算放大器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5" y="1410548"/>
            <a:ext cx="7169285" cy="52418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777" y="2777027"/>
            <a:ext cx="3889806" cy="25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Linear Amplifier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Inverting Amplifier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785"/>
            <a:ext cx="5434086" cy="393189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77" y="1865785"/>
            <a:ext cx="3073400" cy="11176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580324" y="2162975"/>
            <a:ext cx="103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How?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Linear Amplifier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Non-inverting Amplifier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185"/>
            <a:ext cx="5530715" cy="1202507"/>
          </a:xfrm>
        </p:spPr>
      </p:pic>
      <p:sp>
        <p:nvSpPr>
          <p:cNvPr id="5" name="文字方塊 4"/>
          <p:cNvSpPr txBox="1"/>
          <p:nvPr/>
        </p:nvSpPr>
        <p:spPr>
          <a:xfrm>
            <a:off x="8342817" y="3015692"/>
            <a:ext cx="103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How?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" y="1690688"/>
            <a:ext cx="6218342" cy="35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Comparator/Schmitt trigger (Positive feedback)</a:t>
            </a:r>
            <a:endParaRPr kumimoji="1"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17" y="4518536"/>
            <a:ext cx="3066860" cy="233946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97" y="1468876"/>
            <a:ext cx="3564046" cy="4594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8876"/>
            <a:ext cx="4667655" cy="30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5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主動濾波器（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filter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8668" cy="4351338"/>
          </a:xfrm>
        </p:spPr>
        <p:txBody>
          <a:bodyPr/>
          <a:lstStyle/>
          <a:p>
            <a:r>
              <a:rPr kumimoji="1" lang="zh-TW" altLang="en-US" dirty="0"/>
              <a:t>濾除不需要的頻段的訊號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Low Pass</a:t>
            </a:r>
          </a:p>
          <a:p>
            <a:pPr lvl="1"/>
            <a:r>
              <a:rPr kumimoji="1" lang="en-US" altLang="zh-TW" dirty="0"/>
              <a:t>High pass</a:t>
            </a:r>
          </a:p>
          <a:p>
            <a:pPr lvl="1"/>
            <a:r>
              <a:rPr kumimoji="1" lang="en-US" altLang="zh-TW" dirty="0"/>
              <a:t>Band pass</a:t>
            </a:r>
          </a:p>
          <a:p>
            <a:pPr lvl="1"/>
            <a:r>
              <a:rPr kumimoji="1" lang="en-US" altLang="zh-TW" dirty="0"/>
              <a:t>Notch</a:t>
            </a:r>
          </a:p>
          <a:p>
            <a:pPr lvl="1"/>
            <a:r>
              <a:rPr lang="en-US" altLang="zh-TW" dirty="0">
                <a:hlinkClick r:id="rId2"/>
              </a:rPr>
              <a:t>https://www.allaboutcircuits.com/technical-articles/low-pass-filter-tutorial-basics-passive-RC-filter/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47815" cy="39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23910</TotalTime>
  <Words>878</Words>
  <Application>Microsoft Office PowerPoint</Application>
  <PresentationFormat>寬螢幕</PresentationFormat>
  <Paragraphs>103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Cambria Math</vt:lpstr>
      <vt:lpstr>Office 佈景主題</vt:lpstr>
      <vt:lpstr>電子電路入門導論 運算放大器- OP Amp</vt:lpstr>
      <vt:lpstr>運算放大器的簡易等效模擬模型</vt:lpstr>
      <vt:lpstr>理想的運算放大器</vt:lpstr>
      <vt:lpstr>名詞解釋</vt:lpstr>
      <vt:lpstr>741運算放大器</vt:lpstr>
      <vt:lpstr>Linear Amplifier – Inverting Amplifier</vt:lpstr>
      <vt:lpstr>Linear Amplifier – Non-inverting Amplifier</vt:lpstr>
      <vt:lpstr>Comparator/Schmitt trigger (Positive feedback)</vt:lpstr>
      <vt:lpstr>主動濾波器（filter）</vt:lpstr>
      <vt:lpstr>Complex Number (複數) and Impedance (阻抗)</vt:lpstr>
      <vt:lpstr>計算濾波器的頻率響應</vt:lpstr>
      <vt:lpstr>換一下位置如何？</vt:lpstr>
      <vt:lpstr>2nd order LPF/HPF</vt:lpstr>
      <vt:lpstr>主動式的一階低通濾波器</vt:lpstr>
      <vt:lpstr>主動式的一階高通濾波器</vt:lpstr>
      <vt:lpstr>Butterworth filter</vt:lpstr>
      <vt:lpstr>什麼是頻率響應（frequency response）？</vt:lpstr>
      <vt:lpstr>如果你把jw換成s</vt:lpstr>
      <vt:lpstr>其他類型的濾波器特性</vt:lpstr>
      <vt:lpstr>實現Butterworth濾波器的架構之一</vt:lpstr>
      <vt:lpstr>Sallen-Key低通濾波器</vt:lpstr>
      <vt:lpstr>highpass濾波器與lowpass濾波器的不同只不過把元件的位置調換，而bandpass與bandstop則是可以把一個highpass與一個lowpass串接起來</vt:lpstr>
      <vt:lpstr>Quiz(下週)</vt:lpstr>
      <vt:lpstr>實做(下下周)</vt:lpstr>
      <vt:lpstr>測驗（下下週）</vt:lpstr>
      <vt:lpstr>補充資料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電子電路入門導論 運算放大器- OP Amp</dc:title>
  <dc:creator>Microsoft Office 使用者</dc:creator>
  <cp:lastModifiedBy>鴻志 楊</cp:lastModifiedBy>
  <cp:revision>76</cp:revision>
  <dcterms:created xsi:type="dcterms:W3CDTF">2020-08-14T09:12:38Z</dcterms:created>
  <dcterms:modified xsi:type="dcterms:W3CDTF">2020-10-12T04:50:03Z</dcterms:modified>
</cp:coreProperties>
</file>