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  <p:sldId id="264" r:id="rId10"/>
    <p:sldId id="265" r:id="rId11"/>
    <p:sldId id="274" r:id="rId12"/>
    <p:sldId id="275" r:id="rId13"/>
    <p:sldId id="272" r:id="rId14"/>
    <p:sldId id="266" r:id="rId15"/>
    <p:sldId id="269" r:id="rId16"/>
    <p:sldId id="267" r:id="rId17"/>
    <p:sldId id="268" r:id="rId18"/>
    <p:sldId id="273" r:id="rId19"/>
    <p:sldId id="277" r:id="rId20"/>
    <p:sldId id="270" r:id="rId21"/>
    <p:sldId id="271" r:id="rId22"/>
    <p:sldId id="27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4CA3A-F4A1-4173-A6B9-8CBC81793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AEF2F6-3D6A-4F9A-830F-15AF984F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8E1EBD-8548-45E2-BE78-59D08CEA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7DB0-4C13-4EA3-8A79-76817ABA8B4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9623CE-1A48-4CFF-8139-47FD5BE2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E1F510-5954-4D07-8B8E-D839362D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5F7-7197-441D-8C2B-D3731487C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15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9414D-6C3F-4B01-BC8C-ACC1BFDA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442EE8-81E3-4962-B00A-44E67009B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621EFF-DEDC-4CCE-A2CD-633A1487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7DB0-4C13-4EA3-8A79-76817ABA8B4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74BD1E-E5A7-4E2D-8ED4-DBE16480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96735E-9FE2-47A1-AA90-F4AFBF8F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5F7-7197-441D-8C2B-D3731487C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87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F895E6-4AD9-404D-B86C-1FD512038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E7F93C-8715-400D-96B5-9AD6F2863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0F7B4F-9E0F-4244-BB2C-D87354A8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7DB0-4C13-4EA3-8A79-76817ABA8B4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A811D-F13E-4947-940A-E940500C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554BF3-ABC0-405D-8EC6-B58AB7B6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5F7-7197-441D-8C2B-D3731487C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48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F5F81-C62F-4ADE-9387-B69684BE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43946-B393-4F79-BA89-3F430197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69B70A-A14A-4DA9-9923-297010D4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7DB0-4C13-4EA3-8A79-76817ABA8B4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515B0-7F23-41F3-A358-CB39A3EB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8D8FA7-D2A8-45DD-8B1F-78685E6C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5F7-7197-441D-8C2B-D3731487C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9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699AC-1528-4DC4-BB00-70BDF248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A61CC6-3981-4626-9E55-F912F5078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FF10E-512D-4BA9-B394-33037027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7DB0-4C13-4EA3-8A79-76817ABA8B4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597A3C-8213-4D9B-968B-6075BB0D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BECD4D-29A6-4520-87F9-DA6E7620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5F7-7197-441D-8C2B-D3731487C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48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13D7E-4B5F-4F97-A643-FF8D2C9C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3D0BB-3569-4517-A659-F3D8697AD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C3AF53-2671-422A-BF3E-242F125C2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CFAD28-9CCE-4588-9CD1-AEE8C31D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7DB0-4C13-4EA3-8A79-76817ABA8B4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AF57CE-8543-4544-9770-FFA054BF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478A5E-5AA1-47E8-A94C-CF27A6C9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5F7-7197-441D-8C2B-D3731487C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51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FF90B-3904-411F-922C-0EDBD220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6E731F-067C-4B62-82A8-484EAD84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5A689-34C9-4428-A6D2-916329C2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A419FE-58F1-48EF-95EB-9DB20052D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F1ED2E-0335-4156-A881-4678E46E9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621F56-3096-4B1A-BAF6-3F9767FD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7DB0-4C13-4EA3-8A79-76817ABA8B4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F33B9E2-3021-4331-90FA-30C43FBD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770D8F-1E38-41A3-940C-05BEB7F9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5F7-7197-441D-8C2B-D3731487C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27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A9814-7C2C-49FC-ACEA-481F7847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7F7FB3-7201-42A2-B0C3-1AA413D2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7DB0-4C13-4EA3-8A79-76817ABA8B4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7D25AC-46B0-4742-8BCE-403DB8B5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BC70C8-F7FB-4D9D-858D-9DC999C1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5F7-7197-441D-8C2B-D3731487C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65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C33316-0FE3-49E4-A2FB-D9B3A911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7DB0-4C13-4EA3-8A79-76817ABA8B4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EE9C4A-8481-4BAA-8192-DCA574BB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5C4C23-D443-4595-8C36-07223FB9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5F7-7197-441D-8C2B-D3731487C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83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B80B9-DC89-419F-B1DB-58284F54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F218F2-EC95-41CD-A432-8F2642886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42743F-D908-40F3-9B2F-8227D71B5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84CFDE-C223-4A3C-A4A1-8A58BEB2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7DB0-4C13-4EA3-8A79-76817ABA8B4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CE7EBE-09A8-4940-A2CB-FA21467A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589E38-F5A2-4325-911B-8608C878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5F7-7197-441D-8C2B-D3731487C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06679-2133-4C9D-A90F-959C6266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6CA7DB-4C9D-45E8-A3BF-13DF0681D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606C23-961F-4561-9F24-2EF73B856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A187D3-F62E-4991-BF0D-BDEE65B9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7DB0-4C13-4EA3-8A79-76817ABA8B4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40FB8F-E846-49FC-8721-1B3FC349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5B047F-C42E-4D78-96C9-E0B5C4C8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05F7-7197-441D-8C2B-D3731487C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12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204675F-52A3-466F-B903-529985EE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BB0593-E553-48A3-8BC2-88F235B25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77D49E-598C-475C-BE1E-2B8F9EB01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B7DB0-4C13-4EA3-8A79-76817ABA8B4C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23877-04F7-430E-AE1F-FEFCE9603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F7BA8C-7315-4FB0-821A-6D36B5693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05F7-7197-441D-8C2B-D3731487C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14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ctronics-tutorials.ws/transistor/tran_4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mouser.tw/datasheet/2/308/BC337-D-1802338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zTyuzHokWyA" TargetMode="External"/><Relationship Id="rId3" Type="http://schemas.openxmlformats.org/officeDocument/2006/relationships/hyperlink" Target="https://www.allaboutcircuits.com/textbook/semiconductors/chpt-4/common-base-amplifier/" TargetMode="External"/><Relationship Id="rId7" Type="http://schemas.openxmlformats.org/officeDocument/2006/relationships/hyperlink" Target="https://www.electronics-tutorials.ws/amplifier/transistor-biasing.html" TargetMode="External"/><Relationship Id="rId2" Type="http://schemas.openxmlformats.org/officeDocument/2006/relationships/hyperlink" Target="https://www.electronics-tutorials.ws/amplifier/input-impedance-of-an-amplifi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arningaboutelectronics.com/Articles/Voltage-divider-bias-of-a-BJT-transistor" TargetMode="External"/><Relationship Id="rId5" Type="http://schemas.openxmlformats.org/officeDocument/2006/relationships/hyperlink" Target="https://www.wisc-online.com/learn/career-clusters/stem/sse1302/transistor-fundamentals-voltage-divider-biase" TargetMode="External"/><Relationship Id="rId4" Type="http://schemas.openxmlformats.org/officeDocument/2006/relationships/hyperlink" Target="http://www.industrial-electronics.com/electrnc-dvcs-9e_5.html" TargetMode="External"/><Relationship Id="rId9" Type="http://schemas.openxmlformats.org/officeDocument/2006/relationships/hyperlink" Target="https://www.youtube.com/watch?v=jQb199oIY5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386B4-DF0B-42B2-AD1C-DA6EA00CA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電子電路入門導論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2A9E6F-E995-4197-A2DA-81B7C7565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64262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4000" b="1" dirty="0"/>
              <a:t>雙極性電晶體</a:t>
            </a:r>
            <a:r>
              <a:rPr lang="en-US" altLang="zh-TW" sz="4000" b="1" dirty="0"/>
              <a:t>-BJT</a:t>
            </a:r>
          </a:p>
          <a:p>
            <a:r>
              <a:rPr lang="zh-TW" altLang="en-US" sz="4000" b="1" dirty="0"/>
              <a:t>蘇文鈺</a:t>
            </a:r>
            <a:endParaRPr lang="en-US" altLang="zh-TW" sz="4000" b="1" dirty="0"/>
          </a:p>
          <a:p>
            <a:r>
              <a:rPr lang="zh-TW" altLang="en-US" sz="4000" b="1" dirty="0"/>
              <a:t>成功大學資訊工程系</a:t>
            </a:r>
            <a:endParaRPr lang="en-US" altLang="zh-TW" sz="4000" b="1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本投影片之圖片取自網路</a:t>
            </a:r>
          </a:p>
        </p:txBody>
      </p:sp>
    </p:spTree>
    <p:extLst>
      <p:ext uri="{BB962C8B-B14F-4D97-AF65-F5344CB8AC3E}">
        <p14:creationId xmlns:p14="http://schemas.microsoft.com/office/powerpoint/2010/main" val="9033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230F1-E086-4525-9C8F-EAF9D3AD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共基級</a:t>
            </a:r>
            <a:r>
              <a:rPr lang="en-US" altLang="zh-TW" dirty="0"/>
              <a:t>(Common Base)</a:t>
            </a:r>
            <a:endParaRPr lang="zh-TW" altLang="en-US" dirty="0"/>
          </a:p>
        </p:txBody>
      </p:sp>
      <p:pic>
        <p:nvPicPr>
          <p:cNvPr id="7170" name="Picture 2" descr="Bipolar Transistor Tutorial, The BJT Transistor">
            <a:extLst>
              <a:ext uri="{FF2B5EF4-FFF2-40B4-BE49-F238E27FC236}">
                <a16:creationId xmlns:a16="http://schemas.microsoft.com/office/drawing/2014/main" id="{3E0A6EB7-A5EF-4141-AC42-7AB0B3078D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214" y="1467586"/>
            <a:ext cx="4375166" cy="226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cdn.calctown.com/cb_ircuit.PNG">
            <a:extLst>
              <a:ext uri="{FF2B5EF4-FFF2-40B4-BE49-F238E27FC236}">
                <a16:creationId xmlns:a16="http://schemas.microsoft.com/office/drawing/2014/main" id="{F1671E75-3B84-4CAD-B0B0-AEF057CE9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529" y="1467586"/>
            <a:ext cx="52387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5D6CD47-EA41-4F5F-AD3A-39CC93258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220" y="3399942"/>
            <a:ext cx="2972215" cy="345805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79D06DD-98BD-4806-8C9F-6794FF79D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353" y="3937682"/>
            <a:ext cx="2567483" cy="280616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6A0DA86-FFD7-42C9-800C-427854E312C0}"/>
              </a:ext>
            </a:extLst>
          </p:cNvPr>
          <p:cNvSpPr/>
          <p:nvPr/>
        </p:nvSpPr>
        <p:spPr>
          <a:xfrm>
            <a:off x="6096000" y="5662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https://www.electronics-tutorials.ws/amplifier/common-base-amplifier.html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EC85D3-95FD-4844-AFB6-0651E6EB6F15}"/>
              </a:ext>
            </a:extLst>
          </p:cNvPr>
          <p:cNvSpPr txBox="1"/>
          <p:nvPr/>
        </p:nvSpPr>
        <p:spPr>
          <a:xfrm>
            <a:off x="4770824" y="4184440"/>
            <a:ext cx="3041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電壓放大倍率</a:t>
            </a:r>
            <a:endParaRPr lang="en-US" altLang="zh-TW" dirty="0"/>
          </a:p>
          <a:p>
            <a:r>
              <a:rPr lang="en-US" altLang="zh-TW" dirty="0"/>
              <a:t>=</a:t>
            </a:r>
            <a:r>
              <a:rPr lang="zh-TW" altLang="en-US" dirty="0"/>
              <a:t>電流放大倍率</a:t>
            </a:r>
            <a:r>
              <a:rPr lang="en-US" altLang="zh-TW" dirty="0"/>
              <a:t>X(</a:t>
            </a:r>
            <a:r>
              <a:rPr lang="en-US" altLang="zh-TW" dirty="0" err="1"/>
              <a:t>Rc</a:t>
            </a:r>
            <a:r>
              <a:rPr lang="en-US" altLang="zh-TW" dirty="0"/>
              <a:t>/(re||R</a:t>
            </a:r>
            <a:r>
              <a:rPr lang="en-US" altLang="zh-TW" sz="1400" dirty="0"/>
              <a:t>E</a:t>
            </a:r>
            <a:r>
              <a:rPr lang="en-US" altLang="zh-TW" dirty="0"/>
              <a:t>))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9DBA26-3435-4B89-BA98-433B120E6600}"/>
              </a:ext>
            </a:extLst>
          </p:cNvPr>
          <p:cNvSpPr txBox="1"/>
          <p:nvPr/>
        </p:nvSpPr>
        <p:spPr>
          <a:xfrm>
            <a:off x="4770824" y="5760397"/>
            <a:ext cx="3262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特色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因為</a:t>
            </a:r>
            <a:r>
              <a:rPr lang="en-US" altLang="zh-TW" dirty="0"/>
              <a:t>re</a:t>
            </a:r>
            <a:r>
              <a:rPr lang="zh-TW" altLang="en-US" dirty="0"/>
              <a:t>很小，放大倍率極大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輸出阻抗</a:t>
            </a:r>
            <a:r>
              <a:rPr lang="en-US" altLang="zh-TW" dirty="0"/>
              <a:t>(</a:t>
            </a:r>
            <a:r>
              <a:rPr lang="en-US" altLang="zh-TW" dirty="0" err="1"/>
              <a:t>Rc</a:t>
            </a:r>
            <a:r>
              <a:rPr lang="en-US" altLang="zh-TW" dirty="0"/>
              <a:t>)</a:t>
            </a:r>
            <a:r>
              <a:rPr lang="zh-TW" altLang="en-US" dirty="0"/>
              <a:t>很大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6B1024-89D1-4DDA-AEA2-25B460F9290A}"/>
              </a:ext>
            </a:extLst>
          </p:cNvPr>
          <p:cNvSpPr txBox="1"/>
          <p:nvPr/>
        </p:nvSpPr>
        <p:spPr>
          <a:xfrm>
            <a:off x="4770824" y="5017600"/>
            <a:ext cx="272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</a:t>
            </a:r>
            <a:r>
              <a:rPr lang="zh-TW" altLang="en-US" dirty="0"/>
              <a:t>稱為動態內部射級電阻</a:t>
            </a:r>
            <a:endParaRPr lang="en-US" altLang="zh-TW" dirty="0"/>
          </a:p>
          <a:p>
            <a:r>
              <a:rPr lang="en-US" altLang="zh-TW" dirty="0"/>
              <a:t>=.025V/I</a:t>
            </a:r>
            <a:r>
              <a:rPr lang="en-US" altLang="zh-TW" sz="1200" dirty="0"/>
              <a:t>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38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059BD-7118-477C-BD19-5C1E9391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輸出與輸入阻抗的測量與計算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3E4042-D5CC-41D1-B968-0DBA8F3D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56" y="1905465"/>
            <a:ext cx="5752703" cy="396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BF6B71-BC2A-4EE6-95D1-FE606427C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469" y="1905465"/>
            <a:ext cx="543556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6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C5D59-DF19-4434-9670-7F25BA49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Emitter Input/output impedance</a:t>
            </a:r>
            <a:endParaRPr lang="zh-TW" altLang="en-US" dirty="0"/>
          </a:p>
        </p:txBody>
      </p:sp>
      <p:pic>
        <p:nvPicPr>
          <p:cNvPr id="4" name="Picture 2" descr="Biasing BJT – exact analysis – Chorwong's Blog">
            <a:extLst>
              <a:ext uri="{FF2B5EF4-FFF2-40B4-BE49-F238E27FC236}">
                <a16:creationId xmlns:a16="http://schemas.microsoft.com/office/drawing/2014/main" id="{60ACDC74-3AE8-4CB9-BE08-A249E5FCF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271" y="1285034"/>
            <a:ext cx="2045346" cy="150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8038DD5-123B-4105-9F39-B2141EF90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863" y="2349000"/>
            <a:ext cx="3541818" cy="216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0029C2C-E081-41D9-BC0A-D8D064494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51" y="2349000"/>
            <a:ext cx="4678702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0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電晶體可以當作一個開關使用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52" y="3695558"/>
            <a:ext cx="6806648" cy="265251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1013"/>
            <a:ext cx="6469270" cy="23734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38606" y="6348068"/>
            <a:ext cx="5802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https://www.electronics-tutorials.ws/transistor/tran_4.html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05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D1060-8C17-4CB2-99C4-E3093500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BC337(</a:t>
            </a:r>
            <a:r>
              <a:rPr lang="en-US" altLang="zh-TW" dirty="0" err="1"/>
              <a:t>npn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BC327(</a:t>
            </a:r>
            <a:r>
              <a:rPr lang="en-US" altLang="zh-TW" dirty="0" err="1"/>
              <a:t>pnp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8486B9-AE24-4FD3-B367-85F3A2115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請用</a:t>
            </a:r>
            <a:r>
              <a:rPr lang="en-US" altLang="zh-TW" dirty="0"/>
              <a:t>Voltage Divider</a:t>
            </a:r>
            <a:r>
              <a:rPr lang="zh-TW" altLang="en-US" dirty="0"/>
              <a:t>的方式，設計一個共射級的放大器。</a:t>
            </a:r>
            <a:endParaRPr lang="en-US" altLang="zh-TW" dirty="0"/>
          </a:p>
          <a:p>
            <a:pPr lvl="1"/>
            <a:r>
              <a:rPr lang="zh-TW" altLang="en-US" dirty="0"/>
              <a:t>規格</a:t>
            </a:r>
            <a:endParaRPr lang="en-US" altLang="zh-TW" dirty="0"/>
          </a:p>
          <a:p>
            <a:pPr lvl="2"/>
            <a:r>
              <a:rPr lang="zh-TW" altLang="en-US" dirty="0"/>
              <a:t>集級電流為</a:t>
            </a:r>
            <a:r>
              <a:rPr lang="en-US" altLang="zh-TW" dirty="0"/>
              <a:t>5~20mA</a:t>
            </a:r>
          </a:p>
          <a:p>
            <a:pPr lvl="2"/>
            <a:r>
              <a:rPr lang="zh-TW" altLang="en-US" dirty="0"/>
              <a:t>放大倍率約為</a:t>
            </a:r>
            <a:r>
              <a:rPr lang="en-US" altLang="zh-TW" dirty="0"/>
              <a:t>4</a:t>
            </a:r>
            <a:r>
              <a:rPr lang="zh-TW" altLang="en-US" dirty="0"/>
              <a:t>倍</a:t>
            </a:r>
            <a:endParaRPr lang="en-US" altLang="zh-TW" dirty="0"/>
          </a:p>
          <a:p>
            <a:pPr lvl="2"/>
            <a:r>
              <a:rPr lang="zh-TW" altLang="en-US" dirty="0"/>
              <a:t>輸入電壓</a:t>
            </a:r>
            <a:r>
              <a:rPr lang="en-US" altLang="zh-TW" dirty="0"/>
              <a:t>10V</a:t>
            </a:r>
          </a:p>
          <a:p>
            <a:pPr lvl="2"/>
            <a:r>
              <a:rPr lang="en-US" altLang="zh-TW" dirty="0"/>
              <a:t>BC337 datasheet: </a:t>
            </a:r>
          </a:p>
          <a:p>
            <a:pPr lvl="3"/>
            <a:r>
              <a:rPr lang="en-US" altLang="zh-TW" dirty="0">
                <a:hlinkClick r:id="rId2"/>
              </a:rPr>
              <a:t>https://www.mouser.tw/datasheet/2/308/BC337-D-1802338.pdf</a:t>
            </a:r>
            <a:endParaRPr lang="en-US" altLang="zh-TW" dirty="0"/>
          </a:p>
          <a:p>
            <a:pPr lvl="1"/>
            <a:r>
              <a:rPr lang="zh-TW" altLang="en-US" dirty="0"/>
              <a:t>請問</a:t>
            </a:r>
            <a:endParaRPr lang="en-US" altLang="zh-TW" dirty="0"/>
          </a:p>
          <a:p>
            <a:pPr lvl="2"/>
            <a:r>
              <a:rPr lang="zh-TW" altLang="en-US" dirty="0"/>
              <a:t>四個電阻值各為多少</a:t>
            </a:r>
            <a:r>
              <a:rPr lang="en-US" altLang="zh-TW" dirty="0"/>
              <a:t>?</a:t>
            </a:r>
          </a:p>
          <a:p>
            <a:pPr lvl="2"/>
            <a:r>
              <a:rPr lang="zh-TW" altLang="en-US" dirty="0"/>
              <a:t>輸出阻抗為多少</a:t>
            </a:r>
            <a:r>
              <a:rPr lang="en-US" altLang="zh-TW" dirty="0"/>
              <a:t>?</a:t>
            </a:r>
          </a:p>
          <a:p>
            <a:pPr lvl="2"/>
            <a:r>
              <a:rPr lang="zh-TW" altLang="en-US" dirty="0"/>
              <a:t>當輸入訊號為</a:t>
            </a:r>
            <a:r>
              <a:rPr lang="en-US" altLang="zh-TW" dirty="0"/>
              <a:t>0</a:t>
            </a:r>
            <a:r>
              <a:rPr lang="zh-TW" altLang="en-US" dirty="0"/>
              <a:t>時，集級電壓為幾伏特</a:t>
            </a:r>
            <a:r>
              <a:rPr lang="en-US" altLang="zh-TW" dirty="0"/>
              <a:t>?</a:t>
            </a:r>
          </a:p>
          <a:p>
            <a:pPr lvl="2"/>
            <a:r>
              <a:rPr lang="zh-TW" altLang="en-US" dirty="0"/>
              <a:t>輸入阻抗為幾</a:t>
            </a:r>
            <a:r>
              <a:rPr lang="en-US" altLang="zh-TW" dirty="0"/>
              <a:t>Ohm?</a:t>
            </a:r>
          </a:p>
          <a:p>
            <a:pPr lvl="2"/>
            <a:r>
              <a:rPr lang="zh-TW" altLang="en-US" dirty="0"/>
              <a:t>在失真極低時，訊號最大擺幅約為幾伏特</a:t>
            </a:r>
            <a:r>
              <a:rPr lang="en-US" altLang="zh-TW" dirty="0"/>
              <a:t>?</a:t>
            </a:r>
          </a:p>
          <a:p>
            <a:pPr lvl="2"/>
            <a:endParaRPr lang="zh-TW" altLang="en-US" dirty="0"/>
          </a:p>
        </p:txBody>
      </p:sp>
      <p:pic>
        <p:nvPicPr>
          <p:cNvPr id="8194" name="Picture 2" descr="DS_2632] Voltage Divider Biasing Calculator Applied Electronics ...">
            <a:extLst>
              <a:ext uri="{FF2B5EF4-FFF2-40B4-BE49-F238E27FC236}">
                <a16:creationId xmlns:a16="http://schemas.microsoft.com/office/drawing/2014/main" id="{F7236D58-A574-4FDA-91F2-DE3B14A04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74" y="2424890"/>
            <a:ext cx="2101871" cy="315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EC68513-46C9-41E8-9A07-FBA82D3DF24A}"/>
              </a:ext>
            </a:extLst>
          </p:cNvPr>
          <p:cNvCxnSpPr/>
          <p:nvPr/>
        </p:nvCxnSpPr>
        <p:spPr>
          <a:xfrm>
            <a:off x="7838983" y="4039337"/>
            <a:ext cx="88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4D60783-05BB-402E-9A31-9E133F171E90}"/>
              </a:ext>
            </a:extLst>
          </p:cNvPr>
          <p:cNvCxnSpPr/>
          <p:nvPr/>
        </p:nvCxnSpPr>
        <p:spPr>
          <a:xfrm>
            <a:off x="9837939" y="3756731"/>
            <a:ext cx="88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0E60D4-9AE0-43A9-AC0E-B529032ABDAF}"/>
              </a:ext>
            </a:extLst>
          </p:cNvPr>
          <p:cNvSpPr txBox="1"/>
          <p:nvPr/>
        </p:nvSpPr>
        <p:spPr>
          <a:xfrm>
            <a:off x="7153720" y="38546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B23E0B-0249-4EBB-82D5-E5F9821DBE80}"/>
              </a:ext>
            </a:extLst>
          </p:cNvPr>
          <p:cNvSpPr txBox="1"/>
          <p:nvPr/>
        </p:nvSpPr>
        <p:spPr>
          <a:xfrm>
            <a:off x="10754226" y="35720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B514E8-6B50-4249-9B29-7DDA5075BFE3}"/>
              </a:ext>
            </a:extLst>
          </p:cNvPr>
          <p:cNvSpPr/>
          <p:nvPr/>
        </p:nvSpPr>
        <p:spPr>
          <a:xfrm>
            <a:off x="838200" y="6225347"/>
            <a:ext cx="821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http://www.sengpielaudio.com/calculator-InputOutputImpedance.htm</a:t>
            </a:r>
          </a:p>
        </p:txBody>
      </p:sp>
    </p:spTree>
    <p:extLst>
      <p:ext uri="{BB962C8B-B14F-4D97-AF65-F5344CB8AC3E}">
        <p14:creationId xmlns:p14="http://schemas.microsoft.com/office/powerpoint/2010/main" val="20078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6BBF7-FBE4-428D-8891-BE887C6A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C8D4C-5836-4F3D-93E2-1AC276C7E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720CF9-CEFA-4BD9-8327-2ECF9B49E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90" y="365125"/>
            <a:ext cx="8472000" cy="57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672F97-7443-45C1-982A-054EF04E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Quiz(</a:t>
            </a:r>
            <a:r>
              <a:rPr lang="zh-TW" altLang="en-US" dirty="0"/>
              <a:t>下周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AEFC2-F24E-45C2-B2E6-BDE57FD4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出題方向</a:t>
            </a:r>
            <a:endParaRPr lang="en-US" altLang="zh-TW" dirty="0"/>
          </a:p>
          <a:p>
            <a:pPr lvl="1"/>
            <a:r>
              <a:rPr lang="en-US" altLang="zh-TW" dirty="0"/>
              <a:t>BC337 </a:t>
            </a:r>
            <a:r>
              <a:rPr lang="zh-TW" altLang="en-US" dirty="0"/>
              <a:t>或 </a:t>
            </a:r>
            <a:r>
              <a:rPr lang="en-US" altLang="zh-TW" dirty="0"/>
              <a:t>BC327</a:t>
            </a:r>
          </a:p>
          <a:p>
            <a:pPr lvl="1"/>
            <a:r>
              <a:rPr lang="zh-TW" altLang="en-US" dirty="0"/>
              <a:t>共射極</a:t>
            </a:r>
            <a:endParaRPr lang="en-US" altLang="zh-TW" dirty="0"/>
          </a:p>
          <a:p>
            <a:pPr lvl="1"/>
            <a:r>
              <a:rPr lang="zh-TW" altLang="en-US" dirty="0"/>
              <a:t>其他的偏壓方式</a:t>
            </a:r>
            <a:endParaRPr lang="en-US" altLang="zh-TW" dirty="0"/>
          </a:p>
          <a:p>
            <a:pPr lvl="1"/>
            <a:r>
              <a:rPr lang="zh-TW" altLang="en-US" dirty="0"/>
              <a:t>電壓仍保持</a:t>
            </a:r>
            <a:r>
              <a:rPr lang="en-US" altLang="zh-TW" dirty="0"/>
              <a:t>10V</a:t>
            </a:r>
          </a:p>
          <a:p>
            <a:pPr lvl="1"/>
            <a:r>
              <a:rPr lang="zh-TW" altLang="en-US" dirty="0"/>
              <a:t>放大倍率改變</a:t>
            </a:r>
            <a:endParaRPr lang="en-US" altLang="zh-TW" dirty="0"/>
          </a:p>
          <a:p>
            <a:pPr lvl="1"/>
            <a:r>
              <a:rPr lang="zh-TW" altLang="en-US" dirty="0"/>
              <a:t>集級電流改變</a:t>
            </a:r>
            <a:endParaRPr lang="en-US" altLang="zh-TW" dirty="0"/>
          </a:p>
          <a:p>
            <a:pPr lvl="1"/>
            <a:r>
              <a:rPr lang="zh-TW" altLang="en-US" dirty="0"/>
              <a:t>請計算出前一頁的五個問題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3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7835D-959A-400C-8AE0-00E0787A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實做</a:t>
            </a:r>
            <a:r>
              <a:rPr lang="en-US" altLang="zh-TW" dirty="0"/>
              <a:t>(</a:t>
            </a:r>
            <a:r>
              <a:rPr lang="zh-TW" altLang="en-US" dirty="0"/>
              <a:t>下下周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387AF0-EFE6-48B3-BB21-8BD84FAE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請備妥材料</a:t>
            </a:r>
            <a:endParaRPr lang="en-US" altLang="zh-TW" dirty="0"/>
          </a:p>
          <a:p>
            <a:pPr lvl="1"/>
            <a:r>
              <a:rPr lang="en-US" altLang="zh-TW" dirty="0"/>
              <a:t>2N2904</a:t>
            </a:r>
            <a:r>
              <a:rPr lang="zh-TW" altLang="en-US" dirty="0"/>
              <a:t>若干顆</a:t>
            </a:r>
            <a:endParaRPr lang="en-US" altLang="zh-TW" dirty="0"/>
          </a:p>
          <a:p>
            <a:pPr lvl="1"/>
            <a:r>
              <a:rPr lang="zh-TW" altLang="en-US" dirty="0"/>
              <a:t>可變電阻四個</a:t>
            </a:r>
            <a:endParaRPr lang="en-US" altLang="zh-TW" dirty="0"/>
          </a:p>
          <a:p>
            <a:pPr lvl="2"/>
            <a:r>
              <a:rPr lang="zh-TW" altLang="en-US" dirty="0"/>
              <a:t>以你認為適當的數值為準</a:t>
            </a:r>
            <a:endParaRPr lang="en-US" altLang="zh-TW" dirty="0"/>
          </a:p>
          <a:p>
            <a:pPr lvl="1"/>
            <a:r>
              <a:rPr lang="zh-TW" altLang="en-US" dirty="0"/>
              <a:t>麵包板一片</a:t>
            </a:r>
            <a:endParaRPr lang="en-US" altLang="zh-TW" dirty="0"/>
          </a:p>
          <a:p>
            <a:pPr lvl="2"/>
            <a:r>
              <a:rPr lang="zh-TW" altLang="en-US" dirty="0"/>
              <a:t>請買有附導線者</a:t>
            </a:r>
            <a:endParaRPr lang="en-US" altLang="zh-TW" dirty="0"/>
          </a:p>
          <a:p>
            <a:pPr lvl="1"/>
            <a:r>
              <a:rPr lang="zh-TW" altLang="en-US" dirty="0"/>
              <a:t>鱷魚夾連接線兩包</a:t>
            </a:r>
            <a:endParaRPr lang="en-US" altLang="zh-TW" dirty="0"/>
          </a:p>
          <a:p>
            <a:pPr lvl="1"/>
            <a:r>
              <a:rPr lang="zh-TW" altLang="en-US" dirty="0"/>
              <a:t>杜邦連接線</a:t>
            </a:r>
            <a:r>
              <a:rPr lang="en-US" altLang="zh-TW" dirty="0"/>
              <a:t>(</a:t>
            </a:r>
            <a:r>
              <a:rPr lang="zh-TW" altLang="en-US" dirty="0"/>
              <a:t>公的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驗收</a:t>
            </a:r>
            <a:endParaRPr lang="en-US" altLang="zh-TW" dirty="0"/>
          </a:p>
          <a:p>
            <a:pPr lvl="1"/>
            <a:r>
              <a:rPr lang="zh-TW" altLang="en-US" dirty="0"/>
              <a:t>達到</a:t>
            </a:r>
            <a:r>
              <a:rPr lang="en-US" altLang="zh-TW" dirty="0"/>
              <a:t>p.11</a:t>
            </a:r>
            <a:r>
              <a:rPr lang="zh-TW" altLang="en-US" dirty="0"/>
              <a:t>的要求</a:t>
            </a:r>
            <a:endParaRPr lang="en-US" altLang="zh-TW" dirty="0"/>
          </a:p>
          <a:p>
            <a:pPr lvl="1"/>
            <a:r>
              <a:rPr lang="zh-TW" altLang="en-US" dirty="0"/>
              <a:t>測量四個電阻的阻值為多少</a:t>
            </a:r>
            <a:r>
              <a:rPr lang="en-US" altLang="zh-TW" dirty="0"/>
              <a:t>?</a:t>
            </a:r>
          </a:p>
          <a:p>
            <a:pPr lvl="2"/>
            <a:r>
              <a:rPr lang="zh-TW" altLang="en-US" dirty="0"/>
              <a:t>與先前計算出的誤差為多少</a:t>
            </a: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146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測驗（下下週）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基於</a:t>
            </a:r>
            <a:r>
              <a:rPr kumimoji="1" lang="en-US" altLang="zh-TW" dirty="0"/>
              <a:t>Quiz</a:t>
            </a:r>
            <a:r>
              <a:rPr kumimoji="1" lang="zh-TW" altLang="en-US" dirty="0"/>
              <a:t>更為深入的計算問題</a:t>
            </a:r>
          </a:p>
        </p:txBody>
      </p:sp>
    </p:spTree>
    <p:extLst>
      <p:ext uri="{BB962C8B-B14F-4D97-AF65-F5344CB8AC3E}">
        <p14:creationId xmlns:p14="http://schemas.microsoft.com/office/powerpoint/2010/main" val="1440811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476C5-5DCC-4D98-A213-1EF6E987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實做組準備材料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C8DCC2-DABE-48DB-83DC-49F3E067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BC337</a:t>
            </a:r>
            <a:r>
              <a:rPr lang="zh-TW" altLang="en-US" dirty="0"/>
              <a:t>若干顆</a:t>
            </a:r>
            <a:endParaRPr lang="en-US" altLang="zh-TW" dirty="0"/>
          </a:p>
          <a:p>
            <a:r>
              <a:rPr lang="zh-TW" altLang="en-US" dirty="0"/>
              <a:t>電阻</a:t>
            </a:r>
            <a:r>
              <a:rPr lang="en-US" altLang="zh-TW" dirty="0"/>
              <a:t>(</a:t>
            </a:r>
            <a:r>
              <a:rPr lang="zh-TW" altLang="en-US" dirty="0"/>
              <a:t>依據本周小考所計算的數值，請多準備其他可能會用到的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麵包版</a:t>
            </a:r>
            <a:endParaRPr lang="en-US" altLang="zh-TW" dirty="0"/>
          </a:p>
          <a:p>
            <a:r>
              <a:rPr lang="zh-TW" altLang="en-US" dirty="0"/>
              <a:t>三種線材</a:t>
            </a:r>
            <a:endParaRPr lang="en-US" altLang="zh-TW" dirty="0"/>
          </a:p>
          <a:p>
            <a:r>
              <a:rPr lang="zh-TW" altLang="en-US" dirty="0"/>
              <a:t>夾子</a:t>
            </a:r>
            <a:endParaRPr lang="en-US" altLang="zh-TW" dirty="0"/>
          </a:p>
          <a:p>
            <a:r>
              <a:rPr lang="en-US" altLang="zh-TW" dirty="0"/>
              <a:t>5~10uf</a:t>
            </a:r>
            <a:r>
              <a:rPr lang="zh-TW" altLang="en-US"/>
              <a:t>電容兩個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8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526EA-BCF1-4933-BAF2-09C8EFCF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二極體</a:t>
            </a:r>
            <a:r>
              <a:rPr lang="en-US" altLang="zh-TW" dirty="0"/>
              <a:t>Diode</a:t>
            </a:r>
            <a:endParaRPr lang="zh-TW" altLang="en-US" dirty="0"/>
          </a:p>
        </p:txBody>
      </p:sp>
      <p:pic>
        <p:nvPicPr>
          <p:cNvPr id="1026" name="Picture 2" descr="Diode: Definition, Symbol, and Types of Diodes | Electrical4U">
            <a:extLst>
              <a:ext uri="{FF2B5EF4-FFF2-40B4-BE49-F238E27FC236}">
                <a16:creationId xmlns:a16="http://schemas.microsoft.com/office/drawing/2014/main" id="{72D48CB7-A819-4181-90DF-56D0F6C92E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46" y="1690688"/>
            <a:ext cx="4323610" cy="200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the Zener Diode - The Engineering Projects">
            <a:extLst>
              <a:ext uri="{FF2B5EF4-FFF2-40B4-BE49-F238E27FC236}">
                <a16:creationId xmlns:a16="http://schemas.microsoft.com/office/drawing/2014/main" id="{74CFE0B9-5046-4FC8-B0C0-83A646113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6" y="3782596"/>
            <a:ext cx="49720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3B31A82-1A28-4FB9-A5FF-70F29F7BFB48}"/>
              </a:ext>
            </a:extLst>
          </p:cNvPr>
          <p:cNvSpPr txBox="1"/>
          <p:nvPr/>
        </p:nvSpPr>
        <p:spPr>
          <a:xfrm>
            <a:off x="6607946" y="2506857"/>
            <a:ext cx="35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由</a:t>
            </a:r>
            <a:r>
              <a:rPr lang="en-US" altLang="zh-TW" dirty="0"/>
              <a:t>P(Anode)</a:t>
            </a:r>
            <a:r>
              <a:rPr lang="zh-TW" altLang="en-US" dirty="0"/>
              <a:t>到</a:t>
            </a:r>
            <a:r>
              <a:rPr lang="en-US" altLang="zh-TW" dirty="0"/>
              <a:t>N(Cathode)</a:t>
            </a:r>
            <a:r>
              <a:rPr lang="zh-TW" altLang="en-US" dirty="0"/>
              <a:t>單向導通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68207E-B23C-4079-A3CF-738D37E20954}"/>
              </a:ext>
            </a:extLst>
          </p:cNvPr>
          <p:cNvSpPr txBox="1"/>
          <p:nvPr/>
        </p:nvSpPr>
        <p:spPr>
          <a:xfrm>
            <a:off x="6430557" y="4526915"/>
            <a:ext cx="4284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由</a:t>
            </a:r>
            <a:r>
              <a:rPr lang="en-US" altLang="zh-TW" dirty="0"/>
              <a:t>P(Anode)</a:t>
            </a:r>
            <a:r>
              <a:rPr lang="zh-TW" altLang="en-US" dirty="0"/>
              <a:t>到</a:t>
            </a:r>
            <a:r>
              <a:rPr lang="en-US" altLang="zh-TW" dirty="0"/>
              <a:t>N(Cathode)</a:t>
            </a:r>
            <a:r>
              <a:rPr lang="zh-TW" altLang="en-US" dirty="0"/>
              <a:t>單向導通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但是通常反過來用，反向施加電壓時二極體崩潰後產生固定的導通電壓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可以做為穩壓使用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可以做為參考電壓使用</a:t>
            </a:r>
          </a:p>
        </p:txBody>
      </p:sp>
    </p:spTree>
    <p:extLst>
      <p:ext uri="{BB962C8B-B14F-4D97-AF65-F5344CB8AC3E}">
        <p14:creationId xmlns:p14="http://schemas.microsoft.com/office/powerpoint/2010/main" val="4069252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DF29B-104D-44B7-A1F1-30E754AC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如果在射級電阻旁邊加一個電容呢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CE9C95-A5E6-441B-9E7C-87A08006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0F752C-82FD-4675-90F7-FDB62625A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77" y="2225997"/>
            <a:ext cx="5606718" cy="39509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8E00F55-4F69-4506-8F2C-FDA63BC5D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916" y="1825625"/>
            <a:ext cx="60679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59676-CDF0-4A07-B951-0122F7BB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如果在射級上加</a:t>
            </a:r>
            <a:r>
              <a:rPr lang="zh-TW" altLang="en-US"/>
              <a:t>一個電感呢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4CD7FD5-786C-4620-AED3-62EBDCACB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07" y="2127711"/>
            <a:ext cx="5415597" cy="31545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159AC8A-CC01-4642-BD62-6054DB122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46" y="2127711"/>
            <a:ext cx="5070965" cy="31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5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D63F8-0FEF-4EB6-BA15-D814D24F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1F7A3-2912-4206-8BE8-FCC3B147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hlinkClick r:id="rId2"/>
              </a:rPr>
              <a:t>https://www.electronics-tutorials.ws/amplifier/input-impedance-of-an-amplifier.html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b="0" i="0" u="sng" dirty="0">
                <a:solidFill>
                  <a:srgbClr val="FFFFFF"/>
                </a:solidFill>
                <a:effectLst/>
                <a:latin typeface="Helvetica Neue"/>
                <a:hlinkClick r:id="rId3"/>
              </a:rPr>
              <a:t>https://www.allaboutcircuits.com/textbook/semiconductors/chpt-4/common-base-amplifier/</a:t>
            </a:r>
            <a:endParaRPr lang="en-US" altLang="zh-TW" sz="1800" b="0" i="0" u="sng" dirty="0">
              <a:solidFill>
                <a:srgbClr val="FFFFFF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zh-TW" sz="1800" b="0" i="0" u="sng" dirty="0">
                <a:solidFill>
                  <a:srgbClr val="FFFFFF"/>
                </a:solidFill>
                <a:effectLst/>
                <a:latin typeface="Helvetica Neue"/>
                <a:hlinkClick r:id="rId2"/>
              </a:rPr>
              <a:t>https://www.electronics-tutorials.ws/amplifier/input-impedance-of-an-amplifier.html</a:t>
            </a:r>
            <a:endParaRPr lang="en-US" altLang="zh-TW" sz="1800" b="0" i="0" u="sng" dirty="0">
              <a:solidFill>
                <a:srgbClr val="FFFFFF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zh-TW" sz="1800" b="0" i="0" u="sng" dirty="0">
                <a:solidFill>
                  <a:srgbClr val="FFFFFF"/>
                </a:solidFill>
                <a:effectLst/>
                <a:latin typeface="Helvetica Neue"/>
                <a:hlinkClick r:id="rId4"/>
              </a:rPr>
              <a:t>http://www.industrial-electronics.com/electrnc-dvcs-9e_5.html</a:t>
            </a:r>
            <a:endParaRPr lang="en-US" altLang="zh-TW" sz="1800" b="0" i="0" u="sng" dirty="0">
              <a:solidFill>
                <a:srgbClr val="FFFFFF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zh-TW" sz="1800" b="0" i="0" u="sng" dirty="0">
                <a:solidFill>
                  <a:srgbClr val="FFFFFF"/>
                </a:solidFill>
                <a:effectLst/>
                <a:latin typeface="Helvetica Neue"/>
                <a:hlinkClick r:id="rId5"/>
              </a:rPr>
              <a:t>https://www.wisc-online.com/learn/career-clusters/stem/sse1302/transistor-fundamentals-voltage-divider-biase</a:t>
            </a:r>
            <a:endParaRPr lang="en-US" altLang="zh-TW" sz="1800" u="sng" dirty="0">
              <a:solidFill>
                <a:srgbClr val="FFFFFF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TW" sz="1800" b="0" i="0" u="sng" dirty="0">
                <a:solidFill>
                  <a:srgbClr val="FFFFFF"/>
                </a:solidFill>
                <a:effectLst/>
                <a:latin typeface="Helvetica Neue"/>
                <a:hlinkClick r:id="rId6"/>
              </a:rPr>
              <a:t>http://www.learningaboutelectronics.com/Articles/Voltage-divider-bias-of-a-BJT-transistor</a:t>
            </a:r>
            <a:endParaRPr lang="en-US" altLang="zh-TW" sz="1800" b="0" i="0" u="sng" dirty="0">
              <a:solidFill>
                <a:srgbClr val="FFFFFF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zh-TW" sz="1800" b="0" i="0" u="sng" dirty="0">
                <a:solidFill>
                  <a:srgbClr val="FFFFFF"/>
                </a:solidFill>
                <a:effectLst/>
                <a:latin typeface="Helvetica Neue"/>
                <a:hlinkClick r:id="rId7"/>
              </a:rPr>
              <a:t>https://www.electronics-tutorials.ws/amplifier/transistor-biasing.html</a:t>
            </a:r>
            <a:endParaRPr lang="en-US" altLang="zh-TW" sz="1800" u="sng" dirty="0">
              <a:solidFill>
                <a:srgbClr val="FFFFFF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TW" sz="1800" b="0" i="0" u="sng" dirty="0">
                <a:solidFill>
                  <a:srgbClr val="FFFFFF"/>
                </a:solidFill>
                <a:effectLst/>
                <a:latin typeface="Helvetica Neue"/>
                <a:hlinkClick r:id="rId8"/>
              </a:rPr>
              <a:t>https://www.youtube.com/watch?v=zTyuzHokWyA</a:t>
            </a:r>
            <a:endParaRPr lang="en-US" altLang="zh-TW" sz="1800" b="0" i="0" u="sng" dirty="0">
              <a:solidFill>
                <a:srgbClr val="FFFFFF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zh-TW" sz="1800" b="0" i="0" u="sng" dirty="0">
                <a:solidFill>
                  <a:srgbClr val="FFFFFF"/>
                </a:solidFill>
                <a:effectLst/>
                <a:latin typeface="Helvetica Neue"/>
                <a:hlinkClick r:id="rId9"/>
              </a:rPr>
              <a:t>https://www.youtube.com/watch?v=jQb199oIY5U</a:t>
            </a:r>
            <a:endParaRPr lang="en-US" altLang="zh-TW" sz="1800" b="0" i="0" u="sng" dirty="0">
              <a:solidFill>
                <a:srgbClr val="FFFFFF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1372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45BCE-7E56-488A-B54E-777C3088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雙極性電晶體，</a:t>
            </a:r>
            <a:r>
              <a:rPr lang="en-US" altLang="zh-TW" dirty="0"/>
              <a:t>Bipolar Junction Transistor</a:t>
            </a:r>
            <a:endParaRPr lang="zh-TW" altLang="en-US" dirty="0"/>
          </a:p>
        </p:txBody>
      </p:sp>
      <p:pic>
        <p:nvPicPr>
          <p:cNvPr id="2050" name="Picture 2" descr="雙極性電晶體- 維基百科，自由的百科全書">
            <a:extLst>
              <a:ext uri="{FF2B5EF4-FFF2-40B4-BE49-F238E27FC236}">
                <a16:creationId xmlns:a16="http://schemas.microsoft.com/office/drawing/2014/main" id="{7A8ADEF5-377A-4D8D-8438-1A45266769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56" y="1557754"/>
            <a:ext cx="4763526" cy="225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pn型雙極面結型晶體管(BJT) 是如何運作的">
            <a:extLst>
              <a:ext uri="{FF2B5EF4-FFF2-40B4-BE49-F238E27FC236}">
                <a16:creationId xmlns:a16="http://schemas.microsoft.com/office/drawing/2014/main" id="{64C68840-4205-4DE9-BE4D-AB14BA4C3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91" y="1713020"/>
            <a:ext cx="32766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pn型雙極面結型晶體管(BJT) 是如何運作的">
            <a:extLst>
              <a:ext uri="{FF2B5EF4-FFF2-40B4-BE49-F238E27FC236}">
                <a16:creationId xmlns:a16="http://schemas.microsoft.com/office/drawing/2014/main" id="{14E6AAA7-1E2D-4A08-845E-A218A1EA4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91" y="4204871"/>
            <a:ext cx="33718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電子學103-Chapter5 BJT電晶體">
            <a:extLst>
              <a:ext uri="{FF2B5EF4-FFF2-40B4-BE49-F238E27FC236}">
                <a16:creationId xmlns:a16="http://schemas.microsoft.com/office/drawing/2014/main" id="{F6DE9443-604B-44E1-B8C8-02913F3E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937" y="2365765"/>
            <a:ext cx="3276600" cy="246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5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36029-697A-4107-B077-22DDEECE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雙極性電晶體的規格範例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EB2B6A-070A-4FF3-8733-A871437D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3640CA-286B-4D46-B8AE-763AC0E90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8" y="1372864"/>
            <a:ext cx="6451806" cy="36240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4302B2-9174-424E-A33B-9B49A07A1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82" y="2698427"/>
            <a:ext cx="7398130" cy="40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4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187C7-B232-4236-A4DC-BAF474BC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特性曲線</a:t>
            </a:r>
          </a:p>
        </p:txBody>
      </p:sp>
      <p:pic>
        <p:nvPicPr>
          <p:cNvPr id="4098" name="Picture 2" descr="NPN Transistor Tutorial - The Bipolar NPN Transistor">
            <a:extLst>
              <a:ext uri="{FF2B5EF4-FFF2-40B4-BE49-F238E27FC236}">
                <a16:creationId xmlns:a16="http://schemas.microsoft.com/office/drawing/2014/main" id="{A1B488BD-8C8E-4CC1-B439-9615F80064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" y="2101054"/>
            <a:ext cx="3802094" cy="322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565C92D-B2E8-4381-9D01-D98F20098F78}"/>
              </a:ext>
            </a:extLst>
          </p:cNvPr>
          <p:cNvSpPr txBox="1"/>
          <p:nvPr/>
        </p:nvSpPr>
        <p:spPr>
          <a:xfrm>
            <a:off x="1309499" y="54508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較為理想的</a:t>
            </a:r>
          </a:p>
        </p:txBody>
      </p:sp>
      <p:pic>
        <p:nvPicPr>
          <p:cNvPr id="4100" name="Picture 4" descr="Bipolar Junction Transistor (BJT)">
            <a:extLst>
              <a:ext uri="{FF2B5EF4-FFF2-40B4-BE49-F238E27FC236}">
                <a16:creationId xmlns:a16="http://schemas.microsoft.com/office/drawing/2014/main" id="{3D1C93D9-AE78-41E1-8262-97BFF98EE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74" y="2497004"/>
            <a:ext cx="4419600" cy="268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852E451-0B3A-4FBC-B1E2-52AA3B459EC6}"/>
              </a:ext>
            </a:extLst>
          </p:cNvPr>
          <p:cNvSpPr txBox="1"/>
          <p:nvPr/>
        </p:nvSpPr>
        <p:spPr>
          <a:xfrm>
            <a:off x="4888636" y="5278626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稍微誇張一點的，但是比較</a:t>
            </a:r>
            <a:endParaRPr lang="en-US" altLang="zh-TW" dirty="0"/>
          </a:p>
          <a:p>
            <a:r>
              <a:rPr lang="zh-TW" altLang="en-US" dirty="0"/>
              <a:t>可以清楚看出其輸出內部阻抗</a:t>
            </a:r>
          </a:p>
        </p:txBody>
      </p:sp>
      <p:pic>
        <p:nvPicPr>
          <p:cNvPr id="4102" name="Picture 6" descr="BIPOLAR JUNCTION TRANSISTORS (BJTs)">
            <a:extLst>
              <a:ext uri="{FF2B5EF4-FFF2-40B4-BE49-F238E27FC236}">
                <a16:creationId xmlns:a16="http://schemas.microsoft.com/office/drawing/2014/main" id="{1535A1F9-BA7F-42C0-B31A-0C927E353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226" y="2636379"/>
            <a:ext cx="3764728" cy="215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B398082-3CA7-4BAC-AF50-3C77AD026FEE}"/>
              </a:ext>
            </a:extLst>
          </p:cNvPr>
          <p:cNvSpPr txBox="1"/>
          <p:nvPr/>
        </p:nvSpPr>
        <p:spPr>
          <a:xfrm>
            <a:off x="9230271" y="518252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把第一章圖轉個角度來看</a:t>
            </a: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Q</a:t>
            </a:r>
            <a:r>
              <a:rPr lang="zh-TW" altLang="en-US" b="1" dirty="0">
                <a:solidFill>
                  <a:srgbClr val="FF0000"/>
                </a:solidFill>
              </a:rPr>
              <a:t>為此電晶體的操作點</a:t>
            </a:r>
          </a:p>
        </p:txBody>
      </p:sp>
    </p:spTree>
    <p:extLst>
      <p:ext uri="{BB962C8B-B14F-4D97-AF65-F5344CB8AC3E}">
        <p14:creationId xmlns:p14="http://schemas.microsoft.com/office/powerpoint/2010/main" val="247340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70655-6391-403C-B483-8394611F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偏壓電路</a:t>
            </a:r>
            <a:r>
              <a:rPr lang="en-US" altLang="zh-TW" dirty="0"/>
              <a:t>(Biasing)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E5940FC-71EE-468D-A0E6-9F6E028EA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112" y="1690688"/>
            <a:ext cx="9204754" cy="43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1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2B01E-0BA7-4A14-BD0B-600F2DD0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幾種較為實際的偏壓方式</a:t>
            </a:r>
          </a:p>
        </p:txBody>
      </p:sp>
      <p:pic>
        <p:nvPicPr>
          <p:cNvPr id="6146" name="Picture 2" descr="Biasing BJT – exact analysis – Chorwong's Blog">
            <a:extLst>
              <a:ext uri="{FF2B5EF4-FFF2-40B4-BE49-F238E27FC236}">
                <a16:creationId xmlns:a16="http://schemas.microsoft.com/office/drawing/2014/main" id="{710F378D-4F0F-46D2-A851-64CB4FDF0F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56" y="1429637"/>
            <a:ext cx="342837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ile:NPN BJT Feed-back Biasing Circuit.svg - Wikimedia Commons">
            <a:extLst>
              <a:ext uri="{FF2B5EF4-FFF2-40B4-BE49-F238E27FC236}">
                <a16:creationId xmlns:a16="http://schemas.microsoft.com/office/drawing/2014/main" id="{0974ACFE-0456-4102-AA49-A728548B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4" y="4097340"/>
            <a:ext cx="358399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ethods of Transistor Biasing - Tutorialspoint">
            <a:extLst>
              <a:ext uri="{FF2B5EF4-FFF2-40B4-BE49-F238E27FC236}">
                <a16:creationId xmlns:a16="http://schemas.microsoft.com/office/drawing/2014/main" id="{6B332B23-8A84-49BE-8C85-1CD01841B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207" y="1429637"/>
            <a:ext cx="2937063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NP Transistor Biasing Calculator - Automated Template for All ...">
            <a:extLst>
              <a:ext uri="{FF2B5EF4-FFF2-40B4-BE49-F238E27FC236}">
                <a16:creationId xmlns:a16="http://schemas.microsoft.com/office/drawing/2014/main" id="{100112F7-F747-45A6-8B8F-2A209139A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802" y="4338000"/>
            <a:ext cx="229787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97501EC-9EB1-4408-8927-88AC1CFF7443}"/>
              </a:ext>
            </a:extLst>
          </p:cNvPr>
          <p:cNvSpPr txBox="1"/>
          <p:nvPr/>
        </p:nvSpPr>
        <p:spPr>
          <a:xfrm>
            <a:off x="4079084" y="263549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Voltage divider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03376C-A011-471B-A01D-39995EA2BB9D}"/>
              </a:ext>
            </a:extLst>
          </p:cNvPr>
          <p:cNvSpPr txBox="1"/>
          <p:nvPr/>
        </p:nvSpPr>
        <p:spPr>
          <a:xfrm>
            <a:off x="3686995" y="5433586"/>
            <a:ext cx="263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Base + Collector Feedback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D02491F-583B-472E-9F25-024C255CDC72}"/>
              </a:ext>
            </a:extLst>
          </p:cNvPr>
          <p:cNvSpPr txBox="1"/>
          <p:nvPr/>
        </p:nvSpPr>
        <p:spPr>
          <a:xfrm>
            <a:off x="6465427" y="5433586"/>
            <a:ext cx="24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Base + Emitter feedback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B4781A-AD1D-4D1E-8012-BDEA90925554}"/>
              </a:ext>
            </a:extLst>
          </p:cNvPr>
          <p:cNvSpPr txBox="1"/>
          <p:nvPr/>
        </p:nvSpPr>
        <p:spPr>
          <a:xfrm>
            <a:off x="7062225" y="268493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502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4FBD8-A6AF-449D-99B7-A6E54DF1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zh-TW" altLang="en-US" dirty="0"/>
              <a:t>小訊號等效模型</a:t>
            </a:r>
            <a:r>
              <a:rPr lang="en-US" altLang="zh-TW" dirty="0"/>
              <a:t>(Equivalent Model)</a:t>
            </a:r>
            <a:endParaRPr lang="zh-TW" altLang="en-US" dirty="0"/>
          </a:p>
        </p:txBody>
      </p:sp>
      <p:pic>
        <p:nvPicPr>
          <p:cNvPr id="3076" name="Picture 4" descr="File:BJT h-parameters (generalised).svg">
            <a:extLst>
              <a:ext uri="{FF2B5EF4-FFF2-40B4-BE49-F238E27FC236}">
                <a16:creationId xmlns:a16="http://schemas.microsoft.com/office/drawing/2014/main" id="{57090026-61DA-478F-B271-1152335CE9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86" y="2030196"/>
            <a:ext cx="3584201" cy="209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94D452F-66EB-43D1-90CE-4EE7C05E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087" y="4810039"/>
            <a:ext cx="3657788" cy="1682836"/>
          </a:xfrm>
          <a:prstGeom prst="rect">
            <a:avLst/>
          </a:prstGeom>
        </p:spPr>
      </p:pic>
      <p:pic>
        <p:nvPicPr>
          <p:cNvPr id="7" name="Picture 2" descr="Biasing BJT – exact analysis – Chorwong's Blog">
            <a:extLst>
              <a:ext uri="{FF2B5EF4-FFF2-40B4-BE49-F238E27FC236}">
                <a16:creationId xmlns:a16="http://schemas.microsoft.com/office/drawing/2014/main" id="{8BDE3204-0103-43D7-B975-329973E8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21" y="1555677"/>
            <a:ext cx="4299230" cy="316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3081B2B-48C1-4F9E-954B-7C64E5407814}"/>
              </a:ext>
            </a:extLst>
          </p:cNvPr>
          <p:cNvSpPr txBox="1"/>
          <p:nvPr/>
        </p:nvSpPr>
        <p:spPr>
          <a:xfrm>
            <a:off x="9747682" y="2334827"/>
            <a:ext cx="1788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Common Emitter</a:t>
            </a:r>
          </a:p>
          <a:p>
            <a:pPr algn="ctr"/>
            <a:r>
              <a:rPr lang="zh-TW" altLang="en-US" dirty="0"/>
              <a:t>共射級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6D4162D-C673-47F4-95FB-593F5C0BB690}"/>
              </a:ext>
            </a:extLst>
          </p:cNvPr>
          <p:cNvSpPr txBox="1"/>
          <p:nvPr/>
        </p:nvSpPr>
        <p:spPr>
          <a:xfrm>
            <a:off x="9886291" y="52215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Common Emitter</a:t>
            </a:r>
          </a:p>
          <a:p>
            <a:pPr algn="ctr"/>
            <a:r>
              <a:rPr lang="zh-TW" altLang="en-US" dirty="0"/>
              <a:t>共射級小訊號模型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AF2DE1E-7ACE-42C2-8282-A9D65A99A3DD}"/>
              </a:ext>
            </a:extLst>
          </p:cNvPr>
          <p:cNvSpPr/>
          <p:nvPr/>
        </p:nvSpPr>
        <p:spPr>
          <a:xfrm>
            <a:off x="7954395" y="2907200"/>
            <a:ext cx="506028" cy="518804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61430CD-5677-4909-857F-E7DCBAE87A68}"/>
              </a:ext>
            </a:extLst>
          </p:cNvPr>
          <p:cNvCxnSpPr>
            <a:cxnSpLocks/>
          </p:cNvCxnSpPr>
          <p:nvPr/>
        </p:nvCxnSpPr>
        <p:spPr>
          <a:xfrm flipH="1">
            <a:off x="5384846" y="3426004"/>
            <a:ext cx="2569549" cy="188284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7B5EFECF-44BD-4AA1-8788-5EE1CAFF0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845" y="4810039"/>
            <a:ext cx="3302170" cy="1803493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8FBA55-B0B9-4432-8016-E944AC5CA3C4}"/>
              </a:ext>
            </a:extLst>
          </p:cNvPr>
          <p:cNvSpPr txBox="1"/>
          <p:nvPr/>
        </p:nvSpPr>
        <p:spPr>
          <a:xfrm>
            <a:off x="5085613" y="52568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或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300861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0DDB70-DF74-46C5-8E26-7F700D3A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共集級</a:t>
            </a:r>
            <a:r>
              <a:rPr lang="en-US" altLang="zh-TW" dirty="0"/>
              <a:t>(Common Collector)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BC6E1A9-AE2C-4942-9853-E372C6022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368" y="2546933"/>
            <a:ext cx="8179220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9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</TotalTime>
  <Words>783</Words>
  <Application>Microsoft Office PowerPoint</Application>
  <PresentationFormat>寬螢幕</PresentationFormat>
  <Paragraphs>106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Helvetica Neue</vt:lpstr>
      <vt:lpstr>微軟正黑體</vt:lpstr>
      <vt:lpstr>Arial</vt:lpstr>
      <vt:lpstr>Calibri</vt:lpstr>
      <vt:lpstr>Calibri Light</vt:lpstr>
      <vt:lpstr>Office 佈景主題</vt:lpstr>
      <vt:lpstr>電子電路入門導論</vt:lpstr>
      <vt:lpstr>二極體Diode</vt:lpstr>
      <vt:lpstr>雙極性電晶體，Bipolar Junction Transistor</vt:lpstr>
      <vt:lpstr>雙極性電晶體的規格範例</vt:lpstr>
      <vt:lpstr>特性曲線</vt:lpstr>
      <vt:lpstr>偏壓電路(Biasing)</vt:lpstr>
      <vt:lpstr>幾種較為實際的偏壓方式</vt:lpstr>
      <vt:lpstr>小訊號等效模型(Equivalent Model)</vt:lpstr>
      <vt:lpstr>共集級(Common Collector)</vt:lpstr>
      <vt:lpstr>共基級(Common Base)</vt:lpstr>
      <vt:lpstr>輸出與輸入阻抗的測量與計算</vt:lpstr>
      <vt:lpstr>Common Emitter Input/output impedance</vt:lpstr>
      <vt:lpstr>電晶體可以當作一個開關使用</vt:lpstr>
      <vt:lpstr>BC337(npn)與BC327(pnp)</vt:lpstr>
      <vt:lpstr>PowerPoint 簡報</vt:lpstr>
      <vt:lpstr>Quiz(下周)</vt:lpstr>
      <vt:lpstr>實做(下下周)</vt:lpstr>
      <vt:lpstr>測驗（下下週）</vt:lpstr>
      <vt:lpstr>實做組準備材料</vt:lpstr>
      <vt:lpstr>如果在射級電阻旁邊加一個電容呢?</vt:lpstr>
      <vt:lpstr>如果在射級上加一個電感呢?</vt:lpstr>
      <vt:lpstr>網路參考資料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電子電路入門導論</dc:title>
  <dc:creator>SuAlvin</dc:creator>
  <cp:lastModifiedBy>鴻志 楊</cp:lastModifiedBy>
  <cp:revision>67</cp:revision>
  <dcterms:created xsi:type="dcterms:W3CDTF">2020-08-04T06:50:51Z</dcterms:created>
  <dcterms:modified xsi:type="dcterms:W3CDTF">2020-10-05T08:33:04Z</dcterms:modified>
</cp:coreProperties>
</file>