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306" r:id="rId4"/>
    <p:sldId id="307" r:id="rId5"/>
    <p:sldId id="308" r:id="rId6"/>
    <p:sldId id="309" r:id="rId7"/>
    <p:sldId id="310" r:id="rId8"/>
    <p:sldId id="286" r:id="rId9"/>
    <p:sldId id="28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5B900-17BD-F543-9AE0-1605E3A6FF10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968C2-52F4-E042-A9E0-B09C8C13742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05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7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639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78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054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71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101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021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68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916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21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03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46DE-EB29-BD4A-97FC-8B8D64AC6697}" type="datetimeFigureOut">
              <a:rPr kumimoji="1" lang="zh-TW" altLang="en-US" smtClean="0"/>
              <a:t>2020/11/19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E104-ADC1-844D-A382-1501E4CE48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643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/index.php?title=%E9%95%9C%E5%83%8F%E7%94%B5%E6%B5%81%E6%BA%90&amp;action=edit&amp;redlink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5%B7%AE%E5%88%86%E6%94%BE%E5%A4%A7%E5%99%A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nalog.com/university/courses/electronics/text/chapter-1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yXJADXuWtl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mVlJbJ" TargetMode="External"/><Relationship Id="rId2" Type="http://schemas.openxmlformats.org/officeDocument/2006/relationships/hyperlink" Target="https://bit.ly/3gqAQH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2JKS32D" TargetMode="External"/><Relationship Id="rId4" Type="http://schemas.openxmlformats.org/officeDocument/2006/relationships/hyperlink" Target="https://bit.ly/2JBwmS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電子電路入門導論</a:t>
            </a:r>
            <a:br>
              <a:rPr kumimoji="1" lang="en-US" altLang="zh-TW" b="1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kumimoji="1" lang="zh-TW" altLang="en-US" sz="3200" b="1" dirty="0">
                <a:latin typeface="Microsoft JhengHei" charset="-120"/>
                <a:ea typeface="Microsoft JhengHei" charset="-120"/>
                <a:cs typeface="Microsoft JhengHei" charset="-120"/>
              </a:rPr>
              <a:t>差動放大與其他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成功大學資訊工程系</a:t>
            </a:r>
            <a:endParaRPr kumimoji="1" lang="en-US" altLang="zh-TW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蘇文鈺</a:t>
            </a:r>
            <a:endParaRPr kumimoji="1" lang="en-US" altLang="zh-TW" b="1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此資料圖片取自網路</a:t>
            </a:r>
          </a:p>
        </p:txBody>
      </p:sp>
    </p:spTree>
    <p:extLst>
      <p:ext uri="{BB962C8B-B14F-4D97-AF65-F5344CB8AC3E}">
        <p14:creationId xmlns:p14="http://schemas.microsoft.com/office/powerpoint/2010/main" val="10108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CB9C795-559A-4B0E-863A-F5AEFDEE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</a:t>
            </a:r>
            <a:r>
              <a:rPr lang="zh-TW" altLang="en-US" dirty="0"/>
              <a:t> 放大器中常用基礎電路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1210C3-068E-43DD-A8C0-2237BAE1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64" y="1512673"/>
            <a:ext cx="7106118" cy="43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849CDD2-9463-40D5-B23A-31A6207EAD63}"/>
              </a:ext>
            </a:extLst>
          </p:cNvPr>
          <p:cNvSpPr txBox="1"/>
          <p:nvPr/>
        </p:nvSpPr>
        <p:spPr>
          <a:xfrm>
            <a:off x="8269356" y="1512673"/>
            <a:ext cx="3816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由 Daniel Braun - redrawn png file (from User:Omegatron),Page# 4 of datasheet, CC BY 2.5, https://commons.wikimedia.org/w/index.php?curid=2205381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6309790-220C-4E65-AE81-7D60D53CD276}"/>
              </a:ext>
            </a:extLst>
          </p:cNvPr>
          <p:cNvSpPr txBox="1"/>
          <p:nvPr/>
        </p:nvSpPr>
        <p:spPr>
          <a:xfrm>
            <a:off x="1431386" y="5934669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741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運算放大器內部電路。虛線框：</a:t>
            </a:r>
            <a:r>
              <a:rPr lang="zh-TW" altLang="en-US" b="0" i="0" u="none" strike="noStrike" dirty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3" tooltip="鏡像電流源（頁面不存在）"/>
              </a:rPr>
              <a:t>鏡像電流源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紅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；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差分放大器"/>
              </a:rPr>
              <a:t>差分放大器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藍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；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類增益級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b="0" i="0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品紅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；電壓電平轉換器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b="0" i="0" dirty="0">
                <a:solidFill>
                  <a:srgbClr val="00FF00"/>
                </a:solidFill>
                <a:effectLst/>
                <a:latin typeface="Arial" panose="020B0604020202020204" pitchFamily="34" charset="0"/>
              </a:rPr>
              <a:t>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；輸出級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b="0" i="0" dirty="0">
                <a:solidFill>
                  <a:srgbClr val="00FFFF"/>
                </a:solidFill>
                <a:effectLst/>
                <a:latin typeface="Arial" panose="020B0604020202020204" pitchFamily="34" charset="0"/>
              </a:rPr>
              <a:t>青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94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EE187-5352-4987-BF22-791EB53E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差動放大</a:t>
            </a:r>
            <a:r>
              <a:rPr lang="en-US" altLang="zh-TW" dirty="0"/>
              <a:t>Differential Amplifier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651E881-0023-40F1-BBB1-764667BF6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7" y="1842888"/>
            <a:ext cx="6893297" cy="3532193"/>
          </a:xfr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68F03CA-FE70-46C5-84B2-8DBE3AB6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Improve common mode rejection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3"/>
              </a:rPr>
              <a:t>https://wiki.analog.com/university/courses/electronics/text/chapter-12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4"/>
              </a:rPr>
              <a:t>https://www.youtube.com/watch?v=yXJADXuWtlI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https://www.youtube.com/watch?v=Lq9gX05Dqio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514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DFCEB-92A6-4F71-8B0B-82C1AFE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Differential amplifier loaded with current source</a:t>
            </a:r>
            <a:endParaRPr lang="zh-TW" altLang="en-US" sz="4000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058DA3AD-E1DA-4E4C-A90B-21EF28C0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634932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One needs to carefully design the values of r6/r7/r8 in order for the circuit to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two inputs are now out of phase(180 degree difference in phase).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outputs are quite large considering that the input is only .01 volt. They are out of phase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A45C4D-9109-41CE-A3E3-AC4C2F68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1" y="2425496"/>
            <a:ext cx="8642794" cy="39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3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6E3F3-0187-4BF0-B954-55B8B02C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Differential amplifier loaded with current source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B4DA41-C2BC-435D-AA5E-8124A318C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two inputs are now in phase(0 degree difference in phase).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output are very small and also in phase.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6B44CFE-C732-46B9-B29C-E69867E9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242" y="2209630"/>
            <a:ext cx="7790471" cy="3507128"/>
          </a:xfrm>
        </p:spPr>
      </p:pic>
    </p:spTree>
    <p:extLst>
      <p:ext uri="{BB962C8B-B14F-4D97-AF65-F5344CB8AC3E}">
        <p14:creationId xmlns:p14="http://schemas.microsoft.com/office/powerpoint/2010/main" val="340973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8F2A6C5-2ACC-48DB-B5BB-DBC92499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 of Experiment Group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4A583B-B3D0-404A-9D10-09BABDFC7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09E67A3-982B-4B83-B771-8B5D5B53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29" y="1825625"/>
            <a:ext cx="9438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3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7902D-CFC3-4DAF-904D-14ADB8FC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零件表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DEEEC-6D97-4FC1-8836-189A3ABA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OPA</a:t>
            </a:r>
          </a:p>
          <a:p>
            <a:pPr lvl="1"/>
            <a:r>
              <a:rPr lang="zh-TW" altLang="en-US" dirty="0"/>
              <a:t>如果要聲音好又不要貴</a:t>
            </a:r>
            <a:r>
              <a:rPr lang="en-US" altLang="zh-TW" dirty="0"/>
              <a:t>:NE5532</a:t>
            </a:r>
          </a:p>
          <a:p>
            <a:pPr lvl="1"/>
            <a:r>
              <a:rPr lang="zh-TW" altLang="en-US" dirty="0"/>
              <a:t>如果要聲音好，可以稍稍貴一點</a:t>
            </a:r>
            <a:r>
              <a:rPr lang="en-US" altLang="zh-TW" dirty="0"/>
              <a:t>:NE5534</a:t>
            </a:r>
          </a:p>
          <a:p>
            <a:pPr lvl="1"/>
            <a:r>
              <a:rPr lang="zh-TW" altLang="en-US" dirty="0"/>
              <a:t>如果不在乎，</a:t>
            </a:r>
            <a:r>
              <a:rPr lang="en-US" altLang="zh-TW" dirty="0"/>
              <a:t>741</a:t>
            </a:r>
            <a:r>
              <a:rPr lang="zh-TW" altLang="en-US" dirty="0"/>
              <a:t>就好</a:t>
            </a:r>
            <a:endParaRPr lang="en-US" altLang="zh-TW" dirty="0"/>
          </a:p>
          <a:p>
            <a:r>
              <a:rPr lang="en-US" altLang="zh-TW" dirty="0"/>
              <a:t>EQ</a:t>
            </a:r>
          </a:p>
          <a:p>
            <a:pPr lvl="1"/>
            <a:r>
              <a:rPr lang="zh-TW" altLang="en-US" dirty="0"/>
              <a:t>選擇</a:t>
            </a:r>
            <a:r>
              <a:rPr lang="en-US" altLang="zh-TW" dirty="0"/>
              <a:t>C2/r9</a:t>
            </a:r>
            <a:r>
              <a:rPr lang="zh-TW" altLang="en-US" dirty="0"/>
              <a:t>的值，可以加強一部分低音，請自己選擇</a:t>
            </a:r>
            <a:endParaRPr lang="en-US" altLang="zh-TW" dirty="0"/>
          </a:p>
          <a:p>
            <a:r>
              <a:rPr lang="zh-TW" altLang="en-US" dirty="0"/>
              <a:t>其他元件請參考之前的實驗</a:t>
            </a:r>
            <a:endParaRPr lang="en-US" altLang="zh-TW" dirty="0"/>
          </a:p>
          <a:p>
            <a:r>
              <a:rPr lang="zh-TW" altLang="en-US" dirty="0"/>
              <a:t>輸出</a:t>
            </a:r>
            <a:endParaRPr lang="en-US" altLang="zh-TW" dirty="0"/>
          </a:p>
          <a:p>
            <a:pPr lvl="1"/>
            <a:r>
              <a:rPr lang="zh-TW" altLang="en-US" dirty="0"/>
              <a:t>請選擇自己要的負載</a:t>
            </a:r>
            <a:endParaRPr lang="en-US" altLang="zh-TW" dirty="0"/>
          </a:p>
          <a:p>
            <a:pPr lvl="1"/>
            <a:r>
              <a:rPr lang="en-US" altLang="zh-TW" dirty="0"/>
              <a:t>https://bit.ly/2JDnbBg</a:t>
            </a:r>
          </a:p>
          <a:p>
            <a:r>
              <a:rPr lang="zh-TW" altLang="en-US" dirty="0"/>
              <a:t>電源</a:t>
            </a:r>
            <a:endParaRPr lang="en-US" altLang="zh-TW" dirty="0"/>
          </a:p>
          <a:p>
            <a:pPr lvl="1"/>
            <a:r>
              <a:rPr lang="en-US" altLang="zh-TW" dirty="0"/>
              <a:t>OPA</a:t>
            </a:r>
            <a:r>
              <a:rPr lang="zh-TW" altLang="en-US" dirty="0"/>
              <a:t>有最小電壓限制，請根據你選的</a:t>
            </a:r>
            <a:r>
              <a:rPr lang="en-US" altLang="zh-TW" dirty="0"/>
              <a:t>OP</a:t>
            </a:r>
            <a:r>
              <a:rPr lang="zh-TW" altLang="en-US" dirty="0"/>
              <a:t>提供電源，建議可以用鋰電池</a:t>
            </a:r>
            <a:r>
              <a:rPr lang="en-US" altLang="zh-TW" dirty="0"/>
              <a:t>(</a:t>
            </a:r>
            <a:r>
              <a:rPr lang="zh-TW" altLang="en-US" dirty="0"/>
              <a:t>含充電器</a:t>
            </a:r>
            <a:r>
              <a:rPr lang="en-US" altLang="zh-TW" dirty="0"/>
              <a:t>)</a:t>
            </a:r>
            <a:r>
              <a:rPr lang="zh-TW" altLang="en-US" dirty="0"/>
              <a:t>，加兩個濾波電容在電路板的正負端</a:t>
            </a:r>
            <a:endParaRPr lang="en-US" altLang="zh-TW" dirty="0"/>
          </a:p>
          <a:p>
            <a:r>
              <a:rPr lang="zh-TW" altLang="en-US" dirty="0"/>
              <a:t>工具</a:t>
            </a:r>
            <a:endParaRPr lang="en-US" altLang="zh-TW" dirty="0"/>
          </a:p>
          <a:p>
            <a:pPr lvl="1"/>
            <a:r>
              <a:rPr lang="zh-TW" altLang="en-US" dirty="0"/>
              <a:t>一隻好的烙鐵，焊錫，助焊劑，洞洞板，輸出輸入端子與電源端子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https://bit.ly/3gqAQHS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https://bit.ly/3mVlJbJ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https://bit.ly/2JBwmSM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https://bit.ly/2JKS32D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71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電路設計時注意要點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靜態功率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r>
              <a:rPr kumimoji="1" lang="en-US" altLang="zh-TW" dirty="0"/>
              <a:t>Class-A and Class-AB</a:t>
            </a:r>
          </a:p>
          <a:p>
            <a:pPr lvl="1"/>
            <a:r>
              <a:rPr kumimoji="1" lang="zh-TW" altLang="en-US" dirty="0"/>
              <a:t>功率晶體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驅動晶體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電阻</a:t>
            </a:r>
            <a:endParaRPr kumimoji="1" lang="en-US" altLang="zh-TW" dirty="0"/>
          </a:p>
          <a:p>
            <a:r>
              <a:rPr kumimoji="1" lang="zh-TW" altLang="en-US" dirty="0">
                <a:solidFill>
                  <a:srgbClr val="FF0000"/>
                </a:solidFill>
              </a:rPr>
              <a:t>增益</a:t>
            </a:r>
            <a:r>
              <a:rPr kumimoji="1" lang="zh-TW" altLang="en-US" dirty="0"/>
              <a:t>與</a:t>
            </a:r>
            <a:r>
              <a:rPr kumimoji="1" lang="zh-TW" altLang="en-US" dirty="0">
                <a:solidFill>
                  <a:srgbClr val="FF0000"/>
                </a:solidFill>
              </a:rPr>
              <a:t>頻率響應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/>
              <a:t>最大擺幅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偏壓越深可以達到越大擺幅</a:t>
            </a:r>
            <a:r>
              <a:rPr kumimoji="1" lang="en-US" altLang="zh-TW" dirty="0"/>
              <a:t>(</a:t>
            </a:r>
            <a:r>
              <a:rPr kumimoji="1" lang="zh-TW" altLang="en-US" dirty="0"/>
              <a:t>失真減少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zh-TW" altLang="en-US" dirty="0"/>
              <a:t>偏壓越深，靜態功率越大</a:t>
            </a:r>
            <a:r>
              <a:rPr kumimoji="1" lang="en-US" altLang="zh-TW" dirty="0"/>
              <a:t>(</a:t>
            </a:r>
            <a:r>
              <a:rPr kumimoji="1" lang="zh-TW" altLang="en-US" dirty="0"/>
              <a:t>發熱高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失真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r>
              <a:rPr kumimoji="1" lang="zh-TW" altLang="en-US" dirty="0"/>
              <a:t>交越</a:t>
            </a:r>
            <a:r>
              <a:rPr kumimoji="1" lang="en-US" altLang="zh-TW" dirty="0"/>
              <a:t>crossover</a:t>
            </a:r>
            <a:r>
              <a:rPr kumimoji="1" lang="zh-TW" altLang="en-US" dirty="0"/>
              <a:t>失真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偏壓越深，失真越小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截波</a:t>
            </a:r>
            <a:r>
              <a:rPr kumimoji="1" lang="en-US" altLang="zh-TW" dirty="0"/>
              <a:t>Clipping</a:t>
            </a:r>
            <a:r>
              <a:rPr kumimoji="1" lang="zh-TW" altLang="en-US" dirty="0"/>
              <a:t>失真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不可能達到電源</a:t>
            </a:r>
            <a:r>
              <a:rPr kumimoji="1" lang="en-US" altLang="zh-TW" dirty="0" err="1"/>
              <a:t>Vcc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Vee</a:t>
            </a:r>
            <a:endParaRPr kumimoji="1" lang="en-US" altLang="zh-TW" dirty="0"/>
          </a:p>
          <a:p>
            <a:r>
              <a:rPr kumimoji="1" lang="zh-TW" altLang="en-US" dirty="0"/>
              <a:t>負載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負載阻抗越高越容易驅動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偏壓需要隨負載調整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注意</a:t>
            </a:r>
            <a:r>
              <a:rPr kumimoji="1" lang="zh-TW" altLang="en-US" dirty="0">
                <a:solidFill>
                  <a:srgbClr val="FF0000"/>
                </a:solidFill>
              </a:rPr>
              <a:t>輸出與輸入阻抗</a:t>
            </a:r>
            <a:r>
              <a:rPr kumimoji="1" lang="zh-TW" altLang="en-US" dirty="0"/>
              <a:t>，並注意與自己連接的電路的輸出輸入阻抗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79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測驗與驗收（第</a:t>
            </a:r>
            <a:r>
              <a:rPr kumimoji="1" lang="en-US" altLang="zh-TW" dirty="0"/>
              <a:t>18</a:t>
            </a:r>
            <a:r>
              <a:rPr kumimoji="1" lang="zh-TW" altLang="en-US" dirty="0"/>
              <a:t>週）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實做組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每周三下午開放實驗室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</a:t>
            </a:r>
            <a:r>
              <a:rPr kumimoji="1" lang="en-US" altLang="zh-TW" dirty="0"/>
              <a:t>18</a:t>
            </a:r>
            <a:r>
              <a:rPr kumimoji="1" lang="zh-TW" altLang="en-US" dirty="0"/>
              <a:t>周驗收，聲音正常即可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</a:t>
            </a:r>
            <a:r>
              <a:rPr kumimoji="1" lang="en-US" altLang="zh-TW" dirty="0"/>
              <a:t>18</a:t>
            </a:r>
            <a:r>
              <a:rPr kumimoji="1" lang="zh-TW" altLang="en-US" dirty="0"/>
              <a:t>周下午五點如未能完成，依延長時間長短扣分。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請多備零件</a:t>
            </a:r>
            <a:endParaRPr kumimoji="1" lang="en-US" altLang="zh-TW" dirty="0"/>
          </a:p>
          <a:p>
            <a:r>
              <a:rPr kumimoji="1" lang="zh-TW" altLang="en-US" dirty="0"/>
              <a:t>紙筆測驗組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 </a:t>
            </a:r>
            <a:r>
              <a:rPr kumimoji="1" lang="en-US" altLang="zh-TW" dirty="0"/>
              <a:t>18</a:t>
            </a:r>
            <a:r>
              <a:rPr kumimoji="1" lang="zh-TW" altLang="en-US" dirty="0"/>
              <a:t>周下午兩點考試，考試時間三小時。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考試範圍以本學期上過的材料以及</a:t>
            </a:r>
            <a:r>
              <a:rPr kumimoji="1" lang="en-US" altLang="zh-TW" dirty="0"/>
              <a:t>PPT</a:t>
            </a:r>
            <a:r>
              <a:rPr kumimoji="1" lang="zh-TW" altLang="en-US" dirty="0"/>
              <a:t>提供的連結為限。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</a:t>
            </a:r>
            <a:r>
              <a:rPr kumimoji="1" lang="en-US" altLang="zh-TW" dirty="0"/>
              <a:t>16,17</a:t>
            </a:r>
            <a:r>
              <a:rPr kumimoji="1" lang="zh-TW" altLang="en-US"/>
              <a:t>周周三下午兩點</a:t>
            </a:r>
            <a:r>
              <a:rPr kumimoji="1" lang="zh-TW" altLang="en-US" dirty="0"/>
              <a:t>到五點為</a:t>
            </a:r>
            <a:r>
              <a:rPr kumimoji="1" lang="en-US" altLang="zh-TW" dirty="0"/>
              <a:t>office hour</a:t>
            </a:r>
          </a:p>
          <a:p>
            <a:pPr lvl="2"/>
            <a:endParaRPr kumimoji="1" lang="en-US" altLang="zh-TW" dirty="0"/>
          </a:p>
          <a:p>
            <a:pPr lvl="1"/>
            <a:endParaRPr kumimoji="1" lang="zh-TW" altLang="en-US" dirty="0"/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35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11428</TotalTime>
  <Words>602</Words>
  <Application>Microsoft Office PowerPoint</Application>
  <PresentationFormat>寬螢幕</PresentationFormat>
  <Paragraphs>71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Office 佈景主題</vt:lpstr>
      <vt:lpstr>電子電路入門導論 差動放大與其他</vt:lpstr>
      <vt:lpstr>OP 放大器中常用基礎電路</vt:lpstr>
      <vt:lpstr>差動放大Differential Amplifier</vt:lpstr>
      <vt:lpstr>Differential amplifier loaded with current source</vt:lpstr>
      <vt:lpstr>Differential amplifier loaded with current source</vt:lpstr>
      <vt:lpstr>Final Project of Experiment Group</vt:lpstr>
      <vt:lpstr>零件表</vt:lpstr>
      <vt:lpstr>電路設計時注意要點</vt:lpstr>
      <vt:lpstr>測驗與驗收（第18週）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電子電路入門導論 其它常用電路</dc:title>
  <dc:creator>鴻志 楊</dc:creator>
  <cp:lastModifiedBy>鴻志 楊</cp:lastModifiedBy>
  <cp:revision>71</cp:revision>
  <dcterms:created xsi:type="dcterms:W3CDTF">2020-11-28T04:32:36Z</dcterms:created>
  <dcterms:modified xsi:type="dcterms:W3CDTF">2020-12-08T07:54:19Z</dcterms:modified>
</cp:coreProperties>
</file>