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89" r:id="rId6"/>
    <p:sldId id="292" r:id="rId7"/>
    <p:sldId id="290" r:id="rId8"/>
    <p:sldId id="282" r:id="rId9"/>
    <p:sldId id="283" r:id="rId10"/>
    <p:sldId id="284" r:id="rId11"/>
    <p:sldId id="285" r:id="rId12"/>
    <p:sldId id="291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B900-17BD-F543-9AE0-1605E3A6FF10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968C2-52F4-E042-A9E0-B09C8C1374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0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7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78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5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1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01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2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8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16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2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3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46DE-EB29-BD4A-97FC-8B8D64AC669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64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電子電路入門導論</a:t>
            </a:r>
            <a:br>
              <a:rPr kumimoji="1" lang="en-US" altLang="zh-TW" b="1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en-US" altLang="zh-TW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Push Pull </a:t>
            </a:r>
            <a:r>
              <a:rPr kumimoji="1" lang="zh-TW" altLang="en-US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推挽輸出電路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成功大學資訊工程系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蘇文鈺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此資料圖片取自網路</a:t>
            </a:r>
          </a:p>
        </p:txBody>
      </p:sp>
    </p:spTree>
    <p:extLst>
      <p:ext uri="{BB962C8B-B14F-4D97-AF65-F5344CB8AC3E}">
        <p14:creationId xmlns:p14="http://schemas.microsoft.com/office/powerpoint/2010/main" val="101088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Darlington PP Stage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1" y="1825625"/>
            <a:ext cx="5274578" cy="4351338"/>
          </a:xfrm>
        </p:spPr>
      </p:pic>
    </p:spTree>
    <p:extLst>
      <p:ext uri="{BB962C8B-B14F-4D97-AF65-F5344CB8AC3E}">
        <p14:creationId xmlns:p14="http://schemas.microsoft.com/office/powerpoint/2010/main" val="6691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Compound PP Stage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40" y="1825625"/>
            <a:ext cx="5712120" cy="4351338"/>
          </a:xfrm>
        </p:spPr>
      </p:pic>
    </p:spTree>
    <p:extLst>
      <p:ext uri="{BB962C8B-B14F-4D97-AF65-F5344CB8AC3E}">
        <p14:creationId xmlns:p14="http://schemas.microsoft.com/office/powerpoint/2010/main" val="181299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Parallel PP Stage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18" y="1690688"/>
            <a:ext cx="7021538" cy="4562818"/>
          </a:xfrm>
        </p:spPr>
      </p:pic>
    </p:spTree>
    <p:extLst>
      <p:ext uri="{BB962C8B-B14F-4D97-AF65-F5344CB8AC3E}">
        <p14:creationId xmlns:p14="http://schemas.microsoft.com/office/powerpoint/2010/main" val="13680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Quiz(</a:t>
            </a:r>
            <a:r>
              <a:rPr kumimoji="1" lang="zh-TW" altLang="en-US" dirty="0"/>
              <a:t>下週</a:t>
            </a:r>
            <a:r>
              <a:rPr kumimoji="1" lang="en-US" altLang="zh-TW" dirty="0"/>
              <a:t>)</a:t>
            </a:r>
            <a:r>
              <a:rPr kumimoji="1" lang="zh-TW" altLang="en-US" dirty="0"/>
              <a:t>：</a:t>
            </a:r>
            <a:r>
              <a:rPr kumimoji="1" lang="en-US" altLang="zh-TW" dirty="0"/>
              <a:t>Simple PP Stage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計算驅動晶體與功率晶體的偏壓</a:t>
            </a:r>
            <a:endParaRPr kumimoji="1" lang="en-US" altLang="zh-TW" dirty="0"/>
          </a:p>
          <a:p>
            <a:r>
              <a:rPr kumimoji="1" lang="zh-TW" altLang="en-US" dirty="0"/>
              <a:t>計算各晶體與電阻的功率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207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</a:t>
            </a:r>
            <a:r>
              <a:rPr lang="en-US" altLang="zh-TW" dirty="0"/>
              <a:t>(</a:t>
            </a:r>
            <a:r>
              <a:rPr lang="zh-TW" altLang="en-US" dirty="0"/>
              <a:t>下下周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請備妥材料</a:t>
            </a:r>
            <a:endParaRPr lang="en-US" altLang="zh-TW" dirty="0"/>
          </a:p>
          <a:p>
            <a:pPr lvl="1"/>
            <a:r>
              <a:rPr lang="en-US" altLang="zh-TW" dirty="0"/>
              <a:t>TIP31C/32C, BC327/337</a:t>
            </a:r>
            <a:r>
              <a:rPr lang="zh-TW" altLang="en-US" dirty="0"/>
              <a:t>若干</a:t>
            </a:r>
            <a:endParaRPr lang="en-US" altLang="zh-TW" dirty="0"/>
          </a:p>
          <a:p>
            <a:pPr lvl="1"/>
            <a:r>
              <a:rPr lang="en-US" altLang="zh-TW" dirty="0"/>
              <a:t>Simple PP Stage 2</a:t>
            </a:r>
          </a:p>
          <a:p>
            <a:pPr lvl="1"/>
            <a:r>
              <a:rPr lang="zh-TW" altLang="en-US" dirty="0"/>
              <a:t>可變電阻與電容若干個</a:t>
            </a:r>
            <a:endParaRPr lang="en-US" altLang="zh-TW" dirty="0"/>
          </a:p>
          <a:p>
            <a:pPr lvl="2"/>
            <a:r>
              <a:rPr lang="zh-TW" altLang="en-US" dirty="0"/>
              <a:t>以你認為適當的數值為準</a:t>
            </a:r>
            <a:endParaRPr lang="en-US" altLang="zh-TW" dirty="0"/>
          </a:p>
          <a:p>
            <a:pPr lvl="1"/>
            <a:r>
              <a:rPr lang="zh-TW" altLang="en-US" dirty="0"/>
              <a:t>其他必備材料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測驗（下下週）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基於</a:t>
            </a:r>
            <a:r>
              <a:rPr kumimoji="1" lang="en-US" altLang="zh-TW" dirty="0"/>
              <a:t>Quiz</a:t>
            </a:r>
            <a:r>
              <a:rPr kumimoji="1" lang="zh-TW" altLang="en-US" dirty="0"/>
              <a:t>更為深入的計算問題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Darlington PP Stage</a:t>
            </a:r>
          </a:p>
          <a:p>
            <a:pPr lvl="1"/>
            <a:r>
              <a:rPr kumimoji="1" lang="zh-TW" altLang="en-US" dirty="0"/>
              <a:t>計算驅動晶體與功率晶體的偏壓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計算各晶體與電阻的功率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計算輸出輸入阻抗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模擬器題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最大擺幅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輸入輸出阻抗</a:t>
            </a:r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1"/>
            <a:endParaRPr kumimoji="1" lang="zh-TW" altLang="en-US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35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輸出電路設計</a:t>
            </a:r>
            <a:r>
              <a:rPr kumimoji="1" lang="zh-TW" altLang="en-US"/>
              <a:t>時注意要點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靜態功率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Class-A and Class-AB</a:t>
            </a:r>
          </a:p>
          <a:p>
            <a:pPr lvl="1"/>
            <a:r>
              <a:rPr kumimoji="1" lang="zh-TW" altLang="en-US" dirty="0"/>
              <a:t>功率晶體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驅動晶體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電阻</a:t>
            </a:r>
            <a:endParaRPr kumimoji="1" lang="en-US" altLang="zh-TW" dirty="0"/>
          </a:p>
          <a:p>
            <a:r>
              <a:rPr kumimoji="1" lang="zh-TW" altLang="en-US" dirty="0"/>
              <a:t>最大擺幅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偏壓越深可以達到越大擺幅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偏壓越深，靜態功率越大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交越</a:t>
            </a:r>
            <a:r>
              <a:rPr kumimoji="1" lang="en-US" altLang="zh-TW" dirty="0"/>
              <a:t>crossover</a:t>
            </a:r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偏壓越深，失真越小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截波</a:t>
            </a:r>
            <a:r>
              <a:rPr kumimoji="1" lang="en-US" altLang="zh-TW" dirty="0"/>
              <a:t>Clipping</a:t>
            </a:r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不可能達到電源</a:t>
            </a:r>
            <a:r>
              <a:rPr kumimoji="1" lang="en-US" altLang="zh-TW" dirty="0" err="1"/>
              <a:t>Vcc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Vee</a:t>
            </a:r>
            <a:endParaRPr kumimoji="1" lang="en-US" altLang="zh-TW" dirty="0"/>
          </a:p>
          <a:p>
            <a:r>
              <a:rPr kumimoji="1" lang="zh-TW" altLang="en-US" dirty="0"/>
              <a:t>負載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負載阻抗越高越容易驅動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偏壓需要隨負載調整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7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如何計算這樣子的偏壓</a:t>
            </a:r>
            <a:r>
              <a:rPr kumimoji="1" lang="en-US" altLang="zh-TW" dirty="0"/>
              <a:t> -&gt; </a:t>
            </a:r>
            <a:r>
              <a:rPr kumimoji="1" lang="zh-TW" altLang="en-US" dirty="0"/>
              <a:t>分兩步驟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163221"/>
            <a:ext cx="3162300" cy="3314700"/>
          </a:xfrm>
        </p:spPr>
      </p:pic>
      <p:sp>
        <p:nvSpPr>
          <p:cNvPr id="13" name="矩形 12"/>
          <p:cNvSpPr/>
          <p:nvPr/>
        </p:nvSpPr>
        <p:spPr>
          <a:xfrm>
            <a:off x="4707924" y="2026902"/>
            <a:ext cx="1532238" cy="35873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465672" y="2026902"/>
            <a:ext cx="1532238" cy="358733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70454" y="3528182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accent2">
                    <a:lumMod val="75000"/>
                  </a:schemeClr>
                </a:solidFill>
              </a:rPr>
              <a:t>先決定偏壓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223420" y="33857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accent1">
                    <a:lumMod val="75000"/>
                  </a:schemeClr>
                </a:solidFill>
              </a:rPr>
              <a:t>再決定射極電流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366179" y="6086772"/>
            <a:ext cx="945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/>
              <a:t>這是簡單的</a:t>
            </a:r>
            <a:r>
              <a:rPr kumimoji="1" lang="en-US" altLang="zh-TW" sz="3200" b="1" dirty="0"/>
              <a:t>PP</a:t>
            </a:r>
            <a:r>
              <a:rPr kumimoji="1" lang="zh-TW" altLang="en-US" sz="3200" b="1" dirty="0"/>
              <a:t>輸出級的上半部分，一般會是</a:t>
            </a:r>
            <a:r>
              <a:rPr kumimoji="1" lang="en-US" altLang="zh-TW" sz="3200" b="1" dirty="0"/>
              <a:t>Class-AB</a:t>
            </a:r>
            <a:endParaRPr kumimoji="1"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456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決定二極體電壓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3926"/>
              </p:ext>
            </p:extLst>
          </p:nvPr>
        </p:nvGraphicFramePr>
        <p:xfrm>
          <a:off x="838200" y="2561323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5531242" imgH="2754000" progId="Visio.Drawing.11">
                  <p:embed/>
                </p:oleObj>
              </mc:Choice>
              <mc:Fallback>
                <p:oleObj r:id="rId3" imgW="5531242" imgH="275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61323"/>
                        <a:ext cx="54864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02" y="1361053"/>
            <a:ext cx="5072434" cy="2690527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2383278" y="1690688"/>
            <a:ext cx="2411144" cy="1490257"/>
          </a:xfrm>
          <a:prstGeom prst="straightConnector1">
            <a:avLst/>
          </a:prstGeom>
          <a:ln w="38100" cmpd="thickThin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403584" y="5590383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/>
              <a:t>使用負載線，求負載線與二極體特性曲線的交點</a:t>
            </a:r>
          </a:p>
        </p:txBody>
      </p:sp>
      <p:cxnSp>
        <p:nvCxnSpPr>
          <p:cNvPr id="12" name="直線箭頭接點 11"/>
          <p:cNvCxnSpPr/>
          <p:nvPr/>
        </p:nvCxnSpPr>
        <p:spPr>
          <a:xfrm flipV="1">
            <a:off x="3348681" y="4219090"/>
            <a:ext cx="163004" cy="127966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決定射極電阻電流（</a:t>
            </a:r>
            <a:r>
              <a:rPr kumimoji="1" lang="en-US" altLang="zh-TW" dirty="0"/>
              <a:t>I</a:t>
            </a:r>
            <a:r>
              <a:rPr kumimoji="1" lang="en-US" altLang="zh-TW" sz="2400" dirty="0"/>
              <a:t>E</a:t>
            </a:r>
            <a:r>
              <a:rPr kumimoji="1" lang="zh-TW" altLang="en-US" dirty="0"/>
              <a:t>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940"/>
            <a:ext cx="5181600" cy="3682708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假設從偏壓知道</a:t>
            </a:r>
            <a:r>
              <a:rPr kumimoji="1" lang="en-US" altLang="zh-TW" dirty="0"/>
              <a:t>V</a:t>
            </a:r>
            <a:r>
              <a:rPr kumimoji="1" lang="en-US" altLang="zh-TW" sz="1800" dirty="0"/>
              <a:t>B</a:t>
            </a:r>
            <a:r>
              <a:rPr kumimoji="1" lang="zh-TW" altLang="en-US" dirty="0"/>
              <a:t>大約為</a:t>
            </a:r>
            <a:r>
              <a:rPr kumimoji="1" lang="en-US" altLang="zh-TW" dirty="0"/>
              <a:t>0.65V</a:t>
            </a:r>
            <a:r>
              <a:rPr kumimoji="1" lang="zh-TW" altLang="en-US" dirty="0"/>
              <a:t>，此時的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BE</a:t>
            </a:r>
            <a:r>
              <a:rPr kumimoji="1" lang="en-US" altLang="zh-TW" dirty="0"/>
              <a:t> + I</a:t>
            </a:r>
            <a:r>
              <a:rPr kumimoji="1" lang="en-US" altLang="zh-TW" sz="2000" dirty="0"/>
              <a:t>E</a:t>
            </a:r>
            <a:r>
              <a:rPr kumimoji="1" lang="en-US" altLang="zh-TW" dirty="0"/>
              <a:t> *R</a:t>
            </a:r>
            <a:r>
              <a:rPr kumimoji="1" lang="en-US" altLang="zh-TW" sz="2000" dirty="0"/>
              <a:t>E</a:t>
            </a:r>
            <a:r>
              <a:rPr kumimoji="1" lang="en-US" altLang="zh-TW" dirty="0"/>
              <a:t>  =0.65V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猜 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BE</a:t>
            </a:r>
            <a:r>
              <a:rPr kumimoji="1" lang="en-US" altLang="zh-TW" dirty="0"/>
              <a:t> =0.6V</a:t>
            </a:r>
            <a:r>
              <a:rPr kumimoji="1" lang="zh-TW" altLang="en-US" dirty="0"/>
              <a:t>，則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CE</a:t>
            </a:r>
            <a:r>
              <a:rPr kumimoji="1" lang="en-US" altLang="zh-TW" dirty="0"/>
              <a:t> = V</a:t>
            </a:r>
            <a:r>
              <a:rPr kumimoji="1" lang="en-US" altLang="zh-TW" sz="2000" dirty="0"/>
              <a:t>CC</a:t>
            </a:r>
            <a:r>
              <a:rPr kumimoji="1"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0.05  </a:t>
            </a:r>
            <a:r>
              <a:rPr kumimoji="1" lang="zh-TW" altLang="en-US" dirty="0"/>
              <a:t>且</a:t>
            </a:r>
            <a:r>
              <a:rPr kumimoji="1" lang="en-US" altLang="zh-TW" dirty="0"/>
              <a:t> I</a:t>
            </a:r>
            <a:r>
              <a:rPr kumimoji="1" lang="en-US" altLang="zh-TW" sz="2000" dirty="0"/>
              <a:t>E </a:t>
            </a:r>
            <a:r>
              <a:rPr kumimoji="1" lang="en-US" altLang="zh-TW" dirty="0"/>
              <a:t>=  0.05/ R</a:t>
            </a:r>
            <a:r>
              <a:rPr kumimoji="1" lang="en-US" altLang="zh-TW" sz="2000" dirty="0"/>
              <a:t>E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利用</a:t>
            </a:r>
            <a:r>
              <a:rPr kumimoji="1" lang="en-US" altLang="zh-TW" dirty="0"/>
              <a:t>I</a:t>
            </a:r>
            <a:r>
              <a:rPr kumimoji="1" lang="en-US" altLang="zh-TW" sz="2000" dirty="0"/>
              <a:t>C</a:t>
            </a:r>
            <a:r>
              <a:rPr kumimoji="1" lang="zh-TW" altLang="en-US" dirty="0"/>
              <a:t>與</a:t>
            </a:r>
            <a:r>
              <a:rPr kumimoji="1" lang="en-US" altLang="zh-TW" dirty="0"/>
              <a:t>I</a:t>
            </a:r>
            <a:r>
              <a:rPr kumimoji="1" lang="en-US" altLang="zh-TW" sz="2000" dirty="0"/>
              <a:t>B</a:t>
            </a:r>
            <a:r>
              <a:rPr kumimoji="1" lang="zh-TW" altLang="en-US" dirty="0"/>
              <a:t>對照左邊的曲線找出上面的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CE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如果</a:t>
            </a:r>
            <a:r>
              <a:rPr kumimoji="1" lang="en-US" altLang="zh-TW" dirty="0"/>
              <a:t>2 and 3</a:t>
            </a:r>
            <a:r>
              <a:rPr kumimoji="1" lang="zh-TW" altLang="en-US" dirty="0"/>
              <a:t>的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CE</a:t>
            </a:r>
            <a:r>
              <a:rPr kumimoji="1" lang="en-US" altLang="zh-TW" dirty="0"/>
              <a:t> </a:t>
            </a:r>
            <a:r>
              <a:rPr kumimoji="1" lang="zh-TW" altLang="en-US" dirty="0"/>
              <a:t>不同，則另外猜一個新的</a:t>
            </a:r>
            <a:r>
              <a:rPr kumimoji="1" lang="en-US" altLang="zh-TW" dirty="0"/>
              <a:t>V</a:t>
            </a:r>
            <a:r>
              <a:rPr kumimoji="1" lang="en-US" altLang="zh-TW" sz="2000" dirty="0"/>
              <a:t>BE</a:t>
            </a:r>
            <a:r>
              <a:rPr kumimoji="1" lang="en-US" altLang="zh-TW" dirty="0"/>
              <a:t> </a:t>
            </a:r>
            <a:r>
              <a:rPr kumimoji="1" lang="zh-TW" altLang="en-US" dirty="0"/>
              <a:t>，重覆</a:t>
            </a:r>
            <a:r>
              <a:rPr kumimoji="1" lang="en-US" altLang="zh-TW" dirty="0"/>
              <a:t>1~3</a:t>
            </a:r>
            <a:r>
              <a:rPr kumimoji="1" lang="zh-TW" altLang="en-US" dirty="0"/>
              <a:t>步驟直到兩者足夠接近為止。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7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2D80ED3-DFF1-4581-9B53-1D96486F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如果輸出晶體的前一級改為電晶體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FC34CDD-011D-44F8-BBD2-3EF5412B09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5472" y="2458164"/>
            <a:ext cx="4007056" cy="3086259"/>
          </a:xfr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C923CCD-9F31-4829-AB2F-1D1960CFD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r>
              <a:rPr lang="zh-TW" altLang="en-US" dirty="0"/>
              <a:t>會因為負載</a:t>
            </a:r>
            <a:r>
              <a:rPr lang="en-US" altLang="zh-TW" dirty="0"/>
              <a:t>(r1 and </a:t>
            </a:r>
            <a:r>
              <a:rPr lang="zh-TW" altLang="en-US" dirty="0"/>
              <a:t>增加的</a:t>
            </a:r>
            <a:r>
              <a:rPr lang="en-US" altLang="zh-TW" dirty="0"/>
              <a:t>q2</a:t>
            </a:r>
            <a:r>
              <a:rPr lang="zh-TW" altLang="en-US" dirty="0"/>
              <a:t>的外接</a:t>
            </a:r>
            <a:r>
              <a:rPr lang="en-US" altLang="zh-TW" dirty="0"/>
              <a:t>r2)</a:t>
            </a:r>
            <a:r>
              <a:rPr lang="zh-TW" altLang="en-US" dirty="0"/>
              <a:t>而改變其特性，尤其當</a:t>
            </a:r>
            <a:r>
              <a:rPr lang="en-US" altLang="zh-TW" dirty="0"/>
              <a:t>r1</a:t>
            </a:r>
            <a:r>
              <a:rPr lang="zh-TW" altLang="en-US" dirty="0"/>
              <a:t>大於</a:t>
            </a:r>
            <a:r>
              <a:rPr lang="en-US" altLang="zh-TW" dirty="0" err="1"/>
              <a:t>Hfe</a:t>
            </a:r>
            <a:r>
              <a:rPr lang="en-US" altLang="zh-TW" dirty="0"/>
              <a:t>*r2</a:t>
            </a:r>
            <a:r>
              <a:rPr lang="zh-TW" altLang="en-US" dirty="0"/>
              <a:t>時。</a:t>
            </a:r>
            <a:endParaRPr lang="en-US" altLang="zh-TW" dirty="0"/>
          </a:p>
          <a:p>
            <a:pPr lvl="1"/>
            <a:r>
              <a:rPr lang="zh-TW" altLang="en-US" dirty="0"/>
              <a:t>否則，我們一樣可以將</a:t>
            </a:r>
            <a:r>
              <a:rPr lang="en-US" altLang="zh-TW" dirty="0"/>
              <a:t>q1 and q2</a:t>
            </a:r>
            <a:r>
              <a:rPr lang="zh-TW" altLang="en-US" dirty="0"/>
              <a:t>的偏壓如前幾頁的方法分開計算</a:t>
            </a:r>
            <a:endParaRPr lang="en-US" altLang="zh-TW" dirty="0"/>
          </a:p>
          <a:p>
            <a:r>
              <a:rPr lang="zh-TW" altLang="en-US" dirty="0"/>
              <a:t>讓我們加上一個電壓訊號源</a:t>
            </a:r>
            <a:endParaRPr lang="en-US" altLang="zh-TW" dirty="0"/>
          </a:p>
          <a:p>
            <a:pPr lvl="1"/>
            <a:r>
              <a:rPr lang="zh-TW" altLang="en-US" dirty="0"/>
              <a:t>當正電壓時，會提高</a:t>
            </a:r>
            <a:r>
              <a:rPr lang="en-US" altLang="zh-TW" dirty="0"/>
              <a:t>q1</a:t>
            </a:r>
            <a:r>
              <a:rPr lang="zh-TW" altLang="en-US" dirty="0"/>
              <a:t>的集極電壓，此時會把</a:t>
            </a:r>
            <a:r>
              <a:rPr lang="en-US" altLang="zh-TW" dirty="0"/>
              <a:t>r1</a:t>
            </a:r>
            <a:r>
              <a:rPr lang="zh-TW" altLang="en-US" dirty="0"/>
              <a:t>的電流變小，進而影響</a:t>
            </a:r>
            <a:r>
              <a:rPr lang="en-US" altLang="zh-TW" dirty="0"/>
              <a:t>q1</a:t>
            </a:r>
            <a:r>
              <a:rPr lang="zh-TW" altLang="en-US" dirty="0"/>
              <a:t>的偏壓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r1</a:t>
            </a:r>
            <a:r>
              <a:rPr lang="zh-TW" altLang="en-US" dirty="0"/>
              <a:t>太大時，驅動電流太小，會導致輸出的失真</a:t>
            </a:r>
          </a:p>
        </p:txBody>
      </p:sp>
    </p:spTree>
    <p:extLst>
      <p:ext uri="{BB962C8B-B14F-4D97-AF65-F5344CB8AC3E}">
        <p14:creationId xmlns:p14="http://schemas.microsoft.com/office/powerpoint/2010/main" val="3085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回顧輸出電路設計時需要注意的點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偏壓深者會接近</a:t>
            </a:r>
            <a:r>
              <a:rPr kumimoji="1" lang="en-US" altLang="zh-TW" dirty="0"/>
              <a:t>Class-A</a:t>
            </a:r>
          </a:p>
          <a:p>
            <a:pPr lvl="1"/>
            <a:r>
              <a:rPr kumimoji="1" lang="zh-TW" altLang="en-US" dirty="0"/>
              <a:t>以</a:t>
            </a:r>
            <a:r>
              <a:rPr kumimoji="1" lang="en-US" altLang="zh-TW" dirty="0"/>
              <a:t>TIP31C</a:t>
            </a:r>
            <a:r>
              <a:rPr kumimoji="1" lang="zh-TW" altLang="en-US" dirty="0"/>
              <a:t>而論，建議靜態電流在</a:t>
            </a:r>
            <a:r>
              <a:rPr kumimoji="1" lang="en-US" altLang="zh-TW" dirty="0"/>
              <a:t>20mA</a:t>
            </a:r>
            <a:r>
              <a:rPr kumimoji="1" lang="zh-TW" altLang="en-US" dirty="0"/>
              <a:t>左右才不會太熱，如果太低，就會接近</a:t>
            </a:r>
            <a:r>
              <a:rPr kumimoji="1" lang="en-US" altLang="zh-TW" dirty="0"/>
              <a:t>Class-B</a:t>
            </a:r>
            <a:r>
              <a:rPr kumimoji="1" lang="zh-TW" altLang="en-US" dirty="0"/>
              <a:t>，失真較大。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以上述的設定，驅動晶體應該會在安全範圍。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計算驅動晶體的集極電阻與功率晶體的射極電阻所需功率。</a:t>
            </a:r>
            <a:endParaRPr kumimoji="1" lang="en-US" altLang="zh-TW" dirty="0"/>
          </a:p>
          <a:p>
            <a:r>
              <a:rPr kumimoji="1" lang="zh-TW" altLang="en-US" dirty="0"/>
              <a:t>測試擺幅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偏壓深者，</a:t>
            </a:r>
            <a:r>
              <a:rPr kumimoji="1" lang="en-US" altLang="zh-TW" dirty="0"/>
              <a:t>TIPC31C</a:t>
            </a:r>
            <a:r>
              <a:rPr kumimoji="1" lang="zh-TW" altLang="en-US" dirty="0"/>
              <a:t>的靜態電流要變大與驅動晶體的集極電阻也須隨之調小。代價是發熱較多。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除非偏壓很深，最大輸出電壓會降低。一般會是電源電壓的</a:t>
            </a:r>
            <a:r>
              <a:rPr kumimoji="1" lang="en-US" altLang="zh-TW" dirty="0"/>
              <a:t>2/3</a:t>
            </a:r>
            <a:r>
              <a:rPr kumimoji="1" lang="zh-TW" altLang="en-US" dirty="0"/>
              <a:t>。但是不同的</a:t>
            </a:r>
            <a:r>
              <a:rPr kumimoji="1" lang="en-US" altLang="zh-TW" dirty="0"/>
              <a:t>PP</a:t>
            </a:r>
            <a:r>
              <a:rPr kumimoji="1" lang="zh-TW" altLang="en-US" dirty="0"/>
              <a:t>設計會略有不同。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偏壓過低，也就是功率晶體靜態電流接近</a:t>
            </a:r>
            <a:r>
              <a:rPr kumimoji="1" lang="en-US" altLang="zh-TW" dirty="0"/>
              <a:t>0</a:t>
            </a:r>
            <a:r>
              <a:rPr kumimoji="1" lang="zh-TW" altLang="en-US" dirty="0"/>
              <a:t>時會有交越失真。</a:t>
            </a:r>
            <a:endParaRPr kumimoji="1" lang="en-US" altLang="zh-TW" dirty="0"/>
          </a:p>
          <a:p>
            <a:r>
              <a:rPr kumimoji="1" lang="zh-TW" altLang="en-US" dirty="0"/>
              <a:t>前述調整須依照負載大小調整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8</a:t>
            </a:r>
            <a:r>
              <a:rPr kumimoji="1" lang="zh-TW" altLang="en-US" dirty="0"/>
              <a:t>歐姆喇叭負載，一般功率晶體射極電阻會小於</a:t>
            </a:r>
            <a:r>
              <a:rPr kumimoji="1" lang="en-US" altLang="zh-TW" dirty="0"/>
              <a:t>1</a:t>
            </a:r>
            <a:r>
              <a:rPr kumimoji="1" lang="zh-TW" altLang="en-US" dirty="0"/>
              <a:t>歐姆。耳機負載從</a:t>
            </a:r>
            <a:r>
              <a:rPr kumimoji="1" lang="en-US" altLang="zh-TW" dirty="0"/>
              <a:t>30</a:t>
            </a:r>
            <a:r>
              <a:rPr kumimoji="1" lang="zh-TW" altLang="en-US" dirty="0"/>
              <a:t>～</a:t>
            </a:r>
            <a:r>
              <a:rPr kumimoji="1" lang="en-US" altLang="zh-TW" dirty="0"/>
              <a:t>1K</a:t>
            </a:r>
            <a:r>
              <a:rPr kumimoji="1" lang="zh-TW" altLang="en-US" dirty="0"/>
              <a:t>歐姆都有可能。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高阻抗負載驅動晶體的集極電阻可隨之調高。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10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Simple PP Stage 1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70" y="1825625"/>
            <a:ext cx="6027259" cy="4351338"/>
          </a:xfrm>
        </p:spPr>
      </p:pic>
    </p:spTree>
    <p:extLst>
      <p:ext uri="{BB962C8B-B14F-4D97-AF65-F5344CB8AC3E}">
        <p14:creationId xmlns:p14="http://schemas.microsoft.com/office/powerpoint/2010/main" val="12044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Simple PP Stage 2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76" y="1690688"/>
            <a:ext cx="6228648" cy="4351338"/>
          </a:xfrm>
        </p:spPr>
      </p:pic>
    </p:spTree>
    <p:extLst>
      <p:ext uri="{BB962C8B-B14F-4D97-AF65-F5344CB8AC3E}">
        <p14:creationId xmlns:p14="http://schemas.microsoft.com/office/powerpoint/2010/main" val="1379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35387</TotalTime>
  <Words>653</Words>
  <Application>Microsoft Office PowerPoint</Application>
  <PresentationFormat>寬螢幕</PresentationFormat>
  <Paragraphs>79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Office 佈景主題</vt:lpstr>
      <vt:lpstr>Visio.Drawing.11</vt:lpstr>
      <vt:lpstr>電子電路入門導論 Push Pull 推挽輸出電路</vt:lpstr>
      <vt:lpstr>輸出電路設計時注意要點</vt:lpstr>
      <vt:lpstr>如何計算這樣子的偏壓 -&gt; 分兩步驟</vt:lpstr>
      <vt:lpstr>決定二極體電壓</vt:lpstr>
      <vt:lpstr>決定射極電阻電流（IE）</vt:lpstr>
      <vt:lpstr>如果輸出晶體的前一級改為電晶體</vt:lpstr>
      <vt:lpstr>回顧輸出電路設計時需要注意的點</vt:lpstr>
      <vt:lpstr>Simple PP Stage 1</vt:lpstr>
      <vt:lpstr>Simple PP Stage 2</vt:lpstr>
      <vt:lpstr>Darlington PP Stage</vt:lpstr>
      <vt:lpstr>Compound PP Stage</vt:lpstr>
      <vt:lpstr>Parallel PP Stage</vt:lpstr>
      <vt:lpstr>Quiz(下週)：Simple PP Stage 1</vt:lpstr>
      <vt:lpstr>實做(下下周)</vt:lpstr>
      <vt:lpstr>測驗（下下週）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電子電路入門導論 運算放大器- OP Amp</dc:title>
  <dc:creator>Microsoft Office 使用者</dc:creator>
  <cp:lastModifiedBy>鴻志 楊</cp:lastModifiedBy>
  <cp:revision>116</cp:revision>
  <dcterms:created xsi:type="dcterms:W3CDTF">2020-08-14T09:12:38Z</dcterms:created>
  <dcterms:modified xsi:type="dcterms:W3CDTF">2020-11-04T04:31:17Z</dcterms:modified>
</cp:coreProperties>
</file>