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97522-81F8-45EE-9379-CA337350C4B2}" type="datetimeFigureOut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9B40-76EB-44B0-AD36-BDC888696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84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0683-ECA8-4911-AA4B-8B20DD88EBD4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187624" y="2780928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3806055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2B85-7DB9-4A2E-92AF-98B5962B2435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30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8E06-C5AA-4E97-B5FB-D8C649F18DC3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2577-D816-49F0-9C20-BCE06B21B8D1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187624" y="2780928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710898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183B-4A2D-4A2C-92B9-B40A6BAE9D6B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8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8F6-B396-4A79-BE78-59C189ECF785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8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FA33-925E-4BA6-B65B-08F91DCA6807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02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125-4D10-4C24-B3B1-3D0FDE85C12A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91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D72-4F51-443C-B891-8104F9A2C02E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52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77F-7F2E-4092-89A6-A7EF816D7A3A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2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74A2-64C2-424C-A7A6-A631E8F090A7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01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4378-EDA9-4D3D-B1E1-EA61E9E9ED1F}" type="datetime1">
              <a:rPr lang="zh-TW" altLang="en-US" smtClean="0"/>
              <a:t>2013/8/8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9715-71B8-4623-B22F-0591BC85F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85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5.</a:t>
            </a:r>
            <a:br>
              <a:rPr lang="en-US" altLang="zh-TW" dirty="0" smtClean="0"/>
            </a:br>
            <a:r>
              <a:rPr lang="en-US" altLang="zh-TW" dirty="0" smtClean="0"/>
              <a:t>Series Solutions of Linear Differential Equations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zh-TW" dirty="0" smtClean="0"/>
              <a:t>驗證</a:t>
            </a:r>
            <a:r>
              <a:rPr lang="zh-TW" altLang="zh-TW" dirty="0"/>
              <a:t>上述級數解為真</a:t>
            </a:r>
            <a:r>
              <a:rPr lang="en-US" altLang="zh-TW" dirty="0"/>
              <a:t> by direct solving the D.E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484925"/>
              </p:ext>
            </p:extLst>
          </p:nvPr>
        </p:nvGraphicFramePr>
        <p:xfrm>
          <a:off x="971600" y="2204863"/>
          <a:ext cx="5472608" cy="423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2920680" imgH="2260440" progId="Equation.DSMT4">
                  <p:embed/>
                </p:oleObj>
              </mc:Choice>
              <mc:Fallback>
                <p:oleObj name="Equation" r:id="rId3" imgW="292068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204863"/>
                        <a:ext cx="5472608" cy="4235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28511"/>
              </p:ext>
            </p:extLst>
          </p:nvPr>
        </p:nvGraphicFramePr>
        <p:xfrm>
          <a:off x="658813" y="1844675"/>
          <a:ext cx="7989887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" imgW="3809880" imgH="1854000" progId="Equation.DSMT4">
                  <p:embed/>
                </p:oleObj>
              </mc:Choice>
              <mc:Fallback>
                <p:oleObj name="Equation" r:id="rId3" imgW="380988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3" y="1844675"/>
                        <a:ext cx="7989887" cy="388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6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403553"/>
              </p:ext>
            </p:extLst>
          </p:nvPr>
        </p:nvGraphicFramePr>
        <p:xfrm>
          <a:off x="1043608" y="1718948"/>
          <a:ext cx="7200800" cy="34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" imgW="3327120" imgH="1574640" progId="Equation.DSMT4">
                  <p:embed/>
                </p:oleObj>
              </mc:Choice>
              <mc:Fallback>
                <p:oleObj name="Equation" r:id="rId3" imgW="332712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718948"/>
                        <a:ext cx="7200800" cy="34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199897"/>
              </p:ext>
            </p:extLst>
          </p:nvPr>
        </p:nvGraphicFramePr>
        <p:xfrm>
          <a:off x="1331640" y="1628800"/>
          <a:ext cx="509656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3" imgW="2311200" imgH="228600" progId="Equation.DSMT4">
                  <p:embed/>
                </p:oleObj>
              </mc:Choice>
              <mc:Fallback>
                <p:oleObj name="Equation" r:id="rId3" imgW="231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628800"/>
                        <a:ext cx="509656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580337"/>
              </p:ext>
            </p:extLst>
          </p:nvPr>
        </p:nvGraphicFramePr>
        <p:xfrm>
          <a:off x="1331640" y="2348880"/>
          <a:ext cx="5658629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5" imgW="2920680" imgH="1523880" progId="Equation.DSMT4">
                  <p:embed/>
                </p:oleObj>
              </mc:Choice>
              <mc:Fallback>
                <p:oleObj name="Equation" r:id="rId5" imgW="292068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2348880"/>
                        <a:ext cx="5658629" cy="295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320733"/>
              </p:ext>
            </p:extLst>
          </p:nvPr>
        </p:nvGraphicFramePr>
        <p:xfrm>
          <a:off x="1331639" y="1700807"/>
          <a:ext cx="3480393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3" imgW="1841400" imgH="228600" progId="Equation.DSMT4">
                  <p:embed/>
                </p:oleObj>
              </mc:Choice>
              <mc:Fallback>
                <p:oleObj name="Equation" r:id="rId3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39" y="1700807"/>
                        <a:ext cx="3480393" cy="432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129651"/>
              </p:ext>
            </p:extLst>
          </p:nvPr>
        </p:nvGraphicFramePr>
        <p:xfrm>
          <a:off x="1230313" y="2276475"/>
          <a:ext cx="440848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5" imgW="2387520" imgH="2222280" progId="Equation.DSMT4">
                  <p:embed/>
                </p:oleObj>
              </mc:Choice>
              <mc:Fallback>
                <p:oleObj name="Equation" r:id="rId5" imgW="2387520" imgH="222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0313" y="2276475"/>
                        <a:ext cx="4408487" cy="410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5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22876"/>
              </p:ext>
            </p:extLst>
          </p:nvPr>
        </p:nvGraphicFramePr>
        <p:xfrm>
          <a:off x="938857" y="1703214"/>
          <a:ext cx="7521575" cy="511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4635360" imgH="3149280" progId="Equation.DSMT4">
                  <p:embed/>
                </p:oleObj>
              </mc:Choice>
              <mc:Fallback>
                <p:oleObj name="Equation" r:id="rId3" imgW="4635360" imgH="314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857" y="1703214"/>
                        <a:ext cx="7521575" cy="5110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19401"/>
              </p:ext>
            </p:extLst>
          </p:nvPr>
        </p:nvGraphicFramePr>
        <p:xfrm>
          <a:off x="899592" y="1916832"/>
          <a:ext cx="70993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4076640" imgH="2260440" progId="Equation.DSMT4">
                  <p:embed/>
                </p:oleObj>
              </mc:Choice>
              <mc:Fallback>
                <p:oleObj name="Equation" r:id="rId3" imgW="407664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916832"/>
                        <a:ext cx="7099300" cy="393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9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35565"/>
              </p:ext>
            </p:extLst>
          </p:nvPr>
        </p:nvGraphicFramePr>
        <p:xfrm>
          <a:off x="899591" y="1772816"/>
          <a:ext cx="6408713" cy="228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3" imgW="3060360" imgH="1091880" progId="Equation.DSMT4">
                  <p:embed/>
                </p:oleObj>
              </mc:Choice>
              <mc:Fallback>
                <p:oleObj name="Equation" r:id="rId3" imgW="306036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1772816"/>
                        <a:ext cx="6408713" cy="2286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Case(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40420"/>
              </p:ext>
            </p:extLst>
          </p:nvPr>
        </p:nvGraphicFramePr>
        <p:xfrm>
          <a:off x="642938" y="2544763"/>
          <a:ext cx="28194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3" imgW="1549080" imgH="1752480" progId="Equation.DSMT4">
                  <p:embed/>
                </p:oleObj>
              </mc:Choice>
              <mc:Fallback>
                <p:oleObj name="Equation" r:id="rId3" imgW="1549080" imgH="175248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544763"/>
                        <a:ext cx="2819400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216161"/>
              </p:ext>
            </p:extLst>
          </p:nvPr>
        </p:nvGraphicFramePr>
        <p:xfrm>
          <a:off x="4499992" y="2420888"/>
          <a:ext cx="3092515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5" imgW="1663560" imgH="812520" progId="Equation.DSMT4">
                  <p:embed/>
                </p:oleObj>
              </mc:Choice>
              <mc:Fallback>
                <p:oleObj name="Equation" r:id="rId5" imgW="1663560" imgH="81252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420888"/>
                        <a:ext cx="3092515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74037"/>
              </p:ext>
            </p:extLst>
          </p:nvPr>
        </p:nvGraphicFramePr>
        <p:xfrm>
          <a:off x="4572471" y="4293096"/>
          <a:ext cx="2663825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7" imgW="1180800" imgH="685800" progId="Equation.DSMT4">
                  <p:embed/>
                </p:oleObj>
              </mc:Choice>
              <mc:Fallback>
                <p:oleObj name="Equation" r:id="rId7" imgW="1180800" imgH="68580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471" y="4293096"/>
                        <a:ext cx="2663825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63364"/>
              </p:ext>
            </p:extLst>
          </p:nvPr>
        </p:nvGraphicFramePr>
        <p:xfrm>
          <a:off x="2295525" y="1712913"/>
          <a:ext cx="7286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9" imgW="342720" imgH="177480" progId="Equation.DSMT4">
                  <p:embed/>
                </p:oleObj>
              </mc:Choice>
              <mc:Fallback>
                <p:oleObj name="Equation" r:id="rId9" imgW="342720" imgH="17748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712913"/>
                        <a:ext cx="7286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6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Case(ii)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800714"/>
              </p:ext>
            </p:extLst>
          </p:nvPr>
        </p:nvGraphicFramePr>
        <p:xfrm>
          <a:off x="2267744" y="1484784"/>
          <a:ext cx="782910" cy="83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3" imgW="368280" imgH="393480" progId="Equation.DSMT4">
                  <p:embed/>
                </p:oleObj>
              </mc:Choice>
              <mc:Fallback>
                <p:oleObj name="Equation" r:id="rId3" imgW="368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484784"/>
                        <a:ext cx="782910" cy="836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11972"/>
              </p:ext>
            </p:extLst>
          </p:nvPr>
        </p:nvGraphicFramePr>
        <p:xfrm>
          <a:off x="755576" y="2348880"/>
          <a:ext cx="4735830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5" imgW="2463480" imgH="2286000" progId="Equation.DSMT4">
                  <p:embed/>
                </p:oleObj>
              </mc:Choice>
              <mc:Fallback>
                <p:oleObj name="Equation" r:id="rId5" imgW="2463480" imgH="22860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48880"/>
                        <a:ext cx="4735830" cy="4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7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sz="2800" dirty="0"/>
              <a:t>考慮下列方程式</a:t>
            </a:r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zh-TW" sz="2800" dirty="0" smtClean="0"/>
              <a:t>試</a:t>
            </a:r>
            <a:r>
              <a:rPr lang="zh-TW" altLang="zh-TW" sz="2800" dirty="0"/>
              <a:t>解方程式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306481"/>
              </p:ext>
            </p:extLst>
          </p:nvPr>
        </p:nvGraphicFramePr>
        <p:xfrm>
          <a:off x="2699792" y="2132856"/>
          <a:ext cx="240026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2132856"/>
                        <a:ext cx="240026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81032"/>
              </p:ext>
            </p:extLst>
          </p:nvPr>
        </p:nvGraphicFramePr>
        <p:xfrm>
          <a:off x="827584" y="2708920"/>
          <a:ext cx="4171964" cy="324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5" imgW="2616120" imgH="2031840" progId="Equation.DSMT4">
                  <p:embed/>
                </p:oleObj>
              </mc:Choice>
              <mc:Fallback>
                <p:oleObj name="Equation" r:id="rId5" imgW="261612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2708920"/>
                        <a:ext cx="4171964" cy="3240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4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Series Solutions</a:t>
            </a:r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37267"/>
              </p:ext>
            </p:extLst>
          </p:nvPr>
        </p:nvGraphicFramePr>
        <p:xfrm>
          <a:off x="899592" y="1772815"/>
          <a:ext cx="4176464" cy="49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3" imgW="2222280" imgH="2641320" progId="Equation.DSMT4">
                  <p:embed/>
                </p:oleObj>
              </mc:Choice>
              <mc:Fallback>
                <p:oleObj name="Equation" r:id="rId3" imgW="2222280" imgH="264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772815"/>
                        <a:ext cx="4176464" cy="496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2800" dirty="0" smtClean="0"/>
              <a:t>2.</a:t>
            </a:r>
            <a:r>
              <a:rPr lang="zh-TW" altLang="zh-TW" sz="2800" dirty="0"/>
              <a:t>利用於</a:t>
            </a:r>
            <a:r>
              <a:rPr lang="en-US" altLang="zh-TW" sz="2800" dirty="0"/>
              <a:t>x=0</a:t>
            </a:r>
            <a:r>
              <a:rPr lang="zh-TW" altLang="zh-TW" sz="2800" dirty="0"/>
              <a:t>的級數解驗證</a:t>
            </a:r>
            <a:r>
              <a:rPr lang="en-US" altLang="zh-TW" sz="2800" dirty="0"/>
              <a:t>1.</a:t>
            </a:r>
            <a:r>
              <a:rPr lang="zh-TW" altLang="zh-TW" sz="2800" dirty="0"/>
              <a:t>的</a:t>
            </a:r>
            <a:r>
              <a:rPr lang="zh-TW" altLang="zh-TW" sz="2800" dirty="0" smtClean="0"/>
              <a:t>結果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zh-TW" sz="2400" dirty="0"/>
              <a:t>∵</a:t>
            </a:r>
            <a:r>
              <a:rPr lang="en-US" altLang="zh-TW" sz="2400" dirty="0"/>
              <a:t>x=0</a:t>
            </a:r>
            <a:r>
              <a:rPr lang="zh-TW" altLang="zh-TW" sz="2400" dirty="0"/>
              <a:t>為一常點 存在</a:t>
            </a:r>
            <a:r>
              <a:rPr lang="en-US" altLang="zh-TW" sz="2400" dirty="0"/>
              <a:t> Taylor </a:t>
            </a:r>
            <a:r>
              <a:rPr lang="zh-TW" altLang="zh-TW" sz="2400" dirty="0"/>
              <a:t>級數解</a:t>
            </a:r>
          </a:p>
          <a:p>
            <a:pPr marL="0" lvl="0" indent="0">
              <a:buNone/>
            </a:pPr>
            <a:endParaRPr lang="zh-TW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202333"/>
              </p:ext>
            </p:extLst>
          </p:nvPr>
        </p:nvGraphicFramePr>
        <p:xfrm>
          <a:off x="755576" y="2564904"/>
          <a:ext cx="4320480" cy="419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2616120" imgH="2539800" progId="Equation.DSMT4">
                  <p:embed/>
                </p:oleObj>
              </mc:Choice>
              <mc:Fallback>
                <p:oleObj name="Equation" r:id="rId3" imgW="2616120" imgH="25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564904"/>
                        <a:ext cx="4320480" cy="419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2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038451"/>
              </p:ext>
            </p:extLst>
          </p:nvPr>
        </p:nvGraphicFramePr>
        <p:xfrm>
          <a:off x="467543" y="1628800"/>
          <a:ext cx="4433859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3" imgW="2387520" imgH="2209680" progId="Equation.DSMT4">
                  <p:embed/>
                </p:oleObj>
              </mc:Choice>
              <mc:Fallback>
                <p:oleObj name="Equation" r:id="rId3" imgW="2387520" imgH="220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3" y="1628800"/>
                        <a:ext cx="4433859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6115"/>
              </p:ext>
            </p:extLst>
          </p:nvPr>
        </p:nvGraphicFramePr>
        <p:xfrm>
          <a:off x="4959043" y="1772816"/>
          <a:ext cx="292532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5" imgW="1485720" imgH="914400" progId="Equation.DSMT4">
                  <p:embed/>
                </p:oleObj>
              </mc:Choice>
              <mc:Fallback>
                <p:oleObj name="Equation" r:id="rId5" imgW="14857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9043" y="1772816"/>
                        <a:ext cx="292532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96249"/>
              </p:ext>
            </p:extLst>
          </p:nvPr>
        </p:nvGraphicFramePr>
        <p:xfrm>
          <a:off x="5004048" y="3933056"/>
          <a:ext cx="4148461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7" imgW="2323800" imgH="685800" progId="Equation.DSMT4">
                  <p:embed/>
                </p:oleObj>
              </mc:Choice>
              <mc:Fallback>
                <p:oleObj name="Equation" r:id="rId7" imgW="23238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3933056"/>
                        <a:ext cx="4148461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7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481029"/>
              </p:ext>
            </p:extLst>
          </p:nvPr>
        </p:nvGraphicFramePr>
        <p:xfrm>
          <a:off x="827584" y="1628800"/>
          <a:ext cx="4945063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2717640" imgH="2095200" progId="Equation.DSMT4">
                  <p:embed/>
                </p:oleObj>
              </mc:Choice>
              <mc:Fallback>
                <p:oleObj name="Equation" r:id="rId3" imgW="271764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628800"/>
                        <a:ext cx="4945063" cy="381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2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567624"/>
              </p:ext>
            </p:extLst>
          </p:nvPr>
        </p:nvGraphicFramePr>
        <p:xfrm>
          <a:off x="528638" y="1773238"/>
          <a:ext cx="8243887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3759120" imgH="1346040" progId="Equation.DSMT4">
                  <p:embed/>
                </p:oleObj>
              </mc:Choice>
              <mc:Fallback>
                <p:oleObj name="Equation" r:id="rId3" imgW="37591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" y="1773238"/>
                        <a:ext cx="8243887" cy="295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6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*</a:t>
            </a:r>
            <a:r>
              <a:rPr lang="zh-TW" altLang="zh-TW" sz="2800" dirty="0" smtClean="0"/>
              <a:t>上</a:t>
            </a:r>
            <a:r>
              <a:rPr lang="zh-TW" altLang="zh-TW" sz="2800" dirty="0"/>
              <a:t>題若改為以</a:t>
            </a:r>
            <a:r>
              <a:rPr lang="en-US" altLang="zh-TW" sz="2800" dirty="0"/>
              <a:t>x=2</a:t>
            </a:r>
            <a:r>
              <a:rPr lang="zh-TW" altLang="zh-TW" sz="2800" dirty="0"/>
              <a:t>作</a:t>
            </a:r>
            <a:r>
              <a:rPr lang="en-US" altLang="zh-TW" sz="2800" dirty="0"/>
              <a:t>Taylor</a:t>
            </a:r>
            <a:r>
              <a:rPr lang="zh-TW" altLang="zh-TW" sz="2800" dirty="0"/>
              <a:t>展開呢</a:t>
            </a:r>
            <a:r>
              <a:rPr lang="en-US" altLang="zh-TW" sz="2800" dirty="0" smtClean="0"/>
              <a:t>?</a:t>
            </a:r>
          </a:p>
          <a:p>
            <a:pPr marL="0" indent="0">
              <a:buNone/>
            </a:pPr>
            <a:r>
              <a:rPr lang="en-US" altLang="zh-TW" sz="2800" dirty="0"/>
              <a:t>sol</a:t>
            </a:r>
            <a:r>
              <a:rPr lang="zh-TW" altLang="zh-TW" sz="2800" dirty="0" smtClean="0"/>
              <a:t>：</a:t>
            </a:r>
            <a:r>
              <a:rPr lang="zh-TW" altLang="en-US" sz="2800" dirty="0" smtClean="0"/>
              <a:t> </a:t>
            </a:r>
            <a:r>
              <a:rPr lang="zh-TW" altLang="zh-TW" sz="2400" dirty="0" smtClean="0"/>
              <a:t>∵</a:t>
            </a:r>
            <a:r>
              <a:rPr lang="en-US" altLang="zh-TW" sz="2400" dirty="0"/>
              <a:t>x=2</a:t>
            </a:r>
            <a:r>
              <a:rPr lang="zh-TW" altLang="zh-TW" sz="2400" dirty="0"/>
              <a:t>是常點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39722"/>
              </p:ext>
            </p:extLst>
          </p:nvPr>
        </p:nvGraphicFramePr>
        <p:xfrm>
          <a:off x="1419237" y="2636912"/>
          <a:ext cx="6897179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3" imgW="4140000" imgH="2463480" progId="Equation.DSMT4">
                  <p:embed/>
                </p:oleObj>
              </mc:Choice>
              <mc:Fallback>
                <p:oleObj name="Equation" r:id="rId3" imgW="414000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9237" y="2636912"/>
                        <a:ext cx="6897179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7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30250"/>
              </p:ext>
            </p:extLst>
          </p:nvPr>
        </p:nvGraphicFramePr>
        <p:xfrm>
          <a:off x="4427984" y="1772816"/>
          <a:ext cx="4671081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3" imgW="2361960" imgH="1930320" progId="Equation.DSMT4">
                  <p:embed/>
                </p:oleObj>
              </mc:Choice>
              <mc:Fallback>
                <p:oleObj name="Equation" r:id="rId3" imgW="236196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984" y="1772816"/>
                        <a:ext cx="4671081" cy="381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79169"/>
              </p:ext>
            </p:extLst>
          </p:nvPr>
        </p:nvGraphicFramePr>
        <p:xfrm>
          <a:off x="961551" y="1844824"/>
          <a:ext cx="262494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5" imgW="1206360" imgH="1091880" progId="Equation.DSMT4">
                  <p:embed/>
                </p:oleObj>
              </mc:Choice>
              <mc:Fallback>
                <p:oleObj name="Equation" r:id="rId5" imgW="120636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1551" y="1844824"/>
                        <a:ext cx="2624943" cy="237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2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60840"/>
              </p:ext>
            </p:extLst>
          </p:nvPr>
        </p:nvGraphicFramePr>
        <p:xfrm>
          <a:off x="539552" y="1700808"/>
          <a:ext cx="8063041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3" imgW="4711680" imgH="1346040" progId="Equation.DSMT4">
                  <p:embed/>
                </p:oleObj>
              </mc:Choice>
              <mc:Fallback>
                <p:oleObj name="Equation" r:id="rId3" imgW="4711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8063041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715-71B8-4623-B22F-0591BC85F10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147</Words>
  <Application>Microsoft Office PowerPoint</Application>
  <PresentationFormat>如螢幕大小 (4:3)</PresentationFormat>
  <Paragraphs>55</Paragraphs>
  <Slides>20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Office 佈景主題</vt:lpstr>
      <vt:lpstr>Equation</vt:lpstr>
      <vt:lpstr>MathType 6.0 Equation</vt:lpstr>
      <vt:lpstr>Chapter 5. Series Solutions of Linear Differential Equations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第16週</dc:title>
  <dc:creator>Jester</dc:creator>
  <cp:lastModifiedBy>adolph</cp:lastModifiedBy>
  <cp:revision>42</cp:revision>
  <dcterms:created xsi:type="dcterms:W3CDTF">2012-11-22T12:39:57Z</dcterms:created>
  <dcterms:modified xsi:type="dcterms:W3CDTF">2013-08-08T07:23:30Z</dcterms:modified>
</cp:coreProperties>
</file>