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69DE5-A32F-44F3-8C6D-587165EED97D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5A31B-3AB8-4539-8C44-645C4EE4F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38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185-5B7A-49E3-B7B4-2FA3F06CB0C8}" type="datetime1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10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8316-8275-4972-ADDE-D6DBFACBA03B}" type="datetime1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60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4B16-16A1-4E58-89AC-E06CC3A35BE6}" type="datetime1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32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DB9-E422-4041-B22E-C4E2FA1EA6F6}" type="datetime1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6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6CEF-52B6-4831-BBEE-97604D755A9E}" type="datetime1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6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54A-2F5B-49F1-9A9A-E9BF015B2752}" type="datetime1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60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E08B-041F-49D7-BF61-BD3060360BF1}" type="datetime1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6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7B1B-53CA-416A-85BE-3FB1C42AB15D}" type="datetime1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6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7BA-95B7-4CA6-824A-B5D6E189EF84}" type="datetime1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95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7FF-E2AF-4115-831B-05F9F0A1E6D2}" type="datetime1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6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D82B-87CE-4751-BFDF-0C02B01393B7}" type="datetime1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41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36C8-5A2D-4DC6-9892-44FFB48BAFDD}" type="datetime1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A6AB-CD42-4436-ABB0-2C46D5AF2D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77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 smtClean="0">
                <a:latin typeface="+mn-lt"/>
              </a:rPr>
              <a:t>Chapter 6.</a:t>
            </a:r>
            <a:br>
              <a:rPr lang="en-US" altLang="zh-TW" sz="4400" dirty="0" smtClean="0">
                <a:latin typeface="+mn-lt"/>
              </a:rPr>
            </a:br>
            <a:r>
              <a:rPr lang="en-US" altLang="zh-TW" sz="4400" dirty="0">
                <a:latin typeface="+mn-lt"/>
              </a:rPr>
              <a:t>Numerical Solution of O.D.E</a:t>
            </a:r>
            <a:r>
              <a:rPr lang="en-US" altLang="zh-TW" sz="4400" dirty="0" smtClean="0">
                <a:latin typeface="+mn-lt"/>
              </a:rPr>
              <a:t>.</a:t>
            </a:r>
            <a:endParaRPr lang="zh-TW" altLang="en-US" sz="4400" dirty="0">
              <a:latin typeface="+mn-lt"/>
            </a:endParaRP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895600" y="4483319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Chuan-Ching</a:t>
            </a:r>
            <a:r>
              <a:rPr lang="en-US" altLang="zh-TW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Sue</a:t>
            </a:r>
          </a:p>
          <a:p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Dept. of Computer Science and Information Engineering, </a:t>
            </a:r>
            <a:endParaRPr lang="en-US" altLang="zh-TW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National </a:t>
            </a: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Cheng Kung University</a:t>
            </a:r>
            <a:endParaRPr lang="zh-TW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8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/>
                  <a:t>而</a:t>
                </a:r>
                <a:r>
                  <a:rPr lang="en-US" altLang="zh-TW" dirty="0" err="1"/>
                  <a:t>Runge-Kutta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</a:t>
                </a:r>
                <a:r>
                  <a:rPr lang="en-US" altLang="zh-TW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TW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h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(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𝑐</m:t>
                            </m:r>
                          </m:e>
                          <m:sub>
                            <m:r>
                              <a:rPr lang="en-US" altLang="zh-TW" i="1"/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𝑥</m:t>
                            </m:r>
                          </m:sub>
                        </m:sSub>
                        <m:r>
                          <a:rPr lang="en-US" altLang="zh-TW" i="1"/>
                          <m:t>+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𝑎</m:t>
                            </m:r>
                          </m:e>
                          <m:sub>
                            <m:r>
                              <a:rPr lang="en-US" altLang="zh-TW" i="1"/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𝑦</m:t>
                            </m:r>
                          </m:sub>
                        </m:sSub>
                        <m:r>
                          <a:rPr lang="en-US" altLang="zh-TW" i="1"/>
                          <m:t>𝑓</m:t>
                        </m:r>
                        <m:r>
                          <a:rPr lang="en-US" altLang="zh-TW" i="1"/>
                          <m:t>)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zh-TW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𝜔</m:t>
                            </m:r>
                          </m:e>
                          <m:sub>
                            <m:r>
                              <a:rPr lang="en-US" altLang="zh-TW" i="1"/>
                              <m:t>1</m:t>
                            </m:r>
                          </m:sub>
                        </m:sSub>
                        <m:r>
                          <a:rPr lang="en-US" altLang="zh-TW" i="1"/>
                          <m:t>+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𝜔</m:t>
                            </m:r>
                          </m:e>
                          <m:sub>
                            <m:r>
                              <a:rPr lang="en-US" altLang="zh-TW" i="1"/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𝑐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h</m:t>
                        </m:r>
                      </m:e>
                      <m:sup>
                        <m:r>
                          <a:rPr lang="en-US" altLang="zh-TW" i="1"/>
                          <m:t>2</m:t>
                        </m:r>
                      </m:sup>
                    </m:sSup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(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𝑥</m:t>
                            </m:r>
                          </m:sub>
                        </m:sSub>
                        <m:r>
                          <a:rPr lang="en-US" altLang="zh-TW" i="1"/>
                          <m:t>)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𝑎</m:t>
                        </m:r>
                      </m:e>
                      <m:sub>
                        <m:r>
                          <a:rPr lang="en-US" altLang="zh-TW" i="1"/>
                          <m:t>21</m:t>
                        </m:r>
                      </m:sub>
                    </m:sSub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h</m:t>
                        </m:r>
                      </m:e>
                      <m:sup>
                        <m:r>
                          <a:rPr lang="en-US" altLang="zh-TW" i="1"/>
                          <m:t>2</m:t>
                        </m:r>
                      </m:sup>
                    </m:sSup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(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𝑦</m:t>
                            </m:r>
                          </m:sub>
                        </m:sSub>
                        <m:r>
                          <a:rPr lang="en-US" altLang="zh-TW" i="1"/>
                          <m:t>𝑓</m:t>
                        </m:r>
                        <m:r>
                          <a:rPr lang="en-US" altLang="zh-TW" i="1"/>
                          <m:t>)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……..(5)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13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/>
                      <m:t>+</m:t>
                    </m:r>
                    <m:r>
                      <m:rPr>
                        <m:sty m:val="p"/>
                      </m:rPr>
                      <a:rPr lang="en-US" altLang="zh-TW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h</m:t>
                            </m:r>
                          </m:e>
                          <m:sup>
                            <m:r>
                              <a:rPr lang="en-US" altLang="zh-TW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(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𝑥</m:t>
                            </m:r>
                          </m:sub>
                        </m:sSub>
                        <m:r>
                          <a:rPr lang="en-US" altLang="zh-TW" i="1"/>
                          <m:t>)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h</m:t>
                            </m:r>
                          </m:e>
                          <m:sup>
                            <m:r>
                              <a:rPr lang="en-US" altLang="zh-TW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(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𝑦</m:t>
                            </m:r>
                          </m:sub>
                        </m:sSub>
                        <m:r>
                          <a:rPr lang="en-US" altLang="zh-TW" i="1"/>
                          <m:t>𝑓</m:t>
                        </m:r>
                        <m:r>
                          <a:rPr lang="en-US" altLang="zh-TW" i="1"/>
                          <m:t>)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=1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𝑐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𝑎</m:t>
                        </m:r>
                      </m:e>
                      <m:sub>
                        <m:r>
                          <a:rPr lang="en-US" altLang="zh-TW" i="1"/>
                          <m:t>21</m:t>
                        </m:r>
                      </m:sub>
                    </m:sSub>
                    <m:r>
                      <a:rPr lang="en-US" altLang="zh-TW" i="1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有無窮多解，取簡單的兩組</a:t>
                </a:r>
                <a:r>
                  <a:rPr lang="en-US" altLang="zh-TW" dirty="0"/>
                  <a:t>case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423382"/>
                  </p:ext>
                </p:extLst>
              </p:nvPr>
            </p:nvGraphicFramePr>
            <p:xfrm>
              <a:off x="2005920" y="5110163"/>
              <a:ext cx="7046640" cy="14473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58157">
                      <a:extLst>
                        <a:ext uri="{9D8B030D-6E8A-4147-A177-3AD203B41FA5}">
                          <a16:colId xmlns:a16="http://schemas.microsoft.com/office/drawing/2014/main" val="3636020042"/>
                        </a:ext>
                      </a:extLst>
                    </a:gridCol>
                    <a:gridCol w="1133510">
                      <a:extLst>
                        <a:ext uri="{9D8B030D-6E8A-4147-A177-3AD203B41FA5}">
                          <a16:colId xmlns:a16="http://schemas.microsoft.com/office/drawing/2014/main" val="2856179001"/>
                        </a:ext>
                      </a:extLst>
                    </a:gridCol>
                    <a:gridCol w="1020719">
                      <a:extLst>
                        <a:ext uri="{9D8B030D-6E8A-4147-A177-3AD203B41FA5}">
                          <a16:colId xmlns:a16="http://schemas.microsoft.com/office/drawing/2014/main" val="3940722403"/>
                        </a:ext>
                      </a:extLst>
                    </a:gridCol>
                    <a:gridCol w="1020719">
                      <a:extLst>
                        <a:ext uri="{9D8B030D-6E8A-4147-A177-3AD203B41FA5}">
                          <a16:colId xmlns:a16="http://schemas.microsoft.com/office/drawing/2014/main" val="2232562506"/>
                        </a:ext>
                      </a:extLst>
                    </a:gridCol>
                    <a:gridCol w="813535">
                      <a:extLst>
                        <a:ext uri="{9D8B030D-6E8A-4147-A177-3AD203B41FA5}">
                          <a16:colId xmlns:a16="http://schemas.microsoft.com/office/drawing/2014/main" val="2837791444"/>
                        </a:ext>
                      </a:extLst>
                    </a:gridCol>
                  </a:tblGrid>
                  <a:tr h="28947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4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4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4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4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15673082"/>
                      </a:ext>
                    </a:extLst>
                  </a:tr>
                  <a:tr h="5789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Case1</a:t>
                          </a:r>
                          <a:endParaRPr lang="zh-TW" sz="1200" kern="100"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(improved Euler’s Method)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1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sz="14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sz="14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1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2777395"/>
                      </a:ext>
                    </a:extLst>
                  </a:tr>
                  <a:tr h="5789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Case2</a:t>
                          </a:r>
                          <a:endParaRPr lang="zh-TW" sz="1200" kern="100"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(modified Euler’s Method)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sz="14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0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1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sz="14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kern="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kern="1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2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137789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423382"/>
                  </p:ext>
                </p:extLst>
              </p:nvPr>
            </p:nvGraphicFramePr>
            <p:xfrm>
              <a:off x="2005920" y="5110163"/>
              <a:ext cx="7046640" cy="14473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58157">
                      <a:extLst>
                        <a:ext uri="{9D8B030D-6E8A-4147-A177-3AD203B41FA5}">
                          <a16:colId xmlns:a16="http://schemas.microsoft.com/office/drawing/2014/main" val="3636020042"/>
                        </a:ext>
                      </a:extLst>
                    </a:gridCol>
                    <a:gridCol w="1133510">
                      <a:extLst>
                        <a:ext uri="{9D8B030D-6E8A-4147-A177-3AD203B41FA5}">
                          <a16:colId xmlns:a16="http://schemas.microsoft.com/office/drawing/2014/main" val="2856179001"/>
                        </a:ext>
                      </a:extLst>
                    </a:gridCol>
                    <a:gridCol w="1020719">
                      <a:extLst>
                        <a:ext uri="{9D8B030D-6E8A-4147-A177-3AD203B41FA5}">
                          <a16:colId xmlns:a16="http://schemas.microsoft.com/office/drawing/2014/main" val="3940722403"/>
                        </a:ext>
                      </a:extLst>
                    </a:gridCol>
                    <a:gridCol w="1020719">
                      <a:extLst>
                        <a:ext uri="{9D8B030D-6E8A-4147-A177-3AD203B41FA5}">
                          <a16:colId xmlns:a16="http://schemas.microsoft.com/office/drawing/2014/main" val="2232562506"/>
                        </a:ext>
                      </a:extLst>
                    </a:gridCol>
                    <a:gridCol w="813535">
                      <a:extLst>
                        <a:ext uri="{9D8B030D-6E8A-4147-A177-3AD203B41FA5}">
                          <a16:colId xmlns:a16="http://schemas.microsoft.com/office/drawing/2014/main" val="2837791444"/>
                        </a:ext>
                      </a:extLst>
                    </a:gridCol>
                  </a:tblGrid>
                  <a:tr h="28947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0430" t="-2083" r="-2543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2575" t="-2083" r="-18323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9524" t="-2083" r="-8214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69925" t="-2083" r="-3759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673082"/>
                      </a:ext>
                    </a:extLst>
                  </a:tr>
                  <a:tr h="5789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Case1</a:t>
                          </a:r>
                          <a:endParaRPr lang="zh-TW" sz="1200" kern="100"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(improved Euler’s Method)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1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2575" t="-51579" r="-183234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9524" t="-51579" r="-82143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1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2777395"/>
                      </a:ext>
                    </a:extLst>
                  </a:tr>
                  <a:tr h="5789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Case2</a:t>
                          </a:r>
                          <a:endParaRPr lang="zh-TW" sz="1200" kern="100"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(modified Euler’s Method)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0430" t="-151579" r="-254301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0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1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69925" t="-151579" r="-3759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778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94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Case1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r>
                      <a:rPr lang="en-US" altLang="zh-TW" i="1"/>
                      <m:t>h𝑓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zh-TW" altLang="zh-TW" dirty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zh-TW" altLang="zh-TW" dirty="0"/>
                  <a:t>的斜率，</a:t>
                </a:r>
                <a14:m>
                  <m:oMath xmlns:m="http://schemas.openxmlformats.org/officeDocument/2006/math"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zh-TW" altLang="zh-TW" dirty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</m:oMath>
                </a14:m>
                <a:r>
                  <a:rPr lang="zh-TW" altLang="zh-TW" dirty="0"/>
                  <a:t>的斜率</a:t>
                </a:r>
              </a:p>
              <a:p>
                <a:pPr marL="0" indent="0">
                  <a:buNone/>
                </a:pPr>
                <a:r>
                  <a:rPr lang="zh-TW" altLang="zh-TW" dirty="0"/>
                  <a:t>即利用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zh-TW" altLang="zh-TW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</m:oMath>
                </a14:m>
                <a:r>
                  <a:rPr lang="zh-TW" altLang="zh-TW" dirty="0"/>
                  <a:t>兩端點的斜率平均值近似，先預測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  <m:sup>
                        <m:r>
                          <a:rPr lang="en-US" altLang="zh-TW" i="1"/>
                          <m:t>∗</m:t>
                        </m:r>
                      </m:sup>
                    </m:sSubSup>
                    <m:r>
                      <a:rPr lang="en-US" altLang="zh-TW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再修正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r>
                      <a:rPr lang="en-US" altLang="zh-TW" i="1"/>
                      <m:t>[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𝑓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  <m:r>
                              <a:rPr lang="en-US" altLang="zh-TW" i="1"/>
                              <m:t>+1</m:t>
                            </m:r>
                          </m:sub>
                        </m:sSub>
                        <m:r>
                          <a:rPr lang="en-US" altLang="zh-TW" i="1"/>
                          <m:t>,</m:t>
                        </m:r>
                        <m:sSubSup>
                          <m:sSubSupPr>
                            <m:ctrlPr>
                              <a:rPr lang="zh-TW" altLang="zh-TW" i="1"/>
                            </m:ctrlPr>
                          </m:sSubSup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  <m:r>
                              <a:rPr lang="en-US" altLang="zh-TW" i="1"/>
                              <m:t>+1</m:t>
                            </m:r>
                          </m:sub>
                          <m:sup>
                            <m:r>
                              <a:rPr lang="en-US" altLang="zh-TW" i="1"/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TW" i="1"/>
                      <m:t>]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故此法也稱為</a:t>
                </a:r>
                <a:r>
                  <a:rPr lang="en-US" altLang="zh-TW" dirty="0"/>
                  <a:t>Predictor-Corrector Method</a:t>
                </a:r>
                <a:r>
                  <a:rPr lang="zh-TW" altLang="zh-TW" dirty="0"/>
                  <a:t>。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1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20" y="1561362"/>
            <a:ext cx="5827962" cy="529663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0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Case2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/>
                          <m:t>u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又稱為中點法，</a:t>
                </a:r>
                <a:r>
                  <a:rPr lang="en-US" altLang="zh-TW" dirty="0"/>
                  <a:t>Modified Euler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33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p:pic>
        <p:nvPicPr>
          <p:cNvPr id="4" name="內容版面配置區 3" descr="C:\Users\NCKU\Desktop\圖片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91" y="1690688"/>
            <a:ext cx="5496595" cy="516469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404563"/>
                  </p:ext>
                </p:extLst>
              </p:nvPr>
            </p:nvGraphicFramePr>
            <p:xfrm>
              <a:off x="7582871" y="5310458"/>
              <a:ext cx="3507740" cy="106616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7515">
                      <a:extLst>
                        <a:ext uri="{9D8B030D-6E8A-4147-A177-3AD203B41FA5}">
                          <a16:colId xmlns:a16="http://schemas.microsoft.com/office/drawing/2014/main" val="2158208370"/>
                        </a:ext>
                      </a:extLst>
                    </a:gridCol>
                    <a:gridCol w="1800225">
                      <a:extLst>
                        <a:ext uri="{9D8B030D-6E8A-4147-A177-3AD203B41FA5}">
                          <a16:colId xmlns:a16="http://schemas.microsoft.com/office/drawing/2014/main" val="3547531601"/>
                        </a:ext>
                      </a:extLst>
                    </a:gridCol>
                  </a:tblGrid>
                  <a:tr h="53403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24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effectLst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24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effectLst/>
                                      </a:rPr>
                                      <m:t>𝑗𝑠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09382654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24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effectLst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effectLst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2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730519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404563"/>
                  </p:ext>
                </p:extLst>
              </p:nvPr>
            </p:nvGraphicFramePr>
            <p:xfrm>
              <a:off x="7582871" y="5310458"/>
              <a:ext cx="3507740" cy="106616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7515">
                      <a:extLst>
                        <a:ext uri="{9D8B030D-6E8A-4147-A177-3AD203B41FA5}">
                          <a16:colId xmlns:a16="http://schemas.microsoft.com/office/drawing/2014/main" val="2158208370"/>
                        </a:ext>
                      </a:extLst>
                    </a:gridCol>
                    <a:gridCol w="1800225">
                      <a:extLst>
                        <a:ext uri="{9D8B030D-6E8A-4147-A177-3AD203B41FA5}">
                          <a16:colId xmlns:a16="http://schemas.microsoft.com/office/drawing/2014/main" val="3547531601"/>
                        </a:ext>
                      </a:extLst>
                    </a:gridCol>
                  </a:tblGrid>
                  <a:tr h="53403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6" t="-1136" r="-106762" b="-1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5270" t="-1136" r="-1351" b="-1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382654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5270" t="-101136" r="-1351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0519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55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/>
                  <a:t>同理</a:t>
                </a:r>
                <a:r>
                  <a:rPr lang="en-US" altLang="zh-TW" dirty="0"/>
                  <a:t>3rd-order R-K method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6</m:t>
                        </m:r>
                      </m:den>
                    </m:f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+4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−</m:t>
                    </m:r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+2</m:t>
                    </m:r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074301"/>
                  </p:ext>
                </p:extLst>
              </p:nvPr>
            </p:nvGraphicFramePr>
            <p:xfrm>
              <a:off x="6435180" y="4406646"/>
              <a:ext cx="4677410" cy="19052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7130">
                      <a:extLst>
                        <a:ext uri="{9D8B030D-6E8A-4147-A177-3AD203B41FA5}">
                          <a16:colId xmlns:a16="http://schemas.microsoft.com/office/drawing/2014/main" val="396761075"/>
                        </a:ext>
                      </a:extLst>
                    </a:gridCol>
                    <a:gridCol w="1170305">
                      <a:extLst>
                        <a:ext uri="{9D8B030D-6E8A-4147-A177-3AD203B41FA5}">
                          <a16:colId xmlns:a16="http://schemas.microsoft.com/office/drawing/2014/main" val="3337052753"/>
                        </a:ext>
                      </a:extLst>
                    </a:gridCol>
                    <a:gridCol w="1170305">
                      <a:extLst>
                        <a:ext uri="{9D8B030D-6E8A-4147-A177-3AD203B41FA5}">
                          <a16:colId xmlns:a16="http://schemas.microsoft.com/office/drawing/2014/main" val="3005782373"/>
                        </a:ext>
                      </a:extLst>
                    </a:gridCol>
                    <a:gridCol w="1169670">
                      <a:extLst>
                        <a:ext uri="{9D8B030D-6E8A-4147-A177-3AD203B41FA5}">
                          <a16:colId xmlns:a16="http://schemas.microsoft.com/office/drawing/2014/main" val="1367999615"/>
                        </a:ext>
                      </a:extLst>
                    </a:gridCol>
                  </a:tblGrid>
                  <a:tr h="4406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63286438"/>
                      </a:ext>
                    </a:extLst>
                  </a:tr>
                  <a:tr h="4470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sz="18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kern="1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sz="18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kern="1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12731830"/>
                      </a:ext>
                    </a:extLst>
                  </a:tr>
                  <a:tr h="4356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-1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2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11354910"/>
                      </a:ext>
                    </a:extLst>
                  </a:tr>
                  <a:tr h="4514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sz="18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kern="100">
                                        <a:effectLst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sz="18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00">
                                        <a:effectLst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 kern="100">
                                        <a:effectLst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sz="18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kern="100">
                                        <a:effectLst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2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612089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074301"/>
                  </p:ext>
                </p:extLst>
              </p:nvPr>
            </p:nvGraphicFramePr>
            <p:xfrm>
              <a:off x="6435180" y="4406646"/>
              <a:ext cx="4677410" cy="19052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7130">
                      <a:extLst>
                        <a:ext uri="{9D8B030D-6E8A-4147-A177-3AD203B41FA5}">
                          <a16:colId xmlns:a16="http://schemas.microsoft.com/office/drawing/2014/main" val="396761075"/>
                        </a:ext>
                      </a:extLst>
                    </a:gridCol>
                    <a:gridCol w="1170305">
                      <a:extLst>
                        <a:ext uri="{9D8B030D-6E8A-4147-A177-3AD203B41FA5}">
                          <a16:colId xmlns:a16="http://schemas.microsoft.com/office/drawing/2014/main" val="3337052753"/>
                        </a:ext>
                      </a:extLst>
                    </a:gridCol>
                    <a:gridCol w="1170305">
                      <a:extLst>
                        <a:ext uri="{9D8B030D-6E8A-4147-A177-3AD203B41FA5}">
                          <a16:colId xmlns:a16="http://schemas.microsoft.com/office/drawing/2014/main" val="3005782373"/>
                        </a:ext>
                      </a:extLst>
                    </a:gridCol>
                    <a:gridCol w="1169670">
                      <a:extLst>
                        <a:ext uri="{9D8B030D-6E8A-4147-A177-3AD203B41FA5}">
                          <a16:colId xmlns:a16="http://schemas.microsoft.com/office/drawing/2014/main" val="1367999615"/>
                        </a:ext>
                      </a:extLst>
                    </a:gridCol>
                  </a:tblGrid>
                  <a:tr h="4406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63286438"/>
                      </a:ext>
                    </a:extLst>
                  </a:tr>
                  <a:tr h="5135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1" t="-101190" r="-302604" b="-1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521" t="-101190" r="-202604" b="-1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12731830"/>
                      </a:ext>
                    </a:extLst>
                  </a:tr>
                  <a:tr h="4356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-1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2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11354910"/>
                      </a:ext>
                    </a:extLst>
                  </a:tr>
                  <a:tr h="51536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 </a:t>
                          </a:r>
                          <a:endParaRPr lang="zh-TW" sz="12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521" t="-283529" r="-20260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521" t="-283529" r="-10260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521" t="-283529" r="-2604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12089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06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4th-order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/>
                          <m:t>u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6</m:t>
                        </m:r>
                      </m:den>
                    </m:f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+2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+2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4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 i="1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4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只與前一間距的值有關，稱</a:t>
            </a:r>
            <a:r>
              <a:rPr lang="en-US" altLang="zh-TW" dirty="0"/>
              <a:t>Single-step method</a:t>
            </a:r>
            <a:endParaRPr lang="zh-TW" altLang="zh-TW" dirty="0"/>
          </a:p>
          <a:p>
            <a:r>
              <a:rPr lang="zh-TW" altLang="zh-TW" dirty="0"/>
              <a:t>但一旦用這類方法取得部分資料後，我們對所積分的函數</a:t>
            </a:r>
            <a:r>
              <a:rPr lang="en-US" altLang="zh-TW" dirty="0"/>
              <a:t>(</a:t>
            </a:r>
            <a:r>
              <a:rPr lang="zh-TW" altLang="zh-TW" dirty="0"/>
              <a:t>及其導數</a:t>
            </a:r>
            <a:r>
              <a:rPr lang="en-US" altLang="zh-TW" dirty="0"/>
              <a:t>)</a:t>
            </a:r>
            <a:r>
              <a:rPr lang="zh-TW" altLang="zh-TW" dirty="0"/>
              <a:t>事實上有了額外的資料，此類方法稱為</a:t>
            </a:r>
            <a:r>
              <a:rPr lang="en-US" altLang="zh-TW" dirty="0"/>
              <a:t>Multistep Method</a:t>
            </a:r>
            <a:endParaRPr lang="zh-TW" altLang="zh-TW" dirty="0"/>
          </a:p>
          <a:p>
            <a:r>
              <a:rPr lang="zh-TW" altLang="zh-TW" dirty="0"/>
              <a:t>利用以前所獲得的</a:t>
            </a:r>
            <a:r>
              <a:rPr lang="en-US" altLang="zh-TW" dirty="0"/>
              <a:t>y</a:t>
            </a:r>
            <a:r>
              <a:rPr lang="zh-TW" altLang="zh-TW" dirty="0"/>
              <a:t>和</a:t>
            </a:r>
            <a:r>
              <a:rPr lang="en-US" altLang="zh-TW" dirty="0"/>
              <a:t>y’</a:t>
            </a:r>
            <a:r>
              <a:rPr lang="zh-TW" altLang="zh-TW" dirty="0"/>
              <a:t>，建立導函數的近似多項式，並外插到下一積分間距。</a:t>
            </a:r>
          </a:p>
          <a:p>
            <a:endParaRPr lang="en-US" altLang="zh-TW" dirty="0" smtClean="0"/>
          </a:p>
          <a:p>
            <a:r>
              <a:rPr lang="zh-TW" altLang="zh-TW" dirty="0"/>
              <a:t>為了方便，大多數</a:t>
            </a:r>
            <a:r>
              <a:rPr lang="en-US" altLang="zh-TW" dirty="0"/>
              <a:t>Multistep</a:t>
            </a:r>
            <a:r>
              <a:rPr lang="zh-TW" altLang="zh-TW" dirty="0"/>
              <a:t>都取等間距，主要是讓多項式易於建立，如</a:t>
            </a:r>
            <a:r>
              <a:rPr lang="en-US" altLang="zh-TW" dirty="0"/>
              <a:t>Adams method</a:t>
            </a:r>
            <a:r>
              <a:rPr lang="zh-TW" altLang="zh-TW" dirty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444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Adams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/>
                          <m:t>y</m:t>
                        </m:r>
                      </m:e>
                      <m:sup>
                        <m:r>
                          <a:rPr lang="en-US" altLang="zh-TW" i="1"/>
                          <m:t>′</m:t>
                        </m:r>
                      </m:sup>
                    </m:sSup>
                    <m:r>
                      <a:rPr lang="en-US" altLang="zh-TW"/>
                      <m:t>=</m:t>
                    </m:r>
                    <m:r>
                      <m:rPr>
                        <m:sty m:val="p"/>
                      </m:rPr>
                      <a:rPr lang="en-US" altLang="zh-TW"/>
                      <m:t>f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  <m:r>
                          <a:rPr lang="en-US" altLang="zh-TW"/>
                          <m:t>,</m:t>
                        </m:r>
                        <m:r>
                          <m:rPr>
                            <m:sty m:val="p"/>
                          </m:rPr>
                          <a:rPr lang="en-US" altLang="zh-TW"/>
                          <m:t>y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TW" altLang="zh-TW" i="1"/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  <m:r>
                                <a:rPr lang="en-US" altLang="zh-TW" i="1"/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altLang="zh-TW" i="1"/>
                            <m:t>𝑑𝑦</m:t>
                          </m:r>
                        </m:e>
                      </m:nary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  <m:r>
                            <a:rPr lang="en-US" altLang="zh-TW" i="1"/>
                            <m:t>+1</m:t>
                          </m:r>
                        </m:sub>
                      </m:sSub>
                      <m:r>
                        <a:rPr lang="en-US" altLang="zh-TW" i="1"/>
                        <m:t>−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nary>
                        <m:naryPr>
                          <m:limLoc m:val="subSup"/>
                          <m:ctrlPr>
                            <a:rPr lang="zh-TW" altLang="zh-TW" i="1"/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  <m:r>
                                <a:rPr lang="en-US" altLang="zh-TW" i="1"/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altLang="zh-TW" i="1"/>
                            <m:t>𝑓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r>
                                <a:rPr lang="en-US" altLang="zh-TW" i="1"/>
                                <m:t>𝑥</m:t>
                              </m:r>
                              <m:r>
                                <a:rPr lang="en-US" altLang="zh-TW" i="1"/>
                                <m:t>,</m:t>
                              </m:r>
                              <m:r>
                                <a:rPr lang="en-US" altLang="zh-TW" i="1"/>
                                <m:t>𝑦</m:t>
                              </m:r>
                            </m:e>
                          </m:d>
                          <m:r>
                            <a:rPr lang="en-US" altLang="zh-TW" i="1"/>
                            <m:t>𝑑𝑥</m:t>
                          </m:r>
                        </m:e>
                      </m:nary>
                      <m:r>
                        <a:rPr lang="en-US" altLang="zh-TW"/>
                        <m:t>=</m:t>
                      </m:r>
                      <m:r>
                        <m:rPr>
                          <m:sty m:val="p"/>
                        </m:rPr>
                        <a:rPr lang="en-US" altLang="zh-TW"/>
                        <m:t>hf</m:t>
                      </m:r>
                    </m:oMath>
                  </m:oMathPara>
                </a14:m>
                <a:endParaRPr lang="zh-TW" altLang="zh-TW" dirty="0"/>
              </a:p>
              <a:p>
                <a:r>
                  <a:rPr lang="zh-TW" altLang="zh-TW" dirty="0"/>
                  <a:t>利用以知的</a:t>
                </a:r>
                <a:r>
                  <a:rPr lang="en-US" altLang="zh-TW" dirty="0"/>
                  <a:t>k</a:t>
                </a:r>
                <a:r>
                  <a:rPr lang="zh-TW" altLang="zh-TW" dirty="0"/>
                  <a:t>的點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−1</m:t>
                        </m:r>
                      </m:sub>
                    </m:sSub>
                    <m:r>
                      <a:rPr lang="en-US" altLang="zh-TW" i="1"/>
                      <m:t>,…,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</m:t>
                        </m:r>
                        <m:r>
                          <a:rPr lang="en-US" altLang="zh-TW" i="1"/>
                          <m:t>𝑘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zh-TW" dirty="0"/>
                  <a:t>建立一個多項式近似，若利用牛頓內插法表示</a:t>
                </a:r>
                <a:r>
                  <a:rPr lang="en-US" altLang="zh-TW" dirty="0"/>
                  <a:t>y</a:t>
                </a:r>
                <a:r>
                  <a:rPr lang="zh-TW" altLang="zh-TW" dirty="0"/>
                  <a:t>則可得到新點的值。</a:t>
                </a:r>
              </a:p>
              <a:p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51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TW" dirty="0">
                <a:latin typeface="+mn-lt"/>
              </a:rPr>
              <a:t>Euler’s </a:t>
            </a:r>
            <a:r>
              <a:rPr lang="en-US" altLang="zh-TW" dirty="0" smtClean="0">
                <a:latin typeface="+mn-lt"/>
              </a:rPr>
              <a:t>Method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5290"/>
                <a:ext cx="10515600" cy="50030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TW" altLang="zh-TW" dirty="0" smtClean="0"/>
                  <a:t>已知</a:t>
                </a:r>
                <a:r>
                  <a:rPr lang="en-US" altLang="zh-TW" dirty="0"/>
                  <a:t>y’=f(</a:t>
                </a:r>
                <a:r>
                  <a:rPr lang="en-US" altLang="zh-TW" dirty="0" err="1"/>
                  <a:t>x,y</a:t>
                </a:r>
                <a:r>
                  <a:rPr lang="en-US" altLang="zh-TW" dirty="0"/>
                  <a:t>)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y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……….(1)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</a:t>
                </a:r>
                <a:r>
                  <a:rPr lang="zh-TW" altLang="en-US" dirty="0" smtClean="0"/>
                  <a:t>  </a:t>
                </a:r>
                <a:r>
                  <a:rPr lang="zh-TW" altLang="zh-TW" dirty="0" smtClean="0"/>
                  <a:t>考慮</a:t>
                </a:r>
                <a:r>
                  <a:rPr lang="zh-TW" altLang="zh-TW" dirty="0"/>
                  <a:t>區間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≤</m:t>
                    </m:r>
                    <m:r>
                      <a:rPr lang="en-US" altLang="zh-TW" i="1"/>
                      <m:t>𝑥</m:t>
                    </m:r>
                    <m:r>
                      <a:rPr lang="en-US" altLang="zh-TW" i="1"/>
                      <m:t>≤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𝑁</m:t>
                        </m:r>
                      </m:sub>
                    </m:sSub>
                  </m:oMath>
                </a14:m>
                <a:r>
                  <a:rPr lang="zh-TW" altLang="zh-TW" dirty="0"/>
                  <a:t>，將區間分割成</a:t>
                </a:r>
                <a:r>
                  <a:rPr lang="en-US" altLang="zh-TW" dirty="0"/>
                  <a:t>N</a:t>
                </a:r>
                <a:r>
                  <a:rPr lang="zh-TW" altLang="zh-TW" dirty="0"/>
                  <a:t>等份，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h</m:t>
                    </m:r>
                    <m:r>
                      <a:rPr lang="en-US" altLang="zh-TW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𝑁</m:t>
                            </m:r>
                          </m:sub>
                        </m:sSub>
                        <m:r>
                          <a:rPr lang="en-US" altLang="zh-TW" i="1"/>
                          <m:t>−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/>
                          <m:t>𝑁</m:t>
                        </m:r>
                      </m:den>
                    </m:f>
                  </m:oMath>
                </a14:m>
                <a:r>
                  <a:rPr lang="en-US" altLang="zh-TW" dirty="0"/>
                  <a:t> (step size)</a:t>
                </a:r>
                <a:endParaRPr lang="zh-TW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			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𝑖h</m:t>
                    </m:r>
                  </m:oMath>
                </a14:m>
                <a:r>
                  <a:rPr lang="en-US" altLang="zh-TW" dirty="0"/>
                  <a:t> ; </a:t>
                </a:r>
                <a14:m>
                  <m:oMath xmlns:m="http://schemas.openxmlformats.org/officeDocument/2006/math">
                    <m:r>
                      <a:rPr lang="en-US" altLang="zh-TW" i="1"/>
                      <m:t>𝑖</m:t>
                    </m:r>
                    <m:r>
                      <a:rPr lang="en-US" altLang="zh-TW"/>
                      <m:t>=0,1,2,…,</m:t>
                    </m:r>
                    <m:r>
                      <m:rPr>
                        <m:sty m:val="p"/>
                      </m:rPr>
                      <a:rPr lang="en-US" altLang="zh-TW"/>
                      <m:t>N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   </a:t>
                </a:r>
                <a:r>
                  <a:rPr lang="zh-TW" altLang="zh-TW" dirty="0" smtClean="0"/>
                  <a:t>設</a:t>
                </a:r>
                <a:r>
                  <a:rPr lang="en-US" altLang="zh-TW" dirty="0"/>
                  <a:t>y(x)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(1)</a:t>
                </a:r>
                <a:r>
                  <a:rPr lang="zh-TW" altLang="zh-TW" dirty="0"/>
                  <a:t>的正確解，利用泰勒展開將</a:t>
                </a:r>
                <a:r>
                  <a:rPr lang="en-US" altLang="zh-TW" dirty="0"/>
                  <a:t>y(x)</a:t>
                </a:r>
                <a:r>
                  <a:rPr lang="zh-TW" altLang="zh-TW" dirty="0"/>
                  <a:t>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zh-TW" altLang="zh-TW" dirty="0"/>
                  <a:t>展開，</a:t>
                </a:r>
                <a:r>
                  <a:rPr lang="zh-TW" altLang="zh-TW" dirty="0" smtClean="0"/>
                  <a:t>得到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  <m:r>
                                <a:rPr lang="en-US" altLang="zh-TW" i="1"/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/>
                        <m:t>=</m:t>
                      </m:r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/>
                        <m:t>+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  <m:r>
                                <a:rPr lang="en-US" altLang="zh-TW" i="1"/>
                                <m:t>+1</m:t>
                              </m:r>
                            </m:sub>
                          </m:sSub>
                          <m:r>
                            <a:rPr lang="en-US" altLang="zh-TW" i="1"/>
                            <m:t>−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  <m:sup>
                          <m:r>
                            <a:rPr lang="en-US" altLang="zh-TW" i="1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a:rPr lang="en-US" altLang="zh-TW" i="1"/>
                                <m:t>(</m:t>
                              </m:r>
                              <m:sSub>
                                <m:sSubPr>
                                  <m:ctrlPr>
                                    <a:rPr lang="zh-TW" altLang="zh-TW" i="1"/>
                                  </m:ctrlPr>
                                </m:sSub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/>
                                    <m:t>𝑖</m:t>
                                  </m:r>
                                  <m:r>
                                    <a:rPr lang="en-US" altLang="zh-TW" i="1"/>
                                    <m:t>+1</m:t>
                                  </m:r>
                                </m:sub>
                              </m:sSub>
                              <m:r>
                                <a:rPr lang="en-US" altLang="zh-TW" i="1"/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i="1"/>
                                  </m:ctrlPr>
                                </m:sSub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/>
                                <m:t>)</m:t>
                              </m:r>
                            </m:e>
                            <m:sup>
                              <m:r>
                                <a:rPr lang="en-US" altLang="zh-TW" i="1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/>
                            <m:t>2!</m:t>
                          </m:r>
                        </m:den>
                      </m:f>
                      <m:r>
                        <a:rPr lang="en-US" altLang="zh-TW" i="1"/>
                        <m:t>𝑦</m:t>
                      </m:r>
                      <m:r>
                        <a:rPr lang="en-US" altLang="zh-TW" i="1"/>
                        <m:t>′′(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𝜀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		</a:t>
                </a:r>
                <a:r>
                  <a:rPr lang="zh-TW" altLang="zh-TW" dirty="0" smtClean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≤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𝜀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≤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</m:oMath>
                </a14:m>
                <a:r>
                  <a:rPr lang="en-US" altLang="zh-TW" dirty="0"/>
                  <a:t> ……..(2)</a:t>
                </a:r>
                <a:endParaRPr lang="zh-TW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</a:t>
                </a:r>
                <a:r>
                  <a:rPr lang="zh-TW" altLang="zh-TW" dirty="0" smtClean="0"/>
                  <a:t>將</a:t>
                </a:r>
                <a:r>
                  <a:rPr lang="en-US" altLang="zh-TW" dirty="0"/>
                  <a:t>(1)</a:t>
                </a:r>
                <a:r>
                  <a:rPr lang="zh-TW" altLang="zh-TW" dirty="0"/>
                  <a:t>代入</a:t>
                </a:r>
                <a:r>
                  <a:rPr lang="en-US" altLang="zh-TW" dirty="0"/>
                  <a:t>(2)</a:t>
                </a:r>
                <a:r>
                  <a:rPr lang="zh-TW" altLang="zh-TW" dirty="0"/>
                  <a:t>可得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  <m:r>
                                <a:rPr lang="en-US" altLang="zh-TW" i="1"/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/>
                        <m:t>=</m:t>
                      </m:r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/>
                        <m:t>+</m:t>
                      </m:r>
                      <m:r>
                        <m:rPr>
                          <m:sty m:val="p"/>
                        </m:rPr>
                        <a:rPr lang="en-US" altLang="zh-TW"/>
                        <m:t>h</m:t>
                      </m:r>
                      <m:r>
                        <a:rPr lang="zh-TW" altLang="zh-TW"/>
                        <m:t>。</m:t>
                      </m:r>
                      <m:r>
                        <m:rPr>
                          <m:sty m:val="p"/>
                        </m:rPr>
                        <a:rPr lang="en-US" altLang="zh-TW"/>
                        <m:t>f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  <m:r>
                            <a:rPr lang="en-US" altLang="zh-TW"/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/>
                                  </m:ctrlPr>
                                </m:sSub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a:rPr lang="en-US" altLang="zh-TW" i="1"/>
                                <m:t>h</m:t>
                              </m:r>
                            </m:e>
                            <m:sup>
                              <m:r>
                                <a:rPr lang="en-US" altLang="zh-TW" i="1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/>
                            <m:t>2!</m:t>
                          </m:r>
                        </m:den>
                      </m:f>
                      <m:r>
                        <a:rPr lang="en-US" altLang="zh-TW" i="1"/>
                        <m:t>𝑓</m:t>
                      </m:r>
                      <m:r>
                        <a:rPr lang="en-US" altLang="zh-TW" i="1"/>
                        <m:t>′(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𝜀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r>
                        <a:rPr lang="en-US" altLang="zh-TW" i="1"/>
                        <m:t>𝑦</m:t>
                      </m:r>
                      <m:r>
                        <a:rPr lang="en-US" altLang="zh-TW" i="1"/>
                        <m:t>(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𝜀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))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endParaRPr lang="zh-TW" altLang="zh-TW" dirty="0"/>
              </a:p>
              <a:p>
                <a:pPr lvl="0"/>
                <a:endParaRPr lang="zh-TW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5290"/>
                <a:ext cx="10515600" cy="5003075"/>
              </a:xfrm>
              <a:blipFill>
                <a:blip r:embed="rId2"/>
                <a:stretch>
                  <a:fillRect l="-928" t="-3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Adams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Adams-</a:t>
                </a:r>
                <a:r>
                  <a:rPr lang="en-US" altLang="zh-TW" dirty="0" err="1"/>
                  <a:t>Bashforth</a:t>
                </a:r>
                <a:r>
                  <a:rPr lang="en-US" altLang="zh-TW" dirty="0"/>
                  <a:t> Method </a:t>
                </a:r>
                <a:br>
                  <a:rPr lang="en-US" altLang="zh-TW" dirty="0"/>
                </a:br>
                <a:r>
                  <a:rPr lang="zh-TW" altLang="zh-TW" dirty="0" smtClean="0"/>
                  <a:t>利用</a:t>
                </a:r>
                <a:r>
                  <a:rPr lang="zh-TW" altLang="zh-TW" dirty="0"/>
                  <a:t>之前求得的</a:t>
                </a:r>
                <a:r>
                  <a:rPr lang="en-US" altLang="zh-TW" dirty="0"/>
                  <a:t>f</a:t>
                </a:r>
                <a:r>
                  <a:rPr lang="zh-TW" altLang="zh-TW" dirty="0"/>
                  <a:t>也就是</a:t>
                </a:r>
                <a:r>
                  <a:rPr lang="en-US" altLang="zh-TW" dirty="0"/>
                  <a:t>y’</a:t>
                </a:r>
                <a:r>
                  <a:rPr lang="zh-TW" altLang="zh-TW" dirty="0"/>
                  <a:t>求得外插之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其型式為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+1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+</m:t>
                      </m:r>
                      <m:r>
                        <a:rPr lang="en-US" altLang="zh-TW" i="1"/>
                        <m:t>h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i="1"/>
                          </m:ctrlPr>
                        </m:naryPr>
                        <m:sub>
                          <m:r>
                            <a:rPr lang="en-US" altLang="zh-TW" i="1"/>
                            <m:t>𝑗</m:t>
                          </m:r>
                          <m:r>
                            <a:rPr lang="en-US" altLang="zh-TW" i="1"/>
                            <m:t>=1</m:t>
                          </m:r>
                        </m:sub>
                        <m:sup>
                          <m:r>
                            <a:rPr lang="en-US" altLang="zh-TW" i="1"/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𝛽</m:t>
                              </m:r>
                            </m:e>
                            <m:sub>
                              <m:r>
                                <a:rPr lang="en-US" altLang="zh-TW" i="1"/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TW" altLang="zh-TW" i="1"/>
                              </m:ctrlPr>
                            </m:sSubSupPr>
                            <m:e>
                              <m:r>
                                <a:rPr lang="en-US" altLang="zh-TW" i="1"/>
                                <m:t>𝑢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  <m:r>
                                <a:rPr lang="en-US" altLang="zh-TW" i="1"/>
                                <m:t>−(</m:t>
                              </m:r>
                              <m:r>
                                <a:rPr lang="en-US" altLang="zh-TW" i="1"/>
                                <m:t>𝑗</m:t>
                              </m:r>
                              <m:r>
                                <a:rPr lang="en-US" altLang="zh-TW" i="1"/>
                                <m:t>−1)</m:t>
                              </m:r>
                            </m:sub>
                            <m:sup>
                              <m:r>
                                <a:rPr lang="en-US" altLang="zh-TW" i="1"/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 smtClean="0"/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> 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92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Adams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TW" altLang="zh-TW" dirty="0"/>
                  <a:t>若只考慮</a:t>
                </a:r>
                <a:r>
                  <a:rPr lang="en-US" altLang="zh-TW" dirty="0"/>
                  <a:t>3</a:t>
                </a:r>
                <a:r>
                  <a:rPr lang="zh-TW" altLang="zh-TW" dirty="0"/>
                  <a:t>個間距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(a)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r>
                      <a:rPr lang="en-US" altLang="zh-TW" i="1"/>
                      <m:t>[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−1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−2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/>
                      <m:t>]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利用泰勒展開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−1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</m:oMath>
                </a14:m>
                <a:r>
                  <a:rPr lang="zh-TW" altLang="zh-TW" dirty="0"/>
                  <a:t>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−2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</m:oMath>
                </a14:m>
                <a:r>
                  <a:rPr lang="zh-TW" altLang="zh-TW" dirty="0"/>
                  <a:t>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zh-TW" altLang="zh-TW" dirty="0"/>
                  <a:t>展開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−1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=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−</m:t>
                    </m:r>
                    <m:r>
                      <a:rPr lang="en-US" altLang="zh-TW" i="1"/>
                      <m:t>h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′′</m:t>
                        </m:r>
                      </m:sup>
                    </m:sSubSup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h</m:t>
                            </m:r>
                          </m:e>
                          <m:sup>
                            <m:r>
                              <a:rPr lang="en-US" altLang="zh-TW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/>
                          <m:t>2!</m:t>
                        </m:r>
                      </m:den>
                    </m:f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′′′</m:t>
                        </m:r>
                      </m:sup>
                    </m:sSubSup>
                    <m:r>
                      <a:rPr lang="en-US" altLang="zh-TW" i="1"/>
                      <m:t>+…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−2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=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−2</m:t>
                    </m:r>
                    <m:r>
                      <a:rPr lang="en-US" altLang="zh-TW" i="1"/>
                      <m:t>h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′′</m:t>
                        </m:r>
                      </m:sup>
                    </m:sSubSup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(2</m:t>
                        </m:r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h</m:t>
                            </m:r>
                            <m:r>
                              <a:rPr lang="en-US" altLang="zh-TW" i="1"/>
                              <m:t>)</m:t>
                            </m:r>
                          </m:e>
                          <m:sup>
                            <m:r>
                              <a:rPr lang="en-US" altLang="zh-TW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/>
                          <m:t>2!</m:t>
                        </m:r>
                      </m:den>
                    </m:f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′′′</m:t>
                        </m:r>
                      </m:sup>
                    </m:sSubSup>
                    <m:r>
                      <a:rPr lang="en-US" altLang="zh-TW" i="1"/>
                      <m:t>+…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代回</a:t>
                </a:r>
                <a:r>
                  <a:rPr lang="en-US" altLang="zh-TW" dirty="0"/>
                  <a:t>(a)</a:t>
                </a:r>
                <a:r>
                  <a:rPr lang="zh-TW" altLang="zh-TW" dirty="0"/>
                  <a:t>得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+1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+</m:t>
                      </m:r>
                      <m:r>
                        <a:rPr lang="en-US" altLang="zh-TW" i="1"/>
                        <m:t>h</m:t>
                      </m:r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𝛽</m:t>
                              </m:r>
                            </m:e>
                            <m:sub>
                              <m:r>
                                <a:rPr lang="en-US" altLang="zh-TW" i="1"/>
                                <m:t>1</m:t>
                              </m:r>
                            </m:sub>
                          </m:sSub>
                          <m:r>
                            <a:rPr lang="en-US" altLang="zh-TW" i="1"/>
                            <m:t>+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𝛽</m:t>
                              </m:r>
                            </m:e>
                            <m:sub>
                              <m:r>
                                <a:rPr lang="en-US" altLang="zh-TW" i="1"/>
                                <m:t>2</m:t>
                              </m:r>
                            </m:sub>
                          </m:sSub>
                          <m:r>
                            <a:rPr lang="en-US" altLang="zh-TW" i="1"/>
                            <m:t>+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𝛽</m:t>
                              </m:r>
                            </m:e>
                            <m:sub>
                              <m:r>
                                <a:rPr lang="en-US" altLang="zh-TW" i="1"/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−</m:t>
                      </m:r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a:rPr lang="en-US" altLang="zh-TW" i="1"/>
                            <m:t>h</m:t>
                          </m:r>
                        </m:e>
                        <m:sup>
                          <m:r>
                            <a:rPr lang="en-US" altLang="zh-TW" i="1"/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  <m:sup>
                          <m:r>
                            <a:rPr lang="en-US" altLang="zh-TW" i="1"/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𝛽</m:t>
                              </m:r>
                            </m:e>
                            <m:sub>
                              <m:r>
                                <a:rPr lang="en-US" altLang="zh-TW" i="1"/>
                                <m:t>2</m:t>
                              </m:r>
                            </m:sub>
                          </m:sSub>
                          <m:r>
                            <a:rPr lang="en-US" altLang="zh-TW" i="1"/>
                            <m:t>+2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𝛽</m:t>
                              </m:r>
                            </m:e>
                            <m:sub>
                              <m:r>
                                <a:rPr lang="en-US" altLang="zh-TW" i="1"/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a:rPr lang="en-US" altLang="zh-TW" i="1"/>
                                <m:t>h</m:t>
                              </m:r>
                            </m:e>
                            <m:sup>
                              <m:r>
                                <a:rPr lang="en-US" altLang="zh-TW" i="1"/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/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  <m:sup>
                          <m:r>
                            <a:rPr lang="en-US" altLang="zh-TW" i="1"/>
                            <m:t>′′′</m:t>
                          </m:r>
                        </m:sup>
                      </m:sSubSup>
                      <m:r>
                        <a:rPr lang="en-US" altLang="zh-TW" i="1"/>
                        <m:t>(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𝛽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r>
                        <a:rPr lang="en-US" altLang="zh-TW" i="1"/>
                        <m:t>+4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𝛽</m:t>
                          </m:r>
                        </m:e>
                        <m:sub>
                          <m:r>
                            <a:rPr lang="en-US" altLang="zh-TW" i="1"/>
                            <m:t>3</m:t>
                          </m:r>
                        </m:sub>
                      </m:sSub>
                      <m:r>
                        <a:rPr lang="en-US" altLang="zh-TW" i="1"/>
                        <m:t>)+…</m:t>
                      </m:r>
                    </m:oMath>
                  </m:oMathPara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3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Adams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zh-TW" altLang="zh-TW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</m:oMath>
                </a14:m>
                <a:r>
                  <a:rPr lang="zh-TW" altLang="zh-TW" dirty="0"/>
                  <a:t>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zh-TW" altLang="zh-TW" dirty="0"/>
                  <a:t>展開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h</m:t>
                            </m:r>
                          </m:e>
                          <m:sup>
                            <m:r>
                              <a:rPr lang="en-US" altLang="zh-TW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/>
                          <m:t>2!</m:t>
                        </m:r>
                      </m:den>
                    </m:f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′′</m:t>
                        </m:r>
                      </m:sup>
                    </m:sSubSup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h</m:t>
                            </m:r>
                          </m:e>
                          <m:sup>
                            <m:r>
                              <a:rPr lang="en-US" altLang="zh-TW" i="1"/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i="1"/>
                          <m:t>3!</m:t>
                        </m:r>
                      </m:den>
                    </m:f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′′′</m:t>
                        </m:r>
                      </m:sup>
                    </m:sSubSup>
                    <m:r>
                      <a:rPr lang="en-US" altLang="zh-TW" i="1"/>
                      <m:t>+</m:t>
                    </m:r>
                  </m:oMath>
                </a14:m>
                <a:r>
                  <a:rPr lang="en-US" altLang="zh-TW" dirty="0"/>
                  <a:t>…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=1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+2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=−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+4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3</m:t>
                        </m:r>
                      </m:den>
                    </m:f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23</m:t>
                        </m:r>
                      </m:num>
                      <m:den>
                        <m:r>
                          <a:rPr lang="en-US" altLang="zh-TW" i="1"/>
                          <m:t>12</m:t>
                        </m:r>
                      </m:den>
                    </m:f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=−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16</m:t>
                        </m:r>
                      </m:num>
                      <m:den>
                        <m:r>
                          <a:rPr lang="en-US" altLang="zh-TW" i="1"/>
                          <m:t>12</m:t>
                        </m:r>
                      </m:den>
                    </m:f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5</m:t>
                        </m:r>
                      </m:num>
                      <m:den>
                        <m:r>
                          <a:rPr lang="en-US" altLang="zh-TW" i="1"/>
                          <m:t>12</m:t>
                        </m:r>
                      </m:den>
                    </m:f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12</m:t>
                        </m:r>
                      </m:den>
                    </m:f>
                    <m:r>
                      <a:rPr lang="en-US" altLang="zh-TW" i="1"/>
                      <m:t>[23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−16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−1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+5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−2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]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 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k=4 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24</m:t>
                        </m:r>
                      </m:den>
                    </m:f>
                    <m:r>
                      <a:rPr lang="en-US" altLang="zh-TW" i="1"/>
                      <m:t>[55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−59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−1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+37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−2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−9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−3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]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106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Adams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Adam-</a:t>
                </a:r>
                <a:r>
                  <a:rPr lang="en-US" altLang="zh-TW" dirty="0" err="1"/>
                  <a:t>Bashforth</a:t>
                </a:r>
                <a:r>
                  <a:rPr lang="en-US" altLang="zh-TW" dirty="0"/>
                  <a:t> </a:t>
                </a:r>
                <a:r>
                  <a:rPr lang="zh-TW" altLang="zh-TW" dirty="0"/>
                  <a:t>利用已知推未知，是為</a:t>
                </a:r>
                <a:r>
                  <a:rPr lang="en-US" altLang="zh-TW" dirty="0" err="1"/>
                  <a:t>Explict</a:t>
                </a:r>
                <a:r>
                  <a:rPr lang="en-US" altLang="zh-TW" dirty="0"/>
                  <a:t> method</a:t>
                </a:r>
                <a:endParaRPr lang="zh-TW" altLang="zh-TW" dirty="0"/>
              </a:p>
              <a:p>
                <a:r>
                  <a:rPr lang="zh-TW" altLang="zh-TW" dirty="0"/>
                  <a:t>若能使用未知</a:t>
                </a:r>
                <a:r>
                  <a:rPr lang="en-US" altLang="zh-TW" dirty="0"/>
                  <a:t>+</a:t>
                </a:r>
                <a:r>
                  <a:rPr lang="zh-TW" altLang="zh-TW" dirty="0"/>
                  <a:t>已知，則為</a:t>
                </a:r>
                <a:r>
                  <a:rPr lang="en-US" altLang="zh-TW" dirty="0" err="1"/>
                  <a:t>Implict</a:t>
                </a:r>
                <a:endParaRPr lang="zh-TW" altLang="zh-TW" dirty="0"/>
              </a:p>
              <a:p>
                <a:r>
                  <a:rPr lang="zh-TW" altLang="zh-TW" dirty="0"/>
                  <a:t>原本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/>
                        </m:ctrlPr>
                      </m:naryPr>
                      <m:sub>
                        <m:r>
                          <a:rPr lang="en-US" altLang="zh-TW" i="1"/>
                          <m:t>𝑗</m:t>
                        </m:r>
                        <m:r>
                          <a:rPr lang="en-US" altLang="zh-TW" i="1"/>
                          <m:t>=1</m:t>
                        </m:r>
                      </m:sub>
                      <m:sup>
                        <m:r>
                          <a:rPr lang="en-US" altLang="zh-TW" i="1"/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𝛽</m:t>
                            </m:r>
                          </m:e>
                          <m:sub>
                            <m:r>
                              <a:rPr lang="en-US" altLang="zh-TW" i="1"/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zh-TW" i="1"/>
                            </m:ctrlPr>
                          </m:sSubSup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  <m:r>
                              <a:rPr lang="en-US" altLang="zh-TW" i="1"/>
                              <m:t>−</m:t>
                            </m:r>
                            <m:r>
                              <a:rPr lang="en-US" altLang="zh-TW" i="1"/>
                              <m:t>𝑗</m:t>
                            </m:r>
                            <m:r>
                              <a:rPr lang="en-US" altLang="zh-TW" i="1"/>
                              <m:t>+1</m:t>
                            </m:r>
                          </m:sub>
                          <m:sup>
                            <m:r>
                              <a:rPr lang="en-US" altLang="zh-TW" i="1"/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i="1"/>
                        </m:ctrlPr>
                      </m:naryPr>
                      <m:sub>
                        <m:r>
                          <a:rPr lang="en-US" altLang="zh-TW" i="1"/>
                          <m:t>𝑚</m:t>
                        </m:r>
                        <m:r>
                          <a:rPr lang="en-US" altLang="zh-TW" i="1"/>
                          <m:t>=0</m:t>
                        </m:r>
                      </m:sub>
                      <m:sup>
                        <m:r>
                          <a:rPr lang="en-US" altLang="zh-TW" i="1"/>
                          <m:t>𝑘</m:t>
                        </m:r>
                        <m:r>
                          <a:rPr lang="en-US" altLang="zh-TW" i="1"/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∝</m:t>
                            </m:r>
                          </m:e>
                          <m:sub>
                            <m:r>
                              <a:rPr lang="en-US" altLang="zh-TW" i="1"/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𝑛</m:t>
                            </m:r>
                            <m:r>
                              <a:rPr lang="en-US" altLang="zh-TW" i="1"/>
                              <m:t>−</m:t>
                            </m:r>
                            <m:r>
                              <a:rPr lang="en-US" altLang="zh-TW" i="1"/>
                              <m:t>𝑚</m:t>
                            </m:r>
                            <m:r>
                              <a:rPr lang="en-US" altLang="zh-TW" i="1"/>
                              <m:t>+1</m:t>
                            </m:r>
                          </m:sub>
                        </m:sSub>
                      </m:e>
                    </m:nary>
                    <m:r>
                      <a:rPr lang="en-US" altLang="zh-TW" i="1"/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zh-TW" i="1"/>
                        </m:ctrlPr>
                      </m:naryPr>
                      <m:sub>
                        <m:r>
                          <a:rPr lang="en-US" altLang="zh-TW" i="1"/>
                          <m:t>𝑚</m:t>
                        </m:r>
                        <m:r>
                          <a:rPr lang="en-US" altLang="zh-TW" i="1"/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𝑘</m:t>
                            </m:r>
                          </m:e>
                          <m:sub>
                            <m:r>
                              <a:rPr lang="en-US" altLang="zh-TW" i="1"/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𝛽</m:t>
                            </m:r>
                          </m:e>
                          <m:sub>
                            <m:r>
                              <a:rPr lang="en-US" altLang="zh-TW" i="1"/>
                              <m:t>𝑚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zh-TW" i="1"/>
                            </m:ctrlPr>
                          </m:sSubSup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𝑛</m:t>
                            </m:r>
                            <m:r>
                              <a:rPr lang="en-US" altLang="zh-TW" i="1"/>
                              <m:t>−</m:t>
                            </m:r>
                            <m:r>
                              <a:rPr lang="en-US" altLang="zh-TW" i="1"/>
                              <m:t>𝑚</m:t>
                            </m:r>
                            <m:r>
                              <a:rPr lang="en-US" altLang="zh-TW" i="1"/>
                              <m:t>+1</m:t>
                            </m:r>
                          </m:sub>
                          <m:sup>
                            <m:r>
                              <a:rPr lang="en-US" altLang="zh-TW" i="1"/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 altLang="zh-TW" i="1"/>
                      <m:t>=0</m:t>
                    </m:r>
                  </m:oMath>
                </a14:m>
                <a:endParaRPr lang="zh-TW" altLang="zh-TW" dirty="0"/>
              </a:p>
              <a:p>
                <a:endParaRPr lang="zh-TW" altLang="zh-TW" dirty="0"/>
              </a:p>
              <a:p>
                <a:r>
                  <a:rPr lang="zh-TW" altLang="zh-TW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=0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err="1"/>
                  <a:t>Explict</a:t>
                </a:r>
                <a:r>
                  <a:rPr lang="en-US" altLang="zh-TW" dirty="0"/>
                  <a:t> </a:t>
                </a:r>
                <a:r>
                  <a:rPr lang="zh-TW" altLang="zh-TW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≠0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err="1"/>
                  <a:t>Implict</a:t>
                </a:r>
                <a:r>
                  <a:rPr lang="en-US" altLang="zh-TW" dirty="0"/>
                  <a:t>.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∝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=−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∝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zh-TW" dirty="0"/>
                  <a:t>其他為</a:t>
                </a:r>
                <a:r>
                  <a:rPr lang="en-US" altLang="zh-TW" dirty="0"/>
                  <a:t>0</a:t>
                </a:r>
                <a:r>
                  <a:rPr lang="zh-TW" altLang="zh-TW" dirty="0"/>
                  <a:t>，</a:t>
                </a:r>
                <a:r>
                  <a:rPr lang="en-US" altLang="zh-TW" dirty="0" smtClean="0"/>
                  <a:t>Adam</a:t>
                </a:r>
              </a:p>
              <a:p>
                <a:r>
                  <a:rPr lang="en-US" altLang="zh-TW" dirty="0"/>
                  <a:t>Adam + Explicit = </a:t>
                </a:r>
                <a:r>
                  <a:rPr lang="en-US" altLang="zh-TW" dirty="0" err="1"/>
                  <a:t>adam-bashforth</a:t>
                </a:r>
                <a:endParaRPr lang="zh-TW" altLang="zh-TW" dirty="0"/>
              </a:p>
              <a:p>
                <a:r>
                  <a:rPr lang="en-US" altLang="zh-TW" dirty="0"/>
                  <a:t>Adam + </a:t>
                </a:r>
                <a:r>
                  <a:rPr lang="en-US" altLang="zh-TW" dirty="0" err="1"/>
                  <a:t>Implict</a:t>
                </a:r>
                <a:r>
                  <a:rPr lang="en-US" altLang="zh-TW" dirty="0"/>
                  <a:t> = </a:t>
                </a:r>
                <a:r>
                  <a:rPr lang="en-US" altLang="zh-TW" dirty="0" err="1"/>
                  <a:t>adam-moulton</a:t>
                </a:r>
                <a:endParaRPr lang="zh-TW" altLang="zh-TW" dirty="0"/>
              </a:p>
              <a:p>
                <a:pPr marL="0" indent="0">
                  <a:buNone/>
                </a:pPr>
                <a:endParaRPr lang="zh-TW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588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Adams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zh-TW" dirty="0"/>
                  <a:t>考慮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=1,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=3</m:t>
                    </m:r>
                  </m:oMath>
                </a14:m>
                <a:r>
                  <a:rPr lang="zh-TW" altLang="zh-TW" dirty="0"/>
                  <a:t>的</a:t>
                </a:r>
                <a:r>
                  <a:rPr lang="en-US" altLang="zh-TW" dirty="0" err="1"/>
                  <a:t>adam-moulton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−1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−2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zh-TW" dirty="0" smtClean="0"/>
                  <a:t>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 ,  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 ,  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−1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 ,  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−2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</m:oMath>
                </a14:m>
                <a:r>
                  <a:rPr lang="zh-TW" altLang="zh-TW" dirty="0"/>
                  <a:t>的泰勒展開式代入上</a:t>
                </a:r>
                <a:r>
                  <a:rPr lang="zh-TW" altLang="zh-TW" dirty="0" smtClean="0"/>
                  <a:t>式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𝛽</m:t>
                            </m:r>
                          </m:e>
                          <m:sub>
                            <m:r>
                              <a:rPr lang="en-US" altLang="zh-TW" i="1"/>
                              <m:t>0</m:t>
                            </m:r>
                          </m:sub>
                        </m:sSub>
                        <m:r>
                          <a:rPr lang="en-US" altLang="zh-TW" i="1"/>
                          <m:t>+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𝛽</m:t>
                            </m:r>
                          </m:e>
                          <m:sub>
                            <m:r>
                              <a:rPr lang="en-US" altLang="zh-TW" i="1"/>
                              <m:t>1</m:t>
                            </m:r>
                          </m:sub>
                        </m:sSub>
                        <m:r>
                          <a:rPr lang="en-US" altLang="zh-TW" i="1"/>
                          <m:t>+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𝛽</m:t>
                            </m:r>
                          </m:e>
                          <m:sub>
                            <m:r>
                              <a:rPr lang="en-US" altLang="zh-TW" i="1"/>
                              <m:t>2</m:t>
                            </m:r>
                          </m:sub>
                        </m:sSub>
                        <m:r>
                          <a:rPr lang="en-US" altLang="zh-TW" i="1"/>
                          <m:t>+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𝛽</m:t>
                            </m:r>
                          </m:e>
                          <m:sub>
                            <m:r>
                              <a:rPr lang="en-US" altLang="zh-TW" i="1"/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′′</m:t>
                        </m:r>
                      </m:sup>
                    </m:sSub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𝛽</m:t>
                            </m:r>
                          </m:e>
                          <m:sub>
                            <m:r>
                              <a:rPr lang="en-US" altLang="zh-TW" i="1"/>
                              <m:t>0</m:t>
                            </m:r>
                          </m:sub>
                        </m:sSub>
                        <m:r>
                          <a:rPr lang="en-US" altLang="zh-TW" i="1"/>
                          <m:t>−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𝛽</m:t>
                            </m:r>
                          </m:e>
                          <m:sub>
                            <m:r>
                              <a:rPr lang="en-US" altLang="zh-TW" i="1"/>
                              <m:t>2</m:t>
                            </m:r>
                          </m:sub>
                        </m:sSub>
                        <m:r>
                          <a:rPr lang="en-US" altLang="zh-TW" i="1"/>
                          <m:t>−2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𝛽</m:t>
                            </m:r>
                          </m:e>
                          <m:sub>
                            <m:r>
                              <a:rPr lang="en-US" altLang="zh-TW" i="1"/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h</m:t>
                            </m:r>
                          </m:e>
                          <m:sup>
                            <m:r>
                              <a:rPr lang="en-US" altLang="zh-TW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′′′</m:t>
                        </m:r>
                      </m:sup>
                    </m:sSub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𝛽</m:t>
                            </m:r>
                          </m:e>
                          <m:sub>
                            <m:r>
                              <a:rPr lang="en-US" altLang="zh-TW" i="1"/>
                              <m:t>0</m:t>
                            </m:r>
                          </m:sub>
                        </m:sSub>
                        <m:r>
                          <a:rPr lang="en-US" altLang="zh-TW" i="1"/>
                          <m:t>+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𝛽</m:t>
                            </m:r>
                          </m:e>
                          <m:sub>
                            <m:r>
                              <a:rPr lang="en-US" altLang="zh-TW" i="1"/>
                              <m:t>2</m:t>
                            </m:r>
                          </m:sub>
                        </m:sSub>
                        <m:r>
                          <a:rPr lang="en-US" altLang="zh-TW" i="1"/>
                          <m:t>+4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𝛽</m:t>
                            </m:r>
                          </m:e>
                          <m:sub>
                            <m:r>
                              <a:rPr lang="en-US" altLang="zh-TW" i="1"/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h</m:t>
                            </m:r>
                          </m:e>
                          <m:sup>
                            <m:r>
                              <a:rPr lang="en-US" altLang="zh-TW" i="1"/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i="1"/>
                          <m:t>3!</m:t>
                        </m:r>
                      </m:den>
                    </m:f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′′′′</m:t>
                        </m:r>
                      </m:sup>
                    </m:sSubSup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−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−8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endParaRPr lang="zh-TW" altLang="zh-TW" dirty="0"/>
              </a:p>
              <a:p>
                <a:r>
                  <a:rPr lang="zh-TW" altLang="zh-TW" dirty="0"/>
                  <a:t>比較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+1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 i="1"/>
                        <m:t>+</m:t>
                      </m:r>
                      <m:r>
                        <a:rPr lang="en-US" altLang="zh-TW" i="1"/>
                        <m:t>h</m:t>
                      </m:r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a:rPr lang="en-US" altLang="zh-TW" i="1"/>
                                <m:t>h</m:t>
                              </m:r>
                            </m:e>
                            <m:sup>
                              <m:r>
                                <a:rPr lang="en-US" altLang="zh-TW" i="1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/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  <m:sup>
                          <m:r>
                            <a:rPr lang="en-US" altLang="zh-TW" i="1"/>
                            <m:t>′′</m:t>
                          </m:r>
                        </m:sup>
                      </m:sSubSup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a:rPr lang="en-US" altLang="zh-TW" i="1"/>
                                <m:t>h</m:t>
                              </m:r>
                            </m:e>
                            <m:sup>
                              <m:r>
                                <a:rPr lang="en-US" altLang="zh-TW" i="1"/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/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  <m:sup>
                          <m:r>
                            <a:rPr lang="en-US" altLang="zh-TW" i="1"/>
                            <m:t>′′′</m:t>
                          </m:r>
                        </m:sup>
                      </m:sSubSup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a:rPr lang="en-US" altLang="zh-TW" i="1"/>
                                <m:t>h</m:t>
                              </m:r>
                            </m:e>
                            <m:sup>
                              <m:r>
                                <a:rPr lang="en-US" altLang="zh-TW" i="1"/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/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  <m:sup>
                          <m:r>
                            <a:rPr lang="en-US" altLang="zh-TW" i="1"/>
                            <m:t>′′′′</m:t>
                          </m:r>
                        </m:sup>
                      </m:sSubSup>
                      <m:r>
                        <a:rPr lang="en-US" altLang="zh-TW" i="1"/>
                        <m:t>+…</m:t>
                      </m:r>
                    </m:oMath>
                  </m:oMathPara>
                </a14:m>
                <a:endParaRPr lang="zh-TW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415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Adams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TW" altLang="zh-TW" i="1"/>
                        </m:ctrlPr>
                      </m:dPr>
                      <m:e>
                        <m:eqArr>
                          <m:eqArrPr>
                            <m:ctrlPr>
                              <a:rPr lang="zh-TW" altLang="zh-TW" i="1"/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zh-TW" altLang="zh-TW" i="1"/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zh-TW" altLang="zh-TW" i="1"/>
                                    </m:ctrlPr>
                                  </m:sSubPr>
                                  <m:e>
                                    <m:r>
                                      <a:rPr lang="en-US" altLang="zh-TW" i="1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i="1"/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i="1"/>
                                    </m:ctrlPr>
                                  </m:sSubPr>
                                  <m:e>
                                    <m:r>
                                      <a:rPr lang="en-US" altLang="zh-TW" i="1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i="1"/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i="1"/>
                                    </m:ctrlPr>
                                  </m:sSubPr>
                                  <m:e>
                                    <m:r>
                                      <a:rPr lang="en-US" altLang="zh-TW" i="1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/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i="1"/>
                                    </m:ctrlPr>
                                  </m:sSubPr>
                                  <m:e>
                                    <m:r>
                                      <a:rPr lang="en-US" altLang="zh-TW" i="1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i="1"/>
                                  <m:t>=</m:t>
                                </m:r>
                                <m:r>
                                  <a:rPr lang="en-US" altLang="zh-TW" i="1"/>
                                  <m:t>h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i="1"/>
                                    </m:ctrlPr>
                                  </m:sSubPr>
                                  <m:e>
                                    <m:r>
                                      <a:rPr lang="en-US" altLang="zh-TW" i="1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i="1"/>
                                    </m:ctrlPr>
                                  </m:sSubPr>
                                  <m:e>
                                    <m:r>
                                      <a:rPr lang="en-US" altLang="zh-TW" i="1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/>
                                  <m:t>−2</m:t>
                                </m:r>
                                <m:sSub>
                                  <m:sSubPr>
                                    <m:ctrlPr>
                                      <a:rPr lang="zh-TW" altLang="zh-TW" i="1"/>
                                    </m:ctrlPr>
                                  </m:sSubPr>
                                  <m:e>
                                    <m:r>
                                      <a:rPr lang="en-US" altLang="zh-TW" i="1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i="1"/>
                                  <m:t>=</m:t>
                                </m:r>
                                <m:f>
                                  <m:fPr>
                                    <m:ctrlPr>
                                      <a:rPr lang="zh-TW" altLang="zh-TW" i="1"/>
                                    </m:ctrlPr>
                                  </m:fPr>
                                  <m:num>
                                    <m:r>
                                      <a:rPr lang="en-US" altLang="zh-TW" i="1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i="1"/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TW" i="1"/>
                                  <m:t>h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i="1"/>
                                    </m:ctrlPr>
                                  </m:sSubPr>
                                  <m:e>
                                    <m:r>
                                      <a:rPr lang="en-US" altLang="zh-TW" i="1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i="1"/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i="1"/>
                                    </m:ctrlPr>
                                  </m:sSubPr>
                                  <m:e>
                                    <m:r>
                                      <a:rPr lang="en-US" altLang="zh-TW" i="1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/>
                                  <m:t>+4</m:t>
                                </m:r>
                                <m:sSub>
                                  <m:sSubPr>
                                    <m:ctrlPr>
                                      <a:rPr lang="zh-TW" altLang="zh-TW" i="1"/>
                                    </m:ctrlPr>
                                  </m:sSubPr>
                                  <m:e>
                                    <m:r>
                                      <a:rPr lang="en-US" altLang="zh-TW" i="1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i="1"/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i="1"/>
                                  <m:t>=</m:t>
                                </m:r>
                                <m:f>
                                  <m:fPr>
                                    <m:ctrlPr>
                                      <a:rPr lang="zh-TW" altLang="zh-TW" i="1"/>
                                    </m:ctrlPr>
                                  </m:fPr>
                                  <m:num>
                                    <m:r>
                                      <a:rPr lang="en-US" altLang="zh-TW" i="1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i="1"/>
                                      <m:t>3</m:t>
                                    </m:r>
                                  </m:den>
                                </m:f>
                                <m:r>
                                  <a:rPr lang="en-US" altLang="zh-TW" i="1"/>
                                  <m:t>h</m:t>
                                </m:r>
                              </m:e>
                            </m:eqArr>
                          </m:e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𝛽</m:t>
                                </m:r>
                              </m:e>
                              <m:sub>
                                <m:r>
                                  <a:rPr lang="en-US" altLang="zh-TW" i="1"/>
                                  <m:t>0</m:t>
                                </m:r>
                              </m:sub>
                            </m:sSub>
                            <m:r>
                              <a:rPr lang="en-US" altLang="zh-TW" i="1"/>
                              <m:t>−</m:t>
                            </m:r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𝛽</m:t>
                                </m:r>
                              </m:e>
                              <m:sub>
                                <m:r>
                                  <a:rPr lang="en-US" altLang="zh-TW" i="1"/>
                                  <m:t>2</m:t>
                                </m:r>
                              </m:sub>
                            </m:sSub>
                            <m:r>
                              <a:rPr lang="en-US" altLang="zh-TW" i="1"/>
                              <m:t>−8</m:t>
                            </m:r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𝛽</m:t>
                                </m:r>
                              </m:e>
                              <m:sub>
                                <m:r>
                                  <a:rPr lang="en-US" altLang="zh-TW" i="1"/>
                                  <m:t>3</m:t>
                                </m:r>
                              </m:sub>
                            </m:sSub>
                            <m:r>
                              <a:rPr lang="en-US" altLang="zh-TW" i="1"/>
                              <m:t>=</m:t>
                            </m:r>
                            <m:f>
                              <m:fPr>
                                <m:ctrlPr>
                                  <a:rPr lang="zh-TW" altLang="zh-TW" i="1"/>
                                </m:ctrlPr>
                              </m:fPr>
                              <m:num>
                                <m:r>
                                  <a:rPr lang="en-US" altLang="zh-TW" i="1"/>
                                  <m:t>1</m:t>
                                </m:r>
                              </m:num>
                              <m:den>
                                <m:r>
                                  <a:rPr lang="en-US" altLang="zh-TW" i="1"/>
                                  <m:t>4</m:t>
                                </m:r>
                              </m:den>
                            </m:f>
                            <m:r>
                              <a:rPr lang="en-US" altLang="zh-TW" i="1"/>
                              <m:t>h</m:t>
                            </m:r>
                          </m:e>
                        </m:eqArr>
                      </m:e>
                    </m:d>
                  </m:oMath>
                </a14:m>
                <a:endParaRPr lang="zh-TW" altLang="zh-TW" dirty="0"/>
              </a:p>
              <a:p>
                <a:r>
                  <a:rPr lang="zh-TW" altLang="zh-TW" dirty="0"/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9</m:t>
                        </m:r>
                      </m:num>
                      <m:den>
                        <m:r>
                          <a:rPr lang="en-US" altLang="zh-TW" i="1"/>
                          <m:t>24</m:t>
                        </m:r>
                      </m:den>
                    </m:f>
                    <m:r>
                      <a:rPr lang="en-US" altLang="zh-TW" i="1"/>
                      <m:t>h</m:t>
                    </m:r>
                    <m:r>
                      <a:rPr lang="en-US" altLang="zh-TW"/>
                      <m:t>,  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19</m:t>
                        </m:r>
                      </m:num>
                      <m:den>
                        <m:r>
                          <a:rPr lang="en-US" altLang="zh-TW" i="1"/>
                          <m:t>24</m:t>
                        </m:r>
                      </m:den>
                    </m:f>
                    <m:r>
                      <a:rPr lang="en-US" altLang="zh-TW" i="1"/>
                      <m:t>h</m:t>
                    </m:r>
                    <m:r>
                      <a:rPr lang="en-US" altLang="zh-TW" i="1"/>
                      <m:t>,  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−5</m:t>
                        </m:r>
                      </m:num>
                      <m:den>
                        <m:r>
                          <a:rPr lang="en-US" altLang="zh-TW" i="1"/>
                          <m:t>24</m:t>
                        </m:r>
                      </m:den>
                    </m:f>
                    <m:r>
                      <a:rPr lang="en-US" altLang="zh-TW" i="1"/>
                      <m:t>h</m:t>
                    </m:r>
                    <m:r>
                      <a:rPr lang="en-US" altLang="zh-TW" i="1"/>
                      <m:t>,  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𝛽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24</m:t>
                        </m:r>
                      </m:den>
                    </m:f>
                    <m:r>
                      <a:rPr lang="en-US" altLang="zh-TW" i="1"/>
                      <m:t>h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+1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h</m:t>
                          </m:r>
                        </m:num>
                        <m:den>
                          <m:r>
                            <a:rPr lang="en-US" altLang="zh-TW" i="1"/>
                            <m:t>24</m:t>
                          </m:r>
                        </m:den>
                      </m:f>
                      <m:r>
                        <a:rPr lang="en-US" altLang="zh-TW" i="1"/>
                        <m:t>[9</m:t>
                      </m:r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+1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 i="1"/>
                        <m:t>+19</m:t>
                      </m:r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 i="1"/>
                        <m:t>−5</m:t>
                      </m:r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−1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 i="1"/>
                        <m:t>+</m:t>
                      </m:r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−2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 i="1"/>
                        <m:t>]</m:t>
                      </m:r>
                    </m:oMath>
                  </m:oMathPara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1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Adams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TW" altLang="zh-TW" dirty="0"/>
                  <a:t>通常用</a:t>
                </a:r>
                <a:r>
                  <a:rPr lang="en-US" altLang="zh-TW" dirty="0"/>
                  <a:t> Adam-</a:t>
                </a:r>
                <a:r>
                  <a:rPr lang="en-US" altLang="zh-TW" dirty="0" err="1"/>
                  <a:t>Bashforth</a:t>
                </a:r>
                <a:r>
                  <a:rPr lang="zh-TW" altLang="zh-TW" dirty="0"/>
                  <a:t>當 </a:t>
                </a:r>
                <a:r>
                  <a:rPr lang="en-US" altLang="zh-TW" dirty="0" smtClean="0"/>
                  <a:t>predictor</a:t>
                </a:r>
                <a:r>
                  <a:rPr lang="zh-TW" altLang="en-US" dirty="0" smtClean="0"/>
                  <a:t>，</a:t>
                </a:r>
                <a:r>
                  <a:rPr lang="zh-TW" altLang="zh-TW" dirty="0" smtClean="0"/>
                  <a:t>用</a:t>
                </a:r>
                <a:r>
                  <a:rPr lang="en-US" altLang="zh-TW" dirty="0"/>
                  <a:t>Adam-Moulton</a:t>
                </a:r>
                <a:r>
                  <a:rPr lang="zh-TW" altLang="zh-TW" dirty="0"/>
                  <a:t>當</a:t>
                </a:r>
                <a:r>
                  <a:rPr lang="en-US" altLang="zh-TW" dirty="0" smtClean="0"/>
                  <a:t>corrector</a:t>
                </a:r>
                <a:r>
                  <a:rPr lang="zh-TW" altLang="en-US" dirty="0" smtClean="0"/>
                  <a:t>，</a:t>
                </a:r>
                <a:r>
                  <a:rPr lang="zh-TW" altLang="zh-TW" dirty="0" smtClean="0"/>
                  <a:t>如</a:t>
                </a:r>
                <a:r>
                  <a:rPr lang="zh-TW" altLang="zh-TW" dirty="0"/>
                  <a:t>課本用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  <m:sup>
                        <m:r>
                          <a:rPr lang="en-US" altLang="zh-TW" i="1"/>
                          <m:t>∗</m:t>
                        </m:r>
                      </m:sup>
                    </m:sSubSup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24</m:t>
                        </m:r>
                      </m:den>
                    </m:f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55</m:t>
                        </m:r>
                        <m:sSubSup>
                          <m:sSubSupPr>
                            <m:ctrlPr>
                              <a:rPr lang="zh-TW" altLang="zh-TW" i="1"/>
                            </m:ctrlPr>
                          </m:sSubSup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  <m:sup>
                            <m:r>
                              <a:rPr lang="en-US" altLang="zh-TW" i="1"/>
                              <m:t>′</m:t>
                            </m:r>
                          </m:sup>
                        </m:sSubSup>
                        <m:r>
                          <a:rPr lang="en-US" altLang="zh-TW" i="1"/>
                          <m:t>−59</m:t>
                        </m:r>
                        <m:sSubSup>
                          <m:sSubSupPr>
                            <m:ctrlPr>
                              <a:rPr lang="zh-TW" altLang="zh-TW" i="1"/>
                            </m:ctrlPr>
                          </m:sSubSup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  <m:r>
                              <a:rPr lang="en-US" altLang="zh-TW" i="1"/>
                              <m:t>−1</m:t>
                            </m:r>
                          </m:sub>
                          <m:sup>
                            <m:r>
                              <a:rPr lang="en-US" altLang="zh-TW" i="1"/>
                              <m:t>′</m:t>
                            </m:r>
                          </m:sup>
                        </m:sSubSup>
                        <m:r>
                          <a:rPr lang="en-US" altLang="zh-TW" i="1"/>
                          <m:t>+37</m:t>
                        </m:r>
                        <m:sSubSup>
                          <m:sSubSupPr>
                            <m:ctrlPr>
                              <a:rPr lang="zh-TW" altLang="zh-TW" i="1"/>
                            </m:ctrlPr>
                          </m:sSubSup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  <m:r>
                              <a:rPr lang="en-US" altLang="zh-TW" i="1"/>
                              <m:t>−2</m:t>
                            </m:r>
                          </m:sub>
                          <m:sup>
                            <m:r>
                              <a:rPr lang="en-US" altLang="zh-TW" i="1"/>
                              <m:t>′</m:t>
                            </m:r>
                          </m:sup>
                        </m:sSubSup>
                        <m:r>
                          <a:rPr lang="en-US" altLang="zh-TW" i="1"/>
                          <m:t>−9</m:t>
                        </m:r>
                        <m:sSubSup>
                          <m:sSubSupPr>
                            <m:ctrlPr>
                              <a:rPr lang="zh-TW" altLang="zh-TW" i="1"/>
                            </m:ctrlPr>
                          </m:sSubSup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  <m:r>
                              <a:rPr lang="en-US" altLang="zh-TW" i="1"/>
                              <m:t>−3</m:t>
                            </m:r>
                          </m:sub>
                          <m:sup>
                            <m:r>
                              <a:rPr lang="en-US" altLang="zh-TW" i="1"/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−1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−1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−1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−2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−2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−2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−3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−3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−3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  <m:sup>
                        <m:r>
                          <a:rPr lang="en-US" altLang="zh-TW" i="1"/>
                          <m:t>∗</m:t>
                        </m:r>
                      </m:sup>
                    </m:sSubSup>
                  </m:oMath>
                </a14:m>
                <a:r>
                  <a:rPr lang="zh-TW" altLang="zh-TW" dirty="0"/>
                  <a:t>代入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+1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h</m:t>
                          </m:r>
                        </m:num>
                        <m:den>
                          <m:r>
                            <a:rPr lang="en-US" altLang="zh-TW" i="1"/>
                            <m:t>24</m:t>
                          </m:r>
                        </m:den>
                      </m:f>
                      <m:r>
                        <a:rPr lang="en-US" altLang="zh-TW" i="1"/>
                        <m:t>[9</m:t>
                      </m:r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+1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 i="1"/>
                        <m:t>+19</m:t>
                      </m:r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 i="1"/>
                        <m:t>−5</m:t>
                      </m:r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−1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 i="1"/>
                        <m:t>+</m:t>
                      </m:r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−2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/>
                        <m:t>]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+1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 i="1"/>
                        <m:t>=</m:t>
                      </m:r>
                      <m:r>
                        <a:rPr lang="en-US" altLang="zh-TW" i="1"/>
                        <m:t>𝑓</m:t>
                      </m:r>
                      <m:r>
                        <a:rPr lang="en-US" altLang="zh-TW" i="1"/>
                        <m:t>(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𝑥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+1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+1</m:t>
                          </m:r>
                        </m:sub>
                        <m:sup>
                          <m:r>
                            <a:rPr lang="en-US" altLang="zh-TW" i="1"/>
                            <m:t>∗</m:t>
                          </m:r>
                        </m:sup>
                      </m:sSubSup>
                      <m:r>
                        <a:rPr lang="en-US" altLang="zh-TW" i="1"/>
                        <m:t>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得到最後的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361" b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70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zh-TW" dirty="0"/>
                  <a:t>一階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𝑦</m:t>
                        </m:r>
                      </m:e>
                      <m:sup>
                        <m:r>
                          <a:rPr lang="en-US" altLang="zh-TW" i="1"/>
                          <m:t>′</m:t>
                        </m:r>
                      </m:sup>
                    </m:sSup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𝑥</m:t>
                        </m:r>
                        <m:r>
                          <a:rPr lang="en-US" altLang="zh-TW" i="1"/>
                          <m:t>,</m:t>
                        </m:r>
                        <m:r>
                          <a:rPr lang="en-US" altLang="zh-TW" i="1"/>
                          <m:t>𝑦</m:t>
                        </m:r>
                      </m:e>
                    </m:d>
                    <m:r>
                      <a:rPr lang="en-US" altLang="zh-TW" i="1"/>
                      <m:t>,</m:t>
                    </m:r>
                    <m:r>
                      <a:rPr lang="en-US" altLang="zh-TW" i="1"/>
                      <m:t>𝑦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二階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𝑦</m:t>
                        </m:r>
                      </m:e>
                      <m:sup>
                        <m:r>
                          <a:rPr lang="en-US" altLang="zh-TW" i="1"/>
                          <m:t>′′</m:t>
                        </m:r>
                      </m:sup>
                    </m:sSup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𝑥</m:t>
                        </m:r>
                        <m:r>
                          <a:rPr lang="en-US" altLang="zh-TW" i="1"/>
                          <m:t>,</m:t>
                        </m:r>
                        <m:r>
                          <a:rPr lang="en-US" altLang="zh-TW" i="1"/>
                          <m:t>𝑦</m:t>
                        </m:r>
                        <m:r>
                          <a:rPr lang="en-US" altLang="zh-TW" i="1"/>
                          <m:t>,</m:t>
                        </m:r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𝑦</m:t>
                            </m:r>
                          </m:e>
                          <m:sup>
                            <m:r>
                              <a:rPr lang="en-US" altLang="zh-TW" i="1"/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/>
                      <m:t>,</m:t>
                    </m:r>
                    <m:r>
                      <a:rPr lang="en-US" altLang="zh-TW" i="1"/>
                      <m:t>𝑦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,</m:t>
                    </m:r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𝑦</m:t>
                        </m:r>
                      </m:e>
                      <m:sup>
                        <m:r>
                          <a:rPr lang="en-US" altLang="zh-TW" i="1"/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……(1)</a:t>
                </a:r>
                <a:endParaRPr lang="zh-TW" altLang="zh-TW" dirty="0"/>
              </a:p>
              <a:p>
                <a:r>
                  <a:rPr lang="zh-TW" altLang="zh-TW" dirty="0"/>
                  <a:t>如何消二階將為一階</a:t>
                </a:r>
                <a:r>
                  <a:rPr lang="en-US" altLang="zh-TW" dirty="0" smtClean="0"/>
                  <a:t>?</a:t>
                </a:r>
                <a:br>
                  <a:rPr lang="en-US" altLang="zh-TW" dirty="0" smtClean="0"/>
                </a:br>
                <a:r>
                  <a:rPr lang="zh-TW" altLang="zh-TW" dirty="0" smtClean="0"/>
                  <a:t>令</a:t>
                </a:r>
                <a:r>
                  <a:rPr lang="en-US" altLang="zh-TW" dirty="0"/>
                  <a:t>y ’=</a:t>
                </a:r>
                <a:r>
                  <a:rPr lang="en-US" altLang="zh-TW" dirty="0" smtClean="0"/>
                  <a:t>u</a:t>
                </a:r>
                <a:br>
                  <a:rPr lang="en-US" altLang="zh-TW" dirty="0" smtClean="0"/>
                </a:br>
                <a:r>
                  <a:rPr lang="zh-TW" altLang="zh-TW" dirty="0" smtClean="0"/>
                  <a:t>則</a:t>
                </a:r>
                <a:r>
                  <a:rPr lang="en-US" altLang="zh-TW" dirty="0"/>
                  <a:t>(1) </a:t>
                </a:r>
                <a:r>
                  <a:rPr lang="zh-TW" altLang="zh-TW" dirty="0"/>
                  <a:t>→</a:t>
                </a:r>
                <a:r>
                  <a:rPr lang="en-US" altLang="zh-TW" dirty="0"/>
                  <a:t>u ‘=f(</a:t>
                </a:r>
                <a:r>
                  <a:rPr lang="en-US" altLang="zh-TW" dirty="0" err="1"/>
                  <a:t>x,y,u</a:t>
                </a:r>
                <a:r>
                  <a:rPr lang="en-US" altLang="zh-TW" dirty="0"/>
                  <a:t>) </a:t>
                </a:r>
                <a:r>
                  <a:rPr lang="zh-TW" altLang="zh-TW" dirty="0"/>
                  <a:t>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𝑦</m:t>
                        </m:r>
                      </m:e>
                      <m:sup>
                        <m:r>
                          <a:rPr lang="en-US" altLang="zh-TW" i="1"/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→</m:t>
                    </m:r>
                    <m:r>
                      <a:rPr lang="en-US" altLang="zh-TW" i="1"/>
                      <m:t>𝑢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TW" altLang="zh-TW" i="1"/>
                        </m:ctrlPr>
                      </m:dPr>
                      <m:e>
                        <m:eqArr>
                          <m:eqArrPr>
                            <m:ctrlPr>
                              <a:rPr lang="zh-TW" altLang="zh-TW" i="1"/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zh-TW" altLang="zh-TW" i="1"/>
                                </m:ctrlPr>
                              </m:sSup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p>
                                <m:r>
                                  <a:rPr lang="en-US" altLang="zh-TW" i="1"/>
                                  <m:t>′</m:t>
                                </m:r>
                              </m:sup>
                            </m:sSup>
                            <m:r>
                              <a:rPr lang="en-US" altLang="zh-TW" i="1"/>
                              <m:t>=</m:t>
                            </m:r>
                            <m:r>
                              <a:rPr lang="en-US" altLang="zh-TW" i="1"/>
                              <m:t>𝑢</m:t>
                            </m:r>
                          </m:e>
                          <m:e>
                            <m:sSup>
                              <m:sSupPr>
                                <m:ctrlPr>
                                  <a:rPr lang="zh-TW" altLang="zh-TW" i="1"/>
                                </m:ctrlPr>
                              </m:sSupPr>
                              <m:e>
                                <m:r>
                                  <a:rPr lang="en-US" altLang="zh-TW" i="1"/>
                                  <m:t>𝑢</m:t>
                                </m:r>
                              </m:e>
                              <m:sup>
                                <m:r>
                                  <a:rPr lang="en-US" altLang="zh-TW" i="1"/>
                                  <m:t>′</m:t>
                                </m:r>
                              </m:sup>
                            </m:sSup>
                            <m:r>
                              <a:rPr lang="en-US" altLang="zh-TW" i="1"/>
                              <m:t>=</m:t>
                            </m:r>
                            <m:r>
                              <a:rPr lang="en-US" altLang="zh-TW" i="1"/>
                              <m:t>𝑓</m:t>
                            </m:r>
                            <m:r>
                              <a:rPr lang="en-US" altLang="zh-TW" i="1"/>
                              <m:t>(</m:t>
                            </m:r>
                            <m:r>
                              <a:rPr lang="en-US" altLang="zh-TW" i="1"/>
                              <m:t>𝑥</m:t>
                            </m:r>
                            <m:r>
                              <a:rPr lang="en-US" altLang="zh-TW" i="1"/>
                              <m:t>,</m:t>
                            </m:r>
                            <m:r>
                              <a:rPr lang="en-US" altLang="zh-TW" i="1"/>
                              <m:t>𝑦</m:t>
                            </m:r>
                            <m:r>
                              <a:rPr lang="en-US" altLang="zh-TW" i="1"/>
                              <m:t>,</m:t>
                            </m:r>
                            <m:r>
                              <a:rPr lang="en-US" altLang="zh-TW" i="1"/>
                              <m:t>𝑢</m:t>
                            </m:r>
                            <m:r>
                              <a:rPr lang="en-US" altLang="zh-TW" i="1"/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464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/>
                  <a:t>以</a:t>
                </a:r>
                <a:r>
                  <a:rPr lang="en-US" altLang="zh-TW" dirty="0"/>
                  <a:t>Euler</a:t>
                </a:r>
                <a:r>
                  <a:rPr lang="zh-TW" altLang="zh-TW" dirty="0"/>
                  <a:t>為例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 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</m:oMath>
                </a14:m>
                <a:r>
                  <a:rPr lang="zh-TW" altLang="zh-TW" dirty="0"/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</m:oMath>
                </a14:m>
                <a:r>
                  <a:rPr lang="zh-TW" altLang="zh-TW" dirty="0"/>
                  <a:t>已知，可求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zh-TW" altLang="zh-TW"/>
                      <m:t>已知，可求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可以再代入上式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721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TW" altLang="zh-TW" dirty="0"/>
                  <a:t>以</a:t>
                </a:r>
                <a:r>
                  <a:rPr lang="en-US" altLang="zh-TW" dirty="0"/>
                  <a:t>RK-4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6</m:t>
                        </m:r>
                      </m:den>
                    </m:f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𝑚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+2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𝑚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+2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𝑚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𝑚</m:t>
                        </m:r>
                      </m:e>
                      <m:sub>
                        <m:r>
                          <a:rPr lang="en-US" altLang="zh-TW" i="1"/>
                          <m:t>4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6</m:t>
                        </m:r>
                      </m:den>
                    </m:f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+2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+2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4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𝑚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𝑛</m:t>
                            </m:r>
                          </m:sub>
                        </m:sSub>
                        <m:r>
                          <a:rPr lang="en-US" altLang="zh-TW" i="1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𝑦</m:t>
                            </m:r>
                          </m:e>
                          <m:sub>
                            <m:r>
                              <a:rPr lang="en-US" altLang="zh-TW" i="1"/>
                              <m:t>𝑛</m:t>
                            </m:r>
                          </m:sub>
                        </m:sSub>
                        <m:r>
                          <a:rPr lang="en-US" altLang="zh-TW" i="1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𝑚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𝑘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r>
                      <a:rPr lang="en-US" altLang="zh-TW" i="1"/>
                      <m:t>h</m:t>
                    </m:r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𝑚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𝑚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𝑘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r>
                      <a:rPr lang="en-US" altLang="zh-TW" i="1"/>
                      <m:t>h</m:t>
                    </m:r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𝑚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h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𝑚</m:t>
                        </m:r>
                      </m:e>
                      <m:sub>
                        <m:r>
                          <a:rPr lang="en-US" altLang="zh-TW" i="1"/>
                          <m:t>4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𝑘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4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𝑚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𝑘</m:t>
                        </m:r>
                      </m:e>
                      <m:sub>
                        <m:r>
                          <a:rPr lang="en-US" altLang="zh-TW" i="1"/>
                          <m:t>3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zh-TW" altLang="zh-TW" dirty="0"/>
                  <a:t>課本有完整內容。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15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Euler’s Method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   </a:t>
                </a:r>
                <a:r>
                  <a:rPr lang="zh-TW" altLang="zh-TW" dirty="0" smtClean="0"/>
                  <a:t>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h</m:t>
                        </m:r>
                      </m:e>
                      <m:sup>
                        <m:r>
                          <a:rPr lang="en-US" altLang="zh-TW" i="1"/>
                          <m:t>2</m:t>
                        </m:r>
                      </m:sup>
                    </m:sSup>
                  </m:oMath>
                </a14:m>
                <a:r>
                  <a:rPr lang="zh-TW" altLang="zh-TW" dirty="0"/>
                  <a:t>極小可忽略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  <m:r>
                                <a:rPr lang="en-US" altLang="zh-TW" i="1"/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/>
                        <m:t>=</m:t>
                      </m:r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/>
                        <m:t>+</m:t>
                      </m:r>
                      <m:r>
                        <m:rPr>
                          <m:sty m:val="p"/>
                        </m:rPr>
                        <a:rPr lang="en-US" altLang="zh-TW"/>
                        <m:t>h</m:t>
                      </m:r>
                      <m:r>
                        <a:rPr lang="zh-TW" altLang="zh-TW"/>
                        <m:t>。</m:t>
                      </m:r>
                      <m:r>
                        <m:rPr>
                          <m:sty m:val="p"/>
                        </m:rPr>
                        <a:rPr lang="en-US" altLang="zh-TW"/>
                        <m:t>f</m:t>
                      </m:r>
                      <m:r>
                        <a:rPr lang="en-US" altLang="zh-TW"/>
                        <m:t>(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𝑥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/>
                        <m:t>,</m:t>
                      </m:r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r>
                        <a:rPr lang="en-US" altLang="zh-TW"/>
                        <m:t>(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𝑥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/>
                        <m:t>))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𝑦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𝑦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zh-TW" altLang="zh-TW" dirty="0"/>
                  <a:t>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zh-TW" altLang="zh-TW" dirty="0"/>
                  <a:t>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y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r>
                      <a:rPr lang="zh-TW" altLang="zh-TW"/>
                      <m:t>的預估值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endParaRPr lang="en-US" altLang="zh-TW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+1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+</m:t>
                      </m:r>
                      <m:r>
                        <a:rPr lang="en-US" altLang="zh-TW" i="1"/>
                        <m:t>h</m:t>
                      </m:r>
                      <m:r>
                        <a:rPr lang="zh-TW" altLang="zh-TW" i="1"/>
                        <m:t>。</m:t>
                      </m:r>
                      <m:r>
                        <a:rPr lang="en-US" altLang="zh-TW" i="1"/>
                        <m:t>𝑓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  <m:r>
                            <a:rPr lang="en-US" altLang="zh-TW" i="1"/>
                            <m:t>,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𝑢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/>
                        <m:t>  </m:t>
                      </m:r>
                      <m:r>
                        <a:rPr lang="en-US" altLang="zh-TW" i="1"/>
                        <m:t>𝑖</m:t>
                      </m:r>
                      <m:r>
                        <a:rPr lang="en-US" altLang="zh-TW"/>
                        <m:t>=0,1,2,…,</m:t>
                      </m:r>
                      <m:r>
                        <m:rPr>
                          <m:sty m:val="p"/>
                        </m:rPr>
                        <a:rPr lang="en-US" altLang="zh-TW"/>
                        <m:t>N</m:t>
                      </m:r>
                      <m:r>
                        <a:rPr lang="en-US" altLang="zh-TW" i="1"/>
                        <m:t>−</m:t>
                      </m:r>
                      <m:r>
                        <a:rPr lang="en-US" altLang="zh-TW"/>
                        <m:t>1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endParaRPr lang="en-US" altLang="zh-TW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0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6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</a:t>
                </a:r>
                <a:r>
                  <a:rPr lang="zh-TW" altLang="zh-TW" dirty="0"/>
                  <a:t>階常微分方程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a:rPr lang="en-US" altLang="zh-TW" i="1"/>
                            <m:t>𝑦</m:t>
                          </m:r>
                        </m:e>
                        <m:sup>
                          <m:r>
                            <a:rPr lang="en-US" altLang="zh-TW" i="1"/>
                            <m:t>(</m:t>
                          </m:r>
                          <m:r>
                            <a:rPr lang="en-US" altLang="zh-TW" i="1"/>
                            <m:t>𝑚</m:t>
                          </m:r>
                          <m:r>
                            <a:rPr lang="en-US" altLang="zh-TW" i="1"/>
                            <m:t>)</m:t>
                          </m:r>
                        </m:sup>
                      </m:sSup>
                      <m:r>
                        <a:rPr lang="en-US" altLang="zh-TW" i="1"/>
                        <m:t>=</m:t>
                      </m:r>
                      <m:r>
                        <a:rPr lang="en-US" altLang="zh-TW" i="1"/>
                        <m:t>𝑓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a:rPr lang="en-US" altLang="zh-TW" i="1"/>
                            <m:t>𝑥</m:t>
                          </m:r>
                          <m:r>
                            <a:rPr lang="en-US" altLang="zh-TW" i="1"/>
                            <m:t>,</m:t>
                          </m:r>
                          <m:r>
                            <a:rPr lang="en-US" altLang="zh-TW" i="1"/>
                            <m:t>𝑦</m:t>
                          </m:r>
                          <m:r>
                            <a:rPr lang="en-US" altLang="zh-TW" i="1"/>
                            <m:t>,</m:t>
                          </m:r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a:rPr lang="en-US" altLang="zh-TW" i="1"/>
                                <m:t>𝑦</m:t>
                              </m:r>
                            </m:e>
                            <m:sup>
                              <m:r>
                                <a:rPr lang="en-US" altLang="zh-TW" i="1"/>
                                <m:t>′</m:t>
                              </m:r>
                            </m:sup>
                          </m:sSup>
                          <m:r>
                            <a:rPr lang="en-US" altLang="zh-TW" i="1"/>
                            <m:t>,</m:t>
                          </m:r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a:rPr lang="en-US" altLang="zh-TW" i="1"/>
                                <m:t>𝑦</m:t>
                              </m:r>
                            </m:e>
                            <m:sup>
                              <m:r>
                                <a:rPr lang="en-US" altLang="zh-TW" i="1"/>
                                <m:t>′′</m:t>
                              </m:r>
                            </m:sup>
                          </m:sSup>
                          <m:r>
                            <a:rPr lang="en-US" altLang="zh-TW" i="1"/>
                            <m:t>,…,</m:t>
                          </m:r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a:rPr lang="en-US" altLang="zh-TW" i="1"/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i="1"/>
                                  </m:ctrlPr>
                                </m:dPr>
                                <m:e>
                                  <m:r>
                                    <a:rPr lang="en-US" altLang="zh-TW" i="1"/>
                                    <m:t>𝑚</m:t>
                                  </m:r>
                                  <m:r>
                                    <a:rPr lang="en-US" altLang="zh-TW" i="1"/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/>
                        <m:t>………(1)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I.C.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/>
                        <m:t>𝑦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/>
                        <m:t>𝑦</m:t>
                      </m:r>
                      <m:r>
                        <a:rPr lang="en-US" altLang="zh-TW" i="1"/>
                        <m:t>′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0 ,  1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/>
                        <m:t>𝑦</m:t>
                      </m:r>
                      <m:r>
                        <a:rPr lang="en-US" altLang="zh-TW" i="1"/>
                        <m:t>′′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0 ,2</m:t>
                          </m:r>
                        </m:sub>
                      </m:sSub>
                    </m:oMath>
                  </m:oMathPara>
                </a14:m>
                <a:endParaRPr lang="zh-TW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					</a:t>
                </a:r>
                <a:r>
                  <a:rPr lang="en-US" altLang="zh-TW" dirty="0" smtClean="0"/>
                  <a:t>……….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a:rPr lang="en-US" altLang="zh-TW" i="1"/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r>
                                <a:rPr lang="en-US" altLang="zh-TW" i="1"/>
                                <m:t>𝑚</m:t>
                              </m:r>
                              <m:r>
                                <a:rPr lang="en-US" altLang="zh-TW" i="1"/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0 ,</m:t>
                          </m:r>
                          <m:r>
                            <a:rPr lang="en-US" altLang="zh-TW" i="1"/>
                            <m:t>𝑚</m:t>
                          </m:r>
                          <m:r>
                            <a:rPr lang="en-US" altLang="zh-TW" i="1"/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666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/>
                  <a:t>可改寫為一組一次微分方程式，首先定義</a:t>
                </a:r>
                <a:r>
                  <a:rPr lang="zh-TW" altLang="zh-TW" dirty="0" smtClean="0"/>
                  <a:t>如下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r>
                        <a:rPr lang="en-US" altLang="zh-TW" i="1"/>
                        <m:t>𝑦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a:rPr lang="en-US" altLang="zh-TW" i="1"/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a:rPr lang="en-US" altLang="zh-TW" i="1"/>
                            <m:t>𝑦</m:t>
                          </m:r>
                        </m:e>
                        <m:sup>
                          <m:r>
                            <a:rPr lang="en-US" altLang="zh-TW" i="1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a:rPr lang="en-US" altLang="zh-TW" i="1"/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                </a:t>
                </a:r>
                <a:r>
                  <a:rPr lang="en-US" altLang="zh-TW" dirty="0" smtClean="0"/>
                  <a:t>			………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𝑚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a:rPr lang="en-US" altLang="zh-TW" i="1"/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r>
                                <a:rPr lang="en-US" altLang="zh-TW" i="1"/>
                                <m:t>𝑚</m:t>
                              </m:r>
                              <m:r>
                                <a:rPr lang="en-US" altLang="zh-TW" i="1"/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/>
                        <m:t>(</m:t>
                      </m:r>
                      <m:r>
                        <a:rPr lang="en-US" altLang="zh-TW" i="1"/>
                        <m:t>𝑥</m:t>
                      </m:r>
                      <m:r>
                        <a:rPr lang="en-US" altLang="zh-TW" i="1"/>
                        <m:t>)</m:t>
                      </m:r>
                    </m:oMath>
                  </m:oMathPara>
                </a14:m>
                <a:endParaRPr lang="zh-TW" altLang="zh-TW" dirty="0"/>
              </a:p>
              <a:p>
                <a:endParaRPr lang="zh-TW" altLang="zh-TW" dirty="0"/>
              </a:p>
              <a:p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86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TW" altLang="zh-TW" dirty="0"/>
                  <a:t>則</a:t>
                </a:r>
                <a:r>
                  <a:rPr lang="en-US" altLang="zh-TW" dirty="0"/>
                  <a:t>(1)</a:t>
                </a:r>
                <a:r>
                  <a:rPr lang="zh-TW" altLang="zh-TW" dirty="0"/>
                  <a:t>可變為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r>
                        <a:rPr lang="en-US" altLang="zh-TW" i="1"/>
                        <m:t>(</m:t>
                      </m:r>
                      <m:r>
                        <a:rPr lang="en-US" altLang="zh-TW" i="1"/>
                        <m:t>𝑥</m:t>
                      </m:r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r>
                        <a:rPr lang="en-US" altLang="zh-TW" i="1"/>
                        <m:t>,…,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𝑚</m:t>
                          </m:r>
                        </m:sub>
                      </m:sSub>
                      <m:r>
                        <a:rPr lang="en-US" altLang="zh-TW" i="1"/>
                        <m:t>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/>
                          </m:ctrlPr>
                        </m:sSubSup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  <m:sup>
                          <m:r>
                            <a:rPr lang="en-US" altLang="zh-TW" i="1"/>
                            <m:t>′</m:t>
                          </m:r>
                        </m:sup>
                      </m:sSubSup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3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r>
                        <a:rPr lang="en-US" altLang="zh-TW" i="1"/>
                        <m:t>(</m:t>
                      </m:r>
                      <m:r>
                        <a:rPr lang="en-US" altLang="zh-TW" i="1"/>
                        <m:t>𝑥</m:t>
                      </m:r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r>
                        <a:rPr lang="en-US" altLang="zh-TW" i="1"/>
                        <m:t>,…,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𝑚</m:t>
                          </m:r>
                        </m:sub>
                      </m:sSub>
                      <m:r>
                        <a:rPr lang="en-US" altLang="zh-TW" i="1"/>
                        <m:t>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		                          </a:t>
                </a:r>
                <a:r>
                  <a:rPr lang="en-US" altLang="zh-TW" dirty="0"/>
                  <a:t>…………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</a:t>
                </a:r>
                <a:r>
                  <a:rPr lang="en-US" altLang="zh-TW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𝑚</m:t>
                        </m:r>
                      </m:sub>
                      <m:sup>
                        <m:r>
                          <a:rPr lang="en-US" altLang="zh-TW" i="1"/>
                          <m:t>′</m:t>
                        </m:r>
                      </m:sup>
                    </m:sSubSup>
                    <m:r>
                      <a:rPr lang="en-US" altLang="zh-TW" i="1"/>
                      <m:t>=</m:t>
                    </m:r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𝑦</m:t>
                        </m:r>
                      </m:e>
                      <m:sup>
                        <m:r>
                          <a:rPr lang="en-US" altLang="zh-TW" i="1"/>
                          <m:t>(</m:t>
                        </m:r>
                        <m:r>
                          <a:rPr lang="en-US" altLang="zh-TW" i="1"/>
                          <m:t>𝑚</m:t>
                        </m:r>
                        <m:r>
                          <a:rPr lang="en-US" altLang="zh-TW" i="1"/>
                          <m:t>)</m:t>
                        </m:r>
                      </m:sup>
                    </m:sSup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𝑥</m:t>
                        </m:r>
                        <m:r>
                          <a:rPr lang="en-US" altLang="zh-TW" i="1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𝑦</m:t>
                            </m:r>
                          </m:e>
                          <m:sub>
                            <m:r>
                              <a:rPr lang="en-US" altLang="zh-TW" i="1"/>
                              <m:t>1</m:t>
                            </m:r>
                          </m:sub>
                        </m:sSub>
                        <m:r>
                          <a:rPr lang="en-US" altLang="zh-TW" i="1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𝑦</m:t>
                            </m:r>
                          </m:e>
                          <m:sub>
                            <m:r>
                              <a:rPr lang="en-US" altLang="zh-TW" i="1"/>
                              <m:t>2</m:t>
                            </m:r>
                          </m:sub>
                        </m:sSub>
                        <m:r>
                          <a:rPr lang="en-US" altLang="zh-TW" i="1"/>
                          <m:t>,…,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𝑦</m:t>
                            </m:r>
                          </m:e>
                          <m:sub>
                            <m:r>
                              <a:rPr lang="en-US" altLang="zh-TW" i="1"/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𝑚</m:t>
                        </m:r>
                      </m:sub>
                    </m:sSub>
                    <m:r>
                      <a:rPr lang="en-US" altLang="zh-TW" i="1"/>
                      <m:t>(</m:t>
                    </m:r>
                    <m:r>
                      <a:rPr lang="en-US" altLang="zh-TW" i="1"/>
                      <m:t>𝑥</m:t>
                    </m:r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,…,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𝑚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		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I.C.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0,1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			………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0,</m:t>
                          </m:r>
                          <m:r>
                            <a:rPr lang="en-US" altLang="zh-TW" i="1"/>
                            <m:t>𝑚</m:t>
                          </m:r>
                          <m:r>
                            <a:rPr lang="en-US" altLang="zh-TW" i="1"/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782" b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242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/>
                  <a:t>以向量表示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i="1"/>
                        </m:ctrlPr>
                      </m:dPr>
                      <m:e>
                        <m:eqArr>
                          <m:eqArrPr>
                            <m:ctrlPr>
                              <a:rPr lang="zh-TW" altLang="zh-TW" i="1"/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zh-TW" altLang="zh-TW" i="1"/>
                                </m:ctrlPr>
                              </m:sSubSup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1</m:t>
                                </m:r>
                              </m:sub>
                              <m:sup>
                                <m:r>
                                  <a:rPr lang="en-US" altLang="zh-TW" i="1"/>
                                  <m:t>′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zh-TW" altLang="zh-TW" i="1"/>
                                </m:ctrlPr>
                              </m:sSubSup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2</m:t>
                                </m:r>
                              </m:sub>
                              <m:sup>
                                <m:r>
                                  <a:rPr lang="en-US" altLang="zh-TW" i="1"/>
                                  <m:t>′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/>
                              <m:t>…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zh-TW" altLang="zh-TW" i="1"/>
                                </m:ctrlPr>
                              </m:sSubSup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𝑚</m:t>
                                </m:r>
                              </m:sub>
                              <m:sup>
                                <m:r>
                                  <a:rPr lang="en-US" altLang="zh-TW" i="1"/>
                                  <m:t>′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TW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/>
                        </m:ctrlPr>
                      </m:dPr>
                      <m:e>
                        <m:eqArr>
                          <m:eqArrPr>
                            <m:ctrlPr>
                              <a:rPr lang="zh-TW" altLang="zh-TW" i="1"/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𝑓</m:t>
                                </m:r>
                              </m:e>
                              <m:sub>
                                <m:r>
                                  <a:rPr lang="en-US" altLang="zh-TW" i="1"/>
                                  <m:t>1</m:t>
                                </m:r>
                              </m:sub>
                            </m:sSub>
                            <m:r>
                              <a:rPr lang="en-US" altLang="zh-TW" i="1"/>
                              <m:t>(</m:t>
                            </m:r>
                            <m:r>
                              <a:rPr lang="en-US" altLang="zh-TW" i="1"/>
                              <m:t>𝑥</m:t>
                            </m:r>
                            <m:r>
                              <a:rPr lang="en-US" altLang="zh-TW" i="1"/>
                              <m:t>,</m:t>
                            </m:r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1</m:t>
                                </m:r>
                              </m:sub>
                            </m:sSub>
                            <m:r>
                              <a:rPr lang="en-US" altLang="zh-TW" i="1"/>
                              <m:t>,</m:t>
                            </m:r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2</m:t>
                                </m:r>
                              </m:sub>
                            </m:sSub>
                            <m:r>
                              <a:rPr lang="en-US" altLang="zh-TW" i="1"/>
                              <m:t>,…,</m:t>
                            </m:r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𝑚</m:t>
                                </m:r>
                              </m:sub>
                            </m:sSub>
                            <m:r>
                              <a:rPr lang="en-US" altLang="zh-TW" i="1"/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𝑓</m:t>
                                </m:r>
                              </m:e>
                              <m:sub>
                                <m:r>
                                  <a:rPr lang="en-US" altLang="zh-TW" i="1"/>
                                  <m:t>2</m:t>
                                </m:r>
                              </m:sub>
                            </m:sSub>
                            <m:r>
                              <a:rPr lang="en-US" altLang="zh-TW" i="1"/>
                              <m:t>(</m:t>
                            </m:r>
                            <m:r>
                              <a:rPr lang="en-US" altLang="zh-TW" i="1"/>
                              <m:t>𝑥</m:t>
                            </m:r>
                            <m:r>
                              <a:rPr lang="en-US" altLang="zh-TW" i="1"/>
                              <m:t>,</m:t>
                            </m:r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1</m:t>
                                </m:r>
                              </m:sub>
                            </m:sSub>
                            <m:r>
                              <a:rPr lang="en-US" altLang="zh-TW" i="1"/>
                              <m:t>,</m:t>
                            </m:r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2</m:t>
                                </m:r>
                              </m:sub>
                            </m:sSub>
                            <m:r>
                              <a:rPr lang="en-US" altLang="zh-TW" i="1"/>
                              <m:t>,…,</m:t>
                            </m:r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𝑚</m:t>
                                </m:r>
                              </m:sub>
                            </m:sSub>
                            <m:r>
                              <a:rPr lang="en-US" altLang="zh-TW" i="1"/>
                              <m:t>)</m:t>
                            </m:r>
                          </m:e>
                          <m:e>
                            <m:r>
                              <a:rPr lang="en-US" altLang="zh-TW" i="1"/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𝑓</m:t>
                                </m:r>
                              </m:e>
                              <m:sub>
                                <m:r>
                                  <a:rPr lang="en-US" altLang="zh-TW" i="1"/>
                                  <m:t>𝑚</m:t>
                                </m:r>
                              </m:sub>
                            </m:sSub>
                            <m:r>
                              <a:rPr lang="en-US" altLang="zh-TW" i="1"/>
                              <m:t>(</m:t>
                            </m:r>
                            <m:r>
                              <a:rPr lang="en-US" altLang="zh-TW" i="1"/>
                              <m:t>𝑥</m:t>
                            </m:r>
                            <m:r>
                              <a:rPr lang="en-US" altLang="zh-TW" i="1"/>
                              <m:t>,</m:t>
                            </m:r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1</m:t>
                                </m:r>
                              </m:sub>
                            </m:sSub>
                            <m:r>
                              <a:rPr lang="en-US" altLang="zh-TW" i="1"/>
                              <m:t>,</m:t>
                            </m:r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2</m:t>
                                </m:r>
                              </m:sub>
                            </m:sSub>
                            <m:r>
                              <a:rPr lang="en-US" altLang="zh-TW" i="1"/>
                              <m:t>,…,</m:t>
                            </m:r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𝑚</m:t>
                                </m:r>
                              </m:sub>
                            </m:sSub>
                            <m:r>
                              <a:rPr lang="en-US" altLang="zh-TW" i="1"/>
                              <m:t>)</m:t>
                            </m:r>
                          </m:e>
                        </m:eqArr>
                      </m:e>
                    </m:d>
                    <m:r>
                      <a:rPr lang="en-US" altLang="zh-TW" i="1"/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/>
                        </m:ctrlPr>
                      </m:dPr>
                      <m:e>
                        <m:eqArr>
                          <m:eqArrPr>
                            <m:ctrlPr>
                              <a:rPr lang="zh-TW" altLang="zh-TW" i="1"/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1</m:t>
                                </m:r>
                              </m:sub>
                            </m:sSub>
                            <m:r>
                              <a:rPr lang="en-US" altLang="zh-TW" i="1"/>
                              <m:t>(0)</m:t>
                            </m:r>
                          </m:e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2</m:t>
                                </m:r>
                              </m:sub>
                            </m:sSub>
                            <m:r>
                              <a:rPr lang="en-US" altLang="zh-TW" i="1"/>
                              <m:t>(0)</m:t>
                            </m:r>
                          </m:e>
                          <m:e>
                            <m:r>
                              <a:rPr lang="en-US" altLang="zh-TW" i="1"/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/>
                                </m:ctrlPr>
                              </m:dPr>
                              <m:e>
                                <m:r>
                                  <a:rPr lang="en-US" altLang="zh-TW" i="1"/>
                                  <m:t>0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zh-TW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/>
                        </m:ctrlPr>
                      </m:dPr>
                      <m:e>
                        <m:eqArr>
                          <m:eqArrPr>
                            <m:ctrlPr>
                              <a:rPr lang="zh-TW" altLang="zh-TW" i="1"/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0,1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/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0,</m:t>
                                </m:r>
                                <m:r>
                                  <a:rPr lang="en-US" altLang="zh-TW" i="1"/>
                                  <m:t>𝑚</m:t>
                                </m:r>
                                <m:r>
                                  <a:rPr lang="en-US" altLang="zh-TW" i="1"/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TW" dirty="0"/>
                  <a:t>   </a:t>
                </a:r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y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</m:e>
                    </m:d>
                    <m:r>
                      <a:rPr lang="en-US" altLang="zh-TW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/>
                        </m:ctrlPr>
                      </m:dPr>
                      <m:e>
                        <m:eqArr>
                          <m:eqArrPr>
                            <m:ctrlPr>
                              <a:rPr lang="zh-TW" altLang="zh-TW" i="1"/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/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TW"/>
                      <m:t>    </m:t>
                    </m:r>
                    <m:r>
                      <m:rPr>
                        <m:sty m:val="p"/>
                      </m:rPr>
                      <a:rPr lang="en-US" altLang="zh-TW"/>
                      <m:t>f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  <m:r>
                          <a:rPr lang="en-US" altLang="zh-TW"/>
                          <m:t>,</m:t>
                        </m:r>
                        <m:r>
                          <m:rPr>
                            <m:sty m:val="p"/>
                          </m:rPr>
                          <a:rPr lang="en-US" altLang="zh-TW"/>
                          <m:t>y</m:t>
                        </m:r>
                      </m:e>
                    </m:d>
                    <m:r>
                      <a:rPr lang="en-US" altLang="zh-TW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/>
                        </m:ctrlPr>
                      </m:dPr>
                      <m:e>
                        <m:eqArr>
                          <m:eqArrPr>
                            <m:ctrlPr>
                              <a:rPr lang="zh-TW" altLang="zh-TW" i="1"/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𝑓</m:t>
                                </m:r>
                              </m:e>
                              <m:sub>
                                <m:r>
                                  <a:rPr lang="en-US" altLang="zh-TW" i="1"/>
                                  <m:t>1</m:t>
                                </m:r>
                              </m:sub>
                            </m:sSub>
                            <m:r>
                              <a:rPr lang="en-US" altLang="zh-TW" i="1"/>
                              <m:t>(</m:t>
                            </m:r>
                            <m:r>
                              <a:rPr lang="en-US" altLang="zh-TW" i="1"/>
                              <m:t>𝑥</m:t>
                            </m:r>
                            <m:r>
                              <a:rPr lang="en-US" altLang="zh-TW" i="1"/>
                              <m:t>,</m:t>
                            </m:r>
                            <m:r>
                              <a:rPr lang="en-US" altLang="zh-TW" i="1"/>
                              <m:t>𝑦</m:t>
                            </m:r>
                            <m:r>
                              <a:rPr lang="en-US" altLang="zh-TW" i="1"/>
                              <m:t>)</m:t>
                            </m:r>
                          </m:e>
                          <m:e>
                            <m:r>
                              <a:rPr lang="en-US" altLang="zh-TW" i="1"/>
                              <m:t>…</m:t>
                            </m:r>
                          </m:e>
                          <m:e>
                            <m:r>
                              <a:rPr lang="en-US" altLang="zh-TW" i="1"/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𝑓</m:t>
                                </m:r>
                              </m:e>
                              <m:sub>
                                <m:r>
                                  <a:rPr lang="en-US" altLang="zh-TW" i="1"/>
                                  <m:t>𝑚</m:t>
                                </m:r>
                              </m:sub>
                            </m:sSub>
                            <m:r>
                              <a:rPr lang="en-US" altLang="zh-TW" i="1"/>
                              <m:t>(</m:t>
                            </m:r>
                            <m:r>
                              <a:rPr lang="en-US" altLang="zh-TW" i="1"/>
                              <m:t>𝑥</m:t>
                            </m:r>
                            <m:r>
                              <a:rPr lang="en-US" altLang="zh-TW" i="1"/>
                              <m:t>,</m:t>
                            </m:r>
                            <m:r>
                              <a:rPr lang="en-US" altLang="zh-TW" i="1"/>
                              <m:t>𝑦</m:t>
                            </m:r>
                            <m:r>
                              <a:rPr lang="en-US" altLang="zh-TW" i="1"/>
                              <m:t>)</m:t>
                            </m:r>
                          </m:e>
                        </m:eqArr>
                      </m:e>
                    </m:d>
                    <m:r>
                      <a:rPr lang="en-US" altLang="zh-TW" i="1"/>
                      <m:t>   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/>
                        </m:ctrlPr>
                      </m:dPr>
                      <m:e>
                        <m:eqArr>
                          <m:eqArrPr>
                            <m:ctrlPr>
                              <a:rPr lang="zh-TW" altLang="zh-TW" i="1"/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0,1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/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𝑦</m:t>
                                </m:r>
                              </m:e>
                              <m:sub>
                                <m:r>
                                  <a:rPr lang="en-US" altLang="zh-TW" i="1"/>
                                  <m:t>0,</m:t>
                                </m:r>
                                <m:r>
                                  <a:rPr lang="en-US" altLang="zh-TW" i="1"/>
                                  <m:t>𝑚</m:t>
                                </m:r>
                                <m:r>
                                  <a:rPr lang="en-US" altLang="zh-TW" i="1"/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230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/>
                          <m:t>y</m:t>
                        </m:r>
                      </m:e>
                      <m:sup>
                        <m:r>
                          <a:rPr lang="en-US" altLang="zh-TW" i="1"/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</m:e>
                    </m:d>
                    <m:r>
                      <a:rPr lang="en-US" altLang="zh-TW"/>
                      <m:t>=</m:t>
                    </m:r>
                    <m:r>
                      <m:rPr>
                        <m:sty m:val="p"/>
                      </m:rPr>
                      <a:rPr lang="en-US" altLang="zh-TW"/>
                      <m:t>f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  <m:r>
                          <a:rPr lang="en-US" altLang="zh-TW"/>
                          <m:t>,</m:t>
                        </m:r>
                        <m:r>
                          <m:rPr>
                            <m:sty m:val="p"/>
                          </m:rPr>
                          <a:rPr lang="en-US" altLang="zh-TW"/>
                          <m:t>y</m:t>
                        </m:r>
                      </m:e>
                    </m:d>
                    <m:r>
                      <a:rPr lang="en-US" altLang="zh-TW" i="1"/>
                      <m:t>  </m:t>
                    </m:r>
                    <m:r>
                      <a:rPr lang="zh-TW" altLang="zh-TW" i="1"/>
                      <m:t>，</m:t>
                    </m:r>
                    <m:r>
                      <m:rPr>
                        <m:sty m:val="p"/>
                      </m:rPr>
                      <a:rPr lang="en-US" altLang="zh-TW"/>
                      <m:t>I</m:t>
                    </m:r>
                    <m:r>
                      <a:rPr lang="en-US" altLang="zh-TW"/>
                      <m:t>.</m:t>
                    </m:r>
                    <m:r>
                      <m:rPr>
                        <m:sty m:val="p"/>
                      </m:rPr>
                      <a:rPr lang="en-US" altLang="zh-TW"/>
                      <m:t>C</m:t>
                    </m:r>
                    <m:r>
                      <a:rPr lang="en-US" altLang="zh-TW"/>
                      <m:t>.   </m:t>
                    </m:r>
                    <m:r>
                      <m:rPr>
                        <m:sty m:val="p"/>
                      </m:rPr>
                      <a:rPr lang="en-US" altLang="zh-TW"/>
                      <m:t>y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/>
                          <m:t>0</m:t>
                        </m:r>
                      </m:e>
                    </m:d>
                    <m:r>
                      <a:rPr lang="en-US" altLang="zh-TW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𝑑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𝑦</m:t>
                              </m:r>
                            </m:e>
                            <m:sub>
                              <m:r>
                                <a:rPr lang="en-US" altLang="zh-TW" i="1"/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/>
                            <m:t>𝑑𝑥</m:t>
                          </m:r>
                        </m:den>
                      </m:f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r>
                        <a:rPr lang="en-US" altLang="zh-TW" i="1"/>
                        <m:t>(</m:t>
                      </m:r>
                      <m:r>
                        <a:rPr lang="en-US" altLang="zh-TW" i="1"/>
                        <m:t>𝑥</m:t>
                      </m:r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r>
                        <a:rPr lang="en-US" altLang="zh-TW" i="1"/>
                        <m:t>,…,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r>
                        <a:rPr lang="en-US" altLang="zh-TW" i="1"/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𝑑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𝑦</m:t>
                              </m:r>
                            </m:e>
                            <m:sub>
                              <m:r>
                                <a:rPr lang="en-US" altLang="zh-TW" i="1"/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/>
                            <m:t>𝑑𝑥</m:t>
                          </m:r>
                        </m:den>
                      </m:f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r>
                        <a:rPr lang="en-US" altLang="zh-TW" i="1"/>
                        <m:t>(</m:t>
                      </m:r>
                      <m:r>
                        <a:rPr lang="en-US" altLang="zh-TW" i="1"/>
                        <m:t>𝑥</m:t>
                      </m:r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r>
                        <a:rPr lang="en-US" altLang="zh-TW" i="1"/>
                        <m:t>,…,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r>
                        <a:rPr lang="en-US" altLang="zh-TW" i="1"/>
                        <m:t>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			………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𝑑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𝑦</m:t>
                              </m:r>
                            </m:e>
                            <m:sub>
                              <m:r>
                                <a:rPr lang="en-US" altLang="zh-TW" i="1"/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/>
                            <m:t>𝑑𝑥</m:t>
                          </m:r>
                        </m:den>
                      </m:f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r>
                        <a:rPr lang="en-US" altLang="zh-TW" i="1"/>
                        <m:t>(</m:t>
                      </m:r>
                      <m:r>
                        <a:rPr lang="en-US" altLang="zh-TW" i="1"/>
                        <m:t>𝑥</m:t>
                      </m:r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r>
                        <a:rPr lang="en-US" altLang="zh-TW" i="1"/>
                        <m:t>,…,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r>
                        <a:rPr lang="en-US" altLang="zh-TW" i="1"/>
                        <m:t>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𝑥</m:t>
                        </m:r>
                        <m:r>
                          <a:rPr lang="en-US" altLang="zh-TW" i="1"/>
                          <m:t>=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  <m:r>
                          <a:rPr lang="en-US" altLang="zh-TW" i="1"/>
                          <m:t>,0</m:t>
                        </m:r>
                      </m:sub>
                    </m:sSub>
                    <m:r>
                      <a:rPr lang="en-US" altLang="zh-TW"/>
                      <m:t>    </m:t>
                    </m:r>
                    <m:r>
                      <m:rPr>
                        <m:sty m:val="p"/>
                      </m:rPr>
                      <a:rPr lang="en-US" altLang="zh-TW"/>
                      <m:t>j</m:t>
                    </m:r>
                    <m:r>
                      <a:rPr lang="en-US" altLang="zh-TW"/>
                      <m:t>=1 </m:t>
                    </m:r>
                    <m:r>
                      <m:rPr>
                        <m:sty m:val="p"/>
                      </m:rPr>
                      <a:rPr lang="en-US" altLang="zh-TW"/>
                      <m:t>to</m:t>
                    </m:r>
                    <m:r>
                      <a:rPr lang="en-US" altLang="zh-TW"/>
                      <m:t> </m:t>
                    </m:r>
                    <m:r>
                      <m:rPr>
                        <m:sty m:val="p"/>
                      </m:rPr>
                      <a:rPr lang="en-US" altLang="zh-TW"/>
                      <m:t>n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238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RK-4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  <m:r>
                                <a:rPr lang="en-US" altLang="zh-TW" i="1"/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h</m:t>
                          </m:r>
                        </m:num>
                        <m:den>
                          <m:r>
                            <a:rPr lang="en-US" altLang="zh-TW" i="1"/>
                            <m:t>6</m:t>
                          </m:r>
                        </m:den>
                      </m:f>
                      <m:r>
                        <a:rPr lang="en-US" altLang="zh-TW" i="1"/>
                        <m:t>[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1,</m:t>
                          </m:r>
                          <m:r>
                            <a:rPr lang="en-US" altLang="zh-TW" i="1"/>
                            <m:t>𝑗</m:t>
                          </m:r>
                        </m:sub>
                      </m:sSub>
                      <m:r>
                        <a:rPr lang="en-US" altLang="zh-TW" i="1"/>
                        <m:t>+2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2,</m:t>
                          </m:r>
                          <m:r>
                            <a:rPr lang="en-US" altLang="zh-TW" i="1"/>
                            <m:t>𝑗</m:t>
                          </m:r>
                        </m:sub>
                      </m:sSub>
                      <m:r>
                        <a:rPr lang="en-US" altLang="zh-TW" i="1"/>
                        <m:t>+2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3,</m:t>
                          </m:r>
                          <m:r>
                            <a:rPr lang="en-US" altLang="zh-TW" i="1"/>
                            <m:t>𝑗</m:t>
                          </m:r>
                        </m:sub>
                      </m:sSub>
                      <m:r>
                        <a:rPr lang="en-US" altLang="zh-TW" i="1"/>
                        <m:t>+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4,</m:t>
                          </m:r>
                          <m:r>
                            <a:rPr lang="en-US" altLang="zh-TW" i="1"/>
                            <m:t>𝑗</m:t>
                          </m:r>
                        </m:sub>
                      </m:sSub>
                      <m:r>
                        <a:rPr lang="en-US" altLang="zh-TW" i="1"/>
                        <m:t>]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1,</m:t>
                          </m:r>
                          <m:r>
                            <a:rPr lang="en-US" altLang="zh-TW" i="1"/>
                            <m:t>𝑗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𝑗</m:t>
                          </m:r>
                        </m:sub>
                      </m:sSub>
                      <m:r>
                        <a:rPr lang="en-US" altLang="zh-TW" i="1"/>
                        <m:t>(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𝑥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{</m:t>
                          </m:r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,…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})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2,</m:t>
                          </m:r>
                          <m:r>
                            <a:rPr lang="en-US" altLang="zh-TW" i="1"/>
                            <m:t>𝑗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𝑗</m:t>
                          </m:r>
                        </m:sub>
                      </m:sSub>
                      <m:r>
                        <a:rPr lang="en-US" altLang="zh-TW" i="1"/>
                        <m:t>(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𝑥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h</m:t>
                          </m:r>
                        </m:num>
                        <m:den>
                          <m:r>
                            <a:rPr lang="en-US" altLang="zh-TW" i="1"/>
                            <m:t>2</m:t>
                          </m:r>
                        </m:den>
                      </m:f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{</m:t>
                          </m:r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h</m:t>
                          </m:r>
                        </m:num>
                        <m:den>
                          <m:r>
                            <a:rPr lang="en-US" altLang="zh-TW" i="1"/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1,1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h</m:t>
                          </m:r>
                        </m:num>
                        <m:den>
                          <m:r>
                            <a:rPr lang="en-US" altLang="zh-TW" i="1"/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1,2</m:t>
                          </m:r>
                        </m:sub>
                      </m:sSub>
                      <m:r>
                        <a:rPr lang="en-US" altLang="zh-TW" i="1"/>
                        <m:t>,…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h</m:t>
                          </m:r>
                        </m:num>
                        <m:den>
                          <m:r>
                            <a:rPr lang="en-US" altLang="zh-TW" i="1"/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1,</m:t>
                          </m:r>
                          <m:r>
                            <a:rPr lang="en-US" altLang="zh-TW" i="1"/>
                            <m:t>𝑛</m:t>
                          </m:r>
                        </m:sub>
                      </m:sSub>
                      <m:r>
                        <a:rPr lang="en-US" altLang="zh-TW" i="1"/>
                        <m:t>})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3,</m:t>
                          </m:r>
                          <m:r>
                            <a:rPr lang="en-US" altLang="zh-TW" i="1"/>
                            <m:t>𝑗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𝑗</m:t>
                          </m:r>
                        </m:sub>
                      </m:sSub>
                      <m:r>
                        <a:rPr lang="en-US" altLang="zh-TW" i="1"/>
                        <m:t>(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𝑥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h</m:t>
                          </m:r>
                        </m:num>
                        <m:den>
                          <m:r>
                            <a:rPr lang="en-US" altLang="zh-TW" i="1"/>
                            <m:t>2</m:t>
                          </m:r>
                        </m:den>
                      </m:f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{</m:t>
                          </m:r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h</m:t>
                          </m:r>
                        </m:num>
                        <m:den>
                          <m:r>
                            <a:rPr lang="en-US" altLang="zh-TW" i="1"/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2,1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h</m:t>
                          </m:r>
                        </m:num>
                        <m:den>
                          <m:r>
                            <a:rPr lang="en-US" altLang="zh-TW" i="1"/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2,2</m:t>
                          </m:r>
                        </m:sub>
                      </m:sSub>
                      <m:r>
                        <a:rPr lang="en-US" altLang="zh-TW" i="1"/>
                        <m:t>,…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h</m:t>
                          </m:r>
                        </m:num>
                        <m:den>
                          <m:r>
                            <a:rPr lang="en-US" altLang="zh-TW" i="1"/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2,</m:t>
                          </m:r>
                          <m:r>
                            <a:rPr lang="en-US" altLang="zh-TW" i="1"/>
                            <m:t>𝑛</m:t>
                          </m:r>
                        </m:sub>
                      </m:sSub>
                      <m:r>
                        <a:rPr lang="en-US" altLang="zh-TW" i="1"/>
                        <m:t>})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4,</m:t>
                          </m:r>
                          <m:r>
                            <a:rPr lang="en-US" altLang="zh-TW" i="1"/>
                            <m:t>𝑗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𝑗</m:t>
                          </m:r>
                        </m:sub>
                      </m:sSub>
                      <m:r>
                        <a:rPr lang="en-US" altLang="zh-TW" i="1"/>
                        <m:t>(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𝑥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h</m:t>
                          </m:r>
                        </m:num>
                        <m:den>
                          <m:r>
                            <a:rPr lang="en-US" altLang="zh-TW" i="1"/>
                            <m:t>2</m:t>
                          </m:r>
                        </m:den>
                      </m:f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{</m:t>
                          </m:r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+</m:t>
                      </m:r>
                      <m:r>
                        <a:rPr lang="en-US" altLang="zh-TW" i="1"/>
                        <m:t>h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3,1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+</m:t>
                      </m:r>
                      <m:r>
                        <a:rPr lang="en-US" altLang="zh-TW" i="1"/>
                        <m:t>h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3,2</m:t>
                          </m:r>
                        </m:sub>
                      </m:sSub>
                      <m:r>
                        <a:rPr lang="en-US" altLang="zh-TW" i="1"/>
                        <m:t>,…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})</m:t>
                      </m:r>
                    </m:oMath>
                  </m:oMathPara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362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zh-TW" dirty="0"/>
                  <a:t>以</a:t>
                </a:r>
                <a:r>
                  <a:rPr lang="en-US" altLang="zh-TW" dirty="0"/>
                  <a:t>Modified Euler</a:t>
                </a:r>
                <a:r>
                  <a:rPr lang="zh-TW" altLang="zh-TW" dirty="0"/>
                  <a:t>為</a:t>
                </a:r>
                <a:r>
                  <a:rPr lang="zh-TW" altLang="zh-TW" dirty="0" smtClean="0"/>
                  <a:t>例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y’=u=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u’=f(</a:t>
                </a:r>
                <a:r>
                  <a:rPr lang="en-US" altLang="zh-TW" dirty="0" err="1"/>
                  <a:t>x,y,u</a:t>
                </a:r>
                <a:r>
                  <a:rPr lang="en-US" altLang="zh-TW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1,1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  <m:r>
                            <a:rPr lang="en-US" altLang="zh-TW" i="1"/>
                            <m:t>,</m:t>
                          </m:r>
                          <m:r>
                            <a:rPr lang="en-US" altLang="zh-TW" i="1"/>
                            <m:t>𝑦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/>
                                  </m:ctrlPr>
                                </m:sSub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/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/>
                            <m:t>,</m:t>
                          </m:r>
                          <m:r>
                            <a:rPr lang="en-US" altLang="zh-TW" i="1"/>
                            <m:t>𝑢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/>
                                  </m:ctrlPr>
                                </m:sSub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i="1"/>
                        <m:t>=</m:t>
                      </m:r>
                      <m:r>
                        <a:rPr lang="en-US" altLang="zh-TW" i="1"/>
                        <m:t>𝑢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𝑚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1,2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  <m:r>
                            <a:rPr lang="en-US" altLang="zh-TW" i="1"/>
                            <m:t>,</m:t>
                          </m:r>
                          <m:r>
                            <a:rPr lang="en-US" altLang="zh-TW" i="1"/>
                            <m:t>𝑦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/>
                                  </m:ctrlPr>
                                </m:sSub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/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/>
                            <m:t>,</m:t>
                          </m:r>
                          <m:r>
                            <a:rPr lang="en-US" altLang="zh-TW" i="1"/>
                            <m:t>𝑢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/>
                                  </m:ctrlPr>
                                </m:sSub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i="1"/>
                        <m:t>=</m:t>
                      </m:r>
                      <m:r>
                        <a:rPr lang="en-US" altLang="zh-TW" i="1"/>
                        <m:t>𝑓</m:t>
                      </m:r>
                      <m:r>
                        <a:rPr lang="en-US" altLang="zh-TW" i="1"/>
                        <m:t>(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𝑥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r>
                        <a:rPr lang="en-US" altLang="zh-TW" i="1"/>
                        <m:t>,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𝑢</m:t>
                          </m:r>
                        </m:e>
                        <m:sub>
                          <m:r>
                            <a:rPr lang="en-US" altLang="zh-TW" i="1"/>
                            <m:t>𝑛</m:t>
                          </m:r>
                        </m:sub>
                      </m:sSub>
                      <m:r>
                        <a:rPr lang="en-US" altLang="zh-TW" i="1"/>
                        <m:t>)=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2,1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  <m:r>
                            <a:rPr lang="en-US" altLang="zh-TW" i="1"/>
                            <m:t>+</m:t>
                          </m:r>
                          <m:f>
                            <m:fPr>
                              <m:ctrlPr>
                                <a:rPr lang="zh-TW" altLang="zh-TW" i="1"/>
                              </m:ctrlPr>
                            </m:fPr>
                            <m:num>
                              <m:r>
                                <a:rPr lang="en-US" altLang="zh-TW" i="1"/>
                                <m:t>h</m:t>
                              </m:r>
                            </m:num>
                            <m:den>
                              <m:r>
                                <a:rPr lang="en-US" altLang="zh-TW" i="1"/>
                                <m:t>2</m:t>
                              </m:r>
                            </m:den>
                          </m:f>
                          <m:r>
                            <a:rPr lang="en-US" altLang="zh-TW" i="1"/>
                            <m:t>,</m:t>
                          </m:r>
                          <m:r>
                            <a:rPr lang="en-US" altLang="zh-TW" i="1"/>
                            <m:t>𝑦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/>
                                  </m:ctrlPr>
                                </m:sSub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/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/>
                            <m:t>+</m:t>
                          </m:r>
                          <m:f>
                            <m:fPr>
                              <m:ctrlPr>
                                <a:rPr lang="zh-TW" altLang="zh-TW" i="1"/>
                              </m:ctrlPr>
                            </m:fPr>
                            <m:num>
                              <m:r>
                                <a:rPr lang="en-US" altLang="zh-TW" i="1"/>
                                <m:t>h</m:t>
                              </m:r>
                            </m:num>
                            <m:den>
                              <m:r>
                                <a:rPr lang="en-US" altLang="zh-TW" i="1"/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𝑘</m:t>
                              </m:r>
                            </m:e>
                            <m:sub>
                              <m:r>
                                <a:rPr lang="en-US" altLang="zh-TW" i="1"/>
                                <m:t>1,1</m:t>
                              </m:r>
                            </m:sub>
                          </m:sSub>
                          <m:r>
                            <a:rPr lang="en-US" altLang="zh-TW" i="1"/>
                            <m:t>,</m:t>
                          </m:r>
                          <m:r>
                            <a:rPr lang="en-US" altLang="zh-TW" i="1"/>
                            <m:t>𝑢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/>
                                  </m:ctrlPr>
                                </m:sSub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/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/>
                            <m:t>+</m:t>
                          </m:r>
                          <m:f>
                            <m:fPr>
                              <m:ctrlPr>
                                <a:rPr lang="zh-TW" altLang="zh-TW" i="1"/>
                              </m:ctrlPr>
                            </m:fPr>
                            <m:num>
                              <m:r>
                                <a:rPr lang="en-US" altLang="zh-TW" i="1"/>
                                <m:t>h</m:t>
                              </m:r>
                            </m:num>
                            <m:den>
                              <m:r>
                                <a:rPr lang="en-US" altLang="zh-TW" i="1"/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𝑘</m:t>
                              </m:r>
                            </m:e>
                            <m:sub>
                              <m:r>
                                <a:rPr lang="en-US" altLang="zh-TW" i="1"/>
                                <m:t>1,2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𝑚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2,2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  <m:r>
                            <a:rPr lang="en-US" altLang="zh-TW" i="1"/>
                            <m:t>+</m:t>
                          </m:r>
                          <m:f>
                            <m:fPr>
                              <m:ctrlPr>
                                <a:rPr lang="zh-TW" altLang="zh-TW" i="1"/>
                              </m:ctrlPr>
                            </m:fPr>
                            <m:num>
                              <m:r>
                                <a:rPr lang="en-US" altLang="zh-TW" i="1"/>
                                <m:t>h</m:t>
                              </m:r>
                            </m:num>
                            <m:den>
                              <m:r>
                                <a:rPr lang="en-US" altLang="zh-TW" i="1"/>
                                <m:t>2</m:t>
                              </m:r>
                            </m:den>
                          </m:f>
                          <m:r>
                            <a:rPr lang="en-US" altLang="zh-TW" i="1"/>
                            <m:t>,</m:t>
                          </m:r>
                          <m:r>
                            <a:rPr lang="en-US" altLang="zh-TW" i="1"/>
                            <m:t>𝑦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/>
                                  </m:ctrlPr>
                                </m:sSub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/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/>
                            <m:t>+</m:t>
                          </m:r>
                          <m:f>
                            <m:fPr>
                              <m:ctrlPr>
                                <a:rPr lang="zh-TW" altLang="zh-TW" i="1"/>
                              </m:ctrlPr>
                            </m:fPr>
                            <m:num>
                              <m:r>
                                <a:rPr lang="en-US" altLang="zh-TW" i="1"/>
                                <m:t>h</m:t>
                              </m:r>
                            </m:num>
                            <m:den>
                              <m:r>
                                <a:rPr lang="en-US" altLang="zh-TW" i="1"/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𝑘</m:t>
                              </m:r>
                            </m:e>
                            <m:sub>
                              <m:r>
                                <a:rPr lang="en-US" altLang="zh-TW" i="1"/>
                                <m:t>1,1</m:t>
                              </m:r>
                            </m:sub>
                          </m:sSub>
                          <m:r>
                            <a:rPr lang="en-US" altLang="zh-TW" i="1"/>
                            <m:t>,</m:t>
                          </m:r>
                          <m:r>
                            <a:rPr lang="en-US" altLang="zh-TW" i="1"/>
                            <m:t>𝑢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/>
                                  </m:ctrlPr>
                                </m:sSub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/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/>
                            <m:t>+</m:t>
                          </m:r>
                          <m:f>
                            <m:fPr>
                              <m:ctrlPr>
                                <a:rPr lang="zh-TW" altLang="zh-TW" i="1"/>
                              </m:ctrlPr>
                            </m:fPr>
                            <m:num>
                              <m:r>
                                <a:rPr lang="en-US" altLang="zh-TW" i="1"/>
                                <m:t>h</m:t>
                              </m:r>
                            </m:num>
                            <m:den>
                              <m:r>
                                <a:rPr lang="en-US" altLang="zh-TW" i="1"/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𝑘</m:t>
                              </m:r>
                            </m:e>
                            <m:sub>
                              <m:r>
                                <a:rPr lang="en-US" altLang="zh-TW" i="1"/>
                                <m:t>1,2</m:t>
                              </m:r>
                            </m:sub>
                          </m:sSub>
                        </m:e>
                      </m:d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𝑘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639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Second-order BVP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𝑦</m:t>
                        </m:r>
                      </m:e>
                      <m:sup>
                        <m:r>
                          <a:rPr lang="en-US" altLang="zh-TW" i="1"/>
                          <m:t>′′</m:t>
                        </m:r>
                      </m:sup>
                    </m:s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𝑥</m:t>
                        </m:r>
                      </m:e>
                    </m:d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𝑥</m:t>
                        </m:r>
                        <m:r>
                          <a:rPr lang="en-US" altLang="zh-TW" i="1"/>
                          <m:t>,</m:t>
                        </m:r>
                        <m:r>
                          <a:rPr lang="en-US" altLang="zh-TW" i="1"/>
                          <m:t>𝑦</m:t>
                        </m:r>
                        <m:r>
                          <a:rPr lang="en-US" altLang="zh-TW" i="1"/>
                          <m:t>,</m:t>
                        </m:r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𝑦</m:t>
                            </m:r>
                          </m:e>
                          <m:sup>
                            <m:r>
                              <a:rPr lang="en-US" altLang="zh-TW" i="1"/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/>
                      <m:t> , </m:t>
                    </m:r>
                    <m:r>
                      <a:rPr lang="en-US" altLang="zh-TW" i="1"/>
                      <m:t>𝑦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𝑎</m:t>
                        </m:r>
                      </m:e>
                    </m:d>
                    <m:r>
                      <a:rPr lang="en-US" altLang="zh-TW" i="1"/>
                      <m:t>=</m:t>
                    </m:r>
                    <m:r>
                      <a:rPr lang="en-US" altLang="zh-TW" i="1"/>
                      <m:t>𝛼</m:t>
                    </m:r>
                    <m:r>
                      <a:rPr lang="en-US" altLang="zh-TW" i="1"/>
                      <m:t> , </m:t>
                    </m:r>
                    <m:r>
                      <a:rPr lang="en-US" altLang="zh-TW" i="1"/>
                      <m:t>𝑦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𝑏</m:t>
                        </m:r>
                      </m:e>
                    </m:d>
                    <m:r>
                      <a:rPr lang="en-US" altLang="zh-TW" i="1"/>
                      <m:t>=</m:t>
                    </m:r>
                    <m:r>
                      <a:rPr lang="en-US" altLang="zh-TW" i="1"/>
                      <m:t>𝛽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不用一階系統，可改以</a:t>
                </a:r>
                <a:r>
                  <a:rPr lang="en-US" altLang="zh-TW" dirty="0"/>
                  <a:t>finite difference Method</a:t>
                </a:r>
                <a:endParaRPr lang="zh-TW" altLang="zh-TW" dirty="0"/>
              </a:p>
              <a:p>
                <a:r>
                  <a:rPr lang="zh-TW" altLang="zh-TW" dirty="0"/>
                  <a:t>概念</a:t>
                </a:r>
                <a:r>
                  <a:rPr lang="en-US" altLang="zh-TW" dirty="0"/>
                  <a:t>: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  <m:sup>
                          <m:r>
                            <a:rPr lang="en-US" altLang="zh-TW" i="1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x</m:t>
                          </m:r>
                        </m:e>
                      </m:d>
                      <m:r>
                        <a:rPr lang="en-US" altLang="zh-TW"/>
                        <m:t>=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1</m:t>
                          </m:r>
                        </m:num>
                        <m:den>
                          <m:r>
                            <a:rPr lang="en-US" altLang="zh-TW" i="1"/>
                            <m:t>h</m:t>
                          </m:r>
                        </m:den>
                      </m:f>
                      <m:r>
                        <a:rPr lang="en-US" altLang="zh-TW" i="1"/>
                        <m:t>[</m:t>
                      </m:r>
                      <m:r>
                        <a:rPr lang="en-US" altLang="zh-TW" i="1"/>
                        <m:t>𝑦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a:rPr lang="en-US" altLang="zh-TW" i="1"/>
                            <m:t>𝑥</m:t>
                          </m:r>
                          <m:r>
                            <a:rPr lang="en-US" altLang="zh-TW" i="1"/>
                            <m:t>+</m:t>
                          </m:r>
                          <m:r>
                            <a:rPr lang="en-US" altLang="zh-TW" i="1"/>
                            <m:t>h</m:t>
                          </m:r>
                        </m:e>
                      </m:d>
                      <m:r>
                        <a:rPr lang="en-US" altLang="zh-TW" i="1"/>
                        <m:t>−</m:t>
                      </m:r>
                      <m:r>
                        <a:rPr lang="en-US" altLang="zh-TW" i="1"/>
                        <m:t>𝑦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a:rPr lang="en-US" altLang="zh-TW" i="1"/>
                            <m:t>𝑥</m:t>
                          </m:r>
                        </m:e>
                      </m:d>
                      <m:r>
                        <a:rPr lang="en-US" altLang="zh-TW" i="1"/>
                        <m:t>]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 </a:t>
                </a:r>
                <a:r>
                  <a:rPr lang="en-US" altLang="zh-TW" dirty="0" smtClean="0"/>
                  <a:t>  +)</a:t>
                </a:r>
                <a:r>
                  <a:rPr lang="en-US" altLang="zh-TW" dirty="0"/>
                  <a:t>	</a:t>
                </a:r>
                <a:r>
                  <a:rPr lang="en-US" altLang="zh-TW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/>
                          <m:t>y</m:t>
                        </m:r>
                      </m:e>
                      <m:sup>
                        <m:r>
                          <a:rPr lang="en-US" altLang="zh-TW" i="1"/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</m:e>
                    </m:d>
                    <m:r>
                      <a:rPr lang="en-US" altLang="zh-TW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h</m:t>
                        </m:r>
                      </m:den>
                    </m:f>
                    <m:r>
                      <a:rPr lang="en-US" altLang="zh-TW" i="1"/>
                      <m:t>[</m:t>
                    </m:r>
                    <m:r>
                      <a:rPr lang="en-US" altLang="zh-TW" i="1"/>
                      <m:t>𝑦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𝑥</m:t>
                        </m:r>
                      </m:e>
                    </m:d>
                    <m:r>
                      <a:rPr lang="en-US" altLang="zh-TW" i="1"/>
                      <m:t>−</m:t>
                    </m:r>
                    <m:r>
                      <a:rPr lang="en-US" altLang="zh-TW" i="1"/>
                      <m:t>𝑦</m:t>
                    </m:r>
                    <m:r>
                      <a:rPr lang="en-US" altLang="zh-TW" i="1"/>
                      <m:t>(</m:t>
                    </m:r>
                    <m:r>
                      <a:rPr lang="en-US" altLang="zh-TW" i="1"/>
                      <m:t>𝑥</m:t>
                    </m:r>
                    <m:r>
                      <a:rPr lang="en-US" altLang="zh-TW" i="1"/>
                      <m:t>−</m:t>
                    </m:r>
                    <m:r>
                      <a:rPr lang="en-US" altLang="zh-TW" i="1"/>
                      <m:t>h</m:t>
                    </m:r>
                    <m:r>
                      <a:rPr lang="en-US" altLang="zh-TW" i="1"/>
                      <m:t>)]</m:t>
                    </m:r>
                  </m:oMath>
                </a14:m>
                <a:r>
                  <a:rPr lang="en-US" altLang="zh-TW" dirty="0"/>
                  <a:t>	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		_________________________________________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/>
                          <m:t>y</m:t>
                        </m:r>
                      </m:e>
                      <m:sup>
                        <m:r>
                          <a:rPr lang="en-US" altLang="zh-TW" i="1"/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</m:e>
                    </m:d>
                    <m:r>
                      <a:rPr lang="en-US" altLang="zh-TW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a:rPr lang="en-US" altLang="zh-TW" i="1"/>
                          <m:t>2</m:t>
                        </m:r>
                        <m:r>
                          <a:rPr lang="en-US" altLang="zh-TW" i="1"/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𝑦</m:t>
                        </m:r>
                        <m:d>
                          <m:dPr>
                            <m:ctrlPr>
                              <a:rPr lang="zh-TW" altLang="zh-TW" i="1"/>
                            </m:ctrlPr>
                          </m:dPr>
                          <m:e>
                            <m:r>
                              <a:rPr lang="en-US" altLang="zh-TW" i="1"/>
                              <m:t>𝑥</m:t>
                            </m:r>
                            <m:r>
                              <a:rPr lang="en-US" altLang="zh-TW" i="1"/>
                              <m:t>+</m:t>
                            </m:r>
                            <m:r>
                              <a:rPr lang="en-US" altLang="zh-TW" i="1"/>
                              <m:t>h</m:t>
                            </m:r>
                          </m:e>
                        </m:d>
                        <m:r>
                          <a:rPr lang="en-US" altLang="zh-TW" i="1"/>
                          <m:t>−</m:t>
                        </m:r>
                        <m:r>
                          <a:rPr lang="en-US" altLang="zh-TW" i="1"/>
                          <m:t>𝑦</m:t>
                        </m:r>
                        <m:d>
                          <m:dPr>
                            <m:ctrlPr>
                              <a:rPr lang="zh-TW" altLang="zh-TW" i="1"/>
                            </m:ctrlPr>
                          </m:dPr>
                          <m:e>
                            <m:r>
                              <a:rPr lang="en-US" altLang="zh-TW" i="1"/>
                              <m:t>𝑥</m:t>
                            </m:r>
                            <m:r>
                              <a:rPr lang="en-US" altLang="zh-TW" i="1"/>
                              <m:t>−</m:t>
                            </m:r>
                            <m:r>
                              <a:rPr lang="en-US" altLang="zh-TW" i="1"/>
                              <m:t>h</m:t>
                            </m:r>
                          </m:e>
                        </m:d>
                      </m:e>
                    </m:d>
                    <m:r>
                      <a:rPr lang="en-US" altLang="zh-TW"/>
                      <m:t>……….(1)</m:t>
                    </m:r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188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Ignore 3</a:t>
                </a:r>
                <a:r>
                  <a:rPr lang="zh-TW" altLang="zh-TW" dirty="0"/>
                  <a:t>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x</m:t>
                          </m:r>
                          <m:r>
                            <a:rPr lang="en-US" altLang="zh-TW"/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/>
                            <m:t>h</m:t>
                          </m:r>
                        </m:e>
                      </m:d>
                      <m:r>
                        <a:rPr lang="en-US" altLang="zh-TW"/>
                        <m:t>=</m:t>
                      </m:r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x</m:t>
                          </m:r>
                        </m:e>
                      </m:d>
                      <m:r>
                        <a:rPr lang="en-US" altLang="zh-TW"/>
                        <m:t>+</m:t>
                      </m:r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  <m:sup>
                          <m:r>
                            <a:rPr lang="en-US" altLang="zh-TW" i="1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/>
                        <m:t>h</m:t>
                      </m:r>
                      <m:r>
                        <a:rPr lang="en-US" altLang="zh-TW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a:rPr lang="en-US" altLang="zh-TW" i="1"/>
                                <m:t>h</m:t>
                              </m:r>
                            </m:e>
                            <m:sup>
                              <m:r>
                                <a:rPr lang="en-US" altLang="zh-TW" i="1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/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a:rPr lang="en-US" altLang="zh-TW" i="1"/>
                            <m:t>𝑦</m:t>
                          </m:r>
                        </m:e>
                        <m:sup>
                          <m:r>
                            <a:rPr lang="en-US" altLang="zh-TW" i="1"/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a:rPr lang="en-US" altLang="zh-TW" i="1"/>
                            <m:t>𝑥</m:t>
                          </m:r>
                        </m:e>
                      </m:d>
                      <m:r>
                        <a:rPr lang="en-US" altLang="zh-TW" i="1"/>
                        <m:t>+…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   +)</a:t>
                </a:r>
                <a:r>
                  <a:rPr lang="en-US" altLang="zh-TW" dirty="0"/>
                  <a:t>	</a:t>
                </a: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y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  <m:r>
                          <a:rPr lang="en-US" altLang="zh-TW" i="1"/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/>
                          <m:t>h</m:t>
                        </m:r>
                      </m:e>
                    </m:d>
                    <m:r>
                      <a:rPr lang="en-US" altLang="zh-TW"/>
                      <m:t>=</m:t>
                    </m:r>
                    <m:r>
                      <m:rPr>
                        <m:sty m:val="p"/>
                      </m:rPr>
                      <a:rPr lang="en-US" altLang="zh-TW"/>
                      <m:t>y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</m:e>
                    </m:d>
                    <m:r>
                      <a:rPr lang="en-US" altLang="zh-TW" i="1"/>
                      <m:t>−</m:t>
                    </m:r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/>
                          <m:t>y</m:t>
                        </m:r>
                      </m:e>
                      <m:sup>
                        <m:r>
                          <a:rPr lang="en-US" altLang="zh-TW" i="1"/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/>
                      <m:t>h</m:t>
                    </m:r>
                    <m:r>
                      <a:rPr lang="en-US" altLang="zh-TW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h</m:t>
                            </m:r>
                          </m:e>
                          <m:sup>
                            <m:r>
                              <a:rPr lang="en-US" altLang="zh-TW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/>
                          <m:t>2!</m:t>
                        </m:r>
                      </m:den>
                    </m:f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𝑦</m:t>
                        </m:r>
                      </m:e>
                      <m:sup>
                        <m:r>
                          <a:rPr lang="en-US" altLang="zh-TW" i="1"/>
                          <m:t>′′</m:t>
                        </m:r>
                      </m:sup>
                    </m:s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𝑥</m:t>
                        </m:r>
                      </m:e>
                    </m:d>
                    <m:r>
                      <a:rPr lang="en-US" altLang="zh-TW" i="1"/>
                      <m:t>+…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_____________________________________________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TW"/>
                      <m:t>   </m:t>
                    </m:r>
                    <m:r>
                      <m:rPr>
                        <m:sty m:val="p"/>
                      </m:rPr>
                      <a:rPr lang="en-US" altLang="zh-TW"/>
                      <m:t>y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  <m:r>
                          <a:rPr lang="en-US" altLang="zh-TW"/>
                          <m:t>+</m:t>
                        </m:r>
                        <m:r>
                          <m:rPr>
                            <m:sty m:val="p"/>
                          </m:rPr>
                          <a:rPr lang="en-US" altLang="zh-TW"/>
                          <m:t>h</m:t>
                        </m:r>
                      </m:e>
                    </m:d>
                    <m:r>
                      <a:rPr lang="en-US" altLang="zh-TW"/>
                      <m:t>+</m:t>
                    </m:r>
                    <m:r>
                      <m:rPr>
                        <m:sty m:val="p"/>
                      </m:rPr>
                      <a:rPr lang="en-US" altLang="zh-TW"/>
                      <m:t>y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  <m:r>
                          <a:rPr lang="en-US" altLang="zh-TW" i="1"/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/>
                          <m:t>h</m:t>
                        </m:r>
                      </m:e>
                    </m:d>
                    <m:r>
                      <a:rPr lang="en-US" altLang="zh-TW"/>
                      <m:t>=2</m:t>
                    </m:r>
                    <m:r>
                      <m:rPr>
                        <m:sty m:val="p"/>
                      </m:rPr>
                      <a:rPr lang="en-US" altLang="zh-TW"/>
                      <m:t>y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</m:e>
                    </m:d>
                    <m:r>
                      <a:rPr lang="en-US" altLang="zh-TW"/>
                      <m:t>+</m:t>
                    </m:r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h</m:t>
                        </m:r>
                      </m:e>
                      <m:sup>
                        <m:r>
                          <a:rPr lang="en-US" altLang="zh-TW" i="1"/>
                          <m:t>2</m:t>
                        </m:r>
                      </m:sup>
                    </m:sSup>
                    <m:r>
                      <a:rPr lang="en-US" altLang="zh-TW" i="1"/>
                      <m:t>𝑦</m:t>
                    </m:r>
                    <m:r>
                      <a:rPr lang="en-US" altLang="zh-TW" i="1"/>
                      <m:t>′′(</m:t>
                    </m:r>
                    <m:r>
                      <a:rPr lang="en-US" altLang="zh-TW" i="1"/>
                      <m:t>𝑥</m:t>
                    </m:r>
                    <m:r>
                      <a:rPr lang="en-US" altLang="zh-TW" i="1"/>
                      <m:t>)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  <m:sup>
                          <m:r>
                            <a:rPr lang="en-US" altLang="zh-TW" i="1"/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x</m:t>
                          </m:r>
                        </m:e>
                      </m:d>
                      <m:r>
                        <a:rPr lang="en-US" altLang="zh-TW"/>
                        <m:t>=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𝑦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r>
                                <a:rPr lang="en-US" altLang="zh-TW" i="1"/>
                                <m:t>𝑥</m:t>
                              </m:r>
                              <m:r>
                                <a:rPr lang="en-US" altLang="zh-TW" i="1"/>
                                <m:t>+</m:t>
                              </m:r>
                              <m:r>
                                <a:rPr lang="en-US" altLang="zh-TW" i="1"/>
                                <m:t>h</m:t>
                              </m:r>
                            </m:e>
                          </m:d>
                          <m:r>
                            <a:rPr lang="en-US" altLang="zh-TW" i="1"/>
                            <m:t>−2</m:t>
                          </m:r>
                          <m:r>
                            <a:rPr lang="en-US" altLang="zh-TW" i="1"/>
                            <m:t>𝑦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</m:d>
                          <m:r>
                            <a:rPr lang="en-US" altLang="zh-TW" i="1"/>
                            <m:t>+</m:t>
                          </m:r>
                          <m:r>
                            <a:rPr lang="en-US" altLang="zh-TW" i="1"/>
                            <m:t>𝑦</m:t>
                          </m:r>
                          <m:r>
                            <a:rPr lang="en-US" altLang="zh-TW" i="1"/>
                            <m:t>(</m:t>
                          </m:r>
                          <m:r>
                            <a:rPr lang="en-US" altLang="zh-TW" i="1"/>
                            <m:t>𝑥</m:t>
                          </m:r>
                          <m:r>
                            <a:rPr lang="en-US" altLang="zh-TW" i="1"/>
                            <m:t>−</m:t>
                          </m:r>
                          <m:r>
                            <a:rPr lang="en-US" altLang="zh-TW" i="1"/>
                            <m:t>h</m:t>
                          </m:r>
                          <m:r>
                            <a:rPr lang="en-US" altLang="zh-TW" i="1"/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a:rPr lang="en-US" altLang="zh-TW" i="1"/>
                                <m:t>h</m:t>
                              </m:r>
                            </m:e>
                            <m:sup>
                              <m:r>
                                <a:rPr lang="en-US" altLang="zh-TW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/>
                        <m:t>…………(2)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99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TW" altLang="zh-TW" dirty="0"/>
                  <a:t>將</a:t>
                </a:r>
                <a:r>
                  <a:rPr lang="en-US" altLang="zh-TW" dirty="0"/>
                  <a:t>(1)(2)</a:t>
                </a:r>
                <a:r>
                  <a:rPr lang="zh-TW" altLang="zh-TW" dirty="0"/>
                  <a:t>代入一般</a:t>
                </a:r>
                <a:r>
                  <a:rPr lang="en-US" altLang="zh-TW" dirty="0"/>
                  <a:t>BVP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  <m:sup>
                          <m:r>
                            <a:rPr lang="en-US" altLang="zh-TW" i="1"/>
                            <m:t>′′</m:t>
                          </m:r>
                        </m:sup>
                      </m:sSup>
                      <m:r>
                        <a:rPr lang="en-US" altLang="zh-TW"/>
                        <m:t>+</m:t>
                      </m:r>
                      <m:r>
                        <m:rPr>
                          <m:sty m:val="p"/>
                        </m:rPr>
                        <a:rPr lang="en-US" altLang="zh-TW"/>
                        <m:t>p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x</m:t>
                          </m:r>
                        </m:e>
                      </m:d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</m:e>
                        <m:sup>
                          <m:r>
                            <a:rPr lang="en-US" altLang="zh-TW" i="1"/>
                            <m:t>′</m:t>
                          </m:r>
                        </m:sup>
                      </m:sSup>
                      <m:r>
                        <a:rPr lang="en-US" altLang="zh-TW"/>
                        <m:t>+</m:t>
                      </m:r>
                      <m:r>
                        <m:rPr>
                          <m:sty m:val="p"/>
                        </m:rPr>
                        <a:rPr lang="en-US" altLang="zh-TW"/>
                        <m:t>Q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r>
                        <a:rPr lang="en-US" altLang="zh-TW"/>
                        <m:t>=</m:t>
                      </m:r>
                      <m:r>
                        <m:rPr>
                          <m:sty m:val="p"/>
                        </m:rPr>
                        <a:rPr lang="en-US" altLang="zh-TW"/>
                        <m:t>f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x</m:t>
                          </m:r>
                        </m:e>
                      </m:d>
                      <m:r>
                        <a:rPr lang="en-US" altLang="zh-TW"/>
                        <m:t>, </m:t>
                      </m:r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a</m:t>
                          </m:r>
                        </m:e>
                      </m:d>
                      <m:r>
                        <a:rPr lang="en-US" altLang="zh-TW"/>
                        <m:t>=</m:t>
                      </m:r>
                      <m:r>
                        <m:rPr>
                          <m:sty m:val="p"/>
                        </m:rPr>
                        <a:rPr lang="en-US" altLang="zh-TW"/>
                        <m:t>α</m:t>
                      </m:r>
                      <m:r>
                        <a:rPr lang="en-US" altLang="zh-TW"/>
                        <m:t>, </m:t>
                      </m:r>
                      <m:r>
                        <m:rPr>
                          <m:sty m:val="p"/>
                        </m:rPr>
                        <a:rPr lang="en-US" altLang="zh-TW"/>
                        <m:t>y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b</m:t>
                          </m:r>
                        </m:e>
                      </m:d>
                      <m:r>
                        <a:rPr lang="en-US" altLang="zh-TW"/>
                        <m:t>=</m:t>
                      </m:r>
                      <m:r>
                        <m:rPr>
                          <m:sty m:val="p"/>
                        </m:rPr>
                        <a:rPr lang="en-US" altLang="zh-TW"/>
                        <m:t>β</m:t>
                      </m:r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𝑦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, 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𝑃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0</m:t>
                        </m:r>
                      </m:e>
                    </m:d>
                    <m:r>
                      <a:rPr lang="en-US" altLang="zh-TW" i="1"/>
                      <m:t>=</m:t>
                    </m:r>
                    <m:r>
                      <a:rPr lang="en-US" altLang="zh-TW" i="1"/>
                      <m:t>𝑃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, 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𝑄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𝑄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, 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, 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𝑎</m:t>
                    </m:r>
                    <m:r>
                      <a:rPr lang="en-US" altLang="zh-TW" i="1"/>
                      <m:t>+</m:t>
                    </m:r>
                    <m:r>
                      <a:rPr lang="en-US" altLang="zh-TW" i="1"/>
                      <m:t>𝑖h</m:t>
                    </m:r>
                    <m:r>
                      <a:rPr lang="en-US" altLang="zh-TW" i="1"/>
                      <m:t> , 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/>
                        <m:t>h</m:t>
                      </m:r>
                      <m:r>
                        <a:rPr lang="en-US" altLang="zh-TW" i="1"/>
                        <m:t>=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𝑏</m:t>
                          </m:r>
                          <m:r>
                            <a:rPr lang="en-US" altLang="zh-TW" i="1"/>
                            <m:t>−</m:t>
                          </m:r>
                          <m:r>
                            <a:rPr lang="en-US" altLang="zh-TW" i="1"/>
                            <m:t>𝑎</m:t>
                          </m:r>
                        </m:num>
                        <m:den>
                          <m:r>
                            <a:rPr lang="en-US" altLang="zh-TW" i="1"/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𝑦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  <m:r>
                              <a:rPr lang="en-US" altLang="zh-TW" i="1"/>
                              <m:t>+1</m:t>
                            </m:r>
                          </m:sub>
                        </m:sSub>
                        <m:r>
                          <a:rPr lang="en-US" altLang="zh-TW" i="1"/>
                          <m:t>−2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𝑦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 i="1"/>
                          <m:t>+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𝑦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  <m:r>
                              <a:rPr lang="en-US" altLang="zh-TW" i="1"/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h</m:t>
                            </m:r>
                          </m:e>
                          <m:sup>
                            <m:r>
                              <a:rPr lang="en-US" altLang="zh-TW" i="1"/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𝑃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𝑦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  <m:r>
                              <a:rPr lang="en-US" altLang="zh-TW" i="1"/>
                              <m:t>+1</m:t>
                            </m:r>
                          </m:sub>
                        </m:sSub>
                        <m:r>
                          <a:rPr lang="en-US" altLang="zh-TW" i="1"/>
                          <m:t>−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𝑦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  <m:r>
                              <a:rPr lang="en-US" altLang="zh-TW" i="1"/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2</m:t>
                            </m:r>
                          </m:e>
                          <m:sup>
                            <m:r>
                              <a:rPr lang="en-US" altLang="zh-TW" i="1"/>
                              <m:t>h</m:t>
                            </m:r>
                          </m:sup>
                        </m:sSup>
                      </m:den>
                    </m:f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𝑄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a:rPr lang="en-US" altLang="zh-TW"/>
                            <m:t>1+</m:t>
                          </m:r>
                          <m:f>
                            <m:fPr>
                              <m:ctrlPr>
                                <a:rPr lang="zh-TW" altLang="zh-TW" i="1"/>
                              </m:ctrlPr>
                            </m:fPr>
                            <m:num>
                              <m:r>
                                <a:rPr lang="en-US" altLang="zh-TW" i="1"/>
                                <m:t>h</m:t>
                              </m:r>
                            </m:num>
                            <m:den>
                              <m:r>
                                <a:rPr lang="en-US" altLang="zh-TW" i="1"/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𝑃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  <m:r>
                            <a:rPr lang="en-US" altLang="zh-TW" i="1"/>
                            <m:t>+1</m:t>
                          </m:r>
                        </m:sub>
                      </m:sSub>
                      <m:r>
                        <a:rPr lang="en-US" altLang="zh-TW" i="1"/>
                        <m:t>+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a:rPr lang="en-US" altLang="zh-TW" i="1"/>
                            <m:t>−2+</m:t>
                          </m:r>
                          <m:sSup>
                            <m:sSupPr>
                              <m:ctrlPr>
                                <a:rPr lang="zh-TW" altLang="zh-TW" i="1"/>
                              </m:ctrlPr>
                            </m:sSupPr>
                            <m:e>
                              <m:r>
                                <a:rPr lang="en-US" altLang="zh-TW" i="1"/>
                                <m:t>h</m:t>
                              </m:r>
                            </m:e>
                            <m:sup>
                              <m:r>
                                <a:rPr lang="en-US" altLang="zh-TW" i="1"/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𝑄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+</m:t>
                      </m:r>
                      <m:d>
                        <m:dPr>
                          <m:ctrlPr>
                            <a:rPr lang="zh-TW" altLang="zh-TW" i="1"/>
                          </m:ctrlPr>
                        </m:dPr>
                        <m:e>
                          <m:r>
                            <a:rPr lang="en-US" altLang="zh-TW" i="1"/>
                            <m:t>1−</m:t>
                          </m:r>
                          <m:f>
                            <m:fPr>
                              <m:ctrlPr>
                                <a:rPr lang="zh-TW" altLang="zh-TW" i="1"/>
                              </m:ctrlPr>
                            </m:fPr>
                            <m:num>
                              <m:r>
                                <a:rPr lang="en-US" altLang="zh-TW" i="1"/>
                                <m:t>h</m:t>
                              </m:r>
                            </m:num>
                            <m:den>
                              <m:r>
                                <a:rPr lang="en-US" altLang="zh-TW" i="1"/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𝑃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p>
                        <m:sSupPr>
                          <m:ctrlPr>
                            <a:rPr lang="zh-TW" altLang="zh-TW" i="1"/>
                          </m:ctrlPr>
                        </m:sSupPr>
                        <m:e>
                          <m:r>
                            <a:rPr lang="en-US" altLang="zh-TW" i="1"/>
                            <m:t>h</m:t>
                          </m:r>
                        </m:e>
                        <m:sup>
                          <m:r>
                            <a:rPr lang="en-US" altLang="zh-TW" i="1"/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𝑓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…………(1)</m:t>
                      </m:r>
                    </m:oMath>
                  </m:oMathPara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96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Euler’s Method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/>
                  <a:t>以圖觀之</a:t>
                </a:r>
                <a:r>
                  <a:rPr lang="en-US" altLang="zh-TW" dirty="0"/>
                  <a:t>          </a:t>
                </a:r>
                <a:r>
                  <a:rPr lang="zh-TW" altLang="zh-TW" dirty="0"/>
                  <a:t>斜率</a:t>
                </a:r>
                <a:r>
                  <a:rPr lang="en-US" altLang="zh-TW" dirty="0"/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 descr="C:\Users\NCKU\Desktop\圖片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9" y="2646770"/>
            <a:ext cx="4422185" cy="40806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703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High-order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TW" dirty="0" smtClean="0"/>
                  <a:t>(1)Finite </a:t>
                </a:r>
                <a:r>
                  <a:rPr lang="en-US" altLang="zh-TW" dirty="0"/>
                  <a:t>Difference Method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,…,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  <m:r>
                          <a:rPr lang="en-US" altLang="zh-TW" i="1"/>
                          <m:t>−1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可得</a:t>
                </a:r>
                <a:r>
                  <a:rPr lang="en-US" altLang="zh-TW" dirty="0"/>
                  <a:t>n-1</a:t>
                </a:r>
                <a:r>
                  <a:rPr lang="zh-TW" altLang="zh-TW" dirty="0"/>
                  <a:t>條</a:t>
                </a:r>
                <a:r>
                  <a:rPr lang="en-US" altLang="zh-TW" dirty="0"/>
                  <a:t>equation</a:t>
                </a:r>
                <a:r>
                  <a:rPr lang="zh-TW" altLang="zh-TW" dirty="0"/>
                  <a:t>，有</a:t>
                </a:r>
                <a:r>
                  <a:rPr lang="en-US" altLang="zh-TW" dirty="0"/>
                  <a:t>n-1</a:t>
                </a:r>
                <a:r>
                  <a:rPr lang="zh-TW" altLang="zh-TW" dirty="0"/>
                  <a:t>個未知數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,…,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  <m:r>
                          <a:rPr lang="en-US" altLang="zh-TW" i="1"/>
                          <m:t>−1</m:t>
                        </m:r>
                      </m:sub>
                    </m:sSub>
                  </m:oMath>
                </a14:m>
                <a:r>
                  <a:rPr lang="en-US" altLang="zh-TW" dirty="0"/>
                  <a:t>  </a:t>
                </a:r>
                <a:r>
                  <a:rPr lang="zh-TW" altLang="zh-TW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𝛼</m:t>
                    </m:r>
                    <m:r>
                      <a:rPr lang="zh-TW" altLang="zh-TW" i="1"/>
                      <m:t>，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𝛽</m:t>
                    </m:r>
                  </m:oMath>
                </a14:m>
                <a:r>
                  <a:rPr lang="zh-TW" altLang="zh-TW" dirty="0"/>
                  <a:t>已知</a:t>
                </a:r>
              </a:p>
              <a:p>
                <a:pPr marL="0" indent="0">
                  <a:buNone/>
                </a:pPr>
                <a:r>
                  <a:rPr lang="zh-TW" altLang="zh-TW" dirty="0"/>
                  <a:t>可解出</a:t>
                </a:r>
                <a:r>
                  <a:rPr lang="en-US" altLang="zh-TW" dirty="0"/>
                  <a:t>y</a:t>
                </a:r>
                <a:r>
                  <a:rPr lang="zh-TW" altLang="zh-TW" dirty="0"/>
                  <a:t>在這些</a:t>
                </a:r>
                <a:r>
                  <a:rPr lang="en-US" altLang="zh-TW" dirty="0"/>
                  <a:t>interior point 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value</a:t>
                </a:r>
                <a:r>
                  <a:rPr lang="zh-TW" altLang="zh-TW" dirty="0"/>
                  <a:t>。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6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TW" dirty="0" err="1"/>
              <a:t>Runge-Kutta</a:t>
            </a:r>
            <a:r>
              <a:rPr lang="en-US" altLang="zh-TW" dirty="0"/>
              <a:t>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 smtClean="0"/>
                  <a:t>改善</a:t>
                </a:r>
                <a:r>
                  <a:rPr lang="en-US" altLang="zh-TW" dirty="0"/>
                  <a:t>Euler’s Method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r>
                      <a:rPr lang="zh-TW" altLang="zh-TW" i="1"/>
                      <m:t>。</m:t>
                    </m:r>
                    <m:r>
                      <a:rPr lang="en-US" altLang="zh-TW" i="1"/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 i="1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zh-TW" altLang="zh-TW" dirty="0" smtClean="0"/>
                  <a:t>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zh-TW" dirty="0"/>
                  <a:t>時，可利用前一點的函數值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zh-TW" altLang="zh-TW" dirty="0"/>
                  <a:t>加上前一點處的斜率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f</m:t>
                    </m:r>
                    <m:r>
                      <a:rPr lang="en-US" altLang="zh-TW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zh-TW" dirty="0"/>
                  <a:t>乘上</a:t>
                </a:r>
                <a:r>
                  <a:rPr lang="en-US" altLang="zh-TW" dirty="0"/>
                  <a:t>h</a:t>
                </a:r>
                <a:r>
                  <a:rPr lang="zh-TW" altLang="zh-TW" dirty="0"/>
                  <a:t>這種方法，很明顯的將誤差逐漸累積使得結果的正確性較</a:t>
                </a:r>
                <a:r>
                  <a:rPr lang="zh-TW" altLang="zh-TW" dirty="0" smtClean="0"/>
                  <a:t>差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zh-TW" dirty="0"/>
                  <a:t>改善方法</a:t>
                </a:r>
                <a:r>
                  <a:rPr lang="en-US" altLang="zh-TW" dirty="0" smtClean="0"/>
                  <a:t>:</a:t>
                </a:r>
                <a:br>
                  <a:rPr lang="en-US" altLang="zh-TW" dirty="0" smtClean="0"/>
                </a:br>
                <a:r>
                  <a:rPr lang="zh-TW" altLang="zh-TW" dirty="0" smtClean="0"/>
                  <a:t>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zh-TW" altLang="zh-TW" dirty="0"/>
                  <a:t>時，先在球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f</m:t>
                    </m:r>
                    <m:r>
                      <a:rPr lang="en-US" altLang="zh-TW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/>
                      <m:t>)</m:t>
                    </m:r>
                  </m:oMath>
                </a14:m>
                <a:r>
                  <a:rPr lang="zh-TW" altLang="zh-TW" dirty="0"/>
                  <a:t>的近似值時，加以適當修正。考慮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zh-TW" altLang="zh-TW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</m:oMath>
                </a14:m>
                <a:r>
                  <a:rPr lang="zh-TW" altLang="zh-TW" dirty="0"/>
                  <a:t>中，有幾個特定點，分別計算他們的函數值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 [</a:t>
                </a:r>
                <a:r>
                  <a:rPr lang="zh-TW" altLang="zh-TW" dirty="0"/>
                  <a:t>如</a:t>
                </a:r>
                <a:r>
                  <a:rPr lang="en-US" altLang="zh-TW" dirty="0"/>
                  <a:t>Euler</a:t>
                </a:r>
                <a:r>
                  <a:rPr lang="zh-TW" altLang="zh-TW" dirty="0"/>
                  <a:t>僅考慮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zh-TW" altLang="zh-TW" dirty="0"/>
                  <a:t>這點的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f</m:t>
                    </m:r>
                    <m:r>
                      <a:rPr lang="en-US" altLang="zh-TW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/>
                      <m:t>)</m:t>
                    </m:r>
                  </m:oMath>
                </a14:m>
                <a:r>
                  <a:rPr lang="en-US" altLang="zh-TW" dirty="0"/>
                  <a:t>] </a:t>
                </a:r>
                <a:r>
                  <a:rPr lang="zh-TW" altLang="zh-TW" dirty="0"/>
                  <a:t>並乘上是當的比重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</m:oMath>
                </a14:m>
                <a:r>
                  <a:rPr lang="zh-TW" altLang="zh-TW" dirty="0"/>
                  <a:t>，取代原先的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f</m:t>
                    </m:r>
                    <m:r>
                      <a:rPr lang="en-US" altLang="zh-TW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/>
                      <m:t>)</m:t>
                    </m:r>
                  </m:oMath>
                </a14:m>
                <a:r>
                  <a:rPr lang="zh-TW" altLang="zh-TW" dirty="0"/>
                  <a:t>。這種方法即是</a:t>
                </a:r>
                <a:r>
                  <a:rPr lang="en-US" altLang="zh-TW" dirty="0" err="1"/>
                  <a:t>Runge-Kutta</a:t>
                </a:r>
                <a:r>
                  <a:rPr lang="en-US" altLang="zh-TW" dirty="0"/>
                  <a:t> Method.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96" b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0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/>
                        </m:ctrlPr>
                      </m:naryPr>
                      <m:sub>
                        <m:r>
                          <a:rPr lang="en-US" altLang="zh-TW" i="1"/>
                          <m:t>𝑗</m:t>
                        </m:r>
                        <m:r>
                          <a:rPr lang="en-US" altLang="zh-TW" i="1"/>
                          <m:t>=1</m:t>
                        </m:r>
                      </m:sub>
                      <m:sup>
                        <m:r>
                          <a:rPr lang="en-US" altLang="zh-TW" i="1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𝜔</m:t>
                            </m:r>
                          </m:e>
                          <m:sub>
                            <m:r>
                              <a:rPr lang="en-US" altLang="zh-TW" i="1"/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i="1"/>
                      <m:t>h</m:t>
                    </m:r>
                    <m:r>
                      <a:rPr lang="en-US" altLang="zh-TW" i="1"/>
                      <m:t> 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……….(3)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</m:oMath>
                </a14:m>
                <a:r>
                  <a:rPr lang="zh-TW" altLang="zh-TW" dirty="0"/>
                  <a:t>的本質仍是</a:t>
                </a:r>
                <a:r>
                  <a:rPr lang="en-US" altLang="zh-TW" i="1" dirty="0"/>
                  <a:t>f</a:t>
                </a:r>
                <a:r>
                  <a:rPr lang="zh-TW" altLang="zh-TW" i="1" dirty="0"/>
                  <a:t>，</a:t>
                </a:r>
                <a:r>
                  <a:rPr lang="zh-TW" altLang="zh-TW" dirty="0"/>
                  <a:t>故</a:t>
                </a:r>
                <a:r>
                  <a:rPr lang="en-US" altLang="zh-TW" dirty="0"/>
                  <a:t>K(</a:t>
                </a:r>
                <a:r>
                  <a:rPr lang="en-US" altLang="zh-TW" dirty="0" err="1"/>
                  <a:t>x,u</a:t>
                </a:r>
                <a:r>
                  <a:rPr lang="en-US" altLang="zh-TW" dirty="0"/>
                  <a:t>)=f(</a:t>
                </a:r>
                <a:r>
                  <a:rPr lang="en-US" altLang="zh-TW" dirty="0" err="1"/>
                  <a:t>x,u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≤</m:t>
                    </m:r>
                    <m:r>
                      <a:rPr lang="en-US" altLang="zh-TW" i="1"/>
                      <m:t>𝑥</m:t>
                    </m:r>
                    <m:r>
                      <a:rPr lang="en-US" altLang="zh-TW" i="1"/>
                      <m:t>≤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</m:oMath>
                </a14:m>
                <a:r>
                  <a:rPr lang="zh-TW" altLang="zh-TW" dirty="0"/>
                  <a:t>，</a:t>
                </a:r>
              </a:p>
              <a:p>
                <a:pPr marL="0" indent="0">
                  <a:buNone/>
                </a:pPr>
                <a:r>
                  <a:rPr lang="zh-TW" altLang="en-US" dirty="0" smtClean="0"/>
                  <a:t>   </a:t>
                </a:r>
                <a:r>
                  <a:rPr lang="zh-TW" altLang="zh-TW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𝑐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  <m:r>
                      <a:rPr lang="en-US" altLang="zh-TW" i="1"/>
                      <m:t>h</m:t>
                    </m:r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/>
                        </m:ctrlPr>
                      </m:naryPr>
                      <m:sub>
                        <m:r>
                          <a:rPr lang="en-US" altLang="zh-TW" i="1"/>
                          <m:t>𝑠</m:t>
                        </m:r>
                        <m:r>
                          <a:rPr lang="en-US" altLang="zh-TW" i="1"/>
                          <m:t>=1</m:t>
                        </m:r>
                      </m:sub>
                      <m:sup>
                        <m:r>
                          <a:rPr lang="en-US" altLang="zh-TW" i="1"/>
                          <m:t>𝑗</m:t>
                        </m:r>
                        <m:r>
                          <a:rPr lang="en-US" altLang="zh-TW" i="1"/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𝑎</m:t>
                            </m:r>
                          </m:e>
                          <m:sub>
                            <m:r>
                              <a:rPr lang="en-US" altLang="zh-TW" i="1"/>
                              <m:t>𝑗𝑠</m:t>
                            </m:r>
                          </m:sub>
                        </m:sSub>
                        <m:r>
                          <a:rPr lang="en-US" altLang="zh-TW" i="1"/>
                          <m:t>h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𝐾</m:t>
                            </m:r>
                          </m:e>
                          <m:sub>
                            <m:r>
                              <a:rPr lang="en-US" altLang="zh-TW" i="1"/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𝑐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=0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   </a:t>
                </a:r>
                <a:r>
                  <a:rPr lang="zh-TW" altLang="zh-TW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𝑐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𝑎</m:t>
                        </m:r>
                      </m:e>
                      <m:sub>
                        <m:r>
                          <a:rPr lang="en-US" altLang="zh-TW" i="1"/>
                          <m:t>𝑗𝑠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zh-TW" dirty="0"/>
                  <a:t>待求，期望與真正的泰勒展開式一樣，但卻不用</a:t>
                </a:r>
                <a:r>
                  <a:rPr lang="zh-TW" altLang="zh-TW" dirty="0" smtClean="0"/>
                  <a:t>得</a:t>
                </a:r>
                <a:r>
                  <a:rPr lang="zh-TW" altLang="en-US" dirty="0" smtClean="0"/>
                  <a:t>  </a:t>
                </a:r>
                <a:r>
                  <a:rPr lang="zh-TW" altLang="zh-TW" dirty="0" smtClean="0"/>
                  <a:t>到</a:t>
                </a:r>
                <a:r>
                  <a:rPr lang="zh-TW" altLang="zh-TW" dirty="0"/>
                  <a:t>高階的微分函數。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6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 smtClean="0"/>
                  <a:t>例子</a:t>
                </a:r>
                <a:r>
                  <a:rPr lang="en-US" altLang="zh-TW" dirty="0" smtClean="0"/>
                  <a:t>:</a:t>
                </a:r>
                <a:br>
                  <a:rPr lang="en-US" altLang="zh-TW" dirty="0" smtClean="0"/>
                </a:br>
                <a:r>
                  <a:rPr lang="zh-TW" altLang="zh-TW" dirty="0" smtClean="0"/>
                  <a:t>一</a:t>
                </a:r>
                <a:r>
                  <a:rPr lang="zh-TW" altLang="zh-TW" dirty="0"/>
                  <a:t>階時，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zh-TW" altLang="zh-TW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/>
                      <m:t>=</m:t>
                    </m:r>
                    <m:r>
                      <m:rPr>
                        <m:sty m:val="p"/>
                      </m:rPr>
                      <a:rPr lang="en-US" altLang="zh-TW"/>
                      <m:t>f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𝑐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</m:oMath>
                </a14:m>
                <a:r>
                  <a:rPr lang="zh-TW" altLang="zh-TW" dirty="0"/>
                  <a:t>已知為</a:t>
                </a:r>
                <a:r>
                  <a:rPr lang="en-US" altLang="zh-TW" dirty="0"/>
                  <a:t>0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h𝑓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zh-TW" dirty="0"/>
                  <a:t>此時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</m:oMath>
                </a14:m>
                <a:r>
                  <a:rPr lang="zh-TW" altLang="zh-TW" dirty="0"/>
                  <a:t>必為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，即</a:t>
                </a:r>
                <a:r>
                  <a:rPr lang="en-US" altLang="zh-TW" dirty="0"/>
                  <a:t>Euler’s </a:t>
                </a:r>
                <a:r>
                  <a:rPr lang="en-US" altLang="zh-TW" dirty="0" smtClean="0"/>
                  <a:t>Method</a:t>
                </a:r>
              </a:p>
              <a:p>
                <a:endParaRPr lang="en-US" altLang="zh-TW" dirty="0" smtClean="0"/>
              </a:p>
              <a:p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38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zh-TW" dirty="0" smtClean="0"/>
                  <a:t>二階時，將解</a:t>
                </a:r>
                <a:r>
                  <a:rPr lang="en-US" altLang="zh-TW" dirty="0"/>
                  <a:t>(1)</a:t>
                </a:r>
                <a:r>
                  <a:rPr lang="zh-TW" altLang="zh-TW" dirty="0"/>
                  <a:t>的泰勒展開至</a:t>
                </a:r>
                <a:r>
                  <a:rPr lang="en-US" altLang="zh-TW" dirty="0"/>
                  <a:t>3</a:t>
                </a:r>
                <a:r>
                  <a:rPr lang="zh-TW" altLang="zh-TW" dirty="0"/>
                  <a:t>階，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y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  <m:r>
                              <a:rPr lang="en-US" altLang="zh-TW" i="1"/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/>
                      <m:t>=</m:t>
                    </m:r>
                    <m:r>
                      <m:rPr>
                        <m:sty m:val="p"/>
                      </m:rPr>
                      <a:rPr lang="en-US" altLang="zh-TW"/>
                      <m:t>y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/>
                      <m:t>+</m:t>
                    </m:r>
                    <m:r>
                      <m:rPr>
                        <m:sty m:val="p"/>
                      </m:rPr>
                      <a:rPr lang="en-US" altLang="zh-TW"/>
                      <m:t>hf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/>
                          <m:t>,</m:t>
                        </m:r>
                        <m:r>
                          <m:rPr>
                            <m:sty m:val="p"/>
                          </m:rPr>
                          <a:rPr lang="en-US" altLang="zh-TW"/>
                          <m:t>y</m:t>
                        </m:r>
                        <m:d>
                          <m:dPr>
                            <m:ctrlPr>
                              <a:rPr lang="zh-TW" altLang="zh-TW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𝑥</m:t>
                                </m:r>
                              </m:e>
                              <m:sub>
                                <m:r>
                                  <a:rPr lang="en-US" altLang="zh-TW" i="1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h</m:t>
                            </m:r>
                          </m:e>
                          <m:sup>
                            <m:r>
                              <a:rPr lang="en-US" altLang="zh-TW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/>
                          <m:t>2!</m:t>
                        </m:r>
                      </m:den>
                    </m:f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𝑓</m:t>
                        </m:r>
                      </m:e>
                      <m:sup>
                        <m:r>
                          <a:rPr lang="en-US" altLang="zh-TW" i="1"/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 i="1"/>
                          <m:t>,</m:t>
                        </m:r>
                        <m:r>
                          <a:rPr lang="en-US" altLang="zh-TW" i="1"/>
                          <m:t>𝑦</m:t>
                        </m:r>
                        <m:d>
                          <m:dPr>
                            <m:ctrlPr>
                              <a:rPr lang="zh-TW" altLang="zh-TW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𝑥</m:t>
                                </m:r>
                              </m:e>
                              <m:sub>
                                <m:r>
                                  <a:rPr lang="en-US" altLang="zh-TW" i="1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i="1"/>
                      <m:t>+</m:t>
                    </m:r>
                    <m:r>
                      <a:rPr lang="en-US" altLang="zh-TW" i="1"/>
                      <m:t>𝑂</m:t>
                    </m:r>
                    <m:r>
                      <a:rPr lang="en-US" altLang="zh-TW" i="1"/>
                      <m:t>(</m:t>
                    </m:r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h</m:t>
                        </m:r>
                      </m:e>
                      <m:sup>
                        <m:r>
                          <a:rPr lang="en-US" altLang="zh-TW" i="1"/>
                          <m:t>3</m:t>
                        </m:r>
                      </m:sup>
                    </m:sSup>
                    <m:r>
                      <a:rPr lang="en-US" altLang="zh-TW" i="1"/>
                      <m:t>)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</a:t>
                </a:r>
                <a:r>
                  <a:rPr lang="zh-TW" altLang="zh-TW" dirty="0" smtClean="0"/>
                  <a:t>其中</a:t>
                </a:r>
                <a:r>
                  <a:rPr lang="en-US" altLang="zh-TW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h</m:t>
                        </m:r>
                      </m:e>
                      <m:sup>
                        <m:r>
                          <a:rPr lang="en-US" altLang="zh-TW" i="1"/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)=0</a:t>
                </a:r>
                <a:r>
                  <a:rPr lang="zh-TW" altLang="zh-TW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/>
                          <m:t>f</m:t>
                        </m:r>
                      </m:e>
                      <m:sup>
                        <m:r>
                          <a:rPr lang="en-US" altLang="zh-TW" i="1"/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/>
                          <m:t>,</m:t>
                        </m:r>
                        <m:r>
                          <m:rPr>
                            <m:sty m:val="p"/>
                          </m:rPr>
                          <a:rPr lang="en-US" altLang="zh-TW"/>
                          <m:t>y</m:t>
                        </m:r>
                        <m:d>
                          <m:dPr>
                            <m:ctrlPr>
                              <a:rPr lang="zh-TW" altLang="zh-TW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𝑥</m:t>
                                </m:r>
                              </m:e>
                              <m:sub>
                                <m:r>
                                  <a:rPr lang="en-US" altLang="zh-TW" i="1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TW" altLang="zh-TW"/>
                      <m:t>可以依定義簡化成</m:t>
                    </m:r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/>
                          <m:t>f</m:t>
                        </m:r>
                      </m:e>
                      <m:sup>
                        <m:r>
                          <a:rPr lang="en-US" altLang="zh-TW" i="1"/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/>
                          <m:t>,</m:t>
                        </m:r>
                        <m:r>
                          <m:rPr>
                            <m:sty m:val="p"/>
                          </m:rPr>
                          <a:rPr lang="en-US" altLang="zh-TW"/>
                          <m:t>y</m:t>
                        </m:r>
                        <m:d>
                          <m:dPr>
                            <m:ctrlPr>
                              <a:rPr lang="zh-TW" altLang="zh-TW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𝑥</m:t>
                                </m:r>
                              </m:e>
                              <m:sub>
                                <m:r>
                                  <a:rPr lang="en-US" altLang="zh-TW" i="1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/>
                      <m:t>=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𝑑𝑓</m:t>
                          </m:r>
                          <m:r>
                            <a:rPr lang="en-US" altLang="zh-TW" i="1"/>
                            <m:t>(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𝑥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  <m:r>
                            <a:rPr lang="en-US" altLang="zh-TW"/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/>
                            <m:t>y</m:t>
                          </m:r>
                          <m:d>
                            <m:dPr>
                              <m:ctrlPr>
                                <a:rPr lang="zh-TW" altLang="zh-TW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/>
                                  </m:ctrlPr>
                                </m:sSubPr>
                                <m:e>
                                  <m:r>
                                    <a:rPr lang="en-US" altLang="zh-TW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/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/>
                            <m:t>)</m:t>
                          </m:r>
                        </m:num>
                        <m:den>
                          <m:r>
                            <a:rPr lang="en-US" altLang="zh-TW" i="1"/>
                            <m:t>𝑑𝑥</m:t>
                          </m:r>
                        </m:den>
                      </m:f>
                      <m:r>
                        <a:rPr lang="en-US" altLang="zh-TW" i="1"/>
                        <m:t>=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𝑑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𝑓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/>
                            <m:t>𝑑𝑥</m:t>
                          </m:r>
                        </m:den>
                      </m:f>
                      <m:r>
                        <a:rPr lang="en-US" altLang="zh-TW" i="1"/>
                        <m:t>=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𝜕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𝑓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/>
                            <m:t>𝜕</m:t>
                          </m:r>
                          <m:r>
                            <a:rPr lang="en-US" altLang="zh-TW" i="1"/>
                            <m:t>𝑥</m:t>
                          </m:r>
                        </m:den>
                      </m:f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𝑑𝑥</m:t>
                          </m:r>
                        </m:num>
                        <m:den>
                          <m:r>
                            <a:rPr lang="en-US" altLang="zh-TW" i="1"/>
                            <m:t>𝑑𝑥</m:t>
                          </m:r>
                        </m:den>
                      </m:f>
                      <m:r>
                        <a:rPr lang="en-US" altLang="zh-TW" i="1"/>
                        <m:t>+</m:t>
                      </m:r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𝜕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𝑓</m:t>
                              </m:r>
                            </m:e>
                            <m:sub>
                              <m:r>
                                <a:rPr lang="en-US" altLang="zh-TW" i="1"/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/>
                            <m:t>𝜕</m:t>
                          </m:r>
                          <m:r>
                            <a:rPr lang="en-US" altLang="zh-TW" i="1"/>
                            <m:t>𝑦</m:t>
                          </m:r>
                        </m:den>
                      </m:f>
                      <m:f>
                        <m:fPr>
                          <m:ctrlPr>
                            <a:rPr lang="zh-TW" altLang="zh-TW" i="1"/>
                          </m:ctrlPr>
                        </m:fPr>
                        <m:num>
                          <m:r>
                            <a:rPr lang="en-US" altLang="zh-TW" i="1"/>
                            <m:t>𝑑𝑦</m:t>
                          </m:r>
                        </m:num>
                        <m:den>
                          <m:r>
                            <a:rPr lang="en-US" altLang="zh-TW" i="1"/>
                            <m:t>𝑑𝑥</m:t>
                          </m:r>
                        </m:den>
                      </m:f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(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𝑓</m:t>
                              </m:r>
                            </m:e>
                            <m:sub>
                              <m:r>
                                <a:rPr lang="en-US" altLang="zh-TW" i="1"/>
                                <m:t>𝑥</m:t>
                              </m:r>
                            </m:sub>
                          </m:sSub>
                          <m:r>
                            <a:rPr lang="en-US" altLang="zh-TW" i="1"/>
                            <m:t>)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+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(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𝑓</m:t>
                              </m:r>
                            </m:e>
                            <m:sub>
                              <m:r>
                                <a:rPr lang="en-US" altLang="zh-TW" i="1"/>
                                <m:t>𝑦</m:t>
                              </m:r>
                            </m:sub>
                          </m:sSub>
                          <m:r>
                            <a:rPr lang="en-US" altLang="zh-TW" i="1"/>
                            <m:t>𝑓</m:t>
                          </m:r>
                          <m:r>
                            <a:rPr lang="en-US" altLang="zh-TW" i="1"/>
                            <m:t>)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  <m:r>
                        <a:rPr lang="en-US" altLang="zh-TW" i="1"/>
                        <m:t>=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(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𝑓</m:t>
                              </m:r>
                            </m:e>
                            <m:sub>
                              <m:r>
                                <a:rPr lang="en-US" altLang="zh-TW" i="1"/>
                                <m:t>𝑥</m:t>
                              </m:r>
                            </m:sub>
                          </m:sSub>
                          <m:r>
                            <a:rPr lang="en-US" altLang="zh-TW" i="1"/>
                            <m:t>+</m:t>
                          </m:r>
                          <m:sSub>
                            <m:sSubPr>
                              <m:ctrlPr>
                                <a:rPr lang="zh-TW" altLang="zh-TW" i="1"/>
                              </m:ctrlPr>
                            </m:sSubPr>
                            <m:e>
                              <m:r>
                                <a:rPr lang="en-US" altLang="zh-TW" i="1"/>
                                <m:t>𝑓</m:t>
                              </m:r>
                            </m:e>
                            <m:sub>
                              <m:r>
                                <a:rPr lang="en-US" altLang="zh-TW" i="1"/>
                                <m:t>𝑦</m:t>
                              </m:r>
                            </m:sub>
                          </m:sSub>
                          <m:r>
                            <a:rPr lang="en-US" altLang="zh-TW" i="1"/>
                            <m:t>𝑓</m:t>
                          </m:r>
                          <m:r>
                            <a:rPr lang="en-US" altLang="zh-TW" i="1"/>
                            <m:t>)</m:t>
                          </m:r>
                        </m:e>
                        <m:sub>
                          <m:r>
                            <a:rPr lang="en-US" altLang="zh-TW" i="1"/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endParaRPr lang="zh-TW" altLang="zh-TW" dirty="0"/>
              </a:p>
              <a:p>
                <a:r>
                  <a:rPr lang="zh-TW" altLang="zh-TW" dirty="0"/>
                  <a:t>下標</a:t>
                </a:r>
                <a:r>
                  <a:rPr lang="en-US" altLang="zh-TW" dirty="0" err="1"/>
                  <a:t>i</a:t>
                </a:r>
                <a:r>
                  <a:rPr lang="zh-TW" altLang="zh-TW" dirty="0"/>
                  <a:t>，代表第</a:t>
                </a:r>
                <a:r>
                  <a:rPr lang="en-US" altLang="zh-TW" dirty="0" err="1"/>
                  <a:t>i</a:t>
                </a:r>
                <a:r>
                  <a:rPr lang="zh-TW" altLang="zh-TW" dirty="0"/>
                  <a:t>個點</a:t>
                </a:r>
                <a:r>
                  <a:rPr lang="en-US" altLang="zh-TW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𝑥</m:t>
                        </m:r>
                      </m:sub>
                    </m:sSub>
                    <m:r>
                      <a:rPr lang="en-US" altLang="zh-TW" i="1"/>
                      <m:t>:</m:t>
                    </m:r>
                    <m:r>
                      <a:rPr lang="en-US" altLang="zh-TW" i="1"/>
                      <m:t>𝑓</m:t>
                    </m:r>
                  </m:oMath>
                </a14:m>
                <a:r>
                  <a:rPr lang="zh-TW" altLang="zh-TW" dirty="0"/>
                  <a:t>對</a:t>
                </a:r>
                <a:r>
                  <a:rPr lang="en-US" altLang="zh-TW" dirty="0"/>
                  <a:t>x</a:t>
                </a:r>
                <a:r>
                  <a:rPr lang="zh-TW" altLang="zh-TW" dirty="0"/>
                  <a:t>的導數</a:t>
                </a: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𝑦</m:t>
                        </m:r>
                      </m:sub>
                    </m:sSub>
                    <m:r>
                      <a:rPr lang="en-US" altLang="zh-TW" i="1"/>
                      <m:t>:</m:t>
                    </m:r>
                    <m:r>
                      <a:rPr lang="en-US" altLang="zh-TW" i="1"/>
                      <m:t>𝑓</m:t>
                    </m:r>
                  </m:oMath>
                </a14:m>
                <a:r>
                  <a:rPr lang="zh-TW" altLang="zh-TW" dirty="0"/>
                  <a:t>對</a:t>
                </a:r>
                <a:r>
                  <a:rPr lang="en-US" altLang="zh-TW" dirty="0"/>
                  <a:t>y</a:t>
                </a:r>
                <a:r>
                  <a:rPr lang="zh-TW" altLang="zh-TW" dirty="0"/>
                  <a:t>的導</a:t>
                </a:r>
                <a:r>
                  <a:rPr lang="zh-TW" altLang="zh-TW" dirty="0" smtClean="0"/>
                  <a:t>數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  <m:r>
                          <a:rPr lang="en-US" altLang="zh-TW" i="1"/>
                          <m:t>+1</m:t>
                        </m:r>
                      </m:sub>
                    </m:sSub>
                    <m:r>
                      <a:rPr lang="en-US" altLang="zh-TW" i="1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i="1"/>
                            </m:ctrlPr>
                          </m:sSupPr>
                          <m:e>
                            <m:r>
                              <a:rPr lang="en-US" altLang="zh-TW" i="1"/>
                              <m:t>h</m:t>
                            </m:r>
                          </m:e>
                          <m:sup>
                            <m:r>
                              <a:rPr lang="en-US" altLang="zh-TW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/>
                          <m:t>2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(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𝑥</m:t>
                            </m:r>
                          </m:sub>
                        </m:sSub>
                        <m:r>
                          <a:rPr lang="en-US" altLang="zh-TW" i="1"/>
                          <m:t>+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𝑦</m:t>
                            </m:r>
                          </m:sub>
                        </m:sSub>
                        <m:r>
                          <a:rPr lang="en-US" altLang="zh-TW" i="1"/>
                          <m:t>𝑓</m:t>
                        </m:r>
                        <m:r>
                          <a:rPr lang="en-US" altLang="zh-TW" i="1"/>
                          <m:t>)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……..(4)</a:t>
                </a:r>
                <a:endParaRPr lang="zh-TW" altLang="zh-TW" dirty="0"/>
              </a:p>
              <a:p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65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Runge-Kutta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/>
                  <a:t>若是在</a:t>
                </a:r>
                <a:r>
                  <a:rPr lang="en-US" altLang="zh-TW" dirty="0"/>
                  <a:t>(3)</a:t>
                </a:r>
                <a:r>
                  <a:rPr lang="zh-TW" altLang="zh-TW" dirty="0"/>
                  <a:t>中的</a:t>
                </a:r>
                <a:r>
                  <a:rPr lang="en-US" altLang="zh-TW" dirty="0"/>
                  <a:t>K</a:t>
                </a:r>
                <a:r>
                  <a:rPr lang="zh-TW" altLang="zh-TW" dirty="0"/>
                  <a:t>經過一階泰勒展開後與</a:t>
                </a:r>
                <a:r>
                  <a:rPr lang="en-US" altLang="zh-TW" dirty="0"/>
                  <a:t>(4)</a:t>
                </a:r>
                <a:r>
                  <a:rPr lang="zh-TW" altLang="zh-TW" dirty="0"/>
                  <a:t>相似，則可經由比較係數法得到待求的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𝜔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𝑐</m:t>
                        </m:r>
                      </m:e>
                      <m:sub>
                        <m:r>
                          <a:rPr lang="en-US" altLang="zh-TW" i="1"/>
                          <m:t>𝑗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𝑎</m:t>
                        </m:r>
                      </m:e>
                      <m:sub>
                        <m:r>
                          <a:rPr lang="en-US" altLang="zh-TW" i="1"/>
                          <m:t>𝑗𝑠</m:t>
                        </m:r>
                      </m:sub>
                    </m:sSub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zh-TW" dirty="0" smtClean="0"/>
                  <a:t>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K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  <m:r>
                          <a:rPr lang="en-US" altLang="zh-TW"/>
                          <m:t>,</m:t>
                        </m:r>
                        <m:r>
                          <m:rPr>
                            <m:sty m:val="p"/>
                          </m:rPr>
                          <a:rPr lang="en-US" altLang="zh-TW"/>
                          <m:t>u</m:t>
                        </m:r>
                      </m:e>
                    </m:d>
                    <m:r>
                      <a:rPr lang="en-US" altLang="zh-TW"/>
                      <m:t>=</m:t>
                    </m:r>
                    <m:r>
                      <m:rPr>
                        <m:sty m:val="p"/>
                      </m:rPr>
                      <a:rPr lang="en-US" altLang="zh-TW"/>
                      <m:t>f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  <m:r>
                          <a:rPr lang="en-US" altLang="zh-TW"/>
                          <m:t>,</m:t>
                        </m:r>
                        <m:r>
                          <m:rPr>
                            <m:sty m:val="p"/>
                          </m:rPr>
                          <a:rPr lang="en-US" altLang="zh-TW"/>
                          <m:t>u</m:t>
                        </m:r>
                      </m:e>
                    </m:d>
                  </m:oMath>
                </a14:m>
                <a:r>
                  <a:rPr lang="zh-TW" altLang="zh-TW" dirty="0"/>
                  <a:t>在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zh-TW" dirty="0"/>
                  <a:t>展開</a:t>
                </a:r>
              </a:p>
              <a:p>
                <a14:m>
                  <m:oMath xmlns:m="http://schemas.openxmlformats.org/officeDocument/2006/math">
                    <m:r>
                      <a:rPr lang="en-US" altLang="zh-TW"/>
                      <m:t>=</m:t>
                    </m:r>
                    <m:r>
                      <m:rPr>
                        <m:sty m:val="p"/>
                      </m:rPr>
                      <a:rPr lang="en-US" altLang="zh-TW"/>
                      <m:t>f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/>
                      <m:t>+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/>
                          <m:t>x</m:t>
                        </m:r>
                        <m:r>
                          <a:rPr lang="en-US" altLang="zh-TW" i="1"/>
                          <m:t>−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𝑥</m:t>
                        </m:r>
                      </m:sub>
                    </m:sSub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 i="1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+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 i="1"/>
                          <m:t>𝑢</m:t>
                        </m:r>
                        <m:r>
                          <a:rPr lang="en-US" altLang="zh-TW" i="1"/>
                          <m:t>−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𝑦</m:t>
                        </m:r>
                      </m:sub>
                    </m:sSub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 i="1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/>
                      <m:t>+</m:t>
                    </m:r>
                    <m:r>
                      <a:rPr lang="en-US" altLang="zh-TW" i="1"/>
                      <m:t>𝑂</m:t>
                    </m:r>
                    <m:r>
                      <a:rPr lang="en-US" altLang="zh-TW" i="1"/>
                      <m:t>(</m:t>
                    </m:r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h</m:t>
                        </m:r>
                      </m:e>
                      <m:sup>
                        <m:r>
                          <a:rPr lang="en-US" altLang="zh-TW" i="1"/>
                          <m:t>2</m:t>
                        </m:r>
                      </m:sup>
                    </m:sSup>
                    <m:r>
                      <a:rPr lang="en-US" altLang="zh-TW" i="1"/>
                      <m:t>)</m:t>
                    </m:r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1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,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𝐾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=</m:t>
                    </m:r>
                    <m:r>
                      <a:rPr lang="en-US" altLang="zh-TW" i="1"/>
                      <m:t>𝑓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 i="1"/>
                          <m:t>+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𝑐</m:t>
                            </m:r>
                          </m:e>
                          <m:sub>
                            <m:r>
                              <a:rPr lang="en-US" altLang="zh-TW" i="1"/>
                              <m:t>2</m:t>
                            </m:r>
                          </m:sub>
                        </m:sSub>
                        <m:r>
                          <a:rPr lang="en-US" altLang="zh-TW" i="1"/>
                          <m:t>h</m:t>
                        </m:r>
                        <m:r>
                          <a:rPr lang="en-US" altLang="zh-TW" i="1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 i="1"/>
                          <m:t>+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𝑎</m:t>
                            </m:r>
                          </m:e>
                          <m:sub>
                            <m:r>
                              <a:rPr lang="en-US" altLang="zh-TW" i="1"/>
                              <m:t>21</m:t>
                            </m:r>
                          </m:sub>
                        </m:sSub>
                        <m:r>
                          <a:rPr lang="en-US" altLang="zh-TW" i="1"/>
                          <m:t>h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𝐾</m:t>
                            </m:r>
                          </m:e>
                          <m:sub>
                            <m:r>
                              <a:rPr lang="en-US" altLang="zh-TW" i="1"/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/>
                      <m:t>=</m:t>
                    </m:r>
                    <m:r>
                      <m:rPr>
                        <m:sty m:val="p"/>
                      </m:rPr>
                      <a:rPr lang="en-US" altLang="zh-TW"/>
                      <m:t>f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/>
                      <m:t>+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/>
                          <m:t>+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𝑐</m:t>
                            </m:r>
                          </m:e>
                          <m:sub>
                            <m:r>
                              <a:rPr lang="en-US" altLang="zh-TW" i="1"/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/>
                          <m:t>h</m:t>
                        </m:r>
                        <m:r>
                          <a:rPr lang="en-US" altLang="zh-TW" i="1"/>
                          <m:t>−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d>
                          <m:dPr>
                            <m:ctrlPr>
                              <a:rPr lang="zh-TW" altLang="zh-TW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/>
                                </m:ctrlPr>
                              </m:sSubPr>
                              <m:e>
                                <m:r>
                                  <a:rPr lang="en-US" altLang="zh-TW" i="1"/>
                                  <m:t>𝑓</m:t>
                                </m:r>
                              </m:e>
                              <m:sub>
                                <m:r>
                                  <a:rPr lang="en-US" altLang="zh-TW" i="1"/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/>
                      <m:t>+(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𝑎</m:t>
                        </m:r>
                      </m:e>
                      <m:sub>
                        <m:r>
                          <a:rPr lang="en-US" altLang="zh-TW" i="1"/>
                          <m:t>21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−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𝑢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/>
                      <m:t>)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(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𝑦</m:t>
                            </m:r>
                          </m:sub>
                        </m:sSub>
                        <m:r>
                          <a:rPr lang="en-US" altLang="zh-TW" i="1"/>
                          <m:t>)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TW"/>
                      <m:t>=</m:t>
                    </m:r>
                    <m:r>
                      <m:rPr>
                        <m:sty m:val="p"/>
                      </m:rPr>
                      <a:rPr lang="en-US" altLang="zh-TW"/>
                      <m:t>f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  <m:r>
                          <a:rPr lang="en-US" altLang="zh-TW"/>
                          <m:t>,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𝑢</m:t>
                            </m:r>
                          </m:e>
                          <m:sub>
                            <m:r>
                              <a:rPr lang="en-US" altLang="zh-TW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𝑐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</m:sSub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(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𝑥</m:t>
                            </m:r>
                          </m:sub>
                        </m:sSub>
                        <m:r>
                          <a:rPr lang="en-US" altLang="zh-TW" i="1"/>
                          <m:t>)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𝑎</m:t>
                        </m:r>
                      </m:e>
                      <m:sub>
                        <m:r>
                          <a:rPr lang="en-US" altLang="zh-TW" i="1"/>
                          <m:t>21</m:t>
                        </m:r>
                      </m:sub>
                    </m:sSub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(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𝑦</m:t>
                            </m:r>
                          </m:sub>
                        </m:sSub>
                        <m:r>
                          <a:rPr lang="en-US" altLang="zh-TW" i="1"/>
                          <m:t>)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TW"/>
                      <m:t>=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𝑓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  <m:r>
                      <a:rPr lang="en-US" altLang="zh-TW" i="1"/>
                      <m:t>+</m:t>
                    </m:r>
                    <m:r>
                      <a:rPr lang="en-US" altLang="zh-TW" i="1"/>
                      <m:t>h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(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𝑐</m:t>
                            </m:r>
                          </m:e>
                          <m:sub>
                            <m:r>
                              <a:rPr lang="en-US" altLang="zh-TW" i="1"/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𝑥</m:t>
                            </m:r>
                          </m:sub>
                        </m:sSub>
                        <m:r>
                          <a:rPr lang="en-US" altLang="zh-TW" i="1"/>
                          <m:t>+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𝑎</m:t>
                            </m:r>
                          </m:e>
                          <m:sub>
                            <m:r>
                              <a:rPr lang="en-US" altLang="zh-TW" i="1"/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𝑓</m:t>
                            </m:r>
                          </m:e>
                          <m:sub>
                            <m:r>
                              <a:rPr lang="en-US" altLang="zh-TW" i="1"/>
                              <m:t>𝑦</m:t>
                            </m:r>
                          </m:sub>
                        </m:sSub>
                        <m:r>
                          <a:rPr lang="en-US" altLang="zh-TW" i="1"/>
                          <m:t>𝑓</m:t>
                        </m:r>
                        <m:r>
                          <a:rPr lang="en-US" altLang="zh-TW" i="1"/>
                          <m:t>)</m:t>
                        </m:r>
                      </m:e>
                      <m:sub>
                        <m:r>
                          <a:rPr lang="en-US" altLang="zh-TW" i="1"/>
                          <m:t>𝑖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6AB-CD42-4436-ABB0-2C46D5AF2D1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6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536</Words>
  <Application>Microsoft Office PowerPoint</Application>
  <PresentationFormat>寬螢幕</PresentationFormat>
  <Paragraphs>351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新細明體</vt:lpstr>
      <vt:lpstr>Arial</vt:lpstr>
      <vt:lpstr>Calibri</vt:lpstr>
      <vt:lpstr>Cambria Math</vt:lpstr>
      <vt:lpstr>Times New Roman</vt:lpstr>
      <vt:lpstr>Office 佈景主題</vt:lpstr>
      <vt:lpstr>Chapter 6. Numerical Solution of O.D.E.</vt:lpstr>
      <vt:lpstr>Euler’s Method</vt:lpstr>
      <vt:lpstr>Euler’s Method</vt:lpstr>
      <vt:lpstr>Euler’s Method</vt:lpstr>
      <vt:lpstr>Runge-Kutta Method</vt:lpstr>
      <vt:lpstr>Runge-Kutta Method</vt:lpstr>
      <vt:lpstr>Runge-Kutta Method</vt:lpstr>
      <vt:lpstr>Runge-Kutta Method</vt:lpstr>
      <vt:lpstr>Runge-Kutta Method</vt:lpstr>
      <vt:lpstr>Runge-Kutta Method</vt:lpstr>
      <vt:lpstr>Runge-Kutta Method</vt:lpstr>
      <vt:lpstr>Runge-Kutta Method</vt:lpstr>
      <vt:lpstr>Runge-Kutta Method</vt:lpstr>
      <vt:lpstr>Runge-Kutta Method</vt:lpstr>
      <vt:lpstr>Runge-Kutta Method</vt:lpstr>
      <vt:lpstr>Runge-Kutta Method</vt:lpstr>
      <vt:lpstr>Runge-Kutta Method</vt:lpstr>
      <vt:lpstr>Runge-Kutta Method</vt:lpstr>
      <vt:lpstr>Adams method</vt:lpstr>
      <vt:lpstr>Adams method</vt:lpstr>
      <vt:lpstr>Adams method</vt:lpstr>
      <vt:lpstr>Adams method</vt:lpstr>
      <vt:lpstr>Adams method</vt:lpstr>
      <vt:lpstr>Adams method</vt:lpstr>
      <vt:lpstr>Adams method</vt:lpstr>
      <vt:lpstr>Adams method</vt:lpstr>
      <vt:lpstr>High-order</vt:lpstr>
      <vt:lpstr>High-order</vt:lpstr>
      <vt:lpstr>High-order</vt:lpstr>
      <vt:lpstr>High-order</vt:lpstr>
      <vt:lpstr>High-order</vt:lpstr>
      <vt:lpstr>High-order</vt:lpstr>
      <vt:lpstr>High-order</vt:lpstr>
      <vt:lpstr>High-order</vt:lpstr>
      <vt:lpstr>High-order</vt:lpstr>
      <vt:lpstr>High-order</vt:lpstr>
      <vt:lpstr>High-order</vt:lpstr>
      <vt:lpstr>High-order</vt:lpstr>
      <vt:lpstr>High-order</vt:lpstr>
      <vt:lpstr>High-order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6. Numerical Solution of O.D.E.</dc:title>
  <dc:creator>chiun</dc:creator>
  <cp:lastModifiedBy>chiun</cp:lastModifiedBy>
  <cp:revision>11</cp:revision>
  <dcterms:created xsi:type="dcterms:W3CDTF">2017-11-10T06:48:49Z</dcterms:created>
  <dcterms:modified xsi:type="dcterms:W3CDTF">2017-11-12T15:33:41Z</dcterms:modified>
</cp:coreProperties>
</file>