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5" autoAdjust="0"/>
  </p:normalViewPr>
  <p:slideViewPr>
    <p:cSldViewPr>
      <p:cViewPr varScale="1">
        <p:scale>
          <a:sx n="103" d="100"/>
          <a:sy n="103" d="100"/>
        </p:scale>
        <p:origin x="10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5065C-C643-4C85-97ED-F635A185683D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DA153-2041-40C0-BC0F-113AE5367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40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3EFA0-0DC7-4DF2-9E5D-577452F0FD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0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397229" y="2769036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410060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26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397229" y="2769036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30317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7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63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8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52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49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BDFD-0D13-46D4-9010-41DB11D59612}" type="datetimeFigureOut">
              <a:rPr lang="zh-TW" altLang="en-US" smtClean="0"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FA5D-E7BC-4C16-B9ED-CA7D53FCD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7.emf"/><Relationship Id="rId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Review.</a:t>
            </a:r>
            <a:br>
              <a:rPr lang="en-US" altLang="zh-TW" dirty="0"/>
            </a:br>
            <a:r>
              <a:rPr lang="en-US" altLang="zh-TW" dirty="0"/>
              <a:t>Differential and Integral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Chuan-Ching</a:t>
            </a:r>
            <a:r>
              <a:rPr lang="en-US" altLang="zh-TW" dirty="0"/>
              <a:t> Sue</a:t>
            </a:r>
          </a:p>
          <a:p>
            <a:endParaRPr lang="en-US" altLang="zh-TW" sz="2000" dirty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</a:p>
          <a:p>
            <a:r>
              <a:rPr lang="en-US" altLang="zh-TW" sz="180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379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+mj-lt"/>
              </a:rPr>
              <a:t>Formula</a:t>
            </a:r>
            <a:endParaRPr lang="zh-TW" altLang="zh-TW" dirty="0">
              <a:latin typeface="+mj-lt"/>
            </a:endParaRPr>
          </a:p>
          <a:p>
            <a:pPr marL="0" indent="0">
              <a:buNone/>
            </a:pPr>
            <a:r>
              <a:rPr lang="en-US" altLang="zh-TW" b="0" dirty="0">
                <a:latin typeface="+mj-lt"/>
              </a:rPr>
              <a:t>    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17648"/>
              </p:ext>
            </p:extLst>
          </p:nvPr>
        </p:nvGraphicFramePr>
        <p:xfrm>
          <a:off x="899592" y="2276872"/>
          <a:ext cx="5898340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3" imgW="5155920" imgH="1447560" progId="Equation.DSMT4">
                  <p:embed/>
                </p:oleObj>
              </mc:Choice>
              <mc:Fallback>
                <p:oleObj name="Equation" r:id="rId3" imgW="515592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76872"/>
                        <a:ext cx="5898340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11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latin typeface="+mj-lt"/>
              </a:rPr>
              <a:t>不定積分＝反</a:t>
            </a:r>
            <a:r>
              <a:rPr lang="en-US" altLang="zh-TW" dirty="0">
                <a:latin typeface="+mj-lt"/>
              </a:rPr>
              <a:t>(</a:t>
            </a:r>
            <a:r>
              <a:rPr lang="zh-TW" altLang="zh-TW" dirty="0">
                <a:latin typeface="+mj-lt"/>
              </a:rPr>
              <a:t>逆</a:t>
            </a:r>
            <a:r>
              <a:rPr lang="en-US" altLang="zh-TW" dirty="0">
                <a:latin typeface="+mj-lt"/>
              </a:rPr>
              <a:t>)</a:t>
            </a:r>
            <a:r>
              <a:rPr lang="zh-TW" altLang="zh-TW" dirty="0">
                <a:latin typeface="+mj-lt"/>
              </a:rPr>
              <a:t>導數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 </a:t>
            </a:r>
            <a:r>
              <a:rPr lang="zh-TW" altLang="en-US" dirty="0">
                <a:latin typeface="+mj-lt"/>
              </a:rPr>
              <a:t>若存在          使得 </a:t>
            </a:r>
            <a:endParaRPr lang="zh-TW" altLang="zh-TW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 </a:t>
            </a:r>
            <a:r>
              <a:rPr lang="zh-TW" altLang="en-US" dirty="0">
                <a:latin typeface="+mj-lt"/>
              </a:rPr>
              <a:t>則  </a:t>
            </a:r>
            <a:endParaRPr lang="zh-TW" altLang="zh-TW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</a:t>
            </a:r>
            <a:r>
              <a:rPr lang="zh-TW" altLang="zh-TW" dirty="0">
                <a:latin typeface="+mj-lt"/>
              </a:rPr>
              <a:t>例：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01973"/>
              </p:ext>
            </p:extLst>
          </p:nvPr>
        </p:nvGraphicFramePr>
        <p:xfrm>
          <a:off x="2323232" y="231522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3232" y="2315220"/>
                        <a:ext cx="736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315767"/>
              </p:ext>
            </p:extLst>
          </p:nvPr>
        </p:nvGraphicFramePr>
        <p:xfrm>
          <a:off x="4026644" y="2276872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Equation" r:id="rId5" imgW="1841400" imgH="419040" progId="Equation.DSMT4">
                  <p:embed/>
                </p:oleObj>
              </mc:Choice>
              <mc:Fallback>
                <p:oleObj name="Equation" r:id="rId5" imgW="1841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6644" y="2276872"/>
                        <a:ext cx="184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26134"/>
              </p:ext>
            </p:extLst>
          </p:nvPr>
        </p:nvGraphicFramePr>
        <p:xfrm>
          <a:off x="1516063" y="2865438"/>
          <a:ext cx="276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7" imgW="2768400" imgH="419040" progId="Equation.DSMT4">
                  <p:embed/>
                </p:oleObj>
              </mc:Choice>
              <mc:Fallback>
                <p:oleObj name="Equation" r:id="rId7" imgW="2768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6063" y="2865438"/>
                        <a:ext cx="2768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164917"/>
              </p:ext>
            </p:extLst>
          </p:nvPr>
        </p:nvGraphicFramePr>
        <p:xfrm>
          <a:off x="1735584" y="3429000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9" imgW="2692080" imgH="419040" progId="Equation.DSMT4">
                  <p:embed/>
                </p:oleObj>
              </mc:Choice>
              <mc:Fallback>
                <p:oleObj name="Equation" r:id="rId9" imgW="269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5584" y="3429000"/>
                        <a:ext cx="2692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59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latin typeface="+mj-lt"/>
              </a:rPr>
              <a:t>微分運算子</a:t>
            </a:r>
            <a:endParaRPr lang="en-US" altLang="zh-TW" dirty="0">
              <a:latin typeface="+mj-lt"/>
            </a:endParaRPr>
          </a:p>
          <a:p>
            <a:pPr marL="0" lvl="0" indent="0">
              <a:buNone/>
            </a:pPr>
            <a:r>
              <a:rPr lang="en-US" altLang="zh-TW" dirty="0">
                <a:latin typeface="+mj-lt"/>
              </a:rPr>
              <a:t>     </a:t>
            </a:r>
            <a:endParaRPr lang="zh-TW" altLang="zh-TW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69950"/>
              </p:ext>
            </p:extLst>
          </p:nvPr>
        </p:nvGraphicFramePr>
        <p:xfrm>
          <a:off x="899592" y="2204864"/>
          <a:ext cx="511256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4508280" imgH="1777680" progId="Equation.DSMT4">
                  <p:embed/>
                </p:oleObj>
              </mc:Choice>
              <mc:Fallback>
                <p:oleObj name="Equation" r:id="rId3" imgW="45082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04864"/>
                        <a:ext cx="5112568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98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lt"/>
              </a:rPr>
              <a:t>分部積分法</a:t>
            </a:r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zh-TW" altLang="en-US" dirty="0">
                <a:latin typeface="+mj-lt"/>
              </a:rPr>
              <a:t>     </a:t>
            </a:r>
            <a:endParaRPr lang="en-US" altLang="zh-TW" dirty="0">
              <a:latin typeface="+mj-lt"/>
            </a:endParaRP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46138"/>
              </p:ext>
            </p:extLst>
          </p:nvPr>
        </p:nvGraphicFramePr>
        <p:xfrm>
          <a:off x="899592" y="2276872"/>
          <a:ext cx="512697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3" imgW="4520880" imgH="2031840" progId="Equation.DSMT4">
                  <p:embed/>
                </p:oleObj>
              </mc:Choice>
              <mc:Fallback>
                <p:oleObj name="Equation" r:id="rId3" imgW="452088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76872"/>
                        <a:ext cx="5126970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01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+mj-lt"/>
            </a:endParaRPr>
          </a:p>
          <a:p>
            <a:pPr marL="0" indent="0">
              <a:buNone/>
            </a:pP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65716"/>
              </p:ext>
            </p:extLst>
          </p:nvPr>
        </p:nvGraphicFramePr>
        <p:xfrm>
          <a:off x="1259632" y="1527334"/>
          <a:ext cx="6840760" cy="49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3" imgW="6311880" imgH="4546440" progId="Equation.DSMT4">
                  <p:embed/>
                </p:oleObj>
              </mc:Choice>
              <mc:Fallback>
                <p:oleObj name="Equation" r:id="rId3" imgW="6311880" imgH="4546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527334"/>
                        <a:ext cx="6840760" cy="492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14" name="AutoShape 34"/>
          <p:cNvCxnSpPr>
            <a:cxnSpLocks noChangeShapeType="1"/>
          </p:cNvCxnSpPr>
          <p:nvPr/>
        </p:nvCxnSpPr>
        <p:spPr bwMode="auto">
          <a:xfrm>
            <a:off x="2699791" y="5517232"/>
            <a:ext cx="955923" cy="5642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5" name="AutoShape 35"/>
          <p:cNvCxnSpPr>
            <a:cxnSpLocks noChangeShapeType="1"/>
          </p:cNvCxnSpPr>
          <p:nvPr/>
        </p:nvCxnSpPr>
        <p:spPr bwMode="auto">
          <a:xfrm>
            <a:off x="2699792" y="6282950"/>
            <a:ext cx="95592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2995363" y="5936784"/>
            <a:ext cx="280493" cy="300528"/>
            <a:chOff x="3555" y="13245"/>
            <a:chExt cx="210" cy="225"/>
          </a:xfrm>
        </p:grpSpPr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3555" y="13245"/>
              <a:ext cx="210" cy="2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cxnSp>
          <p:nvCxnSpPr>
            <p:cNvPr id="20" name="AutoShape 38"/>
            <p:cNvCxnSpPr>
              <a:cxnSpLocks noChangeShapeType="1"/>
            </p:cNvCxnSpPr>
            <p:nvPr/>
          </p:nvCxnSpPr>
          <p:spPr bwMode="auto">
            <a:xfrm>
              <a:off x="3596" y="13350"/>
              <a:ext cx="1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7731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81428"/>
              </p:ext>
            </p:extLst>
          </p:nvPr>
        </p:nvGraphicFramePr>
        <p:xfrm>
          <a:off x="827088" y="4149725"/>
          <a:ext cx="79216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3" imgW="8928000" imgH="2603160" progId="Equation.DSMT4">
                  <p:embed/>
                </p:oleObj>
              </mc:Choice>
              <mc:Fallback>
                <p:oleObj name="Equation" r:id="rId3" imgW="8928000" imgH="260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4149725"/>
                        <a:ext cx="7921625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9011344" cy="6005264"/>
          </a:xfrm>
        </p:spPr>
        <p:txBody>
          <a:bodyPr>
            <a:normAutofit/>
          </a:bodyPr>
          <a:lstStyle/>
          <a:p>
            <a:endParaRPr lang="en-US" altLang="zh-TW" sz="2800" dirty="0">
              <a:latin typeface="+mj-lt"/>
            </a:endParaRPr>
          </a:p>
          <a:p>
            <a:endParaRPr lang="en-US" altLang="zh-TW" sz="2800" dirty="0">
              <a:latin typeface="+mj-lt"/>
            </a:endParaRPr>
          </a:p>
          <a:p>
            <a:endParaRPr lang="en-US" altLang="zh-TW" sz="2800" dirty="0">
              <a:latin typeface="+mj-lt"/>
            </a:endParaRPr>
          </a:p>
          <a:p>
            <a:endParaRPr lang="en-US" altLang="zh-TW" sz="2800" dirty="0">
              <a:latin typeface="+mj-lt"/>
            </a:endParaRPr>
          </a:p>
          <a:p>
            <a:pPr marL="0" indent="0">
              <a:buNone/>
            </a:pPr>
            <a:r>
              <a:rPr lang="zh-TW" altLang="en-US" sz="2800" dirty="0">
                <a:latin typeface="+mj-lt"/>
              </a:rPr>
              <a:t>    例</a:t>
            </a:r>
            <a:r>
              <a:rPr lang="en-US" altLang="zh-TW" sz="2800" dirty="0">
                <a:latin typeface="+mj-lt"/>
              </a:rPr>
              <a:t>:</a:t>
            </a:r>
            <a:r>
              <a:rPr lang="zh-TW" altLang="en-US" sz="2800" dirty="0">
                <a:latin typeface="+mj-lt"/>
              </a:rPr>
              <a:t>  </a:t>
            </a:r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</a:t>
            </a:r>
            <a:endParaRPr lang="zh-TW" altLang="en-US" sz="2800" dirty="0">
              <a:latin typeface="+mj-lt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178874" y="2364172"/>
            <a:ext cx="1296144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3475018" y="4320480"/>
            <a:ext cx="1061107" cy="369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203848" y="4796330"/>
            <a:ext cx="133227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888588" y="5228378"/>
            <a:ext cx="164753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952938" y="5829548"/>
            <a:ext cx="1583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2178874" y="3228268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08736"/>
              </p:ext>
            </p:extLst>
          </p:nvPr>
        </p:nvGraphicFramePr>
        <p:xfrm>
          <a:off x="539552" y="1572084"/>
          <a:ext cx="5599762" cy="185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5" imgW="4902120" imgH="1625400" progId="Equation.DSMT4">
                  <p:embed/>
                </p:oleObj>
              </mc:Choice>
              <mc:Fallback>
                <p:oleObj name="Equation" r:id="rId5" imgW="490212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1572084"/>
                        <a:ext cx="5599762" cy="1856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415183"/>
              </p:ext>
            </p:extLst>
          </p:nvPr>
        </p:nvGraphicFramePr>
        <p:xfrm>
          <a:off x="1488598" y="3520192"/>
          <a:ext cx="3875490" cy="47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7" imgW="3441600" imgH="419040" progId="Equation.DSMT4">
                  <p:embed/>
                </p:oleObj>
              </mc:Choice>
              <mc:Fallback>
                <p:oleObj name="Equation" r:id="rId7" imgW="3441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8598" y="3520192"/>
                        <a:ext cx="3875490" cy="47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2529158" y="2861980"/>
            <a:ext cx="280493" cy="300528"/>
            <a:chOff x="3555" y="13245"/>
            <a:chExt cx="210" cy="225"/>
          </a:xfrm>
        </p:grpSpPr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3555" y="13245"/>
              <a:ext cx="210" cy="2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cxnSp>
          <p:nvCxnSpPr>
            <p:cNvPr id="16" name="AutoShape 38"/>
            <p:cNvCxnSpPr>
              <a:cxnSpLocks noChangeShapeType="1"/>
            </p:cNvCxnSpPr>
            <p:nvPr/>
          </p:nvCxnSpPr>
          <p:spPr bwMode="auto">
            <a:xfrm>
              <a:off x="3596" y="13350"/>
              <a:ext cx="1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3761332" y="4689868"/>
            <a:ext cx="198729" cy="212924"/>
            <a:chOff x="3555" y="13245"/>
            <a:chExt cx="210" cy="225"/>
          </a:xfrm>
        </p:grpSpPr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555" y="13245"/>
              <a:ext cx="210" cy="2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cxnSp>
          <p:nvCxnSpPr>
            <p:cNvPr id="19" name="AutoShape 38"/>
            <p:cNvCxnSpPr>
              <a:cxnSpLocks noChangeShapeType="1"/>
            </p:cNvCxnSpPr>
            <p:nvPr/>
          </p:nvCxnSpPr>
          <p:spPr bwMode="auto">
            <a:xfrm>
              <a:off x="3596" y="13350"/>
              <a:ext cx="1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41"/>
          <p:cNvGrpSpPr>
            <a:grpSpLocks/>
          </p:cNvGrpSpPr>
          <p:nvPr/>
        </p:nvGrpSpPr>
        <p:grpSpPr bwMode="auto">
          <a:xfrm>
            <a:off x="3744037" y="5616624"/>
            <a:ext cx="198729" cy="212924"/>
            <a:chOff x="3555" y="13245"/>
            <a:chExt cx="210" cy="225"/>
          </a:xfrm>
        </p:grpSpPr>
        <p:sp>
          <p:nvSpPr>
            <p:cNvPr id="24" name="Oval 36"/>
            <p:cNvSpPr>
              <a:spLocks noChangeArrowheads="1"/>
            </p:cNvSpPr>
            <p:nvPr/>
          </p:nvSpPr>
          <p:spPr bwMode="auto">
            <a:xfrm>
              <a:off x="3555" y="13245"/>
              <a:ext cx="210" cy="2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cxnSp>
          <p:nvCxnSpPr>
            <p:cNvPr id="25" name="AutoShape 38"/>
            <p:cNvCxnSpPr>
              <a:cxnSpLocks noChangeShapeType="1"/>
            </p:cNvCxnSpPr>
            <p:nvPr/>
          </p:nvCxnSpPr>
          <p:spPr bwMode="auto">
            <a:xfrm>
              <a:off x="3596" y="13350"/>
              <a:ext cx="1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3444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33256"/>
          </a:xfrm>
        </p:spPr>
        <p:txBody>
          <a:bodyPr/>
          <a:lstStyle/>
          <a:p>
            <a:pPr lvl="0"/>
            <a:r>
              <a:rPr lang="en-US" altLang="zh-TW" dirty="0">
                <a:latin typeface="+mj-lt"/>
              </a:rPr>
              <a:t>Euler </a:t>
            </a:r>
            <a:r>
              <a:rPr lang="zh-TW" altLang="zh-TW" dirty="0">
                <a:latin typeface="+mj-lt"/>
              </a:rPr>
              <a:t>公式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16</a:t>
            </a:fld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7629"/>
              </p:ext>
            </p:extLst>
          </p:nvPr>
        </p:nvGraphicFramePr>
        <p:xfrm>
          <a:off x="827584" y="2338547"/>
          <a:ext cx="3672408" cy="375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" imgW="2831760" imgH="2895480" progId="Equation.DSMT4">
                  <p:embed/>
                </p:oleObj>
              </mc:Choice>
              <mc:Fallback>
                <p:oleObj name="Equation" r:id="rId3" imgW="2831760" imgH="289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338547"/>
                        <a:ext cx="3672408" cy="3754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78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97551"/>
              </p:ext>
            </p:extLst>
          </p:nvPr>
        </p:nvGraphicFramePr>
        <p:xfrm>
          <a:off x="1116013" y="1412875"/>
          <a:ext cx="6911975" cy="524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6464160" imgH="4902120" progId="Equation.DSMT4">
                  <p:embed/>
                </p:oleObj>
              </mc:Choice>
              <mc:Fallback>
                <p:oleObj name="Equation" r:id="rId3" imgW="6464160" imgH="4902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412875"/>
                        <a:ext cx="6911975" cy="524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70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lvl="0"/>
            <a:r>
              <a:rPr lang="zh-TW" altLang="zh-TW" dirty="0">
                <a:latin typeface="+mj-lt"/>
              </a:rPr>
              <a:t>定積分</a:t>
            </a:r>
          </a:p>
          <a:p>
            <a:pPr marL="0" indent="0">
              <a:buNone/>
            </a:pPr>
            <a:r>
              <a:rPr lang="zh-TW" altLang="en-US" dirty="0">
                <a:latin typeface="+mj-lt"/>
              </a:rPr>
              <a:t>     </a:t>
            </a:r>
            <a:r>
              <a:rPr lang="en-US" altLang="zh-TW" dirty="0">
                <a:latin typeface="+mj-lt"/>
              </a:rPr>
              <a:t>	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47616"/>
              </p:ext>
            </p:extLst>
          </p:nvPr>
        </p:nvGraphicFramePr>
        <p:xfrm>
          <a:off x="827583" y="2348880"/>
          <a:ext cx="5328593" cy="279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3" imgW="4254480" imgH="2234880" progId="Equation.DSMT4">
                  <p:embed/>
                </p:oleObj>
              </mc:Choice>
              <mc:Fallback>
                <p:oleObj name="Equation" r:id="rId3" imgW="42544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3" y="2348880"/>
                        <a:ext cx="5328593" cy="279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64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lvl="0"/>
            <a:r>
              <a:rPr lang="en-US" altLang="zh-TW" dirty="0">
                <a:latin typeface="+mj-lt"/>
                <a:ea typeface="+mj-ea"/>
              </a:rPr>
              <a:t>Thm</a:t>
            </a:r>
            <a:r>
              <a:rPr lang="zh-TW" altLang="zh-TW" dirty="0">
                <a:latin typeface="+mj-lt"/>
                <a:ea typeface="+mj-ea"/>
              </a:rPr>
              <a:t>：微積分第一基本定理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+mj-ea"/>
              </a:rPr>
              <a:t> </a:t>
            </a:r>
            <a:r>
              <a:rPr lang="zh-TW" altLang="zh-TW" dirty="0">
                <a:latin typeface="+mj-lt"/>
                <a:ea typeface="+mj-ea"/>
              </a:rPr>
              <a:t>若</a:t>
            </a:r>
            <a:r>
              <a:rPr lang="en-US" altLang="zh-TW" dirty="0">
                <a:latin typeface="+mj-lt"/>
                <a:ea typeface="+mj-ea"/>
              </a:rPr>
              <a:t> </a:t>
            </a:r>
            <a:r>
              <a:rPr lang="zh-TW" altLang="en-US" dirty="0">
                <a:latin typeface="+mj-lt"/>
                <a:ea typeface="+mj-ea"/>
              </a:rPr>
              <a:t>         </a:t>
            </a:r>
            <a:r>
              <a:rPr lang="zh-TW" altLang="zh-TW" dirty="0">
                <a:latin typeface="+mj-lt"/>
                <a:ea typeface="+mj-ea"/>
              </a:rPr>
              <a:t>於</a:t>
            </a:r>
            <a:r>
              <a:rPr lang="en-US" altLang="zh-TW" dirty="0">
                <a:latin typeface="+mj-lt"/>
                <a:ea typeface="+mj-ea"/>
              </a:rPr>
              <a:t> </a:t>
            </a:r>
            <a:r>
              <a:rPr lang="zh-TW" altLang="en-US" dirty="0">
                <a:latin typeface="+mj-lt"/>
                <a:ea typeface="+mj-ea"/>
              </a:rPr>
              <a:t>         </a:t>
            </a:r>
            <a:r>
              <a:rPr lang="zh-TW" altLang="zh-TW" dirty="0">
                <a:latin typeface="+mj-lt"/>
                <a:ea typeface="+mj-ea"/>
              </a:rPr>
              <a:t>連續，則存在</a:t>
            </a:r>
            <a:endParaRPr lang="en-US" altLang="zh-TW" b="0" dirty="0">
              <a:latin typeface="+mj-lt"/>
              <a:ea typeface="Cambria Math"/>
            </a:endParaRP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+mj-ea"/>
              </a:rPr>
              <a:t> 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23149"/>
              </p:ext>
            </p:extLst>
          </p:nvPr>
        </p:nvGraphicFramePr>
        <p:xfrm>
          <a:off x="1547664" y="2276872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276872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214468"/>
              </p:ext>
            </p:extLst>
          </p:nvPr>
        </p:nvGraphicFramePr>
        <p:xfrm>
          <a:off x="2695972" y="2276872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5" imgW="723600" imgH="380880" progId="Equation.DSMT4">
                  <p:embed/>
                </p:oleObj>
              </mc:Choice>
              <mc:Fallback>
                <p:oleObj name="Equation" r:id="rId5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5972" y="2276872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0537"/>
              </p:ext>
            </p:extLst>
          </p:nvPr>
        </p:nvGraphicFramePr>
        <p:xfrm>
          <a:off x="5652120" y="2276872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7" imgW="2361960" imgH="406080" progId="Equation.DSMT4">
                  <p:embed/>
                </p:oleObj>
              </mc:Choice>
              <mc:Fallback>
                <p:oleObj name="Equation" r:id="rId7" imgW="236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2120" y="2276872"/>
                        <a:ext cx="2362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395195"/>
              </p:ext>
            </p:extLst>
          </p:nvPr>
        </p:nvGraphicFramePr>
        <p:xfrm>
          <a:off x="1115615" y="2852936"/>
          <a:ext cx="5184577" cy="272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9" imgW="4800600" imgH="2527200" progId="Equation.DSMT4">
                  <p:embed/>
                </p:oleObj>
              </mc:Choice>
              <mc:Fallback>
                <p:oleObj name="Equation" r:id="rId9" imgW="4800600" imgH="252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15" y="2852936"/>
                        <a:ext cx="5184577" cy="2729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1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latin typeface="+mj-lt"/>
                <a:ea typeface="+mj-ea"/>
                <a:cs typeface="Times New Roman" pitchFamily="18" charset="0"/>
              </a:rPr>
              <a:t>極限</a:t>
            </a:r>
          </a:p>
          <a:p>
            <a:pPr marL="457200" lvl="1" indent="0">
              <a:buNone/>
            </a:pPr>
            <a:r>
              <a:rPr lang="zh-TW" altLang="zh-TW" dirty="0">
                <a:latin typeface="+mj-lt"/>
                <a:ea typeface="+mj-ea"/>
                <a:cs typeface="Times New Roman" pitchFamily="18" charset="0"/>
              </a:rPr>
              <a:t>定義：</a:t>
            </a:r>
            <a:endParaRPr lang="en-US" altLang="zh-TW" dirty="0">
              <a:latin typeface="+mj-lt"/>
              <a:ea typeface="+mj-ea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TW" b="0" i="1" dirty="0">
                <a:latin typeface="Cambria Math"/>
                <a:ea typeface="+mj-ea"/>
              </a:rPr>
              <a:t>	</a:t>
            </a:r>
            <a:r>
              <a:rPr lang="zh-TW" altLang="en-US" b="0" dirty="0">
                <a:latin typeface="Cambria Math"/>
                <a:ea typeface="+mj-ea"/>
              </a:rPr>
              <a:t>若</a:t>
            </a:r>
            <a:endParaRPr lang="en-US" altLang="zh-TW" b="0" dirty="0">
              <a:latin typeface="Cambria Math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ambria Math"/>
                <a:ea typeface="+mj-ea"/>
              </a:rPr>
              <a:t>	</a:t>
            </a:r>
            <a:r>
              <a:rPr lang="en-US" altLang="zh-TW" dirty="0" err="1">
                <a:latin typeface="Cambria Math"/>
                <a:ea typeface="+mj-ea"/>
              </a:rPr>
              <a:t>st.</a:t>
            </a:r>
            <a:r>
              <a:rPr lang="en-US" altLang="zh-TW" dirty="0">
                <a:latin typeface="Cambria Math"/>
                <a:ea typeface="+mj-ea"/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latin typeface="Cambria Math"/>
                <a:ea typeface="+mj-ea"/>
              </a:rPr>
              <a:t>	</a:t>
            </a:r>
            <a:r>
              <a:rPr lang="zh-TW" altLang="en-US" dirty="0">
                <a:latin typeface="Cambria Math"/>
                <a:ea typeface="+mj-ea"/>
              </a:rPr>
              <a:t>則稱           於      的 極限為</a:t>
            </a:r>
            <a:endParaRPr lang="en-US" altLang="zh-TW" dirty="0">
              <a:latin typeface="Cambria Math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+mj-ea"/>
                <a:cs typeface="Times New Roman" pitchFamily="18" charset="0"/>
              </a:rPr>
              <a:t>     </a:t>
            </a:r>
            <a:r>
              <a:rPr lang="zh-TW" altLang="en-US" dirty="0">
                <a:latin typeface="+mj-lt"/>
                <a:ea typeface="+mj-ea"/>
                <a:cs typeface="Times New Roman" pitchFamily="18" charset="0"/>
              </a:rPr>
              <a:t>記為</a:t>
            </a:r>
            <a:endParaRPr lang="zh-TW" altLang="zh-TW" dirty="0">
              <a:latin typeface="+mj-lt"/>
              <a:ea typeface="+mj-ea"/>
              <a:cs typeface="Times New Roman" pitchFamily="18" charset="0"/>
            </a:endParaRPr>
          </a:p>
          <a:p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462726"/>
              </p:ext>
            </p:extLst>
          </p:nvPr>
        </p:nvGraphicFramePr>
        <p:xfrm>
          <a:off x="1907704" y="2844676"/>
          <a:ext cx="165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Equation" r:id="rId3" imgW="1650960" imgH="368280" progId="Equation.DSMT4">
                  <p:embed/>
                </p:oleObj>
              </mc:Choice>
              <mc:Fallback>
                <p:oleObj name="Equation" r:id="rId3" imgW="1650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844676"/>
                        <a:ext cx="1651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173383"/>
              </p:ext>
            </p:extLst>
          </p:nvPr>
        </p:nvGraphicFramePr>
        <p:xfrm>
          <a:off x="2017713" y="3295650"/>
          <a:ext cx="439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Equation" r:id="rId5" imgW="4394160" imgH="469800" progId="Equation.DSMT4">
                  <p:embed/>
                </p:oleObj>
              </mc:Choice>
              <mc:Fallback>
                <p:oleObj name="Equation" r:id="rId5" imgW="4394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7713" y="3295650"/>
                        <a:ext cx="4394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947388"/>
              </p:ext>
            </p:extLst>
          </p:nvPr>
        </p:nvGraphicFramePr>
        <p:xfrm>
          <a:off x="2267744" y="378904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Equation" r:id="rId7" imgW="723600" imgH="393480" progId="Equation.DSMT4">
                  <p:embed/>
                </p:oleObj>
              </mc:Choice>
              <mc:Fallback>
                <p:oleObj name="Equation" r:id="rId7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7744" y="3789040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52680"/>
              </p:ext>
            </p:extLst>
          </p:nvPr>
        </p:nvGraphicFramePr>
        <p:xfrm>
          <a:off x="3492500" y="3770313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Equation" r:id="rId9" imgW="291960" imgH="431640" progId="Equation.DSMT4">
                  <p:embed/>
                </p:oleObj>
              </mc:Choice>
              <mc:Fallback>
                <p:oleObj name="Equation" r:id="rId9" imgW="291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2500" y="3770313"/>
                        <a:ext cx="292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68818"/>
              </p:ext>
            </p:extLst>
          </p:nvPr>
        </p:nvGraphicFramePr>
        <p:xfrm>
          <a:off x="5436096" y="3861048"/>
          <a:ext cx="254000" cy="32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Equation" r:id="rId11" imgW="253800" imgH="291960" progId="Equation.DSMT4">
                  <p:embed/>
                </p:oleObj>
              </mc:Choice>
              <mc:Fallback>
                <p:oleObj name="Equation" r:id="rId11" imgW="253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6096" y="3861048"/>
                        <a:ext cx="254000" cy="320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007479"/>
              </p:ext>
            </p:extLst>
          </p:nvPr>
        </p:nvGraphicFramePr>
        <p:xfrm>
          <a:off x="2195736" y="4293096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Equation" r:id="rId13" imgW="1803240" imgH="533160" progId="Equation.DSMT4">
                  <p:embed/>
                </p:oleObj>
              </mc:Choice>
              <mc:Fallback>
                <p:oleObj name="Equation" r:id="rId13" imgW="18032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5736" y="4293096"/>
                        <a:ext cx="1803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0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+mj-lt"/>
              </a:rPr>
              <a:t>例</a:t>
            </a:r>
            <a:r>
              <a:rPr lang="en-US" altLang="zh-TW" dirty="0">
                <a:latin typeface="+mj-lt"/>
              </a:rPr>
              <a:t>:</a:t>
            </a:r>
            <a:r>
              <a:rPr lang="zh-TW" altLang="en-US" dirty="0">
                <a:latin typeface="+mj-lt"/>
              </a:rPr>
              <a:t> </a:t>
            </a:r>
            <a:endParaRPr lang="zh-TW" altLang="zh-TW" dirty="0">
              <a:latin typeface="+mj-lt"/>
            </a:endParaRPr>
          </a:p>
          <a:p>
            <a:pPr marL="0" indent="0">
              <a:buNone/>
            </a:pPr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Sol: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00717"/>
              </p:ext>
            </p:extLst>
          </p:nvPr>
        </p:nvGraphicFramePr>
        <p:xfrm>
          <a:off x="1331640" y="1487876"/>
          <a:ext cx="2520280" cy="100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" imgW="2070000" imgH="825480" progId="Equation.DSMT4">
                  <p:embed/>
                </p:oleObj>
              </mc:Choice>
              <mc:Fallback>
                <p:oleObj name="Equation" r:id="rId3" imgW="2070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487876"/>
                        <a:ext cx="2520280" cy="1005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57671"/>
              </p:ext>
            </p:extLst>
          </p:nvPr>
        </p:nvGraphicFramePr>
        <p:xfrm>
          <a:off x="1259632" y="3284984"/>
          <a:ext cx="3600400" cy="340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5" imgW="3251160" imgH="3073320" progId="Equation.DSMT4">
                  <p:embed/>
                </p:oleObj>
              </mc:Choice>
              <mc:Fallback>
                <p:oleObj name="Equation" r:id="rId5" imgW="3251160" imgH="3073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3284984"/>
                        <a:ext cx="3600400" cy="3403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55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 to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latin typeface="+mj-lt"/>
              </a:rPr>
              <a:t>例：</a:t>
            </a:r>
            <a:r>
              <a:rPr lang="en-US" altLang="zh-TW" dirty="0">
                <a:latin typeface="+mj-lt"/>
              </a:rPr>
              <a:t>RC</a:t>
            </a:r>
            <a:r>
              <a:rPr lang="zh-TW" altLang="zh-TW" dirty="0">
                <a:latin typeface="+mj-lt"/>
              </a:rPr>
              <a:t>電路</a:t>
            </a:r>
            <a:endParaRPr lang="en-US" altLang="zh-TW" dirty="0">
              <a:latin typeface="+mj-lt"/>
            </a:endParaRPr>
          </a:p>
          <a:p>
            <a:pPr marL="0" lvl="0" indent="0">
              <a:buNone/>
            </a:pPr>
            <a:r>
              <a:rPr lang="zh-TW" altLang="en-US" dirty="0">
                <a:latin typeface="+mj-lt"/>
              </a:rPr>
              <a:t>    </a:t>
            </a:r>
            <a:endParaRPr lang="zh-TW" altLang="zh-TW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26934"/>
              </p:ext>
            </p:extLst>
          </p:nvPr>
        </p:nvGraphicFramePr>
        <p:xfrm>
          <a:off x="899592" y="2207220"/>
          <a:ext cx="4896544" cy="440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3" imgW="5435280" imgH="4889160" progId="Equation.DSMT4">
                  <p:embed/>
                </p:oleObj>
              </mc:Choice>
              <mc:Fallback>
                <p:oleObj name="Equation" r:id="rId3" imgW="5435280" imgH="488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07220"/>
                        <a:ext cx="4896544" cy="4404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0" y="1580766"/>
            <a:ext cx="3244244" cy="16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1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lvl="0"/>
            <a:r>
              <a:rPr lang="en-US" altLang="zh-TW" dirty="0">
                <a:latin typeface="+mj-lt"/>
                <a:ea typeface="+mj-ea"/>
              </a:rPr>
              <a:t>What is differential equations(</a:t>
            </a:r>
            <a:r>
              <a:rPr lang="zh-TW" altLang="zh-TW" dirty="0">
                <a:latin typeface="+mj-lt"/>
                <a:ea typeface="+mj-ea"/>
              </a:rPr>
              <a:t>微分方程式</a:t>
            </a:r>
            <a:r>
              <a:rPr lang="en-US" altLang="zh-TW" dirty="0">
                <a:latin typeface="+mj-lt"/>
                <a:ea typeface="+mj-ea"/>
              </a:rPr>
              <a:t>) ?</a:t>
            </a:r>
            <a:endParaRPr lang="zh-TW" altLang="zh-TW" dirty="0">
              <a:latin typeface="+mj-lt"/>
              <a:ea typeface="+mj-ea"/>
            </a:endParaRPr>
          </a:p>
          <a:p>
            <a:pPr marL="457200" lvl="1" indent="0">
              <a:buNone/>
            </a:pPr>
            <a:r>
              <a:rPr lang="zh-TW" altLang="zh-TW" dirty="0">
                <a:latin typeface="+mj-lt"/>
                <a:ea typeface="+mj-ea"/>
              </a:rPr>
              <a:t>一個方程式包含因變數及因變數之導數項</a:t>
            </a:r>
            <a:endParaRPr lang="en-US" altLang="zh-TW" dirty="0">
              <a:latin typeface="+mj-lt"/>
              <a:ea typeface="+mj-ea"/>
            </a:endParaRPr>
          </a:p>
          <a:p>
            <a:pPr marL="457200" lvl="1" indent="0">
              <a:buNone/>
            </a:pPr>
            <a:endParaRPr lang="en-US" altLang="zh-TW" b="0" i="1" dirty="0">
              <a:latin typeface="Cambria Math"/>
              <a:ea typeface="+mj-ea"/>
            </a:endParaRPr>
          </a:p>
          <a:p>
            <a:pPr marL="457200" lvl="1" indent="0">
              <a:buNone/>
            </a:pPr>
            <a:endParaRPr lang="en-US" altLang="zh-TW" b="0" i="1" dirty="0">
              <a:latin typeface="Cambria Math"/>
              <a:ea typeface="+mj-ea"/>
            </a:endParaRPr>
          </a:p>
          <a:p>
            <a:pPr marL="457200" lvl="1" indent="0">
              <a:buNone/>
            </a:pPr>
            <a:endParaRPr lang="en-US" altLang="zh-TW" b="0" i="1" dirty="0">
              <a:latin typeface="Cambria Math"/>
              <a:ea typeface="+mj-ea"/>
            </a:endParaRPr>
          </a:p>
          <a:p>
            <a:pPr marL="457200" lvl="1" indent="0">
              <a:buNone/>
            </a:pPr>
            <a:endParaRPr lang="en-US" altLang="zh-TW" b="0" i="1" dirty="0">
              <a:latin typeface="Cambria Math"/>
              <a:ea typeface="+mj-ea"/>
            </a:endParaRPr>
          </a:p>
          <a:p>
            <a:pPr marL="457200" lvl="1" indent="0">
              <a:buNone/>
            </a:pPr>
            <a:r>
              <a:rPr lang="zh-TW" altLang="en-US" dirty="0">
                <a:latin typeface="+mj-lt"/>
                <a:ea typeface="+mj-ea"/>
              </a:rPr>
              <a:t>                       </a:t>
            </a:r>
            <a:r>
              <a:rPr lang="zh-TW" altLang="zh-TW" dirty="0">
                <a:latin typeface="+mj-lt"/>
                <a:ea typeface="+mj-ea"/>
              </a:rPr>
              <a:t>這樣</a:t>
            </a:r>
            <a:r>
              <a:rPr lang="zh-TW" altLang="zh-TW" sz="2400" dirty="0">
                <a:latin typeface="+mj-lt"/>
                <a:ea typeface="+mj-ea"/>
              </a:rPr>
              <a:t>，</a:t>
            </a:r>
            <a:r>
              <a:rPr lang="zh-TW" altLang="zh-TW" dirty="0">
                <a:latin typeface="+mj-lt"/>
                <a:ea typeface="+mj-ea"/>
              </a:rPr>
              <a:t>只有一個自變數</a:t>
            </a:r>
            <a:r>
              <a:rPr lang="en-US" altLang="zh-TW" dirty="0">
                <a:latin typeface="+mj-lt"/>
                <a:ea typeface="+mj-ea"/>
              </a:rPr>
              <a:t>t</a:t>
            </a:r>
            <a:r>
              <a:rPr lang="zh-TW" altLang="zh-TW" sz="2400" dirty="0">
                <a:latin typeface="+mj-lt"/>
                <a:ea typeface="+mj-ea"/>
              </a:rPr>
              <a:t>，</a:t>
            </a:r>
            <a:r>
              <a:rPr lang="zh-TW" altLang="zh-TW" dirty="0">
                <a:latin typeface="+mj-lt"/>
                <a:ea typeface="+mj-ea"/>
              </a:rPr>
              <a:t>此微分方程式又稱</a:t>
            </a:r>
            <a:r>
              <a:rPr lang="zh-TW" altLang="zh-TW" b="1" dirty="0">
                <a:solidFill>
                  <a:srgbClr val="FF0000"/>
                </a:solidFill>
                <a:latin typeface="+mj-lt"/>
                <a:ea typeface="+mj-ea"/>
              </a:rPr>
              <a:t>常微分方程式</a:t>
            </a:r>
            <a:r>
              <a:rPr lang="en-US" altLang="zh-TW" b="1" dirty="0">
                <a:solidFill>
                  <a:srgbClr val="FF0000"/>
                </a:solidFill>
                <a:latin typeface="+mj-lt"/>
                <a:ea typeface="+mj-ea"/>
              </a:rPr>
              <a:t>(Ordinary DE)</a:t>
            </a:r>
            <a:r>
              <a:rPr lang="zh-TW" altLang="zh-TW" sz="2400" dirty="0">
                <a:latin typeface="+mj-lt"/>
                <a:ea typeface="+mj-ea"/>
              </a:rPr>
              <a:t>，</a:t>
            </a:r>
            <a:r>
              <a:rPr lang="zh-TW" altLang="zh-TW" dirty="0">
                <a:latin typeface="+mj-lt"/>
                <a:ea typeface="+mj-ea"/>
              </a:rPr>
              <a:t>若包含二項變數以上</a:t>
            </a:r>
            <a:r>
              <a:rPr lang="zh-TW" altLang="zh-TW" sz="2400" dirty="0">
                <a:latin typeface="+mj-lt"/>
                <a:ea typeface="+mj-ea"/>
              </a:rPr>
              <a:t>，</a:t>
            </a:r>
            <a:r>
              <a:rPr lang="zh-TW" altLang="zh-TW" dirty="0">
                <a:latin typeface="+mj-lt"/>
                <a:ea typeface="+mj-ea"/>
              </a:rPr>
              <a:t>則稱</a:t>
            </a:r>
            <a:r>
              <a:rPr lang="zh-TW" altLang="zh-TW" b="1" dirty="0">
                <a:solidFill>
                  <a:srgbClr val="FF0000"/>
                </a:solidFill>
                <a:latin typeface="+mj-lt"/>
                <a:ea typeface="+mj-ea"/>
              </a:rPr>
              <a:t>偏微分方程式</a:t>
            </a:r>
            <a:r>
              <a:rPr lang="en-US" altLang="zh-TW" b="1" dirty="0">
                <a:solidFill>
                  <a:srgbClr val="FF0000"/>
                </a:solidFill>
                <a:latin typeface="+mj-lt"/>
                <a:ea typeface="+mj-ea"/>
              </a:rPr>
              <a:t>(Partial DE)</a:t>
            </a:r>
            <a:endParaRPr lang="zh-TW" altLang="zh-TW" dirty="0">
              <a:solidFill>
                <a:srgbClr val="FF0000"/>
              </a:solidFill>
              <a:latin typeface="+mj-lt"/>
              <a:ea typeface="+mj-ea"/>
            </a:endParaRPr>
          </a:p>
          <a:p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88224" y="6580798"/>
            <a:ext cx="2133600" cy="365125"/>
          </a:xfrm>
        </p:spPr>
        <p:txBody>
          <a:bodyPr/>
          <a:lstStyle/>
          <a:p>
            <a:fld id="{B04CF2BC-0424-493F-9DFA-7809FB3C25DD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83461"/>
              </p:ext>
            </p:extLst>
          </p:nvPr>
        </p:nvGraphicFramePr>
        <p:xfrm>
          <a:off x="1043608" y="2852935"/>
          <a:ext cx="4104456" cy="184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3949560" imgH="1777680" progId="Equation.DSMT4">
                  <p:embed/>
                </p:oleObj>
              </mc:Choice>
              <mc:Fallback>
                <p:oleObj name="Equation" r:id="rId3" imgW="39495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852935"/>
                        <a:ext cx="4104456" cy="184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710404"/>
              </p:ext>
            </p:extLst>
          </p:nvPr>
        </p:nvGraphicFramePr>
        <p:xfrm>
          <a:off x="1078508" y="4797400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5" imgW="1765080" imgH="431640" progId="Equation.DSMT4">
                  <p:embed/>
                </p:oleObj>
              </mc:Choice>
              <mc:Fallback>
                <p:oleObj name="Equation" r:id="rId5" imgW="1765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508" y="4797400"/>
                        <a:ext cx="1765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43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0" dirty="0"/>
          </a:p>
          <a:p>
            <a:endParaRPr lang="en-US" altLang="zh-TW" b="0" dirty="0"/>
          </a:p>
          <a:p>
            <a:pPr marL="0" indent="0">
              <a:buNone/>
            </a:pPr>
            <a:r>
              <a:rPr lang="zh-TW" altLang="en-US" dirty="0"/>
              <a:t>    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91691"/>
              </p:ext>
            </p:extLst>
          </p:nvPr>
        </p:nvGraphicFramePr>
        <p:xfrm>
          <a:off x="971599" y="1412776"/>
          <a:ext cx="236773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3" imgW="1866600" imgH="965160" progId="Equation.DSMT4">
                  <p:embed/>
                </p:oleObj>
              </mc:Choice>
              <mc:Fallback>
                <p:oleObj name="Equation" r:id="rId3" imgW="18666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99" y="1412776"/>
                        <a:ext cx="2367737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578980"/>
              </p:ext>
            </p:extLst>
          </p:nvPr>
        </p:nvGraphicFramePr>
        <p:xfrm>
          <a:off x="978768" y="3573016"/>
          <a:ext cx="5897488" cy="164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5" imgW="5105160" imgH="1422360" progId="Equation.DSMT4">
                  <p:embed/>
                </p:oleObj>
              </mc:Choice>
              <mc:Fallback>
                <p:oleObj name="Equation" r:id="rId5" imgW="51051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8768" y="3573016"/>
                        <a:ext cx="5897488" cy="1643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91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63711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altLang="zh-TW" dirty="0">
                    <a:latin typeface="+mj-lt"/>
                    <a:ea typeface="+mj-ea"/>
                  </a:rPr>
                  <a:t>Terminology </a:t>
                </a:r>
                <a:r>
                  <a:rPr lang="zh-TW" altLang="zh-TW" dirty="0">
                    <a:latin typeface="+mj-lt"/>
                    <a:ea typeface="+mj-ea"/>
                  </a:rPr>
                  <a:t>術語</a:t>
                </a:r>
              </a:p>
              <a:p>
                <a:pPr marL="971550" lvl="1" indent="-514350">
                  <a:buAutoNum type="arabicPeriod"/>
                </a:pPr>
                <a:r>
                  <a:rPr lang="zh-TW" altLang="en-US" dirty="0">
                    <a:latin typeface="+mj-lt"/>
                    <a:ea typeface="+mj-ea"/>
                  </a:rPr>
                  <a:t>階數</a:t>
                </a:r>
                <a:r>
                  <a:rPr lang="en-US" altLang="zh-TW" dirty="0">
                    <a:latin typeface="+mj-lt"/>
                    <a:ea typeface="+mj-ea"/>
                  </a:rPr>
                  <a:t>(Order):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+mj-lt"/>
                    <a:ea typeface="+mj-ea"/>
                  </a:rPr>
                  <a:t>	</a:t>
                </a:r>
                <a:r>
                  <a:rPr lang="zh-TW" altLang="zh-TW" dirty="0">
                    <a:latin typeface="+mj-lt"/>
                  </a:rPr>
                  <a:t>一個微分方程式中，最高階導數項的微分次數即稱此微分方程式的階數</a:t>
                </a:r>
              </a:p>
              <a:p>
                <a:pPr marL="457200" lvl="1" indent="0">
                  <a:buNone/>
                </a:pPr>
                <a:r>
                  <a:rPr lang="zh-TW" altLang="en-US" dirty="0">
                    <a:latin typeface="+mj-lt"/>
                    <a:ea typeface="+mj-ea"/>
                  </a:rPr>
                  <a:t>例</a:t>
                </a:r>
                <a:r>
                  <a:rPr lang="en-US" altLang="zh-TW" dirty="0">
                    <a:latin typeface="+mj-lt"/>
                    <a:ea typeface="+mj-ea"/>
                  </a:rPr>
                  <a:t>:</a:t>
                </a:r>
                <a:endParaRPr lang="en-US" altLang="zh-TW" i="1" dirty="0">
                  <a:latin typeface="Cambria Math" panose="02040503050406030204" pitchFamily="18" charset="0"/>
                  <a:ea typeface="+mj-ea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+5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>
                    <a:latin typeface="+mj-lt"/>
                    <a:ea typeface="+mj-ea"/>
                  </a:rPr>
                  <a:t>二階</a:t>
                </a:r>
                <a:r>
                  <a:rPr lang="en-US" altLang="zh-TW" dirty="0">
                    <a:latin typeface="+mj-lt"/>
                    <a:ea typeface="+mj-ea"/>
                  </a:rPr>
                  <a:t>P.D.E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4(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</m:t>
                      </m:r>
                      <m:r>
                        <m:rPr>
                          <m:nor/>
                        </m:rPr>
                        <a:rPr lang="zh-TW" altLang="en-US" sz="2400" dirty="0"/>
                        <m:t>階</m:t>
                      </m:r>
                      <m:r>
                        <m:rPr>
                          <m:sty m:val="p"/>
                        </m:rPr>
                        <a:rPr lang="en-US" altLang="zh-TW" sz="2400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TW" sz="2400" dirty="0"/>
                        <m:t>.</m:t>
                      </m:r>
                      <m:r>
                        <m:rPr>
                          <m:nor/>
                        </m:rPr>
                        <a:rPr lang="en-US" altLang="zh-TW" sz="2400" dirty="0"/>
                        <m:t>D</m:t>
                      </m:r>
                      <m:r>
                        <m:rPr>
                          <m:nor/>
                        </m:rPr>
                        <a:rPr lang="en-US" altLang="zh-TW" sz="2400" dirty="0"/>
                        <m:t>.</m:t>
                      </m:r>
                      <m:r>
                        <m:rPr>
                          <m:nor/>
                        </m:rPr>
                        <a:rPr lang="en-US" altLang="zh-TW" sz="2400" dirty="0"/>
                        <m:t>E</m:t>
                      </m:r>
                    </m:oMath>
                  </m:oMathPara>
                </a14:m>
                <a:endParaRPr lang="en-US" altLang="zh-TW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637112"/>
              </a:xfrm>
              <a:blipFill>
                <a:blip r:embed="rId2"/>
                <a:stretch>
                  <a:fillRect l="-1691" t="-1842" r="-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B04CF2BC-0424-493F-9DFA-7809FB3C25D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7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dirty="0">
                <a:latin typeface="+mj-lt"/>
              </a:rPr>
              <a:t>2.Degree(</a:t>
            </a:r>
            <a:r>
              <a:rPr lang="zh-TW" altLang="zh-TW" dirty="0">
                <a:latin typeface="+mj-lt"/>
              </a:rPr>
              <a:t>次數</a:t>
            </a:r>
            <a:r>
              <a:rPr lang="en-US" altLang="zh-TW" dirty="0">
                <a:latin typeface="+mj-lt"/>
              </a:rPr>
              <a:t>)</a:t>
            </a:r>
            <a:r>
              <a:rPr lang="zh-TW" altLang="zh-TW" dirty="0">
                <a:latin typeface="+mj-lt"/>
              </a:rPr>
              <a:t>：</a:t>
            </a:r>
            <a:endParaRPr lang="zh-TW" altLang="zh-TW" sz="2400" dirty="0">
              <a:latin typeface="+mj-lt"/>
            </a:endParaRPr>
          </a:p>
          <a:p>
            <a:pPr marL="457200" lvl="1" indent="0">
              <a:buNone/>
            </a:pPr>
            <a:r>
              <a:rPr lang="zh-TW" altLang="en-US" dirty="0">
                <a:latin typeface="+mj-lt"/>
              </a:rPr>
              <a:t>   </a:t>
            </a:r>
            <a:r>
              <a:rPr lang="en-US" altLang="zh-TW" dirty="0">
                <a:latin typeface="+mj-lt"/>
              </a:rPr>
              <a:t>Pre: </a:t>
            </a:r>
            <a:r>
              <a:rPr lang="zh-TW" altLang="zh-TW" dirty="0">
                <a:latin typeface="+mj-lt"/>
              </a:rPr>
              <a:t>須將所有項有理化</a:t>
            </a:r>
            <a:r>
              <a:rPr lang="en-US" altLang="zh-TW" dirty="0">
                <a:latin typeface="+mj-lt"/>
              </a:rPr>
              <a:t>(</a:t>
            </a:r>
            <a:r>
              <a:rPr lang="en-US" altLang="zh-TW" dirty="0" err="1">
                <a:latin typeface="+mj-lt"/>
              </a:rPr>
              <a:t>ie</a:t>
            </a:r>
            <a:r>
              <a:rPr lang="zh-TW" altLang="zh-TW" dirty="0">
                <a:latin typeface="+mj-lt"/>
              </a:rPr>
              <a:t>：沒有</a:t>
            </a:r>
            <a:r>
              <a:rPr lang="zh-TW" altLang="en-US" dirty="0">
                <a:latin typeface="+mj-lt"/>
              </a:rPr>
              <a:t>      </a:t>
            </a:r>
            <a:r>
              <a:rPr lang="zh-TW" altLang="zh-TW" dirty="0">
                <a:latin typeface="+mj-lt"/>
              </a:rPr>
              <a:t>項</a:t>
            </a:r>
            <a:r>
              <a:rPr lang="en-US" altLang="zh-TW" dirty="0">
                <a:latin typeface="+mj-lt"/>
              </a:rPr>
              <a:t>)</a:t>
            </a:r>
            <a:endParaRPr lang="zh-TW" altLang="zh-TW" sz="2400" dirty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>
                <a:latin typeface="+mj-lt"/>
              </a:rPr>
              <a:t>    </a:t>
            </a:r>
            <a:r>
              <a:rPr lang="zh-TW" altLang="zh-TW" dirty="0">
                <a:latin typeface="+mj-lt"/>
              </a:rPr>
              <a:t>一個微分方程式中</a:t>
            </a:r>
            <a:r>
              <a:rPr lang="zh-TW" altLang="zh-TW" sz="2400" dirty="0">
                <a:latin typeface="+mj-lt"/>
              </a:rPr>
              <a:t>，</a:t>
            </a:r>
            <a:r>
              <a:rPr lang="zh-TW" altLang="zh-TW" dirty="0">
                <a:latin typeface="+mj-lt"/>
              </a:rPr>
              <a:t>每項均為有理項</a:t>
            </a:r>
            <a:r>
              <a:rPr lang="zh-TW" altLang="zh-TW" sz="2400" dirty="0">
                <a:latin typeface="+mj-lt"/>
              </a:rPr>
              <a:t>，</a:t>
            </a:r>
            <a:r>
              <a:rPr lang="zh-TW" altLang="zh-TW" dirty="0">
                <a:latin typeface="+mj-lt"/>
              </a:rPr>
              <a:t>最高階導數項的次</a:t>
            </a:r>
            <a:r>
              <a:rPr lang="zh-TW" altLang="en-US" dirty="0">
                <a:latin typeface="+mj-lt"/>
              </a:rPr>
              <a:t>數</a:t>
            </a:r>
            <a:r>
              <a:rPr lang="zh-TW" altLang="zh-TW" sz="2400" dirty="0">
                <a:latin typeface="+mj-lt"/>
              </a:rPr>
              <a:t>，</a:t>
            </a:r>
            <a:r>
              <a:rPr lang="zh-TW" altLang="zh-TW" dirty="0">
                <a:latin typeface="+mj-lt"/>
              </a:rPr>
              <a:t>即稱為此方程式之次數</a:t>
            </a: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zh-TW" altLang="zh-TW" sz="2400" dirty="0">
              <a:latin typeface="+mj-lt"/>
            </a:endParaRPr>
          </a:p>
          <a:p>
            <a:pPr marL="457200" lvl="1" indent="0">
              <a:buNone/>
            </a:pPr>
            <a:r>
              <a:rPr lang="zh-TW" altLang="en-US" dirty="0">
                <a:latin typeface="+mj-lt"/>
              </a:rPr>
              <a:t>例</a:t>
            </a:r>
            <a:r>
              <a:rPr lang="en-US" altLang="zh-TW" dirty="0">
                <a:latin typeface="+mj-lt"/>
              </a:rPr>
              <a:t>:</a:t>
            </a: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91114"/>
              </p:ext>
            </p:extLst>
          </p:nvPr>
        </p:nvGraphicFramePr>
        <p:xfrm>
          <a:off x="6300192" y="1916832"/>
          <a:ext cx="360040" cy="59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3" imgW="317160" imgH="520560" progId="Equation.DSMT4">
                  <p:embed/>
                </p:oleObj>
              </mc:Choice>
              <mc:Fallback>
                <p:oleObj name="Equation" r:id="rId3" imgW="3171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192" y="1916832"/>
                        <a:ext cx="360040" cy="590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984508"/>
              </p:ext>
            </p:extLst>
          </p:nvPr>
        </p:nvGraphicFramePr>
        <p:xfrm>
          <a:off x="1039440" y="4509120"/>
          <a:ext cx="7493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5" imgW="7492680" imgH="2082600" progId="Equation.DSMT4">
                  <p:embed/>
                </p:oleObj>
              </mc:Choice>
              <mc:Fallback>
                <p:oleObj name="Equation" r:id="rId5" imgW="749268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440" y="4509120"/>
                        <a:ext cx="7493000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4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latin typeface="+mj-lt"/>
                <a:ea typeface="+mj-ea"/>
              </a:rPr>
              <a:t>連續</a:t>
            </a:r>
            <a:r>
              <a:rPr lang="en-US" altLang="zh-TW" dirty="0">
                <a:latin typeface="+mj-lt"/>
                <a:ea typeface="+mj-ea"/>
              </a:rPr>
              <a:t> &lt;</a:t>
            </a:r>
            <a:r>
              <a:rPr lang="zh-TW" altLang="zh-TW" dirty="0">
                <a:latin typeface="+mj-lt"/>
                <a:ea typeface="+mj-ea"/>
              </a:rPr>
              <a:t>＝</a:t>
            </a:r>
            <a:r>
              <a:rPr lang="en-US" altLang="zh-TW" dirty="0">
                <a:latin typeface="+mj-lt"/>
                <a:ea typeface="+mj-ea"/>
              </a:rPr>
              <a:t>&gt; </a:t>
            </a:r>
            <a:r>
              <a:rPr lang="zh-TW" altLang="zh-TW" dirty="0">
                <a:latin typeface="+mj-lt"/>
                <a:ea typeface="+mj-ea"/>
              </a:rPr>
              <a:t>極限 ＝ 函數值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+mj-ea"/>
              </a:rPr>
              <a:t>(1)          </a:t>
            </a:r>
            <a:r>
              <a:rPr lang="zh-TW" altLang="zh-TW" dirty="0">
                <a:latin typeface="+mj-lt"/>
                <a:ea typeface="+mj-ea"/>
              </a:rPr>
              <a:t>有意義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+mj-ea"/>
              </a:rPr>
              <a:t>(2)                         </a:t>
            </a:r>
            <a:r>
              <a:rPr lang="zh-TW" altLang="en-US" dirty="0">
                <a:latin typeface="+mj-lt"/>
                <a:ea typeface="+mj-ea"/>
              </a:rPr>
              <a:t>存在</a:t>
            </a:r>
            <a:endParaRPr lang="zh-TW" altLang="zh-TW" dirty="0">
              <a:latin typeface="+mj-lt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+mj-ea"/>
              </a:rPr>
              <a:t>(3) 	</a:t>
            </a:r>
          </a:p>
          <a:p>
            <a:pPr marL="457200" lvl="1" indent="0">
              <a:buNone/>
            </a:pPr>
            <a:r>
              <a:rPr lang="zh-TW" altLang="zh-TW" dirty="0">
                <a:latin typeface="+mj-lt"/>
                <a:ea typeface="+mj-ea"/>
              </a:rPr>
              <a:t>則稱</a:t>
            </a:r>
            <a:r>
              <a:rPr lang="en-US" altLang="zh-TW" dirty="0">
                <a:latin typeface="+mj-lt"/>
                <a:ea typeface="+mj-ea"/>
              </a:rPr>
              <a:t>          </a:t>
            </a:r>
            <a:r>
              <a:rPr lang="zh-TW" altLang="zh-TW" dirty="0">
                <a:latin typeface="+mj-lt"/>
                <a:ea typeface="+mj-ea"/>
              </a:rPr>
              <a:t>於</a:t>
            </a:r>
            <a:r>
              <a:rPr lang="en-US" altLang="zh-TW" dirty="0">
                <a:latin typeface="+mj-lt"/>
                <a:ea typeface="+mj-ea"/>
              </a:rPr>
              <a:t>     </a:t>
            </a:r>
            <a:r>
              <a:rPr lang="zh-TW" altLang="zh-TW" dirty="0">
                <a:latin typeface="+mj-lt"/>
                <a:ea typeface="+mj-ea"/>
              </a:rPr>
              <a:t>為連續</a:t>
            </a:r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85653"/>
              </p:ext>
            </p:extLst>
          </p:nvPr>
        </p:nvGraphicFramePr>
        <p:xfrm>
          <a:off x="1471836" y="2276872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1836" y="2276872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41664"/>
              </p:ext>
            </p:extLst>
          </p:nvPr>
        </p:nvGraphicFramePr>
        <p:xfrm>
          <a:off x="1547664" y="2780928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5" imgW="1803240" imgH="533160" progId="Equation.DSMT4">
                  <p:embed/>
                </p:oleObj>
              </mc:Choice>
              <mc:Fallback>
                <p:oleObj name="Equation" r:id="rId5" imgW="18032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2780928"/>
                        <a:ext cx="1803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22403"/>
              </p:ext>
            </p:extLst>
          </p:nvPr>
        </p:nvGraphicFramePr>
        <p:xfrm>
          <a:off x="1547664" y="3284984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7" imgW="1396800" imgH="431640" progId="Equation.DSMT4">
                  <p:embed/>
                </p:oleObj>
              </mc:Choice>
              <mc:Fallback>
                <p:oleObj name="Equation" r:id="rId7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3284984"/>
                        <a:ext cx="1397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34377"/>
              </p:ext>
            </p:extLst>
          </p:nvPr>
        </p:nvGraphicFramePr>
        <p:xfrm>
          <a:off x="1730276" y="3789288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9" imgW="825480" imgH="431640" progId="Equation.DSMT4">
                  <p:embed/>
                </p:oleObj>
              </mc:Choice>
              <mc:Fallback>
                <p:oleObj name="Equation" r:id="rId9" imgW="825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0276" y="3789288"/>
                        <a:ext cx="825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43688"/>
              </p:ext>
            </p:extLst>
          </p:nvPr>
        </p:nvGraphicFramePr>
        <p:xfrm>
          <a:off x="2983756" y="3789288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11" imgW="291960" imgH="431640" progId="Equation.DSMT4">
                  <p:embed/>
                </p:oleObj>
              </mc:Choice>
              <mc:Fallback>
                <p:oleObj name="Equation" r:id="rId11" imgW="291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3756" y="3789288"/>
                        <a:ext cx="292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74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>
                <a:latin typeface="+mj-lt"/>
              </a:rPr>
              <a:t>有界</a:t>
            </a:r>
          </a:p>
          <a:p>
            <a:pPr marL="457200" lvl="1" indent="0">
              <a:buNone/>
            </a:pPr>
            <a:r>
              <a:rPr lang="zh-TW" altLang="zh-TW" dirty="0">
                <a:latin typeface="+mj-lt"/>
              </a:rPr>
              <a:t>定義：</a:t>
            </a:r>
          </a:p>
          <a:p>
            <a:pPr>
              <a:buNone/>
            </a:pPr>
            <a:r>
              <a:rPr lang="en-US" altLang="zh-TW" dirty="0">
                <a:latin typeface="+mj-lt"/>
              </a:rPr>
              <a:t>		</a:t>
            </a:r>
            <a:r>
              <a:rPr lang="zh-TW" altLang="zh-TW" dirty="0">
                <a:latin typeface="+mj-lt"/>
              </a:rPr>
              <a:t>若</a:t>
            </a:r>
            <a:r>
              <a:rPr lang="en-US" altLang="zh-TW" dirty="0">
                <a:latin typeface="+mj-lt"/>
              </a:rPr>
              <a:t>          </a:t>
            </a:r>
            <a:r>
              <a:rPr lang="zh-TW" altLang="zh-TW" dirty="0">
                <a:latin typeface="+mj-lt"/>
              </a:rPr>
              <a:t>於</a:t>
            </a:r>
            <a:r>
              <a:rPr lang="en-US" altLang="zh-TW" dirty="0">
                <a:latin typeface="+mj-lt"/>
              </a:rPr>
              <a:t>         </a:t>
            </a:r>
            <a:r>
              <a:rPr lang="zh-TW" altLang="zh-TW" dirty="0">
                <a:latin typeface="+mj-lt"/>
              </a:rPr>
              <a:t>為連續，則</a:t>
            </a:r>
            <a:r>
              <a:rPr lang="en-US" altLang="zh-TW" dirty="0">
                <a:latin typeface="+mj-lt"/>
              </a:rPr>
              <a:t>         </a:t>
            </a:r>
            <a:r>
              <a:rPr lang="zh-TW" altLang="zh-TW" dirty="0">
                <a:latin typeface="+mj-lt"/>
              </a:rPr>
              <a:t>於</a:t>
            </a:r>
            <a:r>
              <a:rPr lang="en-US" altLang="zh-TW" dirty="0">
                <a:latin typeface="+mj-lt"/>
              </a:rPr>
              <a:t>         </a:t>
            </a:r>
            <a:r>
              <a:rPr lang="zh-TW" altLang="zh-TW" dirty="0">
                <a:latin typeface="+mj-lt"/>
              </a:rPr>
              <a:t>為有界，若為開區間</a:t>
            </a:r>
            <a:r>
              <a:rPr lang="en-US" altLang="zh-TW" dirty="0">
                <a:latin typeface="+mj-lt"/>
              </a:rPr>
              <a:t>          </a:t>
            </a:r>
            <a:r>
              <a:rPr lang="zh-TW" altLang="zh-TW" dirty="0">
                <a:latin typeface="+mj-lt"/>
              </a:rPr>
              <a:t>則不一定有界。</a:t>
            </a:r>
          </a:p>
          <a:p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70255"/>
              </p:ext>
            </p:extLst>
          </p:nvPr>
        </p:nvGraphicFramePr>
        <p:xfrm>
          <a:off x="1979712" y="2819276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819276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95288"/>
              </p:ext>
            </p:extLst>
          </p:nvPr>
        </p:nvGraphicFramePr>
        <p:xfrm>
          <a:off x="3272036" y="2852936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5" imgW="723600" imgH="380880" progId="Equation.DSMT4">
                  <p:embed/>
                </p:oleObj>
              </mc:Choice>
              <mc:Fallback>
                <p:oleObj name="Equation" r:id="rId5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2036" y="2852936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28098"/>
              </p:ext>
            </p:extLst>
          </p:nvPr>
        </p:nvGraphicFramePr>
        <p:xfrm>
          <a:off x="6084168" y="2852936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Equation" r:id="rId7" imgW="723600" imgH="393480" progId="Equation.DSMT4">
                  <p:embed/>
                </p:oleObj>
              </mc:Choice>
              <mc:Fallback>
                <p:oleObj name="Equation" r:id="rId7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168" y="2852936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367940"/>
              </p:ext>
            </p:extLst>
          </p:nvPr>
        </p:nvGraphicFramePr>
        <p:xfrm>
          <a:off x="7376492" y="2852936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Equation" r:id="rId9" imgW="723600" imgH="380880" progId="Equation.DSMT4">
                  <p:embed/>
                </p:oleObj>
              </mc:Choice>
              <mc:Fallback>
                <p:oleObj name="Equation" r:id="rId9" imgW="723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76492" y="2852936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51996"/>
              </p:ext>
            </p:extLst>
          </p:nvPr>
        </p:nvGraphicFramePr>
        <p:xfrm>
          <a:off x="4283968" y="3284984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Equation" r:id="rId11" imgW="761760" imgH="393480" progId="Equation.DSMT4">
                  <p:embed/>
                </p:oleObj>
              </mc:Choice>
              <mc:Fallback>
                <p:oleObj name="Equation" r:id="rId11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3968" y="3284984"/>
                        <a:ext cx="762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7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TW" altLang="zh-TW" dirty="0">
                <a:latin typeface="+mj-lt"/>
              </a:rPr>
              <a:t>分段</a:t>
            </a:r>
            <a:r>
              <a:rPr lang="en-US" altLang="zh-TW" dirty="0">
                <a:latin typeface="+mj-lt"/>
              </a:rPr>
              <a:t>(</a:t>
            </a:r>
            <a:r>
              <a:rPr lang="zh-TW" altLang="zh-TW" dirty="0">
                <a:latin typeface="+mj-lt"/>
              </a:rPr>
              <a:t>片段</a:t>
            </a:r>
            <a:r>
              <a:rPr lang="en-US" altLang="zh-TW" dirty="0">
                <a:latin typeface="+mj-lt"/>
              </a:rPr>
              <a:t>)</a:t>
            </a:r>
            <a:r>
              <a:rPr lang="zh-TW" altLang="zh-TW" dirty="0">
                <a:latin typeface="+mj-lt"/>
              </a:rPr>
              <a:t>連續</a:t>
            </a:r>
            <a:r>
              <a:rPr lang="en-US" altLang="zh-TW" dirty="0">
                <a:latin typeface="+mj-lt"/>
              </a:rPr>
              <a:t> (piecewise continuous)</a:t>
            </a:r>
            <a:endParaRPr lang="zh-TW" altLang="zh-TW" dirty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</a:t>
            </a:r>
            <a:r>
              <a:rPr lang="zh-TW" altLang="zh-TW" dirty="0">
                <a:latin typeface="+mj-lt"/>
              </a:rPr>
              <a:t>若</a:t>
            </a: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r>
              <a:rPr lang="en-US" altLang="zh-TW" dirty="0">
                <a:latin typeface="+mj-lt"/>
              </a:rPr>
              <a:t>(1)          </a:t>
            </a:r>
            <a:r>
              <a:rPr lang="zh-TW" altLang="zh-TW" dirty="0">
                <a:latin typeface="+mj-lt"/>
              </a:rPr>
              <a:t>於</a:t>
            </a:r>
            <a:r>
              <a:rPr lang="en-US" altLang="zh-TW" dirty="0">
                <a:latin typeface="+mj-lt"/>
              </a:rPr>
              <a:t>                                      </a:t>
            </a:r>
            <a:r>
              <a:rPr lang="zh-TW" altLang="zh-TW" dirty="0">
                <a:latin typeface="+mj-lt"/>
              </a:rPr>
              <a:t>為連續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</a:rPr>
              <a:t>(2)            </a:t>
            </a:r>
            <a:r>
              <a:rPr lang="zh-TW" altLang="en-US" dirty="0">
                <a:latin typeface="+mj-lt"/>
              </a:rPr>
              <a:t>、</a:t>
            </a:r>
            <a:r>
              <a:rPr lang="en-US" altLang="zh-TW" dirty="0">
                <a:latin typeface="+mj-lt"/>
              </a:rPr>
              <a:t>           </a:t>
            </a:r>
            <a:r>
              <a:rPr lang="zh-TW" altLang="en-US" dirty="0">
                <a:latin typeface="+mj-lt"/>
              </a:rPr>
              <a:t>、</a:t>
            </a:r>
            <a:r>
              <a:rPr lang="en-US" altLang="zh-TW" dirty="0">
                <a:latin typeface="+mj-lt"/>
              </a:rPr>
              <a:t>            </a:t>
            </a:r>
            <a:r>
              <a:rPr lang="zh-TW" altLang="en-US" dirty="0">
                <a:latin typeface="+mj-lt"/>
              </a:rPr>
              <a:t>、</a:t>
            </a:r>
            <a:r>
              <a:rPr lang="en-US" altLang="zh-TW" dirty="0">
                <a:latin typeface="+mj-lt"/>
              </a:rPr>
              <a:t>… </a:t>
            </a:r>
            <a:r>
              <a:rPr lang="zh-TW" altLang="en-US" dirty="0">
                <a:latin typeface="+mj-lt"/>
              </a:rPr>
              <a:t>、</a:t>
            </a:r>
            <a:r>
              <a:rPr lang="en-US" altLang="zh-TW" dirty="0">
                <a:latin typeface="+mj-lt"/>
              </a:rPr>
              <a:t>           </a:t>
            </a:r>
            <a:r>
              <a:rPr lang="zh-TW" altLang="en-US" dirty="0">
                <a:latin typeface="+mj-lt"/>
              </a:rPr>
              <a:t> 、</a:t>
            </a:r>
            <a:r>
              <a:rPr lang="en-US" altLang="zh-TW" dirty="0">
                <a:latin typeface="+mj-lt"/>
              </a:rPr>
              <a:t>                                   </a:t>
            </a:r>
            <a:r>
              <a:rPr lang="zh-TW" altLang="zh-TW" dirty="0">
                <a:latin typeface="+mj-lt"/>
              </a:rPr>
              <a:t>均存在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</a:t>
            </a:r>
            <a:r>
              <a:rPr lang="zh-TW" altLang="zh-TW" dirty="0">
                <a:latin typeface="+mj-lt"/>
              </a:rPr>
              <a:t>則稱</a:t>
            </a:r>
            <a:r>
              <a:rPr lang="en-US" altLang="zh-TW" dirty="0">
                <a:latin typeface="+mj-lt"/>
              </a:rPr>
              <a:t> </a:t>
            </a:r>
            <a:r>
              <a:rPr lang="zh-TW" altLang="en-US" dirty="0">
                <a:latin typeface="+mj-lt"/>
              </a:rPr>
              <a:t>        </a:t>
            </a:r>
            <a:r>
              <a:rPr lang="zh-TW" altLang="zh-TW" dirty="0">
                <a:latin typeface="+mj-lt"/>
              </a:rPr>
              <a:t>於</a:t>
            </a:r>
            <a:r>
              <a:rPr lang="en-US" altLang="zh-TW" dirty="0">
                <a:latin typeface="+mj-lt"/>
              </a:rPr>
              <a:t> </a:t>
            </a:r>
            <a:r>
              <a:rPr lang="zh-TW" altLang="en-US" dirty="0">
                <a:latin typeface="+mj-lt"/>
              </a:rPr>
              <a:t>        </a:t>
            </a:r>
            <a:r>
              <a:rPr lang="zh-TW" altLang="zh-TW" dirty="0">
                <a:latin typeface="+mj-lt"/>
              </a:rPr>
              <a:t>分段連續</a:t>
            </a:r>
          </a:p>
          <a:p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8416"/>
              </p:ext>
            </p:extLst>
          </p:nvPr>
        </p:nvGraphicFramePr>
        <p:xfrm>
          <a:off x="1397124" y="2349128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" name="Equation" r:id="rId3" imgW="3390840" imgH="431640" progId="Equation.DSMT4">
                  <p:embed/>
                </p:oleObj>
              </mc:Choice>
              <mc:Fallback>
                <p:oleObj name="Equation" r:id="rId3" imgW="3390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124" y="2349128"/>
                        <a:ext cx="339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42469"/>
              </p:ext>
            </p:extLst>
          </p:nvPr>
        </p:nvGraphicFramePr>
        <p:xfrm>
          <a:off x="1475656" y="2852936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" name="Equation" r:id="rId5" imgW="723600" imgH="393480" progId="Equation.DSMT4">
                  <p:embed/>
                </p:oleObj>
              </mc:Choice>
              <mc:Fallback>
                <p:oleObj name="Equation" r:id="rId5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2852936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41297"/>
              </p:ext>
            </p:extLst>
          </p:nvPr>
        </p:nvGraphicFramePr>
        <p:xfrm>
          <a:off x="2771800" y="2852936"/>
          <a:ext cx="287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" name="Equation" r:id="rId7" imgW="2869920" imgH="431640" progId="Equation.DSMT4">
                  <p:embed/>
                </p:oleObj>
              </mc:Choice>
              <mc:Fallback>
                <p:oleObj name="Equation" r:id="rId7" imgW="286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2852936"/>
                        <a:ext cx="287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861737"/>
              </p:ext>
            </p:extLst>
          </p:nvPr>
        </p:nvGraphicFramePr>
        <p:xfrm>
          <a:off x="1475656" y="3356992"/>
          <a:ext cx="863600" cy="42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" name="Equation" r:id="rId9" imgW="863280" imgH="419040" progId="Equation.DSMT4">
                  <p:embed/>
                </p:oleObj>
              </mc:Choice>
              <mc:Fallback>
                <p:oleObj name="Equation" r:id="rId9" imgW="863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656" y="3356992"/>
                        <a:ext cx="863600" cy="425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39378"/>
              </p:ext>
            </p:extLst>
          </p:nvPr>
        </p:nvGraphicFramePr>
        <p:xfrm>
          <a:off x="2699792" y="3356992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" name="Equation" r:id="rId11" imgW="901440" imgH="431640" progId="Equation.DSMT4">
                  <p:embed/>
                </p:oleObj>
              </mc:Choice>
              <mc:Fallback>
                <p:oleObj name="Equation" r:id="rId11" imgW="901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9792" y="3356992"/>
                        <a:ext cx="901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14032"/>
              </p:ext>
            </p:extLst>
          </p:nvPr>
        </p:nvGraphicFramePr>
        <p:xfrm>
          <a:off x="3995936" y="3356992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" name="Equation" r:id="rId13" imgW="927000" imgH="431640" progId="Equation.DSMT4">
                  <p:embed/>
                </p:oleObj>
              </mc:Choice>
              <mc:Fallback>
                <p:oleObj name="Equation" r:id="rId13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5936" y="3356992"/>
                        <a:ext cx="927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79335"/>
              </p:ext>
            </p:extLst>
          </p:nvPr>
        </p:nvGraphicFramePr>
        <p:xfrm>
          <a:off x="6012160" y="3356992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" name="Equation" r:id="rId15" imgW="927000" imgH="431640" progId="Equation.DSMT4">
                  <p:embed/>
                </p:oleObj>
              </mc:Choice>
              <mc:Fallback>
                <p:oleObj name="Equation" r:id="rId15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12160" y="3356992"/>
                        <a:ext cx="927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304"/>
              </p:ext>
            </p:extLst>
          </p:nvPr>
        </p:nvGraphicFramePr>
        <p:xfrm>
          <a:off x="7236296" y="3356992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" name="Equation" r:id="rId17" imgW="838080" imgH="419040" progId="Equation.DSMT4">
                  <p:embed/>
                </p:oleObj>
              </mc:Choice>
              <mc:Fallback>
                <p:oleObj name="Equation" r:id="rId17" imgW="838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36296" y="3356992"/>
                        <a:ext cx="838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696024"/>
              </p:ext>
            </p:extLst>
          </p:nvPr>
        </p:nvGraphicFramePr>
        <p:xfrm>
          <a:off x="1831876" y="4365104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" name="Equation" r:id="rId19" imgW="723600" imgH="393480" progId="Equation.DSMT4">
                  <p:embed/>
                </p:oleObj>
              </mc:Choice>
              <mc:Fallback>
                <p:oleObj name="Equation" r:id="rId19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31876" y="4365104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549626"/>
              </p:ext>
            </p:extLst>
          </p:nvPr>
        </p:nvGraphicFramePr>
        <p:xfrm>
          <a:off x="2987824" y="4365104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" name="Equation" r:id="rId21" imgW="761760" imgH="393480" progId="Equation.DSMT4">
                  <p:embed/>
                </p:oleObj>
              </mc:Choice>
              <mc:Fallback>
                <p:oleObj name="Equation" r:id="rId21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87824" y="4365104"/>
                        <a:ext cx="762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0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+mj-lt"/>
              </a:rPr>
              <a:t>f</a:t>
            </a:r>
            <a:r>
              <a:rPr lang="zh-TW" altLang="zh-TW" dirty="0">
                <a:latin typeface="+mj-lt"/>
              </a:rPr>
              <a:t>：</a:t>
            </a:r>
            <a:r>
              <a:rPr lang="en-US" altLang="zh-TW" dirty="0">
                <a:latin typeface="+mj-lt"/>
              </a:rPr>
              <a:t> V  </a:t>
            </a:r>
            <a:r>
              <a:rPr lang="zh-TW" altLang="zh-TW" dirty="0">
                <a:latin typeface="+mj-lt"/>
              </a:rPr>
              <a:t>→</a:t>
            </a:r>
            <a:r>
              <a:rPr lang="en-US" altLang="zh-TW" dirty="0">
                <a:latin typeface="+mj-lt"/>
              </a:rPr>
              <a:t>  W      V</a:t>
            </a:r>
            <a:r>
              <a:rPr lang="zh-TW" altLang="zh-TW" dirty="0">
                <a:latin typeface="+mj-lt"/>
              </a:rPr>
              <a:t>、</a:t>
            </a:r>
            <a:r>
              <a:rPr lang="en-US" altLang="zh-TW" dirty="0">
                <a:latin typeface="+mj-lt"/>
              </a:rPr>
              <a:t>W</a:t>
            </a:r>
            <a:r>
              <a:rPr lang="zh-TW" altLang="zh-TW" dirty="0">
                <a:latin typeface="+mj-lt"/>
              </a:rPr>
              <a:t>：集合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</a:t>
            </a:r>
            <a:r>
              <a:rPr lang="zh-TW" altLang="zh-TW" dirty="0">
                <a:latin typeface="+mj-lt"/>
              </a:rPr>
              <a:t>定義域</a:t>
            </a:r>
            <a:r>
              <a:rPr lang="en-US" altLang="zh-TW" dirty="0">
                <a:latin typeface="+mj-lt"/>
              </a:rPr>
              <a:t>   </a:t>
            </a:r>
            <a:r>
              <a:rPr lang="zh-TW" altLang="zh-TW" dirty="0">
                <a:latin typeface="+mj-lt"/>
              </a:rPr>
              <a:t>對應域</a:t>
            </a:r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pPr marL="0" indent="0">
              <a:buNone/>
            </a:pPr>
            <a:endParaRPr lang="en-US" altLang="zh-TW" b="0" dirty="0">
              <a:latin typeface="+mj-lt"/>
              <a:ea typeface="Cambria Math"/>
            </a:endParaRPr>
          </a:p>
          <a:p>
            <a:pPr marL="0" indent="0">
              <a:buNone/>
            </a:pPr>
            <a:r>
              <a:rPr lang="zh-TW" altLang="en-US" b="0" i="1" dirty="0">
                <a:latin typeface="Cambria Math"/>
              </a:rPr>
              <a:t>               </a:t>
            </a:r>
            <a:r>
              <a:rPr lang="en-US" altLang="zh-TW" dirty="0">
                <a:latin typeface="Cambria Math"/>
              </a:rPr>
              <a:t>{</a:t>
            </a:r>
            <a:r>
              <a:rPr lang="en-US" altLang="zh-TW" i="1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altLang="zh-TW" dirty="0">
                <a:latin typeface="Cambria Math"/>
              </a:rPr>
              <a:t>| </a:t>
            </a:r>
            <a:r>
              <a:rPr lang="zh-TW" altLang="en-US" i="1" dirty="0">
                <a:latin typeface="Cambria Math" pitchFamily="18" charset="0"/>
              </a:rPr>
              <a:t>  </a:t>
            </a:r>
            <a:r>
              <a:rPr lang="zh-TW" altLang="en-US" i="1" dirty="0">
                <a:latin typeface="Cambria Math"/>
              </a:rPr>
              <a:t> </a:t>
            </a:r>
            <a:r>
              <a:rPr lang="zh-TW" altLang="en-US" dirty="0">
                <a:latin typeface="Cambria Math"/>
              </a:rPr>
              <a:t>於</a:t>
            </a:r>
            <a:r>
              <a:rPr lang="en-US" altLang="zh-TW" dirty="0">
                <a:latin typeface="Cambria Math"/>
              </a:rPr>
              <a:t>V</a:t>
            </a:r>
            <a:r>
              <a:rPr lang="zh-TW" altLang="en-US" dirty="0">
                <a:latin typeface="Cambria Math"/>
              </a:rPr>
              <a:t>為分段連續</a:t>
            </a:r>
            <a:r>
              <a:rPr lang="en-US" altLang="zh-TW" dirty="0">
                <a:latin typeface="Cambria Math"/>
              </a:rPr>
              <a:t>}</a:t>
            </a:r>
            <a:endParaRPr lang="en-US" altLang="zh-TW" b="0" i="1" dirty="0">
              <a:latin typeface="Cambria Math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            {   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|    </a:t>
            </a:r>
            <a:r>
              <a:rPr lang="zh-TW" altLang="en-US" dirty="0">
                <a:latin typeface="+mj-lt"/>
              </a:rPr>
              <a:t>於為連續</a:t>
            </a:r>
            <a:r>
              <a:rPr lang="en-US" altLang="zh-TW" dirty="0">
                <a:latin typeface="+mj-lt"/>
              </a:rPr>
              <a:t> }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36263"/>
              </p:ext>
            </p:extLst>
          </p:nvPr>
        </p:nvGraphicFramePr>
        <p:xfrm>
          <a:off x="611560" y="34290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" name="Equation" r:id="rId3" imgW="1955520" imgH="457200" progId="Equation.DSMT4">
                  <p:embed/>
                </p:oleObj>
              </mc:Choice>
              <mc:Fallback>
                <p:oleObj name="Equation" r:id="rId3" imgW="1955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429000"/>
                        <a:ext cx="1955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487263"/>
              </p:ext>
            </p:extLst>
          </p:nvPr>
        </p:nvGraphicFramePr>
        <p:xfrm>
          <a:off x="595288" y="4051920"/>
          <a:ext cx="116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" name="Equation" r:id="rId5" imgW="1168200" imgH="457200" progId="Equation.DSMT4">
                  <p:embed/>
                </p:oleObj>
              </mc:Choice>
              <mc:Fallback>
                <p:oleObj name="Equation" r:id="rId5" imgW="1168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288" y="4051920"/>
                        <a:ext cx="1168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86791"/>
              </p:ext>
            </p:extLst>
          </p:nvPr>
        </p:nvGraphicFramePr>
        <p:xfrm>
          <a:off x="2483768" y="4077072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" name="Equation" r:id="rId7" imgW="279360" imgH="393480" progId="Equation.DSMT4">
                  <p:embed/>
                </p:oleObj>
              </mc:Choice>
              <mc:Fallback>
                <p:oleObj name="Equation" r:id="rId7" imgW="279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768" y="4077072"/>
                        <a:ext cx="279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26525"/>
              </p:ext>
            </p:extLst>
          </p:nvPr>
        </p:nvGraphicFramePr>
        <p:xfrm>
          <a:off x="2051720" y="4077072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" name="Equation" r:id="rId9" imgW="279360" imgH="393480" progId="Equation.DSMT4">
                  <p:embed/>
                </p:oleObj>
              </mc:Choice>
              <mc:Fallback>
                <p:oleObj name="Equation" r:id="rId9" imgW="279360" imgH="39348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77072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4391"/>
              </p:ext>
            </p:extLst>
          </p:nvPr>
        </p:nvGraphicFramePr>
        <p:xfrm>
          <a:off x="565572" y="4619476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" name="Equation" r:id="rId11" imgW="1054080" imgH="393480" progId="Equation.DSMT4">
                  <p:embed/>
                </p:oleObj>
              </mc:Choice>
              <mc:Fallback>
                <p:oleObj name="Equation" r:id="rId11" imgW="105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572" y="4619476"/>
                        <a:ext cx="1054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905426"/>
              </p:ext>
            </p:extLst>
          </p:nvPr>
        </p:nvGraphicFramePr>
        <p:xfrm>
          <a:off x="1979712" y="4653136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" name="Equation" r:id="rId13" imgW="279360" imgH="393480" progId="Equation.DSMT4">
                  <p:embed/>
                </p:oleObj>
              </mc:Choice>
              <mc:Fallback>
                <p:oleObj name="Equation" r:id="rId13" imgW="279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9712" y="4653136"/>
                        <a:ext cx="279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26790"/>
              </p:ext>
            </p:extLst>
          </p:nvPr>
        </p:nvGraphicFramePr>
        <p:xfrm>
          <a:off x="2492400" y="4653136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" name="Equation" r:id="rId15" imgW="279360" imgH="393480" progId="Equation.DSMT4">
                  <p:embed/>
                </p:oleObj>
              </mc:Choice>
              <mc:Fallback>
                <p:oleObj name="Equation" r:id="rId15" imgW="279360" imgH="39348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400" y="4653136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28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latin typeface="+mj-lt"/>
              </a:rPr>
              <a:t>導數定義</a:t>
            </a: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b="0" i="1" dirty="0">
              <a:latin typeface="Cambria Math"/>
            </a:endParaRPr>
          </a:p>
          <a:p>
            <a:pPr marL="457200" lvl="1" indent="0">
              <a:buNone/>
            </a:pPr>
            <a:endParaRPr lang="en-US" altLang="zh-TW" b="0" i="1" dirty="0">
              <a:latin typeface="Cambria Math"/>
            </a:endParaRPr>
          </a:p>
          <a:p>
            <a:pPr marL="457200" lvl="1" indent="0">
              <a:buNone/>
            </a:pPr>
            <a:r>
              <a:rPr lang="zh-TW" altLang="en-US" dirty="0">
                <a:latin typeface="+mj-lt"/>
              </a:rPr>
              <a:t>         稱為          於     的導數</a:t>
            </a:r>
            <a:endParaRPr lang="en-US" altLang="zh-TW" dirty="0">
              <a:latin typeface="+mj-lt"/>
            </a:endParaRPr>
          </a:p>
          <a:p>
            <a:pPr marL="0" indent="0">
              <a:buNone/>
            </a:pPr>
            <a:r>
              <a:rPr lang="zh-TW" altLang="en-US" dirty="0">
                <a:latin typeface="+mj-lt"/>
              </a:rPr>
              <a:t>     若          存在，則稱         於     為可微分 </a:t>
            </a:r>
            <a:r>
              <a:rPr lang="en-US" altLang="zh-TW" dirty="0">
                <a:latin typeface="+mj-lt"/>
              </a:rPr>
              <a:t> 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05047"/>
              </p:ext>
            </p:extLst>
          </p:nvPr>
        </p:nvGraphicFramePr>
        <p:xfrm>
          <a:off x="965200" y="2227263"/>
          <a:ext cx="697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" name="Equation" r:id="rId3" imgW="6972120" imgH="914400" progId="Equation.DSMT4">
                  <p:embed/>
                </p:oleObj>
              </mc:Choice>
              <mc:Fallback>
                <p:oleObj name="Equation" r:id="rId3" imgW="69721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00" y="2227263"/>
                        <a:ext cx="6972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766522"/>
              </p:ext>
            </p:extLst>
          </p:nvPr>
        </p:nvGraphicFramePr>
        <p:xfrm>
          <a:off x="882650" y="3240088"/>
          <a:ext cx="90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" name="Equation" r:id="rId5" imgW="901440" imgH="482400" progId="Equation.DSMT4">
                  <p:embed/>
                </p:oleObj>
              </mc:Choice>
              <mc:Fallback>
                <p:oleObj name="Equation" r:id="rId5" imgW="901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2650" y="3240088"/>
                        <a:ext cx="901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443404"/>
              </p:ext>
            </p:extLst>
          </p:nvPr>
        </p:nvGraphicFramePr>
        <p:xfrm>
          <a:off x="2483768" y="3284984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" name="Equation" r:id="rId7" imgW="723600" imgH="393480" progId="Equation.DSMT4">
                  <p:embed/>
                </p:oleObj>
              </mc:Choice>
              <mc:Fallback>
                <p:oleObj name="Equation" r:id="rId7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768" y="3284984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40205"/>
              </p:ext>
            </p:extLst>
          </p:nvPr>
        </p:nvGraphicFramePr>
        <p:xfrm>
          <a:off x="2171700" y="24384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" name="Equation" r:id="rId9" imgW="914400" imgH="336960" progId="Equation.DSMT4">
                  <p:embed/>
                </p:oleObj>
              </mc:Choice>
              <mc:Fallback>
                <p:oleObj name="Equation" r:id="rId9" imgW="914400" imgH="336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1700" y="2438400"/>
                        <a:ext cx="914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65289"/>
              </p:ext>
            </p:extLst>
          </p:nvPr>
        </p:nvGraphicFramePr>
        <p:xfrm>
          <a:off x="3707904" y="3285232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" name="Equation" r:id="rId11" imgW="291960" imgH="431640" progId="Equation.DSMT4">
                  <p:embed/>
                </p:oleObj>
              </mc:Choice>
              <mc:Fallback>
                <p:oleObj name="Equation" r:id="rId11" imgW="291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7904" y="3285232"/>
                        <a:ext cx="292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39740"/>
              </p:ext>
            </p:extLst>
          </p:nvPr>
        </p:nvGraphicFramePr>
        <p:xfrm>
          <a:off x="1444625" y="3835400"/>
          <a:ext cx="90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" name="Equation" r:id="rId13" imgW="901440" imgH="482400" progId="Equation.DSMT4">
                  <p:embed/>
                </p:oleObj>
              </mc:Choice>
              <mc:Fallback>
                <p:oleObj name="Equation" r:id="rId13" imgW="901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4625" y="3835400"/>
                        <a:ext cx="901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891422"/>
              </p:ext>
            </p:extLst>
          </p:nvPr>
        </p:nvGraphicFramePr>
        <p:xfrm>
          <a:off x="4427984" y="3861048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" name="Equation" r:id="rId15" imgW="723600" imgH="393480" progId="Equation.DSMT4">
                  <p:embed/>
                </p:oleObj>
              </mc:Choice>
              <mc:Fallback>
                <p:oleObj name="Equation" r:id="rId15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7984" y="3861048"/>
                        <a:ext cx="72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74987"/>
              </p:ext>
            </p:extLst>
          </p:nvPr>
        </p:nvGraphicFramePr>
        <p:xfrm>
          <a:off x="5652120" y="3861296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" name="Equation" r:id="rId17" imgW="291960" imgH="431640" progId="Equation.DSMT4">
                  <p:embed/>
                </p:oleObj>
              </mc:Choice>
              <mc:Fallback>
                <p:oleObj name="Equation" r:id="rId17" imgW="291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52120" y="3861296"/>
                        <a:ext cx="292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830299"/>
              </p:ext>
            </p:extLst>
          </p:nvPr>
        </p:nvGraphicFramePr>
        <p:xfrm>
          <a:off x="1036638" y="4411663"/>
          <a:ext cx="186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" name="Equation" r:id="rId19" imgW="1866600" imgH="469800" progId="Equation.DSMT4">
                  <p:embed/>
                </p:oleObj>
              </mc:Choice>
              <mc:Fallback>
                <p:oleObj name="Equation" r:id="rId19" imgW="1866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36638" y="4411663"/>
                        <a:ext cx="1866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26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25144"/>
          </a:xfrm>
        </p:spPr>
        <p:txBody>
          <a:bodyPr>
            <a:normAutofit/>
          </a:bodyPr>
          <a:lstStyle/>
          <a:p>
            <a:pPr lvl="0"/>
            <a:r>
              <a:rPr lang="zh-TW" altLang="zh-TW" dirty="0">
                <a:latin typeface="+mj-lt"/>
              </a:rPr>
              <a:t>對數微分法</a:t>
            </a: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r>
              <a:rPr lang="zh-TW" altLang="zh-TW" dirty="0">
                <a:latin typeface="+mj-lt"/>
              </a:rPr>
              <a:t>例：</a:t>
            </a: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zh-TW" altLang="zh-TW" dirty="0">
              <a:latin typeface="+mj-lt"/>
            </a:endParaRPr>
          </a:p>
          <a:p>
            <a:pPr marL="0" indent="0">
              <a:buNone/>
            </a:pP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382009"/>
              </p:ext>
            </p:extLst>
          </p:nvPr>
        </p:nvGraphicFramePr>
        <p:xfrm>
          <a:off x="933450" y="2181225"/>
          <a:ext cx="339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" imgW="3390840" imgH="850680" progId="Equation.DSMT4">
                  <p:embed/>
                </p:oleObj>
              </mc:Choice>
              <mc:Fallback>
                <p:oleObj name="Equation" r:id="rId3" imgW="339084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50" y="2181225"/>
                        <a:ext cx="3390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10357"/>
              </p:ext>
            </p:extLst>
          </p:nvPr>
        </p:nvGraphicFramePr>
        <p:xfrm>
          <a:off x="1043608" y="3573016"/>
          <a:ext cx="5976664" cy="307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5" imgW="6616440" imgH="3403440" progId="Equation.DSMT4">
                  <p:embed/>
                </p:oleObj>
              </mc:Choice>
              <mc:Fallback>
                <p:oleObj name="Equation" r:id="rId5" imgW="6616440" imgH="340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3573016"/>
                        <a:ext cx="5976664" cy="307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44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b="0" i="1" dirty="0">
              <a:latin typeface="+mj-lt"/>
            </a:endParaRPr>
          </a:p>
          <a:p>
            <a:pPr marL="457200" lvl="1" indent="0">
              <a:buNone/>
            </a:pPr>
            <a:endParaRPr lang="en-US" altLang="zh-TW" i="1" dirty="0">
              <a:latin typeface="+mj-lt"/>
            </a:endParaRPr>
          </a:p>
          <a:p>
            <a:pPr marL="457200" lvl="1" indent="0">
              <a:buNone/>
            </a:pPr>
            <a:endParaRPr lang="en-US" altLang="zh-TW" b="0" i="1" dirty="0">
              <a:latin typeface="+mj-lt"/>
            </a:endParaRPr>
          </a:p>
          <a:p>
            <a:pPr marL="457200" lvl="1" indent="0">
              <a:buNone/>
            </a:pPr>
            <a:endParaRPr lang="en-US" altLang="zh-TW" dirty="0">
              <a:latin typeface="+mj-lt"/>
            </a:endParaRPr>
          </a:p>
          <a:p>
            <a:pPr marL="457200" lvl="1" indent="0">
              <a:buNone/>
            </a:pPr>
            <a:endParaRPr lang="en-US" altLang="zh-TW" sz="2400" dirty="0">
              <a:latin typeface="+mj-lt"/>
            </a:endParaRPr>
          </a:p>
          <a:p>
            <a:pPr marL="457200" lvl="1" indent="0">
              <a:buNone/>
            </a:pPr>
            <a:r>
              <a:rPr lang="zh-TW" altLang="zh-TW" sz="2400" dirty="0">
                <a:latin typeface="+mj-lt"/>
              </a:rPr>
              <a:t>例：</a:t>
            </a:r>
            <a:endParaRPr lang="en-US" altLang="zh-TW" sz="2400" dirty="0">
              <a:latin typeface="+mj-lt"/>
            </a:endParaRPr>
          </a:p>
          <a:p>
            <a:pPr marL="457200" lvl="1" indent="0">
              <a:buNone/>
            </a:pP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F2BC-0424-493F-9DFA-7809FB3C25DD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516"/>
              </p:ext>
            </p:extLst>
          </p:nvPr>
        </p:nvGraphicFramePr>
        <p:xfrm>
          <a:off x="1043384" y="1622697"/>
          <a:ext cx="6483148" cy="231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3" imgW="6984720" imgH="2489040" progId="Equation.DSMT4">
                  <p:embed/>
                </p:oleObj>
              </mc:Choice>
              <mc:Fallback>
                <p:oleObj name="Equation" r:id="rId3" imgW="698472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384" y="1622697"/>
                        <a:ext cx="6483148" cy="2310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78142"/>
              </p:ext>
            </p:extLst>
          </p:nvPr>
        </p:nvGraphicFramePr>
        <p:xfrm>
          <a:off x="928688" y="4467225"/>
          <a:ext cx="7142162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5" imgW="7912080" imgH="2527200" progId="Equation.DSMT4">
                  <p:embed/>
                </p:oleObj>
              </mc:Choice>
              <mc:Fallback>
                <p:oleObj name="Equation" r:id="rId5" imgW="7912080" imgH="252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4467225"/>
                        <a:ext cx="7142162" cy="228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06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466</Words>
  <Application>Microsoft Office PowerPoint</Application>
  <PresentationFormat>如螢幕大小 (4:3)</PresentationFormat>
  <Paragraphs>148</Paragraphs>
  <Slides>25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Arial</vt:lpstr>
      <vt:lpstr>Calibri</vt:lpstr>
      <vt:lpstr>Cambria Math</vt:lpstr>
      <vt:lpstr>Office 佈景主題</vt:lpstr>
      <vt:lpstr>Equation</vt:lpstr>
      <vt:lpstr>Review. Differential and Integral</vt:lpstr>
      <vt:lpstr>Differential</vt:lpstr>
      <vt:lpstr>Differential</vt:lpstr>
      <vt:lpstr>Differential</vt:lpstr>
      <vt:lpstr>Differential</vt:lpstr>
      <vt:lpstr>Differential</vt:lpstr>
      <vt:lpstr>Differential</vt:lpstr>
      <vt:lpstr>Differential</vt:lpstr>
      <vt:lpstr>Differential</vt:lpstr>
      <vt:lpstr>Differential</vt:lpstr>
      <vt:lpstr>Integral</vt:lpstr>
      <vt:lpstr>Integral</vt:lpstr>
      <vt:lpstr>Integral</vt:lpstr>
      <vt:lpstr>Integral</vt:lpstr>
      <vt:lpstr>Integral</vt:lpstr>
      <vt:lpstr>Integral</vt:lpstr>
      <vt:lpstr>Integral</vt:lpstr>
      <vt:lpstr>Integral</vt:lpstr>
      <vt:lpstr>Integral</vt:lpstr>
      <vt:lpstr>Integral</vt:lpstr>
      <vt:lpstr>Introduction to differential equations</vt:lpstr>
      <vt:lpstr>Definitions</vt:lpstr>
      <vt:lpstr>Definitions</vt:lpstr>
      <vt:lpstr>Terminology</vt:lpstr>
      <vt:lpstr>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Review. Differential and Integral</dc:title>
  <dc:creator>adolph</dc:creator>
  <cp:lastModifiedBy>劉哲瑋</cp:lastModifiedBy>
  <cp:revision>63</cp:revision>
  <dcterms:created xsi:type="dcterms:W3CDTF">2012-08-30T09:18:48Z</dcterms:created>
  <dcterms:modified xsi:type="dcterms:W3CDTF">2020-09-07T11:57:28Z</dcterms:modified>
</cp:coreProperties>
</file>