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E875D8A-39A6-418A-959C-21DFC3E16AEE}" type="datetimeFigureOut">
              <a:rPr lang="zh-TW" altLang="en-US" smtClean="0"/>
              <a:pPr/>
              <a:t>2013/8/8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D913EF9-5598-4919-9BD6-2886BBC0E55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5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7DC-E910-462C-B369-699DC9E7FF6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E1F-78FD-4564-9C70-07BAA0D6CBF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72E-E944-415F-8F58-1B8B9E659FB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CA4-5D36-4F3C-827B-2E6D4D46EDE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FDA2-EF80-42A6-8D5F-1A5870522C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F126-80FB-496F-881C-8D99E287C72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F93-4DF2-4609-B898-7E6566CD06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B42B-96BD-4948-AC6F-4198384C06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79BC-B142-44FF-B6C0-7E4F0A2D1C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EDDF-B076-41E1-B9CA-879521EB10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6B91-2D0E-4A8F-AA4B-6D29664CA79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E88E-0AE8-4CC5-B5DC-9E96EC8AF1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oleObject" Target="../embeddings/oleObject49.bin"/><Relationship Id="rId7" Type="http://schemas.openxmlformats.org/officeDocument/2006/relationships/image" Target="../media/image5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8.jp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Chapter 4.</a:t>
            </a:r>
            <a:br>
              <a:rPr lang="en-US" altLang="zh-TW" dirty="0" smtClean="0"/>
            </a:br>
            <a:r>
              <a:rPr lang="en-US" altLang="zh-TW" dirty="0" smtClean="0"/>
              <a:t>Laplace Transform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182424"/>
              </p:ext>
            </p:extLst>
          </p:nvPr>
        </p:nvGraphicFramePr>
        <p:xfrm>
          <a:off x="1619672" y="1556792"/>
          <a:ext cx="319535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3" imgW="1739900" imgH="393700" progId="Equation.DSMT4">
                  <p:embed/>
                </p:oleObj>
              </mc:Choice>
              <mc:Fallback>
                <p:oleObj name="Equation" r:id="rId3" imgW="17399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56792"/>
                        <a:ext cx="3195355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17465"/>
              </p:ext>
            </p:extLst>
          </p:nvPr>
        </p:nvGraphicFramePr>
        <p:xfrm>
          <a:off x="1619672" y="2204864"/>
          <a:ext cx="2232248" cy="58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5" imgW="1269449" imgH="330057" progId="Equation.DSMT4">
                  <p:embed/>
                </p:oleObj>
              </mc:Choice>
              <mc:Fallback>
                <p:oleObj name="Equation" r:id="rId5" imgW="1269449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4"/>
                        <a:ext cx="2232248" cy="587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654542"/>
              </p:ext>
            </p:extLst>
          </p:nvPr>
        </p:nvGraphicFramePr>
        <p:xfrm>
          <a:off x="1671315" y="2780927"/>
          <a:ext cx="5060925" cy="352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7" imgW="2946240" imgH="2057400" progId="Equation.DSMT4">
                  <p:embed/>
                </p:oleObj>
              </mc:Choice>
              <mc:Fallback>
                <p:oleObj name="Equation" r:id="rId7" imgW="2946240" imgH="205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315" y="2780927"/>
                        <a:ext cx="5060925" cy="3528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2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65900"/>
              </p:ext>
            </p:extLst>
          </p:nvPr>
        </p:nvGraphicFramePr>
        <p:xfrm>
          <a:off x="1541463" y="1700213"/>
          <a:ext cx="5632450" cy="403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3" imgW="3288960" imgH="2361960" progId="Equation.DSMT4">
                  <p:embed/>
                </p:oleObj>
              </mc:Choice>
              <mc:Fallback>
                <p:oleObj name="Equation" r:id="rId3" imgW="328896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700213"/>
                        <a:ext cx="5632450" cy="403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9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(3)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419482"/>
              </p:ext>
            </p:extLst>
          </p:nvPr>
        </p:nvGraphicFramePr>
        <p:xfrm>
          <a:off x="1475656" y="1746790"/>
          <a:ext cx="1512168" cy="40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" imgW="787058" imgH="203112" progId="Equation.DSMT4">
                  <p:embed/>
                </p:oleObj>
              </mc:Choice>
              <mc:Fallback>
                <p:oleObj name="Equation" r:id="rId3" imgW="787058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46790"/>
                        <a:ext cx="1512168" cy="400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42962"/>
              </p:ext>
            </p:extLst>
          </p:nvPr>
        </p:nvGraphicFramePr>
        <p:xfrm>
          <a:off x="1457325" y="2204839"/>
          <a:ext cx="5855550" cy="338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5" imgW="2730500" imgH="1574800" progId="Equation.DSMT4">
                  <p:embed/>
                </p:oleObj>
              </mc:Choice>
              <mc:Fallback>
                <p:oleObj name="Equation" r:id="rId5" imgW="2730500" imgH="157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204839"/>
                        <a:ext cx="5855550" cy="3384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8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r>
              <a:rPr lang="zh-TW" altLang="en-US" dirty="0" smtClean="0"/>
              <a:t>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96891"/>
              </p:ext>
            </p:extLst>
          </p:nvPr>
        </p:nvGraphicFramePr>
        <p:xfrm>
          <a:off x="1691681" y="1724037"/>
          <a:ext cx="1584175" cy="40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8" name="Equation" r:id="rId3" imgW="799753" imgH="203112" progId="Equation.DSMT4">
                  <p:embed/>
                </p:oleObj>
              </mc:Choice>
              <mc:Fallback>
                <p:oleObj name="Equation" r:id="rId3" imgW="799753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1" y="1724037"/>
                        <a:ext cx="1584175" cy="408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584960"/>
              </p:ext>
            </p:extLst>
          </p:nvPr>
        </p:nvGraphicFramePr>
        <p:xfrm>
          <a:off x="1691679" y="2060848"/>
          <a:ext cx="2016225" cy="75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9" name="Equation" r:id="rId5" imgW="1066337" imgH="393529" progId="Equation.DSMT4">
                  <p:embed/>
                </p:oleObj>
              </mc:Choice>
              <mc:Fallback>
                <p:oleObj name="Equation" r:id="rId5" imgW="106633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060848"/>
                        <a:ext cx="2016225" cy="756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8307"/>
              </p:ext>
            </p:extLst>
          </p:nvPr>
        </p:nvGraphicFramePr>
        <p:xfrm>
          <a:off x="1691679" y="2708920"/>
          <a:ext cx="1800201" cy="75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0" name="Equation" r:id="rId7" imgW="939392" imgH="393529" progId="Equation.DSMT4">
                  <p:embed/>
                </p:oleObj>
              </mc:Choice>
              <mc:Fallback>
                <p:oleObj name="Equation" r:id="rId7" imgW="939392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708920"/>
                        <a:ext cx="1800201" cy="758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15047"/>
              </p:ext>
            </p:extLst>
          </p:nvPr>
        </p:nvGraphicFramePr>
        <p:xfrm>
          <a:off x="1691680" y="3573017"/>
          <a:ext cx="2952328" cy="40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" name="Equation" r:id="rId9" imgW="1841500" imgH="228600" progId="Equation.DSMT4">
                  <p:embed/>
                </p:oleObj>
              </mc:Choice>
              <mc:Fallback>
                <p:oleObj name="Equation" r:id="rId9" imgW="18415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73017"/>
                        <a:ext cx="2952328" cy="404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40613"/>
              </p:ext>
            </p:extLst>
          </p:nvPr>
        </p:nvGraphicFramePr>
        <p:xfrm>
          <a:off x="1680617" y="3861048"/>
          <a:ext cx="1811263" cy="77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" name="Equation" r:id="rId11" imgW="926698" imgH="393529" progId="Equation.DSMT4">
                  <p:embed/>
                </p:oleObj>
              </mc:Choice>
              <mc:Fallback>
                <p:oleObj name="Equation" r:id="rId11" imgW="926698" imgH="39352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617" y="3861048"/>
                        <a:ext cx="1811263" cy="778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81148"/>
              </p:ext>
            </p:extLst>
          </p:nvPr>
        </p:nvGraphicFramePr>
        <p:xfrm>
          <a:off x="1691680" y="4509120"/>
          <a:ext cx="5040560" cy="71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" name="Equation" r:id="rId13" imgW="2768600" imgH="393700" progId="Equation.DSMT4">
                  <p:embed/>
                </p:oleObj>
              </mc:Choice>
              <mc:Fallback>
                <p:oleObj name="Equation" r:id="rId13" imgW="2768600" imgH="393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09120"/>
                        <a:ext cx="5040560" cy="717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" name="物件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05137"/>
              </p:ext>
            </p:extLst>
          </p:nvPr>
        </p:nvGraphicFramePr>
        <p:xfrm>
          <a:off x="1691680" y="5085184"/>
          <a:ext cx="358365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" name="Equation" r:id="rId15" imgW="1955800" imgH="393700" progId="Equation.DSMT4">
                  <p:embed/>
                </p:oleObj>
              </mc:Choice>
              <mc:Fallback>
                <p:oleObj name="Equation" r:id="rId15" imgW="1955800" imgH="3937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85184"/>
                        <a:ext cx="3583654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54687"/>
              </p:ext>
            </p:extLst>
          </p:nvPr>
        </p:nvGraphicFramePr>
        <p:xfrm>
          <a:off x="1691680" y="5726644"/>
          <a:ext cx="3096344" cy="72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" name="Equation" r:id="rId17" imgW="1701800" imgH="393700" progId="Equation.DSMT4">
                  <p:embed/>
                </p:oleObj>
              </mc:Choice>
              <mc:Fallback>
                <p:oleObj name="Equation" r:id="rId17" imgW="1701800" imgH="3937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726644"/>
                        <a:ext cx="3096344" cy="726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3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(4)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32602"/>
              </p:ext>
            </p:extLst>
          </p:nvPr>
        </p:nvGraphicFramePr>
        <p:xfrm>
          <a:off x="1547664" y="1751480"/>
          <a:ext cx="936104" cy="38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3" imgW="520474" imgH="203112" progId="Equation.DSMT4">
                  <p:embed/>
                </p:oleObj>
              </mc:Choice>
              <mc:Fallback>
                <p:oleObj name="Equation" r:id="rId3" imgW="520474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51480"/>
                        <a:ext cx="936104" cy="381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04230"/>
              </p:ext>
            </p:extLst>
          </p:nvPr>
        </p:nvGraphicFramePr>
        <p:xfrm>
          <a:off x="1465263" y="2060575"/>
          <a:ext cx="4014787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5" imgW="2108160" imgH="2514600" progId="Equation.DSMT4">
                  <p:embed/>
                </p:oleObj>
              </mc:Choice>
              <mc:Fallback>
                <p:oleObj name="Equation" r:id="rId5" imgW="2108160" imgH="2514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060575"/>
                        <a:ext cx="4014787" cy="479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3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913194"/>
              </p:ext>
            </p:extLst>
          </p:nvPr>
        </p:nvGraphicFramePr>
        <p:xfrm>
          <a:off x="1763688" y="1772816"/>
          <a:ext cx="95410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3" imgW="457002" imgH="203112" progId="Equation.DSMT4">
                  <p:embed/>
                </p:oleObj>
              </mc:Choice>
              <mc:Fallback>
                <p:oleObj name="Equation" r:id="rId3" imgW="457002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772816"/>
                        <a:ext cx="954106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2" name="物件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69858"/>
              </p:ext>
            </p:extLst>
          </p:nvPr>
        </p:nvGraphicFramePr>
        <p:xfrm>
          <a:off x="1691679" y="2132856"/>
          <a:ext cx="1584177" cy="7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5" imgW="825500" imgH="393700" progId="Equation.DSMT4">
                  <p:embed/>
                </p:oleObj>
              </mc:Choice>
              <mc:Fallback>
                <p:oleObj name="Equation" r:id="rId5" imgW="8255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132856"/>
                        <a:ext cx="1584177" cy="76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77550"/>
              </p:ext>
            </p:extLst>
          </p:nvPr>
        </p:nvGraphicFramePr>
        <p:xfrm>
          <a:off x="1788443" y="2708920"/>
          <a:ext cx="1199381" cy="73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7" imgW="647419" imgH="393529" progId="Equation.DSMT4">
                  <p:embed/>
                </p:oleObj>
              </mc:Choice>
              <mc:Fallback>
                <p:oleObj name="Equation" r:id="rId7" imgW="647419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443" y="2708920"/>
                        <a:ext cx="1199381" cy="739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6" name="物件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094252"/>
              </p:ext>
            </p:extLst>
          </p:nvPr>
        </p:nvGraphicFramePr>
        <p:xfrm>
          <a:off x="1691680" y="3501008"/>
          <a:ext cx="1368152" cy="37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9" imgW="748975" imgH="203112" progId="Equation.DSMT4">
                  <p:embed/>
                </p:oleObj>
              </mc:Choice>
              <mc:Fallback>
                <p:oleObj name="Equation" r:id="rId9" imgW="748975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1008"/>
                        <a:ext cx="1368152" cy="379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8" name="物件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909377"/>
              </p:ext>
            </p:extLst>
          </p:nvPr>
        </p:nvGraphicFramePr>
        <p:xfrm>
          <a:off x="1773238" y="3933825"/>
          <a:ext cx="13795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11" imgW="838080" imgH="393480" progId="Equation.DSMT4">
                  <p:embed/>
                </p:oleObj>
              </mc:Choice>
              <mc:Fallback>
                <p:oleObj name="Equation" r:id="rId11" imgW="8380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933825"/>
                        <a:ext cx="1379537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0" name="物件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214137"/>
              </p:ext>
            </p:extLst>
          </p:nvPr>
        </p:nvGraphicFramePr>
        <p:xfrm>
          <a:off x="1691680" y="4581128"/>
          <a:ext cx="1656184" cy="37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13" imgW="914400" imgH="203200" progId="Equation.DSMT4">
                  <p:embed/>
                </p:oleObj>
              </mc:Choice>
              <mc:Fallback>
                <p:oleObj name="Equation" r:id="rId13" imgW="9144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81128"/>
                        <a:ext cx="1656184" cy="378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9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(5)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zh-TW" altLang="zh-TW" dirty="0" smtClean="0"/>
              <a:t>單位</a:t>
            </a:r>
            <a:r>
              <a:rPr lang="zh-TW" altLang="zh-TW" dirty="0"/>
              <a:t>步階函數</a:t>
            </a:r>
            <a:r>
              <a:rPr lang="en-US" altLang="zh-TW" dirty="0"/>
              <a:t>=unit-step function	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6307"/>
              </p:ext>
            </p:extLst>
          </p:nvPr>
        </p:nvGraphicFramePr>
        <p:xfrm>
          <a:off x="1403648" y="1484783"/>
          <a:ext cx="2952328" cy="92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3" imgW="1460500" imgH="457200" progId="Equation.DSMT4">
                  <p:embed/>
                </p:oleObj>
              </mc:Choice>
              <mc:Fallback>
                <p:oleObj name="Equation" r:id="rId3" imgW="14605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84783"/>
                        <a:ext cx="2952328" cy="929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25263"/>
              </p:ext>
            </p:extLst>
          </p:nvPr>
        </p:nvGraphicFramePr>
        <p:xfrm>
          <a:off x="1475655" y="3758179"/>
          <a:ext cx="5205913" cy="125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5" imgW="2565400" imgH="609600" progId="Equation.DSMT4">
                  <p:embed/>
                </p:oleObj>
              </mc:Choice>
              <mc:Fallback>
                <p:oleObj name="Equation" r:id="rId5" imgW="2565400" imgH="60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3758179"/>
                        <a:ext cx="5205913" cy="1254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4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(a)</a:t>
            </a:r>
            <a:r>
              <a:rPr lang="en-US" altLang="zh-TW" dirty="0"/>
              <a:t> High-pass </a:t>
            </a:r>
            <a:r>
              <a:rPr lang="en-US" altLang="zh-TW" dirty="0" smtClean="0"/>
              <a:t>filter</a:t>
            </a:r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(b) </a:t>
            </a:r>
            <a:r>
              <a:rPr lang="en-US" altLang="zh-TW" dirty="0"/>
              <a:t>Band-pass filter</a:t>
            </a:r>
            <a:endParaRPr lang="zh-TW" altLang="zh-TW" dirty="0"/>
          </a:p>
          <a:p>
            <a:pPr marL="0" lv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2977"/>
              </p:ext>
            </p:extLst>
          </p:nvPr>
        </p:nvGraphicFramePr>
        <p:xfrm>
          <a:off x="1475656" y="2204865"/>
          <a:ext cx="2232248" cy="153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3" imgW="1003300" imgH="685800" progId="Equation.DSMT4">
                  <p:embed/>
                </p:oleObj>
              </mc:Choice>
              <mc:Fallback>
                <p:oleObj name="Equation" r:id="rId3" imgW="10033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5"/>
                        <a:ext cx="2232248" cy="1533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028471"/>
              </p:ext>
            </p:extLst>
          </p:nvPr>
        </p:nvGraphicFramePr>
        <p:xfrm>
          <a:off x="1475656" y="4365626"/>
          <a:ext cx="3590823" cy="151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5" imgW="1625400" imgH="685800" progId="Equation.DSMT4">
                  <p:embed/>
                </p:oleObj>
              </mc:Choice>
              <mc:Fallback>
                <p:oleObj name="Equation" r:id="rId5" imgW="16254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365626"/>
                        <a:ext cx="3590823" cy="1511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1904"/>
            <a:ext cx="3672408" cy="2185235"/>
          </a:xfrm>
          <a:prstGeom prst="rect">
            <a:avLst/>
          </a:prstGeom>
        </p:spPr>
      </p:pic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974322"/>
              </p:ext>
            </p:extLst>
          </p:nvPr>
        </p:nvGraphicFramePr>
        <p:xfrm>
          <a:off x="1115616" y="3717032"/>
          <a:ext cx="7972650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4" imgW="4381500" imgH="1384300" progId="Equation.DSMT4">
                  <p:embed/>
                </p:oleObj>
              </mc:Choice>
              <mc:Fallback>
                <p:oleObj name="Equation" r:id="rId4" imgW="4381500" imgH="1384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17032"/>
                        <a:ext cx="7972650" cy="25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7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(6)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54692"/>
              </p:ext>
            </p:extLst>
          </p:nvPr>
        </p:nvGraphicFramePr>
        <p:xfrm>
          <a:off x="1475656" y="1412776"/>
          <a:ext cx="427727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1790700" imgH="457200" progId="Equation.DSMT4">
                  <p:embed/>
                </p:oleObj>
              </mc:Choice>
              <mc:Fallback>
                <p:oleObj name="Equation" r:id="rId3" imgW="1790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12776"/>
                        <a:ext cx="427727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776482"/>
              </p:ext>
            </p:extLst>
          </p:nvPr>
        </p:nvGraphicFramePr>
        <p:xfrm>
          <a:off x="1581150" y="2492375"/>
          <a:ext cx="64182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2831760" imgH="431640" progId="Equation.DSMT4">
                  <p:embed/>
                </p:oleObj>
              </mc:Choice>
              <mc:Fallback>
                <p:oleObj name="Equation" r:id="rId5" imgW="28317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492375"/>
                        <a:ext cx="6418263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圖片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81945"/>
            <a:ext cx="3223137" cy="2174751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73016"/>
            <a:ext cx="2952328" cy="24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想法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9592" y="2436666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微分方程式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56714" y="2436666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通解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56714" y="3588794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代數</a:t>
            </a:r>
            <a:r>
              <a:rPr lang="zh-TW" altLang="en-US" dirty="0" smtClean="0"/>
              <a:t>解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99592" y="3588794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代數</a:t>
            </a:r>
            <a:r>
              <a:rPr lang="zh-TW" altLang="en-US" dirty="0" smtClean="0"/>
              <a:t>方程式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30" idx="3"/>
            <a:endCxn id="31" idx="1"/>
          </p:cNvCxnSpPr>
          <p:nvPr/>
        </p:nvCxnSpPr>
        <p:spPr>
          <a:xfrm>
            <a:off x="2987824" y="2621332"/>
            <a:ext cx="2568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2" idx="0"/>
            <a:endCxn id="31" idx="2"/>
          </p:cNvCxnSpPr>
          <p:nvPr/>
        </p:nvCxnSpPr>
        <p:spPr>
          <a:xfrm flipV="1">
            <a:off x="6600830" y="2805998"/>
            <a:ext cx="0" cy="782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2987824" y="3773460"/>
            <a:ext cx="2568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33" idx="0"/>
          </p:cNvCxnSpPr>
          <p:nvPr/>
        </p:nvCxnSpPr>
        <p:spPr>
          <a:xfrm>
            <a:off x="1943708" y="2805998"/>
            <a:ext cx="0" cy="782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275856" y="2204864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之前的方法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275856" y="3404128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四則運算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043608" y="2931430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Laplace Transform</a:t>
            </a:r>
            <a:endParaRPr lang="zh-TW" altLang="en-US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004048" y="2931430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Inverse Laplace Transform</a:t>
            </a:r>
            <a:endParaRPr lang="zh-TW" altLang="en-US" b="1" dirty="0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1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75580"/>
              </p:ext>
            </p:extLst>
          </p:nvPr>
        </p:nvGraphicFramePr>
        <p:xfrm>
          <a:off x="1691680" y="1412776"/>
          <a:ext cx="6408712" cy="3835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3009900" imgH="1803400" progId="Equation.DSMT4">
                  <p:embed/>
                </p:oleObj>
              </mc:Choice>
              <mc:Fallback>
                <p:oleObj name="Equation" r:id="rId3" imgW="3009900" imgH="180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6408712" cy="3835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9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1520" name="圖片 215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63" y="1556792"/>
            <a:ext cx="7362825" cy="1609725"/>
          </a:xfrm>
          <a:prstGeom prst="rect">
            <a:avLst/>
          </a:prstGeom>
        </p:spPr>
      </p:pic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1522" name="物件 215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21869"/>
              </p:ext>
            </p:extLst>
          </p:nvPr>
        </p:nvGraphicFramePr>
        <p:xfrm>
          <a:off x="1835696" y="3244812"/>
          <a:ext cx="1584176" cy="3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4" imgW="901309" imgH="203112" progId="Equation.DSMT4">
                  <p:embed/>
                </p:oleObj>
              </mc:Choice>
              <mc:Fallback>
                <p:oleObj name="Equation" r:id="rId4" imgW="901309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44812"/>
                        <a:ext cx="1584176" cy="366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1524" name="物件 215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77491"/>
              </p:ext>
            </p:extLst>
          </p:nvPr>
        </p:nvGraphicFramePr>
        <p:xfrm>
          <a:off x="4355976" y="3212976"/>
          <a:ext cx="1656184" cy="38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6" imgW="901309" imgH="203112" progId="Equation.DSMT4">
                  <p:embed/>
                </p:oleObj>
              </mc:Choice>
              <mc:Fallback>
                <p:oleObj name="Equation" r:id="rId6" imgW="901309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212976"/>
                        <a:ext cx="1656184" cy="383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1526" name="物件 215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877996"/>
              </p:ext>
            </p:extLst>
          </p:nvPr>
        </p:nvGraphicFramePr>
        <p:xfrm>
          <a:off x="6483483" y="3212976"/>
          <a:ext cx="255301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8" imgW="1485900" imgH="203200" progId="Equation.DSMT4">
                  <p:embed/>
                </p:oleObj>
              </mc:Choice>
              <mc:Fallback>
                <p:oleObj name="Equation" r:id="rId8" imgW="14859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483" y="3212976"/>
                        <a:ext cx="255301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9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(7)</a:t>
            </a:r>
          </a:p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76370"/>
              </p:ext>
            </p:extLst>
          </p:nvPr>
        </p:nvGraphicFramePr>
        <p:xfrm>
          <a:off x="1475655" y="1484784"/>
          <a:ext cx="329334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3" imgW="1511300" imgH="393700" progId="Equation.DSMT4">
                  <p:embed/>
                </p:oleObj>
              </mc:Choice>
              <mc:Fallback>
                <p:oleObj name="Equation" r:id="rId3" imgW="15113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1484784"/>
                        <a:ext cx="3293347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715689"/>
              </p:ext>
            </p:extLst>
          </p:nvPr>
        </p:nvGraphicFramePr>
        <p:xfrm>
          <a:off x="1544191" y="2302768"/>
          <a:ext cx="5351704" cy="141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2413000" imgH="635000" progId="Equation.DSMT4">
                  <p:embed/>
                </p:oleObj>
              </mc:Choice>
              <mc:Fallback>
                <p:oleObj name="Equation" r:id="rId5" imgW="24130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191" y="2302768"/>
                        <a:ext cx="5351704" cy="1414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" name="物件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13147"/>
              </p:ext>
            </p:extLst>
          </p:nvPr>
        </p:nvGraphicFramePr>
        <p:xfrm>
          <a:off x="1619671" y="3933055"/>
          <a:ext cx="5063065" cy="180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7" imgW="2349500" imgH="838200" progId="Equation.DSMT4">
                  <p:embed/>
                </p:oleObj>
              </mc:Choice>
              <mc:Fallback>
                <p:oleObj name="Equation" r:id="rId7" imgW="2349500" imgH="83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1" y="3933055"/>
                        <a:ext cx="5063065" cy="1800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4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From </a:t>
            </a:r>
            <a:r>
              <a:rPr lang="zh-TW" altLang="zh-TW" dirty="0"/>
              <a:t>微分方程式</a:t>
            </a:r>
            <a:r>
              <a:rPr lang="en-US" altLang="zh-TW" dirty="0"/>
              <a:t> to </a:t>
            </a:r>
            <a:r>
              <a:rPr lang="zh-TW" altLang="zh-TW" dirty="0"/>
              <a:t>代數方程式必須</a:t>
            </a:r>
            <a:r>
              <a:rPr lang="zh-TW" altLang="zh-TW" dirty="0" smtClean="0"/>
              <a:t>具備</a:t>
            </a:r>
            <a:r>
              <a:rPr lang="en-US" altLang="zh-TW" dirty="0" smtClean="0"/>
              <a:t>:</a:t>
            </a:r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zh-TW" dirty="0" smtClean="0"/>
              <a:t>才</a:t>
            </a:r>
            <a:r>
              <a:rPr lang="zh-TW" altLang="zh-TW" dirty="0"/>
              <a:t>可以進行</a:t>
            </a:r>
            <a:r>
              <a:rPr lang="en-US" altLang="zh-TW" dirty="0"/>
              <a:t> Laplace Transform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 smtClean="0"/>
              <a:t>    1. </a:t>
            </a:r>
            <a:r>
              <a:rPr lang="zh-TW" altLang="zh-TW" dirty="0" smtClean="0"/>
              <a:t>基本</a:t>
            </a:r>
            <a:r>
              <a:rPr lang="zh-TW" altLang="zh-TW" dirty="0"/>
              <a:t>函數</a:t>
            </a:r>
          </a:p>
          <a:p>
            <a:pPr marL="0" lvl="0" indent="0">
              <a:buNone/>
            </a:pPr>
            <a:r>
              <a:rPr lang="en-US" altLang="zh-TW" dirty="0" smtClean="0"/>
              <a:t>    2. </a:t>
            </a:r>
            <a:r>
              <a:rPr lang="zh-TW" altLang="zh-TW" dirty="0" smtClean="0"/>
              <a:t>一</a:t>
            </a:r>
            <a:r>
              <a:rPr lang="zh-TW" altLang="zh-TW" dirty="0"/>
              <a:t>階、二階</a:t>
            </a:r>
            <a:r>
              <a:rPr lang="en-US" altLang="zh-TW" dirty="0" smtClean="0"/>
              <a:t>(        )</a:t>
            </a:r>
            <a:endParaRPr lang="zh-TW" altLang="zh-TW" dirty="0"/>
          </a:p>
          <a:p>
            <a:pPr lvl="0"/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924127"/>
              </p:ext>
            </p:extLst>
          </p:nvPr>
        </p:nvGraphicFramePr>
        <p:xfrm>
          <a:off x="899592" y="2132855"/>
          <a:ext cx="2801713" cy="208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3" imgW="1231900" imgH="914400" progId="Equation.DSMT4">
                  <p:embed/>
                </p:oleObj>
              </mc:Choice>
              <mc:Fallback>
                <p:oleObj name="Equation" r:id="rId3" imgW="12319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5"/>
                        <a:ext cx="2801713" cy="2088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67807"/>
              </p:ext>
            </p:extLst>
          </p:nvPr>
        </p:nvGraphicFramePr>
        <p:xfrm>
          <a:off x="3419872" y="5373216"/>
          <a:ext cx="79485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5" imgW="355446" imgH="228501" progId="Equation.DSMT4">
                  <p:embed/>
                </p:oleObj>
              </mc:Choice>
              <mc:Fallback>
                <p:oleObj name="Equation" r:id="rId5" imgW="355446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373216"/>
                        <a:ext cx="794858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7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TW" altLang="zh-TW" dirty="0"/>
              <a:t>定義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                 </a:t>
            </a:r>
            <a:r>
              <a:rPr lang="zh-TW" altLang="zh-TW" dirty="0" smtClean="0"/>
              <a:t>函數</a:t>
            </a:r>
            <a:r>
              <a:rPr lang="zh-TW" altLang="zh-TW" dirty="0"/>
              <a:t>的</a:t>
            </a:r>
            <a:r>
              <a:rPr lang="en-US" altLang="zh-TW" dirty="0"/>
              <a:t> Laplace </a:t>
            </a:r>
            <a:r>
              <a:rPr lang="en-US" altLang="zh-TW" dirty="0" smtClean="0"/>
              <a:t>Transform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                         </a:t>
            </a:r>
            <a:r>
              <a:rPr lang="en-US" altLang="zh-TW" dirty="0"/>
              <a:t>Inverse Laplace Transform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                                    </a:t>
            </a:r>
            <a:r>
              <a:rPr lang="zh-TW" altLang="zh-TW" dirty="0" smtClean="0"/>
              <a:t>複</a:t>
            </a:r>
            <a:r>
              <a:rPr lang="zh-TW" altLang="zh-TW" dirty="0"/>
              <a:t>變</a:t>
            </a:r>
            <a:r>
              <a:rPr lang="en-US" altLang="zh-TW" dirty="0"/>
              <a:t>(Complex Analysis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*</a:t>
            </a:r>
            <a:r>
              <a:rPr lang="zh-TW" altLang="zh-TW" dirty="0" smtClean="0"/>
              <a:t>轉換</a:t>
            </a:r>
            <a:r>
              <a:rPr lang="zh-TW" altLang="zh-TW" dirty="0"/>
              <a:t>與逆轉換要同時學習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59046"/>
              </p:ext>
            </p:extLst>
          </p:nvPr>
        </p:nvGraphicFramePr>
        <p:xfrm>
          <a:off x="971599" y="2276872"/>
          <a:ext cx="182789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3" imgW="914003" imgH="215806" progId="Equation.DSMT4">
                  <p:embed/>
                </p:oleObj>
              </mc:Choice>
              <mc:Fallback>
                <p:oleObj name="Equation" r:id="rId3" imgW="914003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2276872"/>
                        <a:ext cx="182789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23097"/>
              </p:ext>
            </p:extLst>
          </p:nvPr>
        </p:nvGraphicFramePr>
        <p:xfrm>
          <a:off x="971600" y="2708920"/>
          <a:ext cx="2016224" cy="123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5" imgW="927100" imgH="558800" progId="Equation.DSMT4">
                  <p:embed/>
                </p:oleObj>
              </mc:Choice>
              <mc:Fallback>
                <p:oleObj name="Equation" r:id="rId5" imgW="9271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708920"/>
                        <a:ext cx="2016224" cy="1234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70616"/>
              </p:ext>
            </p:extLst>
          </p:nvPr>
        </p:nvGraphicFramePr>
        <p:xfrm>
          <a:off x="971601" y="4005064"/>
          <a:ext cx="2520280" cy="46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7" imgW="1206500" imgH="228600" progId="Equation.DSMT4">
                  <p:embed/>
                </p:oleObj>
              </mc:Choice>
              <mc:Fallback>
                <p:oleObj name="Equation" r:id="rId7" imgW="1206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1" y="4005064"/>
                        <a:ext cx="2520280" cy="469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45482"/>
              </p:ext>
            </p:extLst>
          </p:nvPr>
        </p:nvGraphicFramePr>
        <p:xfrm>
          <a:off x="971599" y="4437112"/>
          <a:ext cx="281631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" name="Equation" r:id="rId9" imgW="1282700" imgH="393700" progId="Equation.DSMT4">
                  <p:embed/>
                </p:oleObj>
              </mc:Choice>
              <mc:Fallback>
                <p:oleObj name="Equation" r:id="rId9" imgW="12827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437112"/>
                        <a:ext cx="281631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9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127635"/>
              </p:ext>
            </p:extLst>
          </p:nvPr>
        </p:nvGraphicFramePr>
        <p:xfrm>
          <a:off x="1619672" y="1661054"/>
          <a:ext cx="2664296" cy="47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3" imgW="1270000" imgH="228600" progId="Equation.DSMT4">
                  <p:embed/>
                </p:oleObj>
              </mc:Choice>
              <mc:Fallback>
                <p:oleObj name="Equation" r:id="rId3" imgW="1270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61054"/>
                        <a:ext cx="2664296" cy="471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733"/>
              </p:ext>
            </p:extLst>
          </p:nvPr>
        </p:nvGraphicFramePr>
        <p:xfrm>
          <a:off x="1619672" y="2204863"/>
          <a:ext cx="4248472" cy="3459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5" imgW="2070100" imgH="1689100" progId="Equation.DSMT4">
                  <p:embed/>
                </p:oleObj>
              </mc:Choice>
              <mc:Fallback>
                <p:oleObj name="Equation" r:id="rId5" imgW="2070100" imgH="168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3"/>
                        <a:ext cx="4248472" cy="3459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9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814634"/>
              </p:ext>
            </p:extLst>
          </p:nvPr>
        </p:nvGraphicFramePr>
        <p:xfrm>
          <a:off x="1619672" y="1700808"/>
          <a:ext cx="6336704" cy="36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3" imgW="3301920" imgH="1879560" progId="Equation.DSMT4">
                  <p:embed/>
                </p:oleObj>
              </mc:Choice>
              <mc:Fallback>
                <p:oleObj name="Equation" r:id="rId3" imgW="3301920" imgH="1879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00808"/>
                        <a:ext cx="6336704" cy="3612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75010"/>
              </p:ext>
            </p:extLst>
          </p:nvPr>
        </p:nvGraphicFramePr>
        <p:xfrm>
          <a:off x="1619672" y="5229199"/>
          <a:ext cx="3456384" cy="84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" name="Equation" r:id="rId5" imgW="1714500" imgH="419100" progId="Equation.DSMT4">
                  <p:embed/>
                </p:oleObj>
              </mc:Choice>
              <mc:Fallback>
                <p:oleObj name="Equation" r:id="rId5" imgW="17145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229199"/>
                        <a:ext cx="3456384" cy="844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94300"/>
              </p:ext>
            </p:extLst>
          </p:nvPr>
        </p:nvGraphicFramePr>
        <p:xfrm>
          <a:off x="1602507" y="6093296"/>
          <a:ext cx="2105397" cy="72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2" name="Equation" r:id="rId7" imgW="1129810" imgH="393529" progId="Equation.DSMT4">
                  <p:embed/>
                </p:oleObj>
              </mc:Choice>
              <mc:Fallback>
                <p:oleObj name="Equation" r:id="rId7" imgW="1129810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507" y="6093296"/>
                        <a:ext cx="2105397" cy="729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5040560" y="5373216"/>
            <a:ext cx="449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Inverse Laplace Transform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96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(1)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74267"/>
              </p:ext>
            </p:extLst>
          </p:nvPr>
        </p:nvGraphicFramePr>
        <p:xfrm>
          <a:off x="1403648" y="1628800"/>
          <a:ext cx="2952329" cy="53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Equation" r:id="rId3" imgW="1231366" imgH="228501" progId="Equation.DSMT4">
                  <p:embed/>
                </p:oleObj>
              </mc:Choice>
              <mc:Fallback>
                <p:oleObj name="Equation" r:id="rId3" imgW="1231366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28800"/>
                        <a:ext cx="2952329" cy="533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97579"/>
              </p:ext>
            </p:extLst>
          </p:nvPr>
        </p:nvGraphicFramePr>
        <p:xfrm>
          <a:off x="1475656" y="2132856"/>
          <a:ext cx="3564904" cy="141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Equation" r:id="rId5" imgW="1727200" imgH="685800" progId="Equation.DSMT4">
                  <p:embed/>
                </p:oleObj>
              </mc:Choice>
              <mc:Fallback>
                <p:oleObj name="Equation" r:id="rId5" imgW="17272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32856"/>
                        <a:ext cx="3564904" cy="141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92426"/>
              </p:ext>
            </p:extLst>
          </p:nvPr>
        </p:nvGraphicFramePr>
        <p:xfrm>
          <a:off x="1475656" y="3501008"/>
          <a:ext cx="5472608" cy="314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7" imgW="2844800" imgH="1625600" progId="Equation.DSMT4">
                  <p:embed/>
                </p:oleObj>
              </mc:Choice>
              <mc:Fallback>
                <p:oleObj name="Equation" r:id="rId7" imgW="2844800" imgH="162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01008"/>
                        <a:ext cx="5472608" cy="3140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1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073139"/>
              </p:ext>
            </p:extLst>
          </p:nvPr>
        </p:nvGraphicFramePr>
        <p:xfrm>
          <a:off x="1619672" y="1628800"/>
          <a:ext cx="1656184" cy="55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4" name="Equation" r:id="rId3" imgW="660400" imgH="228600" progId="Equation.DSMT4">
                  <p:embed/>
                </p:oleObj>
              </mc:Choice>
              <mc:Fallback>
                <p:oleObj name="Equation" r:id="rId3" imgW="6604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28800"/>
                        <a:ext cx="1656184" cy="557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46336"/>
              </p:ext>
            </p:extLst>
          </p:nvPr>
        </p:nvGraphicFramePr>
        <p:xfrm>
          <a:off x="1619672" y="2204864"/>
          <a:ext cx="2016223" cy="80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5" name="Equation" r:id="rId5" imgW="977476" imgH="393529" progId="Equation.DSMT4">
                  <p:embed/>
                </p:oleObj>
              </mc:Choice>
              <mc:Fallback>
                <p:oleObj name="Equation" r:id="rId5" imgW="977476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4"/>
                        <a:ext cx="2016223" cy="803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77318"/>
              </p:ext>
            </p:extLst>
          </p:nvPr>
        </p:nvGraphicFramePr>
        <p:xfrm>
          <a:off x="1691680" y="3284984"/>
          <a:ext cx="1656184" cy="83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name="Equation" r:id="rId7" imgW="774364" imgH="393529" progId="Equation.DSMT4">
                  <p:embed/>
                </p:oleObj>
              </mc:Choice>
              <mc:Fallback>
                <p:oleObj name="Equation" r:id="rId7" imgW="774364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84984"/>
                        <a:ext cx="1656184" cy="835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38737"/>
              </p:ext>
            </p:extLst>
          </p:nvPr>
        </p:nvGraphicFramePr>
        <p:xfrm>
          <a:off x="1619671" y="4221088"/>
          <a:ext cx="311473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" name="Equation" r:id="rId9" imgW="1549400" imgH="685800" progId="Equation.DSMT4">
                  <p:embed/>
                </p:oleObj>
              </mc:Choice>
              <mc:Fallback>
                <p:oleObj name="Equation" r:id="rId9" imgW="1549400" imgH="685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1" y="4221088"/>
                        <a:ext cx="3114730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5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(2)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49628"/>
              </p:ext>
            </p:extLst>
          </p:nvPr>
        </p:nvGraphicFramePr>
        <p:xfrm>
          <a:off x="1547663" y="1484784"/>
          <a:ext cx="292923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3" imgW="1549400" imgH="419100" progId="Equation.DSMT4">
                  <p:embed/>
                </p:oleObj>
              </mc:Choice>
              <mc:Fallback>
                <p:oleObj name="Equation" r:id="rId3" imgW="15494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3" y="1484784"/>
                        <a:ext cx="292923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16395"/>
              </p:ext>
            </p:extLst>
          </p:nvPr>
        </p:nvGraphicFramePr>
        <p:xfrm>
          <a:off x="1556940" y="2132855"/>
          <a:ext cx="4239196" cy="1474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Equation" r:id="rId5" imgW="2336760" imgH="812520" progId="Equation.DSMT4">
                  <p:embed/>
                </p:oleObj>
              </mc:Choice>
              <mc:Fallback>
                <p:oleObj name="Equation" r:id="rId5" imgW="233676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940" y="2132855"/>
                        <a:ext cx="4239196" cy="1474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17883"/>
              </p:ext>
            </p:extLst>
          </p:nvPr>
        </p:nvGraphicFramePr>
        <p:xfrm>
          <a:off x="1535931" y="3573016"/>
          <a:ext cx="5320350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7" imgW="2869920" imgH="1701720" progId="Equation.DSMT4">
                  <p:embed/>
                </p:oleObj>
              </mc:Choice>
              <mc:Fallback>
                <p:oleObj name="Equation" r:id="rId7" imgW="2869920" imgH="1701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931" y="3573016"/>
                        <a:ext cx="5320350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1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266</Words>
  <Application>Microsoft Office PowerPoint</Application>
  <PresentationFormat>如螢幕大小 (4:3)</PresentationFormat>
  <Paragraphs>139</Paragraphs>
  <Slides>22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1_Office 佈景主題</vt:lpstr>
      <vt:lpstr>Equation</vt:lpstr>
      <vt:lpstr>MathType 6.0 Equation</vt:lpstr>
      <vt:lpstr>Chapter 4. 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YoScuba</dc:creator>
  <cp:lastModifiedBy>adolph</cp:lastModifiedBy>
  <cp:revision>242</cp:revision>
  <dcterms:created xsi:type="dcterms:W3CDTF">2012-10-02T05:20:25Z</dcterms:created>
  <dcterms:modified xsi:type="dcterms:W3CDTF">2013-08-08T06:34:26Z</dcterms:modified>
</cp:coreProperties>
</file>