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27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26EED-0C6C-413D-BB8E-FAD76F59077A}" type="datetimeFigureOut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87906-B37A-4FAE-B642-110B3A908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40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C1FE-7F6C-44EE-A0A8-D5EEA97F73F3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45015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E717-ECC4-4526-A630-8F2EA83FFCED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72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FBD6-2523-4370-B7CB-71F776CB1FCA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9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BC53-379A-4805-B3D3-C0DF81F1B36D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30425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AB16-A528-47BE-8135-28D264F13988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2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E99C-B690-4749-8E9E-7F775F995C17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62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BE3-A963-4E03-BADB-98E6D5E29CBA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E5D1-C97A-4837-9374-737BC6EEF18C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17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2B79-19FA-4580-91D2-131F7D1CBFF0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14D1-2F34-4B35-B2D6-FF401DCF4D88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B43B-46D9-4272-A61B-36EFF25FFC29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1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9866-E37D-4251-A383-2A64145DE9E3}" type="datetime1">
              <a:rPr lang="zh-TW" altLang="en-US" smtClean="0"/>
              <a:t>2014/11/3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7D9F-2240-4916-847D-582C5CF43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Chapter 4.</a:t>
            </a:r>
            <a:br>
              <a:rPr lang="en-US" altLang="zh-TW" dirty="0" smtClean="0"/>
            </a:br>
            <a:r>
              <a:rPr lang="en-US" altLang="zh-TW" dirty="0" smtClean="0"/>
              <a:t>Laplace Transform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21240"/>
              </p:ext>
            </p:extLst>
          </p:nvPr>
        </p:nvGraphicFramePr>
        <p:xfrm>
          <a:off x="755576" y="1700808"/>
          <a:ext cx="5920858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3" imgW="3213000" imgH="1015920" progId="Equation.DSMT4">
                  <p:embed/>
                </p:oleObj>
              </mc:Choice>
              <mc:Fallback>
                <p:oleObj name="Equation" r:id="rId3" imgW="32130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700808"/>
                        <a:ext cx="5920858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79381"/>
              </p:ext>
            </p:extLst>
          </p:nvPr>
        </p:nvGraphicFramePr>
        <p:xfrm>
          <a:off x="755576" y="3501008"/>
          <a:ext cx="477310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5" imgW="2946240" imgH="1422360" progId="Equation.DSMT4">
                  <p:embed/>
                </p:oleObj>
              </mc:Choice>
              <mc:Fallback>
                <p:oleObj name="Equation" r:id="rId5" imgW="294624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3501008"/>
                        <a:ext cx="4773102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5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06206"/>
              </p:ext>
            </p:extLst>
          </p:nvPr>
        </p:nvGraphicFramePr>
        <p:xfrm>
          <a:off x="1331640" y="1772816"/>
          <a:ext cx="123763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772816"/>
                        <a:ext cx="1237638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835544"/>
              </p:ext>
            </p:extLst>
          </p:nvPr>
        </p:nvGraphicFramePr>
        <p:xfrm>
          <a:off x="3702050" y="25273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2050" y="25273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81354"/>
              </p:ext>
            </p:extLst>
          </p:nvPr>
        </p:nvGraphicFramePr>
        <p:xfrm>
          <a:off x="539552" y="2276872"/>
          <a:ext cx="411329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r:id="rId7" imgW="4428744" imgH="2628900" progId="Visio.Drawing.11">
                  <p:embed/>
                </p:oleObj>
              </mc:Choice>
              <mc:Fallback>
                <p:oleObj r:id="rId7" imgW="4428744" imgH="2628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4113294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90899"/>
              </p:ext>
            </p:extLst>
          </p:nvPr>
        </p:nvGraphicFramePr>
        <p:xfrm>
          <a:off x="4940300" y="1539875"/>
          <a:ext cx="27178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9" imgW="1879560" imgH="2489040" progId="Equation.DSMT4">
                  <p:embed/>
                </p:oleObj>
              </mc:Choice>
              <mc:Fallback>
                <p:oleObj name="Equation" r:id="rId9" imgW="187956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0300" y="1539875"/>
                        <a:ext cx="2717800" cy="359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04589"/>
              </p:ext>
            </p:extLst>
          </p:nvPr>
        </p:nvGraphicFramePr>
        <p:xfrm>
          <a:off x="4932040" y="5157192"/>
          <a:ext cx="2592288" cy="131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1" imgW="2197080" imgH="1117440" progId="Equation.DSMT4">
                  <p:embed/>
                </p:oleObj>
              </mc:Choice>
              <mc:Fallback>
                <p:oleObj name="Equation" r:id="rId11" imgW="21970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2040" y="5157192"/>
                        <a:ext cx="2592288" cy="131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342633"/>
              </p:ext>
            </p:extLst>
          </p:nvPr>
        </p:nvGraphicFramePr>
        <p:xfrm>
          <a:off x="1475656" y="1700808"/>
          <a:ext cx="99703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3" imgW="380880" imgH="164880" progId="Equation.DSMT4">
                  <p:embed/>
                </p:oleObj>
              </mc:Choice>
              <mc:Fallback>
                <p:oleObj name="Equation" r:id="rId3" imgW="380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700808"/>
                        <a:ext cx="99703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11139"/>
              </p:ext>
            </p:extLst>
          </p:nvPr>
        </p:nvGraphicFramePr>
        <p:xfrm>
          <a:off x="539552" y="2204864"/>
          <a:ext cx="3266439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r:id="rId5" imgW="4428744" imgH="2628900" progId="Visio.Drawing.11">
                  <p:embed/>
                </p:oleObj>
              </mc:Choice>
              <mc:Fallback>
                <p:oleObj r:id="rId5" imgW="4428744" imgH="2628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04864"/>
                        <a:ext cx="3266439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93981"/>
              </p:ext>
            </p:extLst>
          </p:nvPr>
        </p:nvGraphicFramePr>
        <p:xfrm>
          <a:off x="4214813" y="1619250"/>
          <a:ext cx="35242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7" imgW="2361960" imgH="1218960" progId="Equation.DSMT4">
                  <p:embed/>
                </p:oleObj>
              </mc:Choice>
              <mc:Fallback>
                <p:oleObj name="Equation" r:id="rId7" imgW="23619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4813" y="1619250"/>
                        <a:ext cx="3524250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311701"/>
              </p:ext>
            </p:extLst>
          </p:nvPr>
        </p:nvGraphicFramePr>
        <p:xfrm>
          <a:off x="4355976" y="3645024"/>
          <a:ext cx="305440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9" imgW="1828800" imgH="1257300" progId="Equation.DSMT4">
                  <p:embed/>
                </p:oleObj>
              </mc:Choice>
              <mc:Fallback>
                <p:oleObj name="Equation" r:id="rId9" imgW="1828800" imgH="1257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645024"/>
                        <a:ext cx="3054402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4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Inverse Laplace transform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54368"/>
              </p:ext>
            </p:extLst>
          </p:nvPr>
        </p:nvGraphicFramePr>
        <p:xfrm>
          <a:off x="827583" y="2276871"/>
          <a:ext cx="6213264" cy="374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3835080" imgH="2311200" progId="Equation.DSMT4">
                  <p:embed/>
                </p:oleObj>
              </mc:Choice>
              <mc:Fallback>
                <p:oleObj name="Equation" r:id="rId3" imgW="383508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3" y="2276871"/>
                        <a:ext cx="6213264" cy="374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82765"/>
              </p:ext>
            </p:extLst>
          </p:nvPr>
        </p:nvGraphicFramePr>
        <p:xfrm>
          <a:off x="827584" y="2420888"/>
          <a:ext cx="6202049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3314520" imgH="1269720" progId="Equation.DSMT4">
                  <p:embed/>
                </p:oleObj>
              </mc:Choice>
              <mc:Fallback>
                <p:oleObj name="Equation" r:id="rId3" imgW="33145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420888"/>
                        <a:ext cx="6202049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7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12261"/>
              </p:ext>
            </p:extLst>
          </p:nvPr>
        </p:nvGraphicFramePr>
        <p:xfrm>
          <a:off x="899592" y="2348880"/>
          <a:ext cx="5828148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3288960" imgH="1422360" progId="Equation.DSMT4">
                  <p:embed/>
                </p:oleObj>
              </mc:Choice>
              <mc:Fallback>
                <p:oleObj name="Equation" r:id="rId3" imgW="32889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348880"/>
                        <a:ext cx="5828148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204679"/>
              </p:ext>
            </p:extLst>
          </p:nvPr>
        </p:nvGraphicFramePr>
        <p:xfrm>
          <a:off x="827584" y="1916832"/>
          <a:ext cx="5328592" cy="134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2514600" imgH="634680" progId="Equation.DSMT4">
                  <p:embed/>
                </p:oleObj>
              </mc:Choice>
              <mc:Fallback>
                <p:oleObj name="Equation" r:id="rId3" imgW="25146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916832"/>
                        <a:ext cx="5328592" cy="1345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79026"/>
              </p:ext>
            </p:extLst>
          </p:nvPr>
        </p:nvGraphicFramePr>
        <p:xfrm>
          <a:off x="900113" y="2122488"/>
          <a:ext cx="6796087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4114800" imgH="2323800" progId="Equation.DSMT4">
                  <p:embed/>
                </p:oleObj>
              </mc:Choice>
              <mc:Fallback>
                <p:oleObj name="Equation" r:id="rId3" imgW="411480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122488"/>
                        <a:ext cx="6796087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69679"/>
              </p:ext>
            </p:extLst>
          </p:nvPr>
        </p:nvGraphicFramePr>
        <p:xfrm>
          <a:off x="899592" y="1772815"/>
          <a:ext cx="5040560" cy="39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2895480" imgH="2286000" progId="Equation.DSMT4">
                  <p:embed/>
                </p:oleObj>
              </mc:Choice>
              <mc:Fallback>
                <p:oleObj name="Equation" r:id="rId3" imgW="289548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772815"/>
                        <a:ext cx="5040560" cy="397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8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Laplace </a:t>
            </a:r>
            <a:r>
              <a:rPr lang="en-US" altLang="zh-TW" dirty="0"/>
              <a:t>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800" dirty="0"/>
              <a:t>性質</a:t>
            </a:r>
            <a:r>
              <a:rPr lang="en-US" altLang="zh-TW" sz="2800" dirty="0" smtClean="0"/>
              <a:t>9: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Initial </a:t>
            </a:r>
            <a:r>
              <a:rPr lang="en-US" altLang="zh-TW" sz="2800" dirty="0"/>
              <a:t>Value Theorem </a:t>
            </a:r>
            <a:r>
              <a:rPr lang="zh-TW" altLang="zh-TW" sz="2800" dirty="0"/>
              <a:t>初值定理</a:t>
            </a:r>
          </a:p>
          <a:p>
            <a:pPr marL="0" indent="0">
              <a:buNone/>
            </a:pPr>
            <a:r>
              <a:rPr lang="en-US" altLang="zh-TW" sz="2800" dirty="0" smtClean="0"/>
              <a:t>Final </a:t>
            </a:r>
            <a:r>
              <a:rPr lang="en-US" altLang="zh-TW" sz="2800" dirty="0"/>
              <a:t>Value Theorem </a:t>
            </a:r>
            <a:r>
              <a:rPr lang="zh-TW" altLang="zh-TW" sz="2800" dirty="0"/>
              <a:t>終值定理</a:t>
            </a:r>
          </a:p>
          <a:p>
            <a:pPr marL="0" indent="0">
              <a:buNone/>
            </a:pPr>
            <a:r>
              <a:rPr lang="en-US" altLang="zh-TW" sz="2800" dirty="0"/>
              <a:t>   		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zh-TW" sz="2800" dirty="0" smtClean="0"/>
              <a:t>能</a:t>
            </a:r>
            <a:r>
              <a:rPr lang="zh-TW" altLang="zh-TW" sz="2800" dirty="0"/>
              <a:t>不能只</a:t>
            </a:r>
            <a:r>
              <a:rPr lang="zh-TW" altLang="zh-TW" sz="2800" dirty="0" smtClean="0"/>
              <a:t>看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      </a:t>
            </a:r>
            <a:r>
              <a:rPr lang="zh-TW" altLang="zh-TW" sz="2800" dirty="0" smtClean="0"/>
              <a:t>而</a:t>
            </a:r>
            <a:r>
              <a:rPr lang="zh-TW" altLang="zh-TW" sz="2800" dirty="0"/>
              <a:t>不</a:t>
            </a:r>
            <a:r>
              <a:rPr lang="zh-TW" altLang="zh-TW" sz="2800" dirty="0" smtClean="0"/>
              <a:t>看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     </a:t>
            </a:r>
            <a:r>
              <a:rPr lang="zh-TW" altLang="zh-TW" sz="2800" dirty="0" smtClean="0"/>
              <a:t>就知道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   </a:t>
            </a:r>
            <a:r>
              <a:rPr lang="zh-TW" altLang="zh-TW" sz="2800" dirty="0" smtClean="0"/>
              <a:t>，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      </a:t>
            </a:r>
            <a:r>
              <a:rPr lang="zh-TW" altLang="zh-TW" sz="2800" dirty="0" smtClean="0"/>
              <a:t>之</a:t>
            </a:r>
            <a:r>
              <a:rPr lang="zh-TW" altLang="zh-TW" sz="2800" dirty="0"/>
              <a:t>值</a:t>
            </a:r>
          </a:p>
          <a:p>
            <a:pPr marL="0" indent="0">
              <a:buNone/>
            </a:pPr>
            <a:r>
              <a:rPr lang="en-US" altLang="zh-TW" sz="2800" dirty="0" smtClean="0"/>
              <a:t>If  </a:t>
            </a:r>
            <a:r>
              <a:rPr lang="zh-TW" altLang="en-US" sz="2800" dirty="0" smtClean="0"/>
              <a:t>         </a:t>
            </a:r>
            <a:r>
              <a:rPr lang="en-US" altLang="zh-TW" sz="2800" dirty="0" smtClean="0"/>
              <a:t>is given</a:t>
            </a:r>
            <a:r>
              <a:rPr lang="zh-TW" altLang="en-US" sz="2800" dirty="0" smtClean="0"/>
              <a:t>                  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                    </a:t>
            </a:r>
            <a:r>
              <a:rPr lang="zh-TW" altLang="zh-TW" sz="2800" dirty="0" smtClean="0"/>
              <a:t>初</a:t>
            </a:r>
            <a:r>
              <a:rPr lang="zh-TW" altLang="zh-TW" sz="2800" dirty="0"/>
              <a:t>值定理</a:t>
            </a:r>
          </a:p>
          <a:p>
            <a:pPr marL="0" indent="0">
              <a:buNone/>
            </a:pPr>
            <a:r>
              <a:rPr lang="en-US" altLang="zh-TW" sz="2800" dirty="0"/>
              <a:t>                </a:t>
            </a:r>
            <a:r>
              <a:rPr lang="zh-TW" altLang="en-US" sz="2800" dirty="0" smtClean="0"/>
              <a:t>                                                  </a:t>
            </a:r>
            <a:r>
              <a:rPr lang="zh-TW" altLang="zh-TW" sz="2800" dirty="0" smtClean="0"/>
              <a:t>終</a:t>
            </a:r>
            <a:r>
              <a:rPr lang="zh-TW" altLang="zh-TW" sz="2800" dirty="0"/>
              <a:t>值定理</a:t>
            </a: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38955"/>
              </p:ext>
            </p:extLst>
          </p:nvPr>
        </p:nvGraphicFramePr>
        <p:xfrm>
          <a:off x="539552" y="3140968"/>
          <a:ext cx="378042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3" imgW="2222280" imgH="253800" progId="Equation.DSMT4">
                  <p:embed/>
                </p:oleObj>
              </mc:Choice>
              <mc:Fallback>
                <p:oleObj name="Equation" r:id="rId3" imgW="222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140968"/>
                        <a:ext cx="378042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75845"/>
              </p:ext>
            </p:extLst>
          </p:nvPr>
        </p:nvGraphicFramePr>
        <p:xfrm>
          <a:off x="2411760" y="3717032"/>
          <a:ext cx="60756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3717032"/>
                        <a:ext cx="607568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24747"/>
              </p:ext>
            </p:extLst>
          </p:nvPr>
        </p:nvGraphicFramePr>
        <p:xfrm>
          <a:off x="4283968" y="3717032"/>
          <a:ext cx="56256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7" imgW="317160" imgH="203040" progId="Equation.DSMT4">
                  <p:embed/>
                </p:oleObj>
              </mc:Choice>
              <mc:Fallback>
                <p:oleObj name="Equation" r:id="rId7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968" y="3717032"/>
                        <a:ext cx="56256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75856"/>
              </p:ext>
            </p:extLst>
          </p:nvPr>
        </p:nvGraphicFramePr>
        <p:xfrm>
          <a:off x="6012160" y="3717032"/>
          <a:ext cx="60756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2160" y="3717032"/>
                        <a:ext cx="607568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349608"/>
              </p:ext>
            </p:extLst>
          </p:nvPr>
        </p:nvGraphicFramePr>
        <p:xfrm>
          <a:off x="7020272" y="3717032"/>
          <a:ext cx="67507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11" imgW="380880" imgH="203040" progId="Equation.DSMT4">
                  <p:embed/>
                </p:oleObj>
              </mc:Choice>
              <mc:Fallback>
                <p:oleObj name="Equation" r:id="rId11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272" y="3717032"/>
                        <a:ext cx="67507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78126"/>
              </p:ext>
            </p:extLst>
          </p:nvPr>
        </p:nvGraphicFramePr>
        <p:xfrm>
          <a:off x="899592" y="4294361"/>
          <a:ext cx="6080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13" imgW="342720" imgH="203040" progId="Equation.DSMT4">
                  <p:embed/>
                </p:oleObj>
              </mc:Choice>
              <mc:Fallback>
                <p:oleObj name="Equation" r:id="rId13" imgW="342720" imgH="20304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94361"/>
                        <a:ext cx="6080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4945"/>
              </p:ext>
            </p:extLst>
          </p:nvPr>
        </p:nvGraphicFramePr>
        <p:xfrm>
          <a:off x="3059832" y="4293096"/>
          <a:ext cx="250587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15" imgW="1841400" imgH="317160" progId="Equation.DSMT4">
                  <p:embed/>
                </p:oleObj>
              </mc:Choice>
              <mc:Fallback>
                <p:oleObj name="Equation" r:id="rId15" imgW="1841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59832" y="4293096"/>
                        <a:ext cx="250587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87192"/>
              </p:ext>
            </p:extLst>
          </p:nvPr>
        </p:nvGraphicFramePr>
        <p:xfrm>
          <a:off x="2987824" y="4869160"/>
          <a:ext cx="255772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17" imgW="1879560" imgH="317160" progId="Equation.DSMT4">
                  <p:embed/>
                </p:oleObj>
              </mc:Choice>
              <mc:Fallback>
                <p:oleObj name="Equation" r:id="rId17" imgW="1879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87824" y="4869160"/>
                        <a:ext cx="255772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0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91645"/>
              </p:ext>
            </p:extLst>
          </p:nvPr>
        </p:nvGraphicFramePr>
        <p:xfrm>
          <a:off x="1331640" y="1556792"/>
          <a:ext cx="2400932" cy="7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3" imgW="1282680" imgH="419040" progId="Equation.DSMT4">
                  <p:embed/>
                </p:oleObj>
              </mc:Choice>
              <mc:Fallback>
                <p:oleObj name="Equation" r:id="rId3" imgW="128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556792"/>
                        <a:ext cx="2400932" cy="78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058430"/>
              </p:ext>
            </p:extLst>
          </p:nvPr>
        </p:nvGraphicFramePr>
        <p:xfrm>
          <a:off x="538524" y="2852936"/>
          <a:ext cx="388946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5" imgW="2527200" imgH="888840" progId="Equation.DSMT4">
                  <p:embed/>
                </p:oleObj>
              </mc:Choice>
              <mc:Fallback>
                <p:oleObj name="Equation" r:id="rId5" imgW="25272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524" y="2852936"/>
                        <a:ext cx="3889460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58806"/>
              </p:ext>
            </p:extLst>
          </p:nvPr>
        </p:nvGraphicFramePr>
        <p:xfrm>
          <a:off x="6156176" y="2370075"/>
          <a:ext cx="94510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7" imgW="533160" imgH="203040" progId="Equation.DSMT4">
                  <p:embed/>
                </p:oleObj>
              </mc:Choice>
              <mc:Fallback>
                <p:oleObj name="Equation" r:id="rId7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6176" y="2370075"/>
                        <a:ext cx="94510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86541"/>
              </p:ext>
            </p:extLst>
          </p:nvPr>
        </p:nvGraphicFramePr>
        <p:xfrm>
          <a:off x="5080000" y="2832100"/>
          <a:ext cx="3402013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9" imgW="2108160" imgH="1498320" progId="Equation.DSMT4">
                  <p:embed/>
                </p:oleObj>
              </mc:Choice>
              <mc:Fallback>
                <p:oleObj name="Equation" r:id="rId9" imgW="210816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00" y="2832100"/>
                        <a:ext cx="3402013" cy="241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004048" y="23192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Verify</a:t>
            </a:r>
            <a:r>
              <a:rPr lang="zh-TW" altLang="zh-TW" sz="2400" dirty="0" smtClean="0"/>
              <a:t>：</a:t>
            </a:r>
            <a:endParaRPr lang="en-US" altLang="zh-TW" sz="24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Laplace </a:t>
            </a:r>
            <a:r>
              <a:rPr lang="en-US" altLang="zh-TW" dirty="0"/>
              <a:t>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pf</a:t>
            </a:r>
            <a:r>
              <a:rPr lang="zh-TW" altLang="zh-TW" dirty="0"/>
              <a:t>：聯想</a:t>
            </a:r>
            <a:r>
              <a:rPr lang="en-US" altLang="zh-TW" dirty="0"/>
              <a:t> </a:t>
            </a:r>
            <a:r>
              <a:rPr lang="zh-TW" altLang="en-US" dirty="0" smtClean="0"/>
              <a:t>        </a:t>
            </a:r>
            <a:r>
              <a:rPr lang="zh-TW" altLang="zh-TW" dirty="0" smtClean="0"/>
              <a:t>在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    </a:t>
            </a:r>
            <a:r>
              <a:rPr lang="zh-TW" altLang="zh-TW" dirty="0" smtClean="0"/>
              <a:t>出現</a:t>
            </a:r>
            <a:r>
              <a:rPr lang="zh-TW" altLang="zh-TW" dirty="0"/>
              <a:t>過</a:t>
            </a:r>
            <a:r>
              <a:rPr lang="en-US" altLang="zh-TW" dirty="0"/>
              <a:t>(</a:t>
            </a:r>
            <a:r>
              <a:rPr lang="zh-TW" altLang="zh-TW" dirty="0"/>
              <a:t>性質</a:t>
            </a:r>
            <a:r>
              <a:rPr lang="en-US" altLang="zh-TW" dirty="0"/>
              <a:t>6)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47850"/>
              </p:ext>
            </p:extLst>
          </p:nvPr>
        </p:nvGraphicFramePr>
        <p:xfrm>
          <a:off x="2056220" y="1700808"/>
          <a:ext cx="83709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6220" y="1700808"/>
                        <a:ext cx="83709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74170"/>
              </p:ext>
            </p:extLst>
          </p:nvPr>
        </p:nvGraphicFramePr>
        <p:xfrm>
          <a:off x="3347864" y="1700808"/>
          <a:ext cx="76590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5" imgW="495000" imgH="279360" progId="Equation.DSMT4">
                  <p:embed/>
                </p:oleObj>
              </mc:Choice>
              <mc:Fallback>
                <p:oleObj name="Equation" r:id="rId5" imgW="495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1700808"/>
                        <a:ext cx="76590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001"/>
              </p:ext>
            </p:extLst>
          </p:nvPr>
        </p:nvGraphicFramePr>
        <p:xfrm>
          <a:off x="1331640" y="2336819"/>
          <a:ext cx="4752528" cy="332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7" imgW="2577960" imgH="1803240" progId="Equation.DSMT4">
                  <p:embed/>
                </p:oleObj>
              </mc:Choice>
              <mc:Fallback>
                <p:oleObj name="Equation" r:id="rId7" imgW="25779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2336819"/>
                        <a:ext cx="4752528" cy="3324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86258"/>
              </p:ext>
            </p:extLst>
          </p:nvPr>
        </p:nvGraphicFramePr>
        <p:xfrm>
          <a:off x="971600" y="1988839"/>
          <a:ext cx="4536504" cy="379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2577960" imgH="2158920" progId="Equation.DSMT4">
                  <p:embed/>
                </p:oleObj>
              </mc:Choice>
              <mc:Fallback>
                <p:oleObj name="Equation" r:id="rId3" imgW="2577960" imgH="215892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39"/>
                        <a:ext cx="4536504" cy="379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008006"/>
              </p:ext>
            </p:extLst>
          </p:nvPr>
        </p:nvGraphicFramePr>
        <p:xfrm>
          <a:off x="1331640" y="1628800"/>
          <a:ext cx="220388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3" imgW="1282680" imgH="419040" progId="Equation.DSMT4">
                  <p:embed/>
                </p:oleObj>
              </mc:Choice>
              <mc:Fallback>
                <p:oleObj name="Equation" r:id="rId3" imgW="128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628800"/>
                        <a:ext cx="2203881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0352"/>
              </p:ext>
            </p:extLst>
          </p:nvPr>
        </p:nvGraphicFramePr>
        <p:xfrm>
          <a:off x="1287463" y="2600325"/>
          <a:ext cx="26908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5" imgW="1828800" imgH="914400" progId="Equation.DSMT4">
                  <p:embed/>
                </p:oleObj>
              </mc:Choice>
              <mc:Fallback>
                <p:oleObj name="Equation" r:id="rId5" imgW="1828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7463" y="2600325"/>
                        <a:ext cx="2690812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31532"/>
              </p:ext>
            </p:extLst>
          </p:nvPr>
        </p:nvGraphicFramePr>
        <p:xfrm>
          <a:off x="1425575" y="4044950"/>
          <a:ext cx="2401888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7" imgW="1346040" imgH="990360" progId="Equation.DSMT4">
                  <p:embed/>
                </p:oleObj>
              </mc:Choice>
              <mc:Fallback>
                <p:oleObj name="Equation" r:id="rId7" imgW="13460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5575" y="4044950"/>
                        <a:ext cx="2401888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07971"/>
              </p:ext>
            </p:extLst>
          </p:nvPr>
        </p:nvGraphicFramePr>
        <p:xfrm>
          <a:off x="5292080" y="5013176"/>
          <a:ext cx="252028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9" imgW="1523880" imgH="609480" progId="Equation.DSMT4">
                  <p:embed/>
                </p:oleObj>
              </mc:Choice>
              <mc:Fallback>
                <p:oleObj name="Equation" r:id="rId9" imgW="15238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080" y="5013176"/>
                        <a:ext cx="2520280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800" dirty="0"/>
              <a:t>終值定理要成立，必須滿足某些條件才行</a:t>
            </a:r>
          </a:p>
          <a:p>
            <a:pPr marL="0" indent="0">
              <a:buNone/>
            </a:pPr>
            <a:r>
              <a:rPr lang="en-US" altLang="zh-TW" sz="2800" dirty="0"/>
              <a:t>  		 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   		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   </a:t>
            </a:r>
            <a:r>
              <a:rPr lang="zh-TW" altLang="zh-TW" sz="2800" dirty="0" smtClean="0"/>
              <a:t>的</a:t>
            </a:r>
            <a:r>
              <a:rPr lang="zh-TW" altLang="zh-TW" sz="2800" dirty="0"/>
              <a:t>根不能在</a:t>
            </a:r>
            <a:r>
              <a:rPr lang="en-US" altLang="zh-TW" sz="2800" dirty="0"/>
              <a:t>S-</a:t>
            </a:r>
            <a:r>
              <a:rPr lang="zh-TW" altLang="zh-TW" sz="2800" dirty="0"/>
              <a:t>平面的右平面</a:t>
            </a:r>
            <a:r>
              <a:rPr lang="en-US" altLang="zh-TW" sz="2800" dirty="0"/>
              <a:t>i.e. 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zh-TW" altLang="zh-TW" sz="2800" dirty="0" smtClean="0"/>
              <a:t>若</a:t>
            </a:r>
            <a:r>
              <a:rPr lang="zh-TW" altLang="zh-TW" sz="2800" dirty="0"/>
              <a:t>在虛軸</a:t>
            </a:r>
            <a:r>
              <a:rPr lang="zh-TW" altLang="zh-TW" sz="2800" dirty="0" smtClean="0"/>
              <a:t>上不</a:t>
            </a:r>
            <a:r>
              <a:rPr lang="zh-TW" altLang="en-US" sz="2800" dirty="0" smtClean="0"/>
              <a:t>可有</a:t>
            </a:r>
            <a:r>
              <a:rPr lang="zh-TW" altLang="zh-TW" sz="2800" dirty="0" smtClean="0"/>
              <a:t>重</a:t>
            </a:r>
            <a:r>
              <a:rPr lang="zh-TW" altLang="zh-TW" sz="2800" dirty="0"/>
              <a:t>根</a:t>
            </a:r>
            <a:r>
              <a:rPr lang="zh-TW" altLang="zh-TW" sz="2800" dirty="0" smtClean="0"/>
              <a:t>不能</a:t>
            </a:r>
            <a:r>
              <a:rPr lang="zh-TW" altLang="en-US" sz="2800" dirty="0" smtClean="0"/>
              <a:t>有</a:t>
            </a:r>
            <a:r>
              <a:rPr lang="zh-TW" altLang="zh-TW" sz="2800" dirty="0" smtClean="0"/>
              <a:t>共</a:t>
            </a:r>
            <a:r>
              <a:rPr lang="zh-TW" altLang="zh-TW" sz="2800" dirty="0"/>
              <a:t>軛虛根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56242"/>
              </p:ext>
            </p:extLst>
          </p:nvPr>
        </p:nvGraphicFramePr>
        <p:xfrm>
          <a:off x="539552" y="2132856"/>
          <a:ext cx="156017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3" imgW="825480" imgH="419040" progId="Equation.DSMT4">
                  <p:embed/>
                </p:oleObj>
              </mc:Choice>
              <mc:Fallback>
                <p:oleObj name="Equation" r:id="rId3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156017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17853"/>
              </p:ext>
            </p:extLst>
          </p:nvPr>
        </p:nvGraphicFramePr>
        <p:xfrm>
          <a:off x="611560" y="3212975"/>
          <a:ext cx="648072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212975"/>
                        <a:ext cx="648072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12465"/>
              </p:ext>
            </p:extLst>
          </p:nvPr>
        </p:nvGraphicFramePr>
        <p:xfrm>
          <a:off x="6156176" y="3212976"/>
          <a:ext cx="13231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6176" y="3212976"/>
                        <a:ext cx="13231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35623"/>
              </p:ext>
            </p:extLst>
          </p:nvPr>
        </p:nvGraphicFramePr>
        <p:xfrm>
          <a:off x="1331640" y="1556792"/>
          <a:ext cx="333855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3" imgW="2158920" imgH="419040" progId="Equation.DSMT4">
                  <p:embed/>
                </p:oleObj>
              </mc:Choice>
              <mc:Fallback>
                <p:oleObj name="Equation" r:id="rId3" imgW="2158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556792"/>
                        <a:ext cx="333855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97759"/>
              </p:ext>
            </p:extLst>
          </p:nvPr>
        </p:nvGraphicFramePr>
        <p:xfrm>
          <a:off x="1258888" y="2259013"/>
          <a:ext cx="273685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5" imgW="1968480" imgH="2857320" progId="Equation.DSMT4">
                  <p:embed/>
                </p:oleObj>
              </mc:Choice>
              <mc:Fallback>
                <p:oleObj name="Equation" r:id="rId5" imgW="1968480" imgH="285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2259013"/>
                        <a:ext cx="2736850" cy="397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8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zh-TW" sz="2800" dirty="0" smtClean="0"/>
              <a:t>性質</a:t>
            </a:r>
            <a:r>
              <a:rPr lang="en-US" altLang="zh-TW" sz="2800" dirty="0"/>
              <a:t>11. </a:t>
            </a:r>
            <a:r>
              <a:rPr lang="zh-TW" altLang="zh-TW" sz="2800" dirty="0"/>
              <a:t>週期函數的</a:t>
            </a:r>
            <a:r>
              <a:rPr lang="en-US" altLang="zh-TW" sz="2800" dirty="0"/>
              <a:t> Laplace </a:t>
            </a:r>
            <a:r>
              <a:rPr lang="en-US" altLang="zh-TW" sz="2800" dirty="0" smtClean="0"/>
              <a:t>transform</a:t>
            </a:r>
          </a:p>
          <a:p>
            <a:pPr marL="0" indent="0">
              <a:buNone/>
            </a:pPr>
            <a:r>
              <a:rPr lang="zh-TW" altLang="zh-TW" sz="2800" dirty="0" smtClean="0"/>
              <a:t>考慮</a:t>
            </a:r>
            <a:r>
              <a:rPr lang="zh-TW" altLang="zh-TW" sz="2800" dirty="0"/>
              <a:t>函數</a:t>
            </a:r>
            <a:r>
              <a:rPr lang="en-US" altLang="zh-TW" sz="2800" dirty="0"/>
              <a:t>f(t)</a:t>
            </a:r>
            <a:r>
              <a:rPr lang="zh-TW" altLang="zh-TW" sz="2800" dirty="0"/>
              <a:t>若滿足</a:t>
            </a:r>
            <a:r>
              <a:rPr lang="en-US" altLang="zh-TW" sz="2800" dirty="0"/>
              <a:t>f(</a:t>
            </a:r>
            <a:r>
              <a:rPr lang="en-US" altLang="zh-TW" sz="2800" dirty="0" err="1"/>
              <a:t>t+nT</a:t>
            </a:r>
            <a:r>
              <a:rPr lang="en-US" altLang="zh-TW" sz="2800" dirty="0"/>
              <a:t>)=f(t)</a:t>
            </a:r>
            <a:endParaRPr lang="zh-TW" altLang="zh-TW" sz="2800" dirty="0"/>
          </a:p>
          <a:p>
            <a:pPr marL="0" indent="0">
              <a:buNone/>
            </a:pPr>
            <a:r>
              <a:rPr lang="zh-TW" altLang="zh-TW" sz="2800" dirty="0" smtClean="0"/>
              <a:t>則</a:t>
            </a:r>
            <a:r>
              <a:rPr lang="zh-TW" altLang="zh-TW" sz="2800" dirty="0"/>
              <a:t>稱</a:t>
            </a:r>
            <a:r>
              <a:rPr lang="en-US" altLang="zh-TW" sz="2800" dirty="0"/>
              <a:t>T</a:t>
            </a:r>
            <a:r>
              <a:rPr lang="zh-TW" altLang="zh-TW" sz="2800" dirty="0"/>
              <a:t>為</a:t>
            </a:r>
            <a:r>
              <a:rPr lang="en-US" altLang="zh-TW" sz="2800" dirty="0"/>
              <a:t>f(t)</a:t>
            </a:r>
            <a:r>
              <a:rPr lang="zh-TW" altLang="zh-TW" sz="2800" dirty="0"/>
              <a:t>的週期，而</a:t>
            </a:r>
            <a:r>
              <a:rPr lang="en-US" altLang="zh-TW" sz="2800" dirty="0"/>
              <a:t>f(t)</a:t>
            </a:r>
            <a:r>
              <a:rPr lang="zh-TW" altLang="zh-TW" sz="2800" dirty="0"/>
              <a:t>為週期函數</a:t>
            </a:r>
            <a:r>
              <a:rPr lang="en-US" altLang="zh-TW" sz="2800" dirty="0"/>
              <a:t> </a:t>
            </a: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95585"/>
              </p:ext>
            </p:extLst>
          </p:nvPr>
        </p:nvGraphicFramePr>
        <p:xfrm>
          <a:off x="611560" y="4797152"/>
          <a:ext cx="2448272" cy="16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3" imgW="1371600" imgH="939600" progId="Equation.DSMT4">
                  <p:embed/>
                </p:oleObj>
              </mc:Choice>
              <mc:Fallback>
                <p:oleObj name="Equation" r:id="rId3" imgW="13716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4797152"/>
                        <a:ext cx="2448272" cy="16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33434"/>
              </p:ext>
            </p:extLst>
          </p:nvPr>
        </p:nvGraphicFramePr>
        <p:xfrm>
          <a:off x="6372200" y="4221088"/>
          <a:ext cx="77151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00" y="4221088"/>
                        <a:ext cx="771514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77933"/>
              </p:ext>
            </p:extLst>
          </p:nvPr>
        </p:nvGraphicFramePr>
        <p:xfrm>
          <a:off x="573088" y="1628775"/>
          <a:ext cx="265906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7" imgW="1218960" imgH="660240" progId="Equation.DSMT4">
                  <p:embed/>
                </p:oleObj>
              </mc:Choice>
              <mc:Fallback>
                <p:oleObj name="Equation" r:id="rId7" imgW="1218960" imgH="66024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628775"/>
                        <a:ext cx="265906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161</Words>
  <Application>Microsoft Office PowerPoint</Application>
  <PresentationFormat>如螢幕大小 (4:3)</PresentationFormat>
  <Paragraphs>71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Office 佈景主題</vt:lpstr>
      <vt:lpstr>Equation</vt:lpstr>
      <vt:lpstr>MathType 6.0 Equation</vt:lpstr>
      <vt:lpstr>Microsoft Visio 2003-2010 繪圖</vt:lpstr>
      <vt:lpstr>Chapter 4. 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第13週</dc:title>
  <dc:creator>Jester</dc:creator>
  <cp:lastModifiedBy>Jekery</cp:lastModifiedBy>
  <cp:revision>35</cp:revision>
  <dcterms:created xsi:type="dcterms:W3CDTF">2012-09-27T03:32:32Z</dcterms:created>
  <dcterms:modified xsi:type="dcterms:W3CDTF">2014-11-02T16:39:13Z</dcterms:modified>
</cp:coreProperties>
</file>