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6"/>
  </p:notesMasterIdLst>
  <p:sldIdLst>
    <p:sldId id="27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9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4213BD-A2D6-45EC-8266-C3081E7BC0E8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7757B0-7DF3-4D06-A16E-4F7CD0A07A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7254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919-5996-4796-8CB3-D97F1747FE70}" type="datetime1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8640B-ADB4-4A64-A368-8FFE034A9C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3097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6EC6-9823-49F4-A8C7-309C0FE933A2}" type="datetime1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8640B-ADB4-4A64-A368-8FFE034A9C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049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3DC-31A8-45C0-BCB1-947D7EFD9E88}" type="datetime1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8640B-ADB4-4A64-A368-8FFE034A9C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312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5B0DB-61DB-4B2B-8A3D-96F8C4343997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2020/11/23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7D9F-2240-4916-847D-582C5CF435F4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768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D839-43B3-4B11-88F1-BD15E1D8F96A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2020/11/23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7D9F-2240-4916-847D-582C5CF435F4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76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29B8-6841-428B-9614-0E4E4028FD8F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2020/11/23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7D9F-2240-4916-847D-582C5CF435F4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498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2DD6-73F4-478F-8F86-5BF0548E3937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2020/11/23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7D9F-2240-4916-847D-582C5CF435F4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014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E8351-B163-4561-AAE6-E1085BEF1946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2020/11/23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7D9F-2240-4916-847D-582C5CF435F4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9499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1F35F-99A6-4399-87B3-4FA6FD23BD74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2020/11/23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7D9F-2240-4916-847D-582C5CF435F4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9628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A631-A997-4FD8-97E6-3FD948091D88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2020/11/23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7D9F-2240-4916-847D-582C5CF435F4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6123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27BA5-B1F9-4787-9B72-BE906DA6D21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2020/11/23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7D9F-2240-4916-847D-582C5CF435F4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384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F93F-ECB9-4620-9EC6-D76CD8CAF4A1}" type="datetime1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8640B-ADB4-4A64-A368-8FFE034A9C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93316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7D4F-5268-413F-9210-E43D66C24773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2020/11/23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7D9F-2240-4916-847D-582C5CF435F4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0584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EE407-1071-4783-B3EA-52D6C4455EFA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2020/11/23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7D9F-2240-4916-847D-582C5CF435F4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0149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A6416-4700-4C7F-B64E-D470C8A90E56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2020/11/23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7D9F-2240-4916-847D-582C5CF435F4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298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6153-A42C-4D22-A1C7-811CE5F06077}" type="datetime1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8640B-ADB4-4A64-A368-8FFE034A9C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2277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EBB6E-F047-41F2-A0CE-6C9C0BE6AC0B}" type="datetime1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8640B-ADB4-4A64-A368-8FFE034A9C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9131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9128-B926-447F-A62C-8107C2E71C74}" type="datetime1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8640B-ADB4-4A64-A368-8FFE034A9C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1802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7EEC-2AD2-48D2-A18C-98DC44BB0865}" type="datetime1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8640B-ADB4-4A64-A368-8FFE034A9C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8753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1664-2350-43AC-BE91-942BC4B6C665}" type="datetime1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8640B-ADB4-4A64-A368-8FFE034A9C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6156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CF9B-123A-4728-B3B3-287B17754422}" type="datetime1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8640B-ADB4-4A64-A368-8FFE034A9C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450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774E4-08E4-47D8-A9EE-50EC66A343E9}" type="datetime1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8640B-ADB4-4A64-A368-8FFE034A9C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424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68FE7-6729-4B7D-A4B1-2E9CA689D363}" type="datetime1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8640B-ADB4-4A64-A368-8FFE034A9C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0832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0D66C-44FA-4B1D-B495-5394C2B71219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2020/11/23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07D9F-2240-4916-847D-582C5CF435F4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393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3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6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9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1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35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6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8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40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42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44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46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oleObject" Target="../embeddings/oleObject7.bin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4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oleObject" Target="../embeddings/oleObject14.bin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wmf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Chapter 4.</a:t>
            </a:r>
            <a:br>
              <a:rPr lang="en-US" altLang="zh-TW" dirty="0" smtClean="0"/>
            </a:br>
            <a:r>
              <a:rPr lang="en-US" altLang="zh-TW" dirty="0" smtClean="0"/>
              <a:t>Laplace Transform</a:t>
            </a:r>
          </a:p>
        </p:txBody>
      </p:sp>
      <p:sp>
        <p:nvSpPr>
          <p:cNvPr id="4" name="副標題 2"/>
          <p:cNvSpPr>
            <a:spLocks noGrp="1"/>
          </p:cNvSpPr>
          <p:nvPr>
            <p:ph type="subTitle" idx="1"/>
          </p:nvPr>
        </p:nvSpPr>
        <p:spPr>
          <a:xfrm>
            <a:off x="1371600" y="4653136"/>
            <a:ext cx="6400800" cy="1800200"/>
          </a:xfrm>
        </p:spPr>
        <p:txBody>
          <a:bodyPr>
            <a:normAutofit/>
          </a:bodyPr>
          <a:lstStyle/>
          <a:p>
            <a:r>
              <a:rPr lang="en-US" altLang="zh-TW" dirty="0" err="1" smtClean="0"/>
              <a:t>Chuan-Ching</a:t>
            </a:r>
            <a:r>
              <a:rPr lang="en-US" altLang="zh-TW" dirty="0" smtClean="0"/>
              <a:t> Sue</a:t>
            </a:r>
          </a:p>
          <a:p>
            <a:endParaRPr lang="en-US" altLang="zh-TW" sz="2000" dirty="0" smtClean="0"/>
          </a:p>
          <a:p>
            <a:r>
              <a:rPr lang="en-US" altLang="zh-TW" sz="1800" dirty="0"/>
              <a:t>Dept. of Computer Science and Information Engineering</a:t>
            </a:r>
            <a:r>
              <a:rPr lang="en-US" altLang="zh-TW" sz="1800"/>
              <a:t>, </a:t>
            </a:r>
            <a:endParaRPr lang="en-US" altLang="zh-TW" sz="1800" smtClean="0"/>
          </a:p>
          <a:p>
            <a:r>
              <a:rPr lang="en-US" altLang="zh-TW" sz="1800" smtClean="0"/>
              <a:t>National </a:t>
            </a:r>
            <a:r>
              <a:rPr lang="en-US" altLang="zh-TW" sz="1800" dirty="0"/>
              <a:t>Cheng Kung University</a:t>
            </a:r>
            <a:endParaRPr lang="zh-TW" altLang="en-US" sz="18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A912-A73A-413E-8F92-7891B1895837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46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Laplace Transform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4333806"/>
              </p:ext>
            </p:extLst>
          </p:nvPr>
        </p:nvGraphicFramePr>
        <p:xfrm>
          <a:off x="971600" y="1700808"/>
          <a:ext cx="4235116" cy="280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6" name="Equation" r:id="rId3" imgW="2374560" imgH="1574640" progId="Equation.DSMT4">
                  <p:embed/>
                </p:oleObj>
              </mc:Choice>
              <mc:Fallback>
                <p:oleObj name="Equation" r:id="rId3" imgW="2374560" imgH="1574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600" y="1700808"/>
                        <a:ext cx="4235116" cy="2808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8640B-ADB4-4A64-A368-8FFE034A9C86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644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Laplace Transform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69371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800" dirty="0"/>
              <a:t>EX</a:t>
            </a:r>
            <a:r>
              <a:rPr lang="zh-TW" altLang="zh-TW" sz="2800" dirty="0"/>
              <a:t>：</a:t>
            </a:r>
            <a:r>
              <a:rPr lang="en-US" altLang="zh-TW" sz="2800" dirty="0"/>
              <a:t>Solve the following integral differential </a:t>
            </a:r>
            <a:r>
              <a:rPr lang="en-US" altLang="zh-TW" sz="2800" dirty="0" smtClean="0"/>
              <a:t>equation</a:t>
            </a:r>
          </a:p>
          <a:p>
            <a:pPr marL="0" indent="0">
              <a:buNone/>
            </a:pPr>
            <a:endParaRPr lang="zh-TW" altLang="zh-TW" sz="2400" dirty="0"/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7113774"/>
              </p:ext>
            </p:extLst>
          </p:nvPr>
        </p:nvGraphicFramePr>
        <p:xfrm>
          <a:off x="1475656" y="1916832"/>
          <a:ext cx="5807716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9" name="Equation" r:id="rId3" imgW="2958840" imgH="330120" progId="Equation.DSMT4">
                  <p:embed/>
                </p:oleObj>
              </mc:Choice>
              <mc:Fallback>
                <p:oleObj name="Equation" r:id="rId3" imgW="295884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5656" y="1916832"/>
                        <a:ext cx="5807716" cy="6480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6166842"/>
              </p:ext>
            </p:extLst>
          </p:nvPr>
        </p:nvGraphicFramePr>
        <p:xfrm>
          <a:off x="1475656" y="2564904"/>
          <a:ext cx="4738092" cy="4238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0" name="Equation" r:id="rId5" imgW="3009600" imgH="2692080" progId="Equation.DSMT4">
                  <p:embed/>
                </p:oleObj>
              </mc:Choice>
              <mc:Fallback>
                <p:oleObj name="Equation" r:id="rId5" imgW="3009600" imgH="2692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75656" y="2564904"/>
                        <a:ext cx="4738092" cy="42382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8640B-ADB4-4A64-A368-8FFE034A9C86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799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Laplace Transform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1132883"/>
              </p:ext>
            </p:extLst>
          </p:nvPr>
        </p:nvGraphicFramePr>
        <p:xfrm>
          <a:off x="971600" y="1772816"/>
          <a:ext cx="5649628" cy="3024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5" name="Equation" r:id="rId3" imgW="3416040" imgH="1828800" progId="Equation.DSMT4">
                  <p:embed/>
                </p:oleObj>
              </mc:Choice>
              <mc:Fallback>
                <p:oleObj name="Equation" r:id="rId3" imgW="3416040" imgH="1828800" progId="Equation.DSMT4">
                  <p:embed/>
                  <p:pic>
                    <p:nvPicPr>
                      <p:cNvPr id="0" name="物件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772816"/>
                        <a:ext cx="5649628" cy="30243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8640B-ADB4-4A64-A368-8FFE034A9C86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63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Laplace Transform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sz="2400" dirty="0"/>
              <a:t>*</a:t>
            </a:r>
            <a:r>
              <a:rPr lang="en-US" altLang="zh-TW" sz="2400" dirty="0" err="1" smtClean="0"/>
              <a:t>Volterra</a:t>
            </a:r>
            <a:r>
              <a:rPr lang="zh-TW" altLang="zh-TW" sz="2400" dirty="0" smtClean="0"/>
              <a:t>積分</a:t>
            </a:r>
            <a:r>
              <a:rPr lang="zh-TW" altLang="zh-TW" sz="2400" dirty="0"/>
              <a:t>方程式 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/>
              <a:t>EX</a:t>
            </a:r>
            <a:r>
              <a:rPr lang="zh-TW" altLang="zh-TW" sz="2400" dirty="0"/>
              <a:t>：</a:t>
            </a:r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7946306"/>
              </p:ext>
            </p:extLst>
          </p:nvPr>
        </p:nvGraphicFramePr>
        <p:xfrm>
          <a:off x="1115615" y="2060848"/>
          <a:ext cx="3439767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0" name="Equation" r:id="rId3" imgW="1752480" imgH="330120" progId="Equation.DSMT4">
                  <p:embed/>
                </p:oleObj>
              </mc:Choice>
              <mc:Fallback>
                <p:oleObj name="Equation" r:id="rId3" imgW="175248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5615" y="2060848"/>
                        <a:ext cx="3439767" cy="6480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0456161"/>
              </p:ext>
            </p:extLst>
          </p:nvPr>
        </p:nvGraphicFramePr>
        <p:xfrm>
          <a:off x="1115615" y="2720483"/>
          <a:ext cx="3427754" cy="2076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1" name="Equation" r:id="rId5" imgW="1739880" imgH="1054080" progId="Equation.DSMT4">
                  <p:embed/>
                </p:oleObj>
              </mc:Choice>
              <mc:Fallback>
                <p:oleObj name="Equation" r:id="rId5" imgW="1739880" imgH="1054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15615" y="2720483"/>
                        <a:ext cx="3427754" cy="20766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198109"/>
              </p:ext>
            </p:extLst>
          </p:nvPr>
        </p:nvGraphicFramePr>
        <p:xfrm>
          <a:off x="1187624" y="4893163"/>
          <a:ext cx="2088232" cy="1488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2" name="Equation" r:id="rId7" imgW="1104840" imgH="787320" progId="Equation.DSMT4">
                  <p:embed/>
                </p:oleObj>
              </mc:Choice>
              <mc:Fallback>
                <p:oleObj name="Equation" r:id="rId7" imgW="1104840" imgH="787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87624" y="4893163"/>
                        <a:ext cx="2088232" cy="1488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8640B-ADB4-4A64-A368-8FFE034A9C86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894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Laplace Transform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EX</a:t>
            </a:r>
            <a:r>
              <a:rPr lang="zh-TW" altLang="zh-TW" dirty="0"/>
              <a:t>：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9025143"/>
              </p:ext>
            </p:extLst>
          </p:nvPr>
        </p:nvGraphicFramePr>
        <p:xfrm>
          <a:off x="1331640" y="1484784"/>
          <a:ext cx="4071221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6" name="Equation" r:id="rId3" imgW="1866600" imgH="330120" progId="Equation.DSMT4">
                  <p:embed/>
                </p:oleObj>
              </mc:Choice>
              <mc:Fallback>
                <p:oleObj name="Equation" r:id="rId3" imgW="186660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1640" y="1484784"/>
                        <a:ext cx="4071221" cy="720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682426"/>
              </p:ext>
            </p:extLst>
          </p:nvPr>
        </p:nvGraphicFramePr>
        <p:xfrm>
          <a:off x="1331640" y="2276871"/>
          <a:ext cx="4470035" cy="4007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7" name="Equation" r:id="rId5" imgW="2209680" imgH="1981080" progId="Equation.DSMT4">
                  <p:embed/>
                </p:oleObj>
              </mc:Choice>
              <mc:Fallback>
                <p:oleObj name="Equation" r:id="rId5" imgW="2209680" imgH="1981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31640" y="2276871"/>
                        <a:ext cx="4470035" cy="40076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8640B-ADB4-4A64-A368-8FFE034A9C86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Laplace Transform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zh-TW" sz="2800" dirty="0"/>
              <a:t>聯立方程式</a:t>
            </a:r>
          </a:p>
          <a:p>
            <a:pPr marL="0" indent="0">
              <a:buNone/>
            </a:pPr>
            <a:endParaRPr lang="en-US" altLang="zh-TW" sz="1600" dirty="0" smtClean="0"/>
          </a:p>
          <a:p>
            <a:pPr marL="0" indent="0">
              <a:buNone/>
            </a:pPr>
            <a:r>
              <a:rPr lang="en-US" altLang="zh-TW" dirty="0" smtClean="0"/>
              <a:t>EX</a:t>
            </a:r>
            <a:r>
              <a:rPr lang="zh-TW" altLang="zh-TW" dirty="0"/>
              <a:t>：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5788265"/>
              </p:ext>
            </p:extLst>
          </p:nvPr>
        </p:nvGraphicFramePr>
        <p:xfrm>
          <a:off x="1259632" y="3501660"/>
          <a:ext cx="4464496" cy="3353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4" name="Equation" r:id="rId3" imgW="2806560" imgH="2108160" progId="Equation.DSMT4">
                  <p:embed/>
                </p:oleObj>
              </mc:Choice>
              <mc:Fallback>
                <p:oleObj name="Equation" r:id="rId3" imgW="2806560" imgH="2108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9632" y="3501660"/>
                        <a:ext cx="4464496" cy="33534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8640B-ADB4-4A64-A368-8FFE034A9C86}" type="slidenum">
              <a:rPr lang="zh-TW" altLang="en-US" smtClean="0"/>
              <a:t>15</a:t>
            </a:fld>
            <a:endParaRPr lang="zh-TW" altLang="en-US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7825387"/>
              </p:ext>
            </p:extLst>
          </p:nvPr>
        </p:nvGraphicFramePr>
        <p:xfrm>
          <a:off x="1259632" y="2060848"/>
          <a:ext cx="4752528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5" name="Equation" r:id="rId5" imgW="2869920" imgH="838080" progId="Equation.DSMT4">
                  <p:embed/>
                </p:oleObj>
              </mc:Choice>
              <mc:Fallback>
                <p:oleObj name="Equation" r:id="rId5" imgW="2869920" imgH="83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59632" y="2060848"/>
                        <a:ext cx="4752528" cy="12961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658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Laplace Transform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2651089"/>
              </p:ext>
            </p:extLst>
          </p:nvPr>
        </p:nvGraphicFramePr>
        <p:xfrm>
          <a:off x="1043608" y="1844824"/>
          <a:ext cx="4662518" cy="1512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4" name="Equation" r:id="rId3" imgW="2819160" imgH="914400" progId="Equation.DSMT4">
                  <p:embed/>
                </p:oleObj>
              </mc:Choice>
              <mc:Fallback>
                <p:oleObj name="Equation" r:id="rId3" imgW="281916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3608" y="1844824"/>
                        <a:ext cx="4662518" cy="15121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2113062"/>
              </p:ext>
            </p:extLst>
          </p:nvPr>
        </p:nvGraphicFramePr>
        <p:xfrm>
          <a:off x="1043608" y="3501008"/>
          <a:ext cx="2414163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5" name="Equation" r:id="rId5" imgW="1244520" imgH="482400" progId="Equation.DSMT4">
                  <p:embed/>
                </p:oleObj>
              </mc:Choice>
              <mc:Fallback>
                <p:oleObj name="Equation" r:id="rId5" imgW="12445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43608" y="3501008"/>
                        <a:ext cx="2414163" cy="936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8640B-ADB4-4A64-A368-8FFE034A9C86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925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Laplace Transform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*</a:t>
            </a:r>
            <a:r>
              <a:rPr lang="zh-TW" altLang="zh-TW" dirty="0"/>
              <a:t>線性代數</a:t>
            </a:r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348051"/>
              </p:ext>
            </p:extLst>
          </p:nvPr>
        </p:nvGraphicFramePr>
        <p:xfrm>
          <a:off x="683567" y="2276872"/>
          <a:ext cx="6279697" cy="3312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9" name="Equation" r:id="rId3" imgW="3466800" imgH="1828800" progId="Equation.DSMT4">
                  <p:embed/>
                </p:oleObj>
              </mc:Choice>
              <mc:Fallback>
                <p:oleObj name="Equation" r:id="rId3" imgW="3466800" imgH="182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3567" y="2276872"/>
                        <a:ext cx="6279697" cy="33123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8640B-ADB4-4A64-A368-8FFE034A9C86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148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Laplace Transform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EX</a:t>
            </a:r>
            <a:r>
              <a:rPr lang="zh-TW" altLang="zh-TW" dirty="0"/>
              <a:t>：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5718041"/>
              </p:ext>
            </p:extLst>
          </p:nvPr>
        </p:nvGraphicFramePr>
        <p:xfrm>
          <a:off x="1403648" y="1700808"/>
          <a:ext cx="4887544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2" name="Equation" r:id="rId3" imgW="2298600" imgH="203040" progId="Equation.DSMT4">
                  <p:embed/>
                </p:oleObj>
              </mc:Choice>
              <mc:Fallback>
                <p:oleObj name="Equation" r:id="rId3" imgW="22986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3648" y="1700808"/>
                        <a:ext cx="4887544" cy="432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3485828"/>
              </p:ext>
            </p:extLst>
          </p:nvPr>
        </p:nvGraphicFramePr>
        <p:xfrm>
          <a:off x="1485900" y="2276475"/>
          <a:ext cx="4083050" cy="447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3" name="Equation" r:id="rId5" imgW="2641320" imgH="2895480" progId="Equation.DSMT4">
                  <p:embed/>
                </p:oleObj>
              </mc:Choice>
              <mc:Fallback>
                <p:oleObj name="Equation" r:id="rId5" imgW="2641320" imgH="2895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85900" y="2276475"/>
                        <a:ext cx="4083050" cy="4478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8640B-ADB4-4A64-A368-8FFE034A9C86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430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Laplace Transform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6112158"/>
              </p:ext>
            </p:extLst>
          </p:nvPr>
        </p:nvGraphicFramePr>
        <p:xfrm>
          <a:off x="539552" y="1772816"/>
          <a:ext cx="4924505" cy="280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0" name="Equation" r:id="rId3" imgW="2895480" imgH="1650960" progId="Equation.DSMT4">
                  <p:embed/>
                </p:oleObj>
              </mc:Choice>
              <mc:Fallback>
                <p:oleObj name="Equation" r:id="rId3" imgW="2895480" imgH="1650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552" y="1772816"/>
                        <a:ext cx="4924505" cy="2808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02825"/>
              </p:ext>
            </p:extLst>
          </p:nvPr>
        </p:nvGraphicFramePr>
        <p:xfrm>
          <a:off x="4427984" y="4149080"/>
          <a:ext cx="4469462" cy="259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1" name="Equation" r:id="rId5" imgW="2539800" imgH="1473120" progId="Equation.DSMT4">
                  <p:embed/>
                </p:oleObj>
              </mc:Choice>
              <mc:Fallback>
                <p:oleObj name="Equation" r:id="rId5" imgW="2539800" imgH="1473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27984" y="4149080"/>
                        <a:ext cx="4469462" cy="2592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8640B-ADB4-4A64-A368-8FFE034A9C86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994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Laplace Transform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EX</a:t>
            </a:r>
            <a:r>
              <a:rPr lang="zh-TW" altLang="zh-TW" dirty="0"/>
              <a:t>：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4921056"/>
              </p:ext>
            </p:extLst>
          </p:nvPr>
        </p:nvGraphicFramePr>
        <p:xfrm>
          <a:off x="1403648" y="1556792"/>
          <a:ext cx="2544282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Equation" r:id="rId3" imgW="1346040" imgH="419040" progId="Equation.DSMT4">
                  <p:embed/>
                </p:oleObj>
              </mc:Choice>
              <mc:Fallback>
                <p:oleObj name="Equation" r:id="rId3" imgW="13460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3648" y="1556792"/>
                        <a:ext cx="2544282" cy="7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1416318"/>
              </p:ext>
            </p:extLst>
          </p:nvPr>
        </p:nvGraphicFramePr>
        <p:xfrm>
          <a:off x="1403648" y="2564904"/>
          <a:ext cx="3024336" cy="2016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Equation" r:id="rId5" imgW="1638000" imgH="1091880" progId="Equation.DSMT4">
                  <p:embed/>
                </p:oleObj>
              </mc:Choice>
              <mc:Fallback>
                <p:oleObj name="Equation" r:id="rId5" imgW="1638000" imgH="1091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03648" y="2564904"/>
                        <a:ext cx="3024336" cy="20162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8640B-ADB4-4A64-A368-8FFE034A9C8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996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Laplace Transform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EX</a:t>
            </a:r>
            <a:r>
              <a:rPr lang="zh-TW" altLang="zh-TW" dirty="0"/>
              <a:t>：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6254397"/>
              </p:ext>
            </p:extLst>
          </p:nvPr>
        </p:nvGraphicFramePr>
        <p:xfrm>
          <a:off x="1403647" y="1700808"/>
          <a:ext cx="5832649" cy="459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8" name="Equation" r:id="rId3" imgW="2577960" imgH="203040" progId="Equation.DSMT4">
                  <p:embed/>
                </p:oleObj>
              </mc:Choice>
              <mc:Fallback>
                <p:oleObj name="Equation" r:id="rId3" imgW="25779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3647" y="1700808"/>
                        <a:ext cx="5832649" cy="4597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4523114"/>
              </p:ext>
            </p:extLst>
          </p:nvPr>
        </p:nvGraphicFramePr>
        <p:xfrm>
          <a:off x="1187623" y="2348880"/>
          <a:ext cx="6854095" cy="2160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9" name="Equation" r:id="rId5" imgW="3263760" imgH="1028520" progId="Equation.DSMT4">
                  <p:embed/>
                </p:oleObj>
              </mc:Choice>
              <mc:Fallback>
                <p:oleObj name="Equation" r:id="rId5" imgW="3263760" imgH="1028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87623" y="2348880"/>
                        <a:ext cx="6854095" cy="2160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8640B-ADB4-4A64-A368-8FFE034A9C86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184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Laplace Transform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800" dirty="0"/>
              <a:t>EX: Solve the following </a:t>
            </a:r>
            <a:r>
              <a:rPr lang="en-US" altLang="zh-TW" sz="2800" dirty="0" smtClean="0"/>
              <a:t>problems</a:t>
            </a:r>
          </a:p>
          <a:p>
            <a:pPr marL="0" indent="0">
              <a:buNone/>
            </a:pP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)</a:t>
            </a:r>
          </a:p>
          <a:p>
            <a:pPr marL="0" indent="0">
              <a:buNone/>
            </a:pPr>
            <a:endParaRPr lang="zh-TW" altLang="zh-TW" sz="2400" dirty="0"/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8190096"/>
              </p:ext>
            </p:extLst>
          </p:nvPr>
        </p:nvGraphicFramePr>
        <p:xfrm>
          <a:off x="899592" y="2132856"/>
          <a:ext cx="6750750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2" name="Equation" r:id="rId3" imgW="3174840" imgH="203040" progId="Equation.DSMT4">
                  <p:embed/>
                </p:oleObj>
              </mc:Choice>
              <mc:Fallback>
                <p:oleObj name="Equation" r:id="rId3" imgW="31748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9592" y="2132856"/>
                        <a:ext cx="6750750" cy="432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4322597"/>
              </p:ext>
            </p:extLst>
          </p:nvPr>
        </p:nvGraphicFramePr>
        <p:xfrm>
          <a:off x="899592" y="2708920"/>
          <a:ext cx="6408712" cy="37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3" name="Equation" r:id="rId5" imgW="4292280" imgH="2539800" progId="Equation.DSMT4">
                  <p:embed/>
                </p:oleObj>
              </mc:Choice>
              <mc:Fallback>
                <p:oleObj name="Equation" r:id="rId5" imgW="4292280" imgH="253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99592" y="2708920"/>
                        <a:ext cx="6408712" cy="3792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8640B-ADB4-4A64-A368-8FFE034A9C86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478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Laplace Transform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800" dirty="0" smtClean="0"/>
              <a:t>(ii)</a:t>
            </a:r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625257"/>
              </p:ext>
            </p:extLst>
          </p:nvPr>
        </p:nvGraphicFramePr>
        <p:xfrm>
          <a:off x="1115615" y="1484784"/>
          <a:ext cx="5639770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6" name="Equation" r:id="rId3" imgW="3276360" imgH="711000" progId="Equation.DSMT4">
                  <p:embed/>
                </p:oleObj>
              </mc:Choice>
              <mc:Fallback>
                <p:oleObj name="Equation" r:id="rId3" imgW="327636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5615" y="1484784"/>
                        <a:ext cx="5639770" cy="12241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1930610"/>
              </p:ext>
            </p:extLst>
          </p:nvPr>
        </p:nvGraphicFramePr>
        <p:xfrm>
          <a:off x="1104900" y="2822575"/>
          <a:ext cx="6432550" cy="351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7" name="Equation" r:id="rId5" imgW="3898800" imgH="2133360" progId="Equation.DSMT4">
                  <p:embed/>
                </p:oleObj>
              </mc:Choice>
              <mc:Fallback>
                <p:oleObj name="Equation" r:id="rId5" imgW="3898800" imgH="2133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04900" y="2822575"/>
                        <a:ext cx="6432550" cy="3517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8640B-ADB4-4A64-A368-8FFE034A9C86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094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Laplace Transform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800" dirty="0"/>
              <a:t>(iii) </a:t>
            </a:r>
            <a:endParaRPr lang="zh-TW" altLang="zh-TW" sz="2800" dirty="0"/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7780186"/>
              </p:ext>
            </p:extLst>
          </p:nvPr>
        </p:nvGraphicFramePr>
        <p:xfrm>
          <a:off x="1115615" y="1484784"/>
          <a:ext cx="3766573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0" name="Equation" r:id="rId3" imgW="1726920" imgH="330120" progId="Equation.DSMT4">
                  <p:embed/>
                </p:oleObj>
              </mc:Choice>
              <mc:Fallback>
                <p:oleObj name="Equation" r:id="rId3" imgW="172692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5615" y="1484784"/>
                        <a:ext cx="3766573" cy="720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7560236"/>
              </p:ext>
            </p:extLst>
          </p:nvPr>
        </p:nvGraphicFramePr>
        <p:xfrm>
          <a:off x="1139825" y="2251075"/>
          <a:ext cx="2974975" cy="436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1" name="Equation" r:id="rId5" imgW="1523880" imgH="2234880" progId="Equation.DSMT4">
                  <p:embed/>
                </p:oleObj>
              </mc:Choice>
              <mc:Fallback>
                <p:oleObj name="Equation" r:id="rId5" imgW="1523880" imgH="223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39825" y="2251075"/>
                        <a:ext cx="2974975" cy="4364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8640B-ADB4-4A64-A368-8FFE034A9C86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410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Laplace Transform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EX</a:t>
            </a:r>
            <a:r>
              <a:rPr lang="zh-TW" altLang="zh-TW" dirty="0"/>
              <a:t>：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2428009"/>
              </p:ext>
            </p:extLst>
          </p:nvPr>
        </p:nvGraphicFramePr>
        <p:xfrm>
          <a:off x="1403648" y="1484784"/>
          <a:ext cx="2520280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" name="Equation" r:id="rId3" imgW="1333440" imgH="419040" progId="Equation.DSMT4">
                  <p:embed/>
                </p:oleObj>
              </mc:Choice>
              <mc:Fallback>
                <p:oleObj name="Equation" r:id="rId3" imgW="13334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3648" y="1484784"/>
                        <a:ext cx="2520280" cy="7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6244686"/>
              </p:ext>
            </p:extLst>
          </p:nvPr>
        </p:nvGraphicFramePr>
        <p:xfrm>
          <a:off x="1403648" y="2564904"/>
          <a:ext cx="2808312" cy="2038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7" name="Equation" r:id="rId5" imgW="1714320" imgH="1244520" progId="Equation.DSMT4">
                  <p:embed/>
                </p:oleObj>
              </mc:Choice>
              <mc:Fallback>
                <p:oleObj name="Equation" r:id="rId5" imgW="1714320" imgH="1244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03648" y="2564904"/>
                        <a:ext cx="2808312" cy="20386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8640B-ADB4-4A64-A368-8FFE034A9C8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633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Laplace Transform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EX</a:t>
            </a:r>
            <a:r>
              <a:rPr lang="zh-TW" altLang="zh-TW" dirty="0"/>
              <a:t>：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2193828"/>
              </p:ext>
            </p:extLst>
          </p:nvPr>
        </p:nvGraphicFramePr>
        <p:xfrm>
          <a:off x="1403648" y="1484784"/>
          <a:ext cx="2592288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Equation" r:id="rId3" imgW="1333440" imgH="444240" progId="Equation.DSMT4">
                  <p:embed/>
                </p:oleObj>
              </mc:Choice>
              <mc:Fallback>
                <p:oleObj name="Equation" r:id="rId3" imgW="13334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3648" y="1484784"/>
                        <a:ext cx="2592288" cy="864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0808943"/>
              </p:ext>
            </p:extLst>
          </p:nvPr>
        </p:nvGraphicFramePr>
        <p:xfrm>
          <a:off x="1412465" y="2492896"/>
          <a:ext cx="2727487" cy="2088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Equation" r:id="rId5" imgW="1625400" imgH="1244520" progId="Equation.DSMT4">
                  <p:embed/>
                </p:oleObj>
              </mc:Choice>
              <mc:Fallback>
                <p:oleObj name="Equation" r:id="rId5" imgW="1625400" imgH="1244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12465" y="2492896"/>
                        <a:ext cx="2727487" cy="20882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8640B-ADB4-4A64-A368-8FFE034A9C8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912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Laplace Transform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EX</a:t>
            </a:r>
            <a:r>
              <a:rPr lang="zh-TW" altLang="zh-TW" dirty="0"/>
              <a:t>：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3616085"/>
              </p:ext>
            </p:extLst>
          </p:nvPr>
        </p:nvGraphicFramePr>
        <p:xfrm>
          <a:off x="1403648" y="1556792"/>
          <a:ext cx="3168352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3" name="Equation" r:id="rId3" imgW="1676160" imgH="419040" progId="Equation.DSMT4">
                  <p:embed/>
                </p:oleObj>
              </mc:Choice>
              <mc:Fallback>
                <p:oleObj name="Equation" r:id="rId3" imgW="16761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3648" y="1556792"/>
                        <a:ext cx="3168352" cy="7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0673838"/>
              </p:ext>
            </p:extLst>
          </p:nvPr>
        </p:nvGraphicFramePr>
        <p:xfrm>
          <a:off x="1475655" y="2420888"/>
          <a:ext cx="2592289" cy="1437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4" name="Equation" r:id="rId5" imgW="1511280" imgH="838080" progId="Equation.DSMT4">
                  <p:embed/>
                </p:oleObj>
              </mc:Choice>
              <mc:Fallback>
                <p:oleObj name="Equation" r:id="rId5" imgW="1511280" imgH="83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75655" y="2420888"/>
                        <a:ext cx="2592289" cy="1437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8640B-ADB4-4A64-A368-8FFE034A9C86}" type="slidenum">
              <a:rPr lang="zh-TW" altLang="en-US" smtClean="0"/>
              <a:t>5</a:t>
            </a:fld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/>
              <p:cNvSpPr txBox="1"/>
              <p:nvPr/>
            </p:nvSpPr>
            <p:spPr>
              <a:xfrm>
                <a:off x="1450147" y="4041190"/>
                <a:ext cx="4264950" cy="8342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18</m:t>
                              </m:r>
                            </m:den>
                          </m:f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+13)+(</m:t>
                          </m:r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−1)(</m:t>
                          </m:r>
                          <m:sSup>
                            <m:sSup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+13)</m:t>
                          </m:r>
                        </m:den>
                      </m:f>
                    </m:oMath>
                  </m:oMathPara>
                </a14:m>
                <a:endParaRPr lang="en-US" altLang="zh-TW" sz="20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147" y="4041190"/>
                <a:ext cx="4264950" cy="83426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/>
              <p:cNvSpPr txBox="1"/>
              <p:nvPr/>
            </p:nvSpPr>
            <p:spPr>
              <a:xfrm>
                <a:off x="1403648" y="5059922"/>
                <a:ext cx="2598532" cy="1248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18</m:t>
                          </m:r>
                        </m:den>
                      </m:f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=0,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18</m:t>
                          </m:r>
                        </m:den>
                      </m:f>
                    </m:oMath>
                  </m:oMathPara>
                </a14:m>
                <a:endParaRPr lang="en-US" altLang="zh-TW" sz="2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13</m:t>
                          </m:r>
                        </m:num>
                        <m:den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18</m:t>
                          </m:r>
                        </m:den>
                      </m:f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=0,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13</m:t>
                          </m:r>
                        </m:num>
                        <m:den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18</m:t>
                          </m:r>
                        </m:den>
                      </m:f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5059922"/>
                <a:ext cx="2598532" cy="124880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585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Laplace Transform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3037382"/>
              </p:ext>
            </p:extLst>
          </p:nvPr>
        </p:nvGraphicFramePr>
        <p:xfrm>
          <a:off x="1115616" y="1772816"/>
          <a:ext cx="4873684" cy="2952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" name="Equation" r:id="rId3" imgW="2641320" imgH="1600200" progId="Equation.DSMT4">
                  <p:embed/>
                </p:oleObj>
              </mc:Choice>
              <mc:Fallback>
                <p:oleObj name="Equation" r:id="rId3" imgW="2641320" imgH="160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5616" y="1772816"/>
                        <a:ext cx="4873684" cy="29523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8640B-ADB4-4A64-A368-8FFE034A9C8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493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Laplace Transform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EX</a:t>
            </a:r>
            <a:r>
              <a:rPr lang="zh-TW" altLang="zh-TW" dirty="0"/>
              <a:t>：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579644"/>
              </p:ext>
            </p:extLst>
          </p:nvPr>
        </p:nvGraphicFramePr>
        <p:xfrm>
          <a:off x="1331640" y="1628800"/>
          <a:ext cx="5112568" cy="508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2" name="Equation" r:id="rId3" imgW="2298600" imgH="228600" progId="Equation.DSMT4">
                  <p:embed/>
                </p:oleObj>
              </mc:Choice>
              <mc:Fallback>
                <p:oleObj name="Equation" r:id="rId3" imgW="2298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1640" y="1628800"/>
                        <a:ext cx="5112568" cy="5084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7697936"/>
              </p:ext>
            </p:extLst>
          </p:nvPr>
        </p:nvGraphicFramePr>
        <p:xfrm>
          <a:off x="1259632" y="2276871"/>
          <a:ext cx="4680520" cy="4432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3" name="Equation" r:id="rId5" imgW="3352680" imgH="3174840" progId="Equation.DSMT4">
                  <p:embed/>
                </p:oleObj>
              </mc:Choice>
              <mc:Fallback>
                <p:oleObj name="Equation" r:id="rId5" imgW="3352680" imgH="3174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59632" y="2276871"/>
                        <a:ext cx="4680520" cy="44323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8640B-ADB4-4A64-A368-8FFE034A9C8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171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Laplace Transform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EX</a:t>
            </a:r>
            <a:r>
              <a:rPr lang="zh-TW" altLang="zh-TW" dirty="0"/>
              <a:t>：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6301969"/>
              </p:ext>
            </p:extLst>
          </p:nvPr>
        </p:nvGraphicFramePr>
        <p:xfrm>
          <a:off x="1331640" y="1700808"/>
          <a:ext cx="4104456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6" name="Equation" r:id="rId3" imgW="2171520" imgH="228600" progId="Equation.DSMT4">
                  <p:embed/>
                </p:oleObj>
              </mc:Choice>
              <mc:Fallback>
                <p:oleObj name="Equation" r:id="rId3" imgW="21715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1640" y="1700808"/>
                        <a:ext cx="4104456" cy="432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3838226"/>
              </p:ext>
            </p:extLst>
          </p:nvPr>
        </p:nvGraphicFramePr>
        <p:xfrm>
          <a:off x="1259631" y="2204864"/>
          <a:ext cx="6256695" cy="3312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7" name="Equation" r:id="rId5" imgW="3238200" imgH="1714320" progId="Equation.DSMT4">
                  <p:embed/>
                </p:oleObj>
              </mc:Choice>
              <mc:Fallback>
                <p:oleObj name="Equation" r:id="rId5" imgW="3238200" imgH="1714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59631" y="2204864"/>
                        <a:ext cx="6256695" cy="33123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8640B-ADB4-4A64-A368-8FFE034A9C8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180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Laplace Transform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EX</a:t>
            </a:r>
            <a:r>
              <a:rPr lang="zh-TW" altLang="zh-TW" dirty="0" smtClean="0"/>
              <a:t>：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0392143"/>
              </p:ext>
            </p:extLst>
          </p:nvPr>
        </p:nvGraphicFramePr>
        <p:xfrm>
          <a:off x="1331640" y="1700808"/>
          <a:ext cx="4320480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2" name="Equation" r:id="rId3" imgW="2286000" imgH="228600" progId="Equation.DSMT4">
                  <p:embed/>
                </p:oleObj>
              </mc:Choice>
              <mc:Fallback>
                <p:oleObj name="Equation" r:id="rId3" imgW="2286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1640" y="1700808"/>
                        <a:ext cx="4320480" cy="432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8640B-ADB4-4A64-A368-8FFE034A9C86}" type="slidenum">
              <a:rPr lang="zh-TW" altLang="en-US" smtClean="0"/>
              <a:t>9</a:t>
            </a:fld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/>
              <p:cNvSpPr txBox="1"/>
              <p:nvPr/>
            </p:nvSpPr>
            <p:spPr>
              <a:xfrm>
                <a:off x="1259632" y="2516363"/>
                <a:ext cx="4172361" cy="5833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−1+4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𝑠𝑌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516363"/>
                <a:ext cx="4172361" cy="5833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/>
              <p:cNvSpPr txBox="1"/>
              <p:nvPr/>
            </p:nvSpPr>
            <p:spPr>
              <a:xfrm>
                <a:off x="1236847" y="3278579"/>
                <a:ext cx="3396635" cy="5833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+5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847" y="3278579"/>
                <a:ext cx="3396635" cy="5833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/>
              <p:cNvSpPr txBox="1"/>
              <p:nvPr/>
            </p:nvSpPr>
            <p:spPr>
              <a:xfrm>
                <a:off x="1236847" y="4040795"/>
                <a:ext cx="3157916" cy="6328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+1)(</m:t>
                          </m:r>
                          <m:sSup>
                            <m:sSup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+5)</m:t>
                          </m:r>
                        </m:den>
                      </m:f>
                    </m:oMath>
                  </m:oMathPara>
                </a14:m>
                <a:endParaRPr lang="en-US" altLang="zh-TW" sz="2000" b="0" dirty="0" smtClean="0"/>
              </a:p>
            </p:txBody>
          </p:sp>
        </mc:Choice>
        <mc:Fallback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847" y="4040795"/>
                <a:ext cx="3157916" cy="63280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/>
              <p:cNvSpPr txBox="1"/>
              <p:nvPr/>
            </p:nvSpPr>
            <p:spPr>
              <a:xfrm>
                <a:off x="1259632" y="4778107"/>
                <a:ext cx="2472921" cy="5895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+5</m:t>
                          </m:r>
                        </m:den>
                      </m:f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4778107"/>
                <a:ext cx="2472921" cy="5895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/>
              <p:cNvSpPr txBox="1"/>
              <p:nvPr/>
            </p:nvSpPr>
            <p:spPr>
              <a:xfrm>
                <a:off x="1231020" y="5475820"/>
                <a:ext cx="2831673" cy="576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20" y="5475820"/>
                <a:ext cx="2831673" cy="57618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825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145</Words>
  <Application>Microsoft Office PowerPoint</Application>
  <PresentationFormat>如螢幕大小 (4:3)</PresentationFormat>
  <Paragraphs>79</Paragraphs>
  <Slides>23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2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0" baseType="lpstr">
      <vt:lpstr>新細明體</vt:lpstr>
      <vt:lpstr>Arial</vt:lpstr>
      <vt:lpstr>Calibri</vt:lpstr>
      <vt:lpstr>Cambria Math</vt:lpstr>
      <vt:lpstr>Office 佈景主題</vt:lpstr>
      <vt:lpstr>1_Office 佈景主題</vt:lpstr>
      <vt:lpstr>Equation</vt:lpstr>
      <vt:lpstr>Chapter 4. Laplace Transform</vt:lpstr>
      <vt:lpstr>Laplace Transform</vt:lpstr>
      <vt:lpstr>Laplace Transform</vt:lpstr>
      <vt:lpstr>Laplace Transform</vt:lpstr>
      <vt:lpstr>Laplace Transform</vt:lpstr>
      <vt:lpstr>Laplace Transform</vt:lpstr>
      <vt:lpstr>Laplace Transform</vt:lpstr>
      <vt:lpstr>Laplace Transform</vt:lpstr>
      <vt:lpstr>Laplace Transform</vt:lpstr>
      <vt:lpstr>Laplace Transform</vt:lpstr>
      <vt:lpstr>Laplace Transform</vt:lpstr>
      <vt:lpstr>Laplace Transform</vt:lpstr>
      <vt:lpstr>Laplace Transform</vt:lpstr>
      <vt:lpstr>Laplace Transform</vt:lpstr>
      <vt:lpstr>Laplace Transform</vt:lpstr>
      <vt:lpstr>Laplace Transform</vt:lpstr>
      <vt:lpstr>Laplace Transform</vt:lpstr>
      <vt:lpstr>Laplace Transform</vt:lpstr>
      <vt:lpstr>Laplace Transform</vt:lpstr>
      <vt:lpstr>Laplace Transform</vt:lpstr>
      <vt:lpstr>Laplace Transform</vt:lpstr>
      <vt:lpstr>Laplace Transform</vt:lpstr>
      <vt:lpstr>Laplace Transform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第14週</dc:title>
  <dc:creator>Jester</dc:creator>
  <cp:lastModifiedBy>DCNLab</cp:lastModifiedBy>
  <cp:revision>27</cp:revision>
  <dcterms:created xsi:type="dcterms:W3CDTF">2012-09-27T10:05:43Z</dcterms:created>
  <dcterms:modified xsi:type="dcterms:W3CDTF">2020-11-23T07:51:29Z</dcterms:modified>
</cp:coreProperties>
</file>