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40EA7-B28E-4916-949C-FFBB6F0CBECA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B071-3DD7-4B2C-A8FB-1BB7921BE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6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9B26-5A5A-4911-AED7-0C02409DEF30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92868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8DB-C3F5-400E-800C-15B0707F759F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EB2D-582A-4FC8-9F31-2A72C4CA43B3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4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AE7B-8B1D-472B-BA87-AB44F44AF46C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104873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5D9-9095-40B0-BB98-9CDE495BBABE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3CF5-8A6F-4A4B-AB0F-22C179FB85F8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8AD8-A6E2-4831-9FFF-172CE9DC0CA6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6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26EA-B92F-4A7A-9A91-FD9E75667C97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753D-E0F5-40F7-A4BA-F61B6F6452B5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14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D7D9-E04C-421D-90BC-0136FBD14014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C6FD-3696-436B-B28A-B4D0F0EF40DA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6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6BB2-FADA-44A2-8143-FBC79B6B51E0}" type="datetime1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E0706-DA9B-450E-B6E6-5FF2F15B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55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5.</a:t>
            </a:r>
            <a:br>
              <a:rPr lang="en-US" altLang="zh-TW" dirty="0" smtClean="0"/>
            </a:br>
            <a:r>
              <a:rPr lang="en-US" altLang="zh-TW" dirty="0" smtClean="0"/>
              <a:t>Series Solutions of Linear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EX:</a:t>
            </a:r>
          </a:p>
          <a:p>
            <a:pPr marL="0" indent="0">
              <a:buNone/>
            </a:pPr>
            <a:r>
              <a:rPr lang="zh-TW" altLang="en-US" sz="1050" dirty="0"/>
              <a:t> </a:t>
            </a:r>
            <a:r>
              <a:rPr lang="zh-TW" altLang="en-US" sz="1050" dirty="0" smtClean="0"/>
              <a:t>      </a:t>
            </a:r>
            <a:endParaRPr lang="en-US" altLang="zh-TW" sz="105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</a:t>
            </a:r>
            <a:r>
              <a:rPr lang="zh-TW" altLang="en-US" sz="2400" dirty="0" smtClean="0"/>
              <a:t>異點何在</a:t>
            </a:r>
            <a:r>
              <a:rPr lang="en-US" altLang="zh-TW" sz="2400" dirty="0" smtClean="0"/>
              <a:t>?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EX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700" dirty="0" smtClean="0"/>
              <a:t>       </a:t>
            </a:r>
            <a:endParaRPr lang="en-US" altLang="zh-TW" sz="700" dirty="0" smtClean="0"/>
          </a:p>
          <a:p>
            <a:pPr marL="0" indent="0">
              <a:buNone/>
            </a:pPr>
            <a:r>
              <a:rPr lang="zh-TW" altLang="en-US" sz="2400" dirty="0" smtClean="0"/>
              <a:t>       異</a:t>
            </a:r>
            <a:r>
              <a:rPr lang="zh-TW" altLang="en-US" sz="2400" dirty="0"/>
              <a:t>點何在</a:t>
            </a:r>
            <a:r>
              <a:rPr lang="en-US" altLang="zh-TW" sz="2400" dirty="0"/>
              <a:t>?</a:t>
            </a:r>
          </a:p>
          <a:p>
            <a:pPr marL="0" indent="0">
              <a:buNone/>
            </a:pPr>
            <a:r>
              <a:rPr lang="zh-TW" altLang="en-US" sz="2400" dirty="0" smtClean="0"/>
              <a:t>   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68214"/>
              </p:ext>
            </p:extLst>
          </p:nvPr>
        </p:nvGraphicFramePr>
        <p:xfrm>
          <a:off x="1043608" y="1628800"/>
          <a:ext cx="407745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628800"/>
                        <a:ext cx="407745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89585"/>
              </p:ext>
            </p:extLst>
          </p:nvPr>
        </p:nvGraphicFramePr>
        <p:xfrm>
          <a:off x="1043607" y="2780928"/>
          <a:ext cx="1152129" cy="39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5" imgW="558720" imgH="190440" progId="Equation.DSMT4">
                  <p:embed/>
                </p:oleObj>
              </mc:Choice>
              <mc:Fallback>
                <p:oleObj name="Equation" r:id="rId5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7" y="2780928"/>
                        <a:ext cx="1152129" cy="392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18733"/>
              </p:ext>
            </p:extLst>
          </p:nvPr>
        </p:nvGraphicFramePr>
        <p:xfrm>
          <a:off x="1043608" y="3573016"/>
          <a:ext cx="567063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7" imgW="2666880" imgH="203040" progId="Equation.DSMT4">
                  <p:embed/>
                </p:oleObj>
              </mc:Choice>
              <mc:Fallback>
                <p:oleObj name="Equation" r:id="rId7" imgW="266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3573016"/>
                        <a:ext cx="567063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16104"/>
              </p:ext>
            </p:extLst>
          </p:nvPr>
        </p:nvGraphicFramePr>
        <p:xfrm>
          <a:off x="1002460" y="4581128"/>
          <a:ext cx="104926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2460" y="4581128"/>
                        <a:ext cx="104926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2800" dirty="0"/>
              <a:t>Note: p(x).q(x).r(x)</a:t>
            </a:r>
            <a:r>
              <a:rPr lang="zh-TW" altLang="zh-TW" sz="2800" dirty="0"/>
              <a:t>沒有</a:t>
            </a:r>
            <a:r>
              <a:rPr lang="zh-TW" altLang="zh-TW" sz="2800" dirty="0" smtClean="0"/>
              <a:t>公因式</a:t>
            </a:r>
            <a:endParaRPr lang="en-US" altLang="zh-TW" sz="2800" dirty="0" smtClean="0"/>
          </a:p>
          <a:p>
            <a:pPr marL="0" lvl="0" indent="0">
              <a:buNone/>
            </a:pPr>
            <a:r>
              <a:rPr lang="zh-TW" altLang="en-US" sz="2400" dirty="0" smtClean="0"/>
              <a:t>     </a:t>
            </a:r>
            <a:endParaRPr lang="en-US" altLang="zh-TW" sz="2400" dirty="0" smtClean="0"/>
          </a:p>
          <a:p>
            <a:pPr marL="0" lv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設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</a:t>
            </a:r>
            <a:r>
              <a:rPr lang="zh-TW" altLang="zh-TW" sz="2400" dirty="0" smtClean="0"/>
              <a:t>讓</a:t>
            </a:r>
            <a:r>
              <a:rPr lang="zh-TW" altLang="zh-TW" sz="2400" dirty="0"/>
              <a:t>上述</a:t>
            </a:r>
            <a:r>
              <a:rPr lang="en-US" altLang="zh-TW" sz="2400" dirty="0"/>
              <a:t>y(x)</a:t>
            </a:r>
            <a:r>
              <a:rPr lang="zh-TW" altLang="zh-TW" sz="2400" dirty="0"/>
              <a:t>級數解存在的收斂區間為</a:t>
            </a:r>
            <a:r>
              <a:rPr lang="en-US" altLang="zh-TW" sz="2400" dirty="0"/>
              <a:t>|x-a|&lt;L  (L:</a:t>
            </a:r>
            <a:r>
              <a:rPr lang="zh-TW" altLang="zh-TW" sz="2400" dirty="0"/>
              <a:t>收斂半徑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L</a:t>
            </a:r>
            <a:r>
              <a:rPr lang="en-US" altLang="zh-TW" sz="2400" dirty="0"/>
              <a:t>:</a:t>
            </a:r>
            <a:r>
              <a:rPr lang="zh-TW" altLang="zh-TW" sz="2400" dirty="0"/>
              <a:t>由</a:t>
            </a:r>
            <a:r>
              <a:rPr lang="en-US" altLang="zh-TW" sz="2400" dirty="0"/>
              <a:t>x=a</a:t>
            </a:r>
            <a:r>
              <a:rPr lang="zh-TW" altLang="zh-TW" sz="2400" dirty="0"/>
              <a:t>處到最近異點的</a:t>
            </a:r>
            <a:r>
              <a:rPr lang="zh-TW" altLang="zh-TW" sz="2400" dirty="0" smtClean="0"/>
              <a:t>距離</a:t>
            </a:r>
            <a:endParaRPr lang="en-US" altLang="zh-TW" sz="2400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03818"/>
              </p:ext>
            </p:extLst>
          </p:nvPr>
        </p:nvGraphicFramePr>
        <p:xfrm>
          <a:off x="1259632" y="2420888"/>
          <a:ext cx="259228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1600200" imgH="444240" progId="Equation.DSMT4">
                  <p:embed/>
                </p:oleObj>
              </mc:Choice>
              <mc:Fallback>
                <p:oleObj name="Equation" r:id="rId3" imgW="1600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420888"/>
                        <a:ext cx="259228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9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EX: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34705"/>
              </p:ext>
            </p:extLst>
          </p:nvPr>
        </p:nvGraphicFramePr>
        <p:xfrm>
          <a:off x="1259632" y="1700808"/>
          <a:ext cx="348305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1930320" imgH="1117440" progId="Equation.DSMT4">
                  <p:embed/>
                </p:oleObj>
              </mc:Choice>
              <mc:Fallback>
                <p:oleObj name="Equation" r:id="rId3" imgW="1930320" imgH="111744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3483054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11316"/>
              </p:ext>
            </p:extLst>
          </p:nvPr>
        </p:nvGraphicFramePr>
        <p:xfrm>
          <a:off x="1187624" y="4293096"/>
          <a:ext cx="3168352" cy="211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1981080" imgH="1320480" progId="Equation.DSMT4">
                  <p:embed/>
                </p:oleObj>
              </mc:Choice>
              <mc:Fallback>
                <p:oleObj name="Equation" r:id="rId5" imgW="1981080" imgH="132048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93096"/>
                        <a:ext cx="3168352" cy="2113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8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00033"/>
              </p:ext>
            </p:extLst>
          </p:nvPr>
        </p:nvGraphicFramePr>
        <p:xfrm>
          <a:off x="1115616" y="1700808"/>
          <a:ext cx="4925346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3377880" imgH="2666880" progId="Equation.DSMT4">
                  <p:embed/>
                </p:oleObj>
              </mc:Choice>
              <mc:Fallback>
                <p:oleObj name="Equation" r:id="rId3" imgW="337788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4925346" cy="388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04948"/>
              </p:ext>
            </p:extLst>
          </p:nvPr>
        </p:nvGraphicFramePr>
        <p:xfrm>
          <a:off x="971600" y="1772816"/>
          <a:ext cx="4608512" cy="47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2603160" imgH="2705040" progId="Equation.DSMT4">
                  <p:embed/>
                </p:oleObj>
              </mc:Choice>
              <mc:Fallback>
                <p:oleObj name="Equation" r:id="rId3" imgW="260316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772816"/>
                        <a:ext cx="4608512" cy="478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4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                     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級數解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dirty="0" smtClean="0"/>
              <a:t>                     </a:t>
            </a:r>
            <a:endParaRPr lang="zh-TW" altLang="en-US" sz="2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59693"/>
              </p:ext>
            </p:extLst>
          </p:nvPr>
        </p:nvGraphicFramePr>
        <p:xfrm>
          <a:off x="1187623" y="2194097"/>
          <a:ext cx="3672409" cy="404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3" imgW="2006280" imgH="2209680" progId="Equation.DSMT4">
                  <p:embed/>
                </p:oleObj>
              </mc:Choice>
              <mc:Fallback>
                <p:oleObj name="Equation" r:id="rId3" imgW="200628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3" y="2194097"/>
                        <a:ext cx="3672409" cy="404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02149"/>
              </p:ext>
            </p:extLst>
          </p:nvPr>
        </p:nvGraphicFramePr>
        <p:xfrm>
          <a:off x="1187624" y="1700808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18927"/>
              </p:ext>
            </p:extLst>
          </p:nvPr>
        </p:nvGraphicFramePr>
        <p:xfrm>
          <a:off x="611559" y="1844824"/>
          <a:ext cx="3495623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" imgW="2133360" imgH="2768400" progId="Equation.DSMT4">
                  <p:embed/>
                </p:oleObj>
              </mc:Choice>
              <mc:Fallback>
                <p:oleObj name="Equation" r:id="rId3" imgW="213336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59" y="1844824"/>
                        <a:ext cx="3495623" cy="453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19315"/>
              </p:ext>
            </p:extLst>
          </p:nvPr>
        </p:nvGraphicFramePr>
        <p:xfrm>
          <a:off x="4390626" y="1916832"/>
          <a:ext cx="4573862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5" imgW="3251160" imgH="1688760" progId="Equation.DSMT4">
                  <p:embed/>
                </p:oleObj>
              </mc:Choice>
              <mc:Fallback>
                <p:oleObj name="Equation" r:id="rId5" imgW="3251160" imgH="1688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0626" y="1916832"/>
                        <a:ext cx="4573862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7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EX:                                 </a:t>
            </a:r>
            <a:r>
              <a:rPr lang="zh-TW" altLang="en-US" sz="2800" dirty="0" smtClean="0"/>
              <a:t>的級數解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283995"/>
              </p:ext>
            </p:extLst>
          </p:nvPr>
        </p:nvGraphicFramePr>
        <p:xfrm>
          <a:off x="1115616" y="2276872"/>
          <a:ext cx="5093682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2603160" imgH="2209680" progId="Equation.DSMT4">
                  <p:embed/>
                </p:oleObj>
              </mc:Choice>
              <mc:Fallback>
                <p:oleObj name="Equation" r:id="rId3" imgW="260316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276872"/>
                        <a:ext cx="5093682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10728"/>
              </p:ext>
            </p:extLst>
          </p:nvPr>
        </p:nvGraphicFramePr>
        <p:xfrm>
          <a:off x="1115615" y="1628800"/>
          <a:ext cx="25579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5" y="1628800"/>
                        <a:ext cx="255796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58449"/>
              </p:ext>
            </p:extLst>
          </p:nvPr>
        </p:nvGraphicFramePr>
        <p:xfrm>
          <a:off x="683568" y="1700808"/>
          <a:ext cx="3744416" cy="523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2616120" imgH="3657600" progId="Equation.DSMT4">
                  <p:embed/>
                </p:oleObj>
              </mc:Choice>
              <mc:Fallback>
                <p:oleObj name="Equation" r:id="rId3" imgW="2616120" imgH="3657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3744416" cy="523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8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63587"/>
              </p:ext>
            </p:extLst>
          </p:nvPr>
        </p:nvGraphicFramePr>
        <p:xfrm>
          <a:off x="720725" y="1916113"/>
          <a:ext cx="781367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4952880" imgH="1688760" progId="Equation.DSMT4">
                  <p:embed/>
                </p:oleObj>
              </mc:Choice>
              <mc:Fallback>
                <p:oleObj name="Equation" r:id="rId3" imgW="4952880" imgH="1688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725" y="1916113"/>
                        <a:ext cx="781367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9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2800" dirty="0"/>
              <a:t>微分方程式的級數</a:t>
            </a:r>
          </a:p>
          <a:p>
            <a:pPr marL="0" indent="0">
              <a:buNone/>
            </a:pPr>
            <a:r>
              <a:rPr lang="en-US" altLang="zh-TW" sz="3600" dirty="0" smtClean="0"/>
              <a:t>   </a:t>
            </a:r>
          </a:p>
          <a:p>
            <a:pPr marL="0" indent="0">
              <a:buNone/>
            </a:pPr>
            <a:r>
              <a:rPr lang="zh-TW" altLang="zh-TW" sz="2400" dirty="0" smtClean="0"/>
              <a:t>在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           </a:t>
            </a:r>
            <a:r>
              <a:rPr lang="zh-TW" altLang="zh-TW" sz="2400" dirty="0" smtClean="0"/>
              <a:t>處</a:t>
            </a:r>
            <a:r>
              <a:rPr lang="zh-TW" altLang="zh-TW" sz="2400" dirty="0"/>
              <a:t>的級數解是什麼</a:t>
            </a:r>
            <a:r>
              <a:rPr lang="en-US" altLang="zh-TW" sz="2400" dirty="0" smtClean="0"/>
              <a:t>?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定義</a:t>
            </a:r>
            <a:r>
              <a:rPr lang="zh-TW" altLang="zh-TW" sz="2400" dirty="0"/>
              <a:t>：如果</a:t>
            </a:r>
            <a:r>
              <a:rPr lang="zh-TW" altLang="zh-TW" sz="2400" dirty="0" smtClean="0"/>
              <a:t>在</a:t>
            </a:r>
            <a:r>
              <a:rPr lang="en-US" altLang="zh-TW" sz="2400" dirty="0" smtClean="0"/>
              <a:t>           ,           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任意階導數均存在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</a:t>
            </a:r>
            <a:r>
              <a:rPr lang="zh-TW" altLang="zh-TW" sz="2400" dirty="0" smtClean="0"/>
              <a:t>則</a:t>
            </a:r>
            <a:r>
              <a:rPr lang="zh-TW" altLang="zh-TW" sz="2400" dirty="0"/>
              <a:t>在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    </a:t>
            </a:r>
            <a:r>
              <a:rPr lang="zh-TW" altLang="zh-TW" sz="2400" dirty="0" smtClean="0"/>
              <a:t>處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          </a:t>
            </a:r>
            <a:r>
              <a:rPr lang="zh-TW" altLang="zh-TW" sz="2400" dirty="0" smtClean="0"/>
              <a:t>存在</a:t>
            </a:r>
            <a:r>
              <a:rPr lang="zh-TW" altLang="zh-TW" sz="2400" dirty="0"/>
              <a:t>一</a:t>
            </a:r>
            <a:r>
              <a:rPr lang="en-US" altLang="zh-TW" sz="2400" dirty="0"/>
              <a:t>Taylor</a:t>
            </a:r>
            <a:r>
              <a:rPr lang="zh-TW" altLang="zh-TW" sz="2400" dirty="0"/>
              <a:t>級數解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</a:t>
            </a:r>
            <a:r>
              <a:rPr lang="zh-TW" altLang="zh-TW" sz="2400" dirty="0" smtClean="0"/>
              <a:t>可</a:t>
            </a:r>
            <a:r>
              <a:rPr lang="zh-TW" altLang="zh-TW" sz="2400" dirty="0"/>
              <a:t>表成</a:t>
            </a:r>
          </a:p>
          <a:p>
            <a:pPr marL="0" indent="0">
              <a:buNone/>
            </a:pPr>
            <a:endParaRPr lang="zh-TW" altLang="zh-TW" sz="2000" dirty="0"/>
          </a:p>
          <a:p>
            <a:endParaRPr lang="zh-TW" altLang="en-US" sz="36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257054"/>
              </p:ext>
            </p:extLst>
          </p:nvPr>
        </p:nvGraphicFramePr>
        <p:xfrm>
          <a:off x="611560" y="2204864"/>
          <a:ext cx="310534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3" imgW="1752480" imgH="203040" progId="Equation.DSMT4">
                  <p:embed/>
                </p:oleObj>
              </mc:Choice>
              <mc:Fallback>
                <p:oleObj name="Equation" r:id="rId3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204864"/>
                        <a:ext cx="310534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6446"/>
              </p:ext>
            </p:extLst>
          </p:nvPr>
        </p:nvGraphicFramePr>
        <p:xfrm>
          <a:off x="971600" y="2852936"/>
          <a:ext cx="75935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852936"/>
                        <a:ext cx="759357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43307"/>
              </p:ext>
            </p:extLst>
          </p:nvPr>
        </p:nvGraphicFramePr>
        <p:xfrm>
          <a:off x="1107145" y="4797152"/>
          <a:ext cx="785098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7" imgW="4279680" imgH="863280" progId="Equation.DSMT4">
                  <p:embed/>
                </p:oleObj>
              </mc:Choice>
              <mc:Fallback>
                <p:oleObj name="Equation" r:id="rId7" imgW="4279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7145" y="4797152"/>
                        <a:ext cx="7850989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87399"/>
              </p:ext>
            </p:extLst>
          </p:nvPr>
        </p:nvGraphicFramePr>
        <p:xfrm>
          <a:off x="2051720" y="4148187"/>
          <a:ext cx="7604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9" imgW="368280" imgH="139680" progId="Equation.DSMT4">
                  <p:embed/>
                </p:oleObj>
              </mc:Choice>
              <mc:Fallback>
                <p:oleObj name="Equation" r:id="rId9" imgW="368280" imgH="1396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48187"/>
                        <a:ext cx="7604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23407"/>
              </p:ext>
            </p:extLst>
          </p:nvPr>
        </p:nvGraphicFramePr>
        <p:xfrm>
          <a:off x="2371428" y="3716139"/>
          <a:ext cx="7604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11" imgW="368280" imgH="139680" progId="Equation.DSMT4">
                  <p:embed/>
                </p:oleObj>
              </mc:Choice>
              <mc:Fallback>
                <p:oleObj name="Equation" r:id="rId11" imgW="368280" imgH="1396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428" y="3716139"/>
                        <a:ext cx="7604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069975"/>
              </p:ext>
            </p:extLst>
          </p:nvPr>
        </p:nvGraphicFramePr>
        <p:xfrm>
          <a:off x="3240598" y="3573016"/>
          <a:ext cx="683330" cy="43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12" imgW="317160" imgH="203040" progId="Equation.DSMT4">
                  <p:embed/>
                </p:oleObj>
              </mc:Choice>
              <mc:Fallback>
                <p:oleObj name="Equation" r:id="rId12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40598" y="3573016"/>
                        <a:ext cx="683330" cy="437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1345"/>
              </p:ext>
            </p:extLst>
          </p:nvPr>
        </p:nvGraphicFramePr>
        <p:xfrm>
          <a:off x="3203848" y="4005064"/>
          <a:ext cx="6842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14" imgW="317160" imgH="203040" progId="Equation.DSMT4">
                  <p:embed/>
                </p:oleObj>
              </mc:Choice>
              <mc:Fallback>
                <p:oleObj name="Equation" r:id="rId14" imgW="317160" imgH="20304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05064"/>
                        <a:ext cx="6842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Series Solutions</a:t>
            </a:r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169124"/>
              </p:ext>
            </p:extLst>
          </p:nvPr>
        </p:nvGraphicFramePr>
        <p:xfrm>
          <a:off x="539552" y="1628800"/>
          <a:ext cx="5976664" cy="495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3848040" imgH="3187440" progId="Equation.DSMT4">
                  <p:embed/>
                </p:oleObj>
              </mc:Choice>
              <mc:Fallback>
                <p:oleObj name="Equation" r:id="rId3" imgW="3848040" imgH="318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628800"/>
                        <a:ext cx="5976664" cy="4950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9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/>
              <a:t>把這些係數另外表</a:t>
            </a:r>
            <a:r>
              <a:rPr lang="zh-TW" altLang="zh-TW" sz="2400" dirty="0" smtClean="0"/>
              <a:t>成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zh-TW" sz="2400" dirty="0" smtClean="0"/>
              <a:t>把</a:t>
            </a:r>
            <a:r>
              <a:rPr lang="zh-TW" altLang="zh-TW" sz="2400" dirty="0"/>
              <a:t>原本決定</a:t>
            </a:r>
            <a:r>
              <a:rPr lang="en-US" altLang="zh-TW" sz="2400" dirty="0"/>
              <a:t>y(x)</a:t>
            </a:r>
            <a:r>
              <a:rPr lang="zh-TW" altLang="zh-TW" sz="2400" dirty="0"/>
              <a:t>在</a:t>
            </a:r>
            <a:r>
              <a:rPr lang="en-US" altLang="zh-TW" sz="2400" dirty="0"/>
              <a:t>x=a</a:t>
            </a:r>
            <a:r>
              <a:rPr lang="zh-TW" altLang="zh-TW" sz="2400" dirty="0"/>
              <a:t>的任意階導數</a:t>
            </a:r>
            <a:r>
              <a:rPr lang="en-US" altLang="zh-TW" sz="2400" dirty="0"/>
              <a:t> 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zh-TW" sz="2400" dirty="0"/>
              <a:t>改為決定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          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係數</a:t>
            </a:r>
            <a:r>
              <a:rPr lang="en-US" altLang="zh-TW" sz="2400" dirty="0"/>
              <a:t> </a:t>
            </a:r>
            <a:endParaRPr lang="zh-TW" altLang="zh-TW" sz="2400" dirty="0"/>
          </a:p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59084"/>
              </p:ext>
            </p:extLst>
          </p:nvPr>
        </p:nvGraphicFramePr>
        <p:xfrm>
          <a:off x="611560" y="2204864"/>
          <a:ext cx="409211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3" imgW="1942920" imgH="444240" progId="Equation.DSMT4">
                  <p:embed/>
                </p:oleObj>
              </mc:Choice>
              <mc:Fallback>
                <p:oleObj name="Equation" r:id="rId3" imgW="1942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204864"/>
                        <a:ext cx="409211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6295"/>
              </p:ext>
            </p:extLst>
          </p:nvPr>
        </p:nvGraphicFramePr>
        <p:xfrm>
          <a:off x="5148064" y="3068960"/>
          <a:ext cx="1080120" cy="91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5" imgW="495000" imgH="419040" progId="Equation.DSMT4">
                  <p:embed/>
                </p:oleObj>
              </mc:Choice>
              <mc:Fallback>
                <p:oleObj name="Equation" r:id="rId5" imgW="495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3068960"/>
                        <a:ext cx="1080120" cy="913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59773"/>
              </p:ext>
            </p:extLst>
          </p:nvPr>
        </p:nvGraphicFramePr>
        <p:xfrm>
          <a:off x="1864270" y="3789040"/>
          <a:ext cx="979538" cy="44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7" imgW="507960" imgH="228600" progId="Equation.DSMT4">
                  <p:embed/>
                </p:oleObj>
              </mc:Choice>
              <mc:Fallback>
                <p:oleObj name="Equation" r:id="rId7" imgW="507960" imgH="2286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70" y="3789040"/>
                        <a:ext cx="979538" cy="440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30703"/>
              </p:ext>
            </p:extLst>
          </p:nvPr>
        </p:nvGraphicFramePr>
        <p:xfrm>
          <a:off x="3923928" y="3789040"/>
          <a:ext cx="360040" cy="46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928" y="3789040"/>
                        <a:ext cx="360040" cy="462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1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800" dirty="0"/>
              <a:t>EX</a:t>
            </a:r>
            <a:r>
              <a:rPr lang="en-US" altLang="zh-TW" sz="2800" dirty="0" smtClean="0"/>
              <a:t>:</a:t>
            </a:r>
          </a:p>
          <a:p>
            <a:pPr marL="0" lvl="0" indent="0">
              <a:buNone/>
            </a:pPr>
            <a:endParaRPr kumimoji="1"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endParaRPr kumimoji="1"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endParaRPr kumimoji="1"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r>
              <a:rPr kumimoji="1" lang="zh-TW" altLang="en-US" sz="1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</a:t>
            </a:r>
            <a:endParaRPr kumimoji="1"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帶入</a:t>
            </a:r>
            <a:r>
              <a:rPr kumimoji="1" lang="zh-TW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原</a:t>
            </a: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式</a:t>
            </a:r>
            <a:endParaRPr kumimoji="1"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endParaRPr kumimoji="1" lang="en-US" altLang="zh-TW" sz="2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endParaRPr kumimoji="1" lang="en-US" altLang="zh-TW" sz="20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TW" sz="1800" dirty="0" smtClean="0"/>
          </a:p>
          <a:p>
            <a:pPr marL="0" lvl="0" indent="0">
              <a:buNone/>
            </a:pPr>
            <a:r>
              <a:rPr lang="zh-TW" altLang="en-US" sz="1800" dirty="0" smtClean="0"/>
              <a:t>       </a:t>
            </a:r>
            <a:r>
              <a:rPr lang="zh-TW" altLang="zh-TW" sz="2400" dirty="0" smtClean="0"/>
              <a:t>想法：</a:t>
            </a:r>
            <a:r>
              <a:rPr lang="zh-TW" altLang="en-US" sz="2400" dirty="0"/>
              <a:t>令</a:t>
            </a:r>
            <a:endParaRPr kumimoji="1" lang="zh-TW" altLang="en-US" sz="18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41968"/>
              </p:ext>
            </p:extLst>
          </p:nvPr>
        </p:nvGraphicFramePr>
        <p:xfrm>
          <a:off x="1115616" y="1628800"/>
          <a:ext cx="335472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3" imgW="1676160" imgH="215640" progId="Equation.DSMT4">
                  <p:embed/>
                </p:oleObj>
              </mc:Choice>
              <mc:Fallback>
                <p:oleObj name="Equation" r:id="rId3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628800"/>
                        <a:ext cx="335472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68885"/>
              </p:ext>
            </p:extLst>
          </p:nvPr>
        </p:nvGraphicFramePr>
        <p:xfrm>
          <a:off x="889000" y="2133600"/>
          <a:ext cx="23050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5" imgW="1269720" imgH="863280" progId="Equation.DSMT4">
                  <p:embed/>
                </p:oleObj>
              </mc:Choice>
              <mc:Fallback>
                <p:oleObj name="Equation" r:id="rId5" imgW="12697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00" y="2133600"/>
                        <a:ext cx="2305050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25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5713"/>
              </p:ext>
            </p:extLst>
          </p:nvPr>
        </p:nvGraphicFramePr>
        <p:xfrm>
          <a:off x="2267744" y="3933056"/>
          <a:ext cx="150943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150943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35883"/>
              </p:ext>
            </p:extLst>
          </p:nvPr>
        </p:nvGraphicFramePr>
        <p:xfrm>
          <a:off x="899592" y="4437112"/>
          <a:ext cx="27956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9" imgW="1523880" imgH="431640" progId="Equation.DSMT4">
                  <p:embed/>
                </p:oleObj>
              </mc:Choice>
              <mc:Fallback>
                <p:oleObj name="Equation" r:id="rId9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9592" y="4437112"/>
                        <a:ext cx="279560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690581"/>
              </p:ext>
            </p:extLst>
          </p:nvPr>
        </p:nvGraphicFramePr>
        <p:xfrm>
          <a:off x="2267744" y="5517232"/>
          <a:ext cx="204022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11" imgW="1079280" imgH="190440" progId="Equation.DSMT4">
                  <p:embed/>
                </p:oleObj>
              </mc:Choice>
              <mc:Fallback>
                <p:oleObj name="Equation" r:id="rId11" imgW="1079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744" y="5517232"/>
                        <a:ext cx="204022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43225"/>
              </p:ext>
            </p:extLst>
          </p:nvPr>
        </p:nvGraphicFramePr>
        <p:xfrm>
          <a:off x="952539" y="5949280"/>
          <a:ext cx="31916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13" imgW="1739880" imgH="431640" progId="Equation.DSMT4">
                  <p:embed/>
                </p:oleObj>
              </mc:Choice>
              <mc:Fallback>
                <p:oleObj name="Equation" r:id="rId13" imgW="1739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2539" y="5949280"/>
                        <a:ext cx="319164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/>
              <a:t>答案：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89680"/>
              </p:ext>
            </p:extLst>
          </p:nvPr>
        </p:nvGraphicFramePr>
        <p:xfrm>
          <a:off x="1619672" y="1556792"/>
          <a:ext cx="1368153" cy="61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556792"/>
                        <a:ext cx="1368153" cy="61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08915"/>
              </p:ext>
            </p:extLst>
          </p:nvPr>
        </p:nvGraphicFramePr>
        <p:xfrm>
          <a:off x="611560" y="2204864"/>
          <a:ext cx="4536504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" imgW="3441600" imgH="3441600" progId="Equation.DSMT4">
                  <p:embed/>
                </p:oleObj>
              </mc:Choice>
              <mc:Fallback>
                <p:oleObj name="Equation" r:id="rId5" imgW="3441600" imgH="344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204864"/>
                        <a:ext cx="4536504" cy="453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88611"/>
              </p:ext>
            </p:extLst>
          </p:nvPr>
        </p:nvGraphicFramePr>
        <p:xfrm>
          <a:off x="899591" y="1772816"/>
          <a:ext cx="635261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3568680" imgH="1091880" progId="Equation.DSMT4">
                  <p:embed/>
                </p:oleObj>
              </mc:Choice>
              <mc:Fallback>
                <p:oleObj name="Equation" r:id="rId3" imgW="356868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72816"/>
                        <a:ext cx="6352613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9001"/>
              </p:ext>
            </p:extLst>
          </p:nvPr>
        </p:nvGraphicFramePr>
        <p:xfrm>
          <a:off x="899592" y="3789040"/>
          <a:ext cx="4471843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5" imgW="2273040" imgH="1244520" progId="Equation.DSMT4">
                  <p:embed/>
                </p:oleObj>
              </mc:Choice>
              <mc:Fallback>
                <p:oleObj name="Equation" r:id="rId5" imgW="227304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3789040"/>
                        <a:ext cx="4471843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sz="2400" dirty="0" smtClean="0"/>
              <a:t>若在</a:t>
            </a:r>
            <a:r>
              <a:rPr lang="zh-TW" altLang="en-US" sz="2400" dirty="0" smtClean="0"/>
              <a:t>           </a:t>
            </a:r>
            <a:r>
              <a:rPr lang="zh-TW" altLang="zh-TW" sz="2400" dirty="0" smtClean="0"/>
              <a:t>，</a:t>
            </a:r>
            <a:r>
              <a:rPr lang="en-US" altLang="zh-TW" sz="2400" dirty="0"/>
              <a:t>y</a:t>
            </a:r>
            <a:r>
              <a:rPr lang="zh-TW" altLang="zh-TW" sz="2400" dirty="0"/>
              <a:t>存在</a:t>
            </a:r>
            <a:r>
              <a:rPr lang="en-US" altLang="zh-TW" sz="2400" dirty="0"/>
              <a:t>Taylor</a:t>
            </a:r>
            <a:r>
              <a:rPr lang="zh-TW" altLang="zh-TW" sz="2400" dirty="0"/>
              <a:t>級數解</a:t>
            </a:r>
            <a:r>
              <a:rPr lang="en-US" altLang="zh-TW" sz="2400" dirty="0"/>
              <a:t>(</a:t>
            </a:r>
            <a:r>
              <a:rPr lang="en-US" altLang="zh-TW" sz="2400" dirty="0" err="1" smtClean="0"/>
              <a:t>ie</a:t>
            </a:r>
            <a:r>
              <a:rPr lang="zh-TW" altLang="en-US" sz="2400" dirty="0" smtClean="0"/>
              <a:t> </a:t>
            </a:r>
            <a:r>
              <a:rPr lang="zh-TW" altLang="zh-TW" sz="2400" dirty="0" smtClean="0"/>
              <a:t>找</a:t>
            </a:r>
            <a:r>
              <a:rPr lang="zh-TW" altLang="zh-TW" sz="2400" dirty="0"/>
              <a:t>的到任意階導數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zh-TW" sz="2400" dirty="0"/>
              <a:t>則</a:t>
            </a:r>
            <a:r>
              <a:rPr lang="zh-TW" altLang="zh-TW" sz="2400" dirty="0" smtClean="0"/>
              <a:t>稱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為方程式</a:t>
            </a:r>
            <a:r>
              <a:rPr lang="en-US" altLang="zh-TW" sz="2400" dirty="0"/>
              <a:t>(1)</a:t>
            </a:r>
            <a:r>
              <a:rPr lang="zh-TW" altLang="zh-TW" sz="2400" dirty="0"/>
              <a:t>的常點</a:t>
            </a:r>
            <a:r>
              <a:rPr lang="en-US" altLang="zh-TW" sz="2400" dirty="0"/>
              <a:t>(Ordinary Point)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zh-TW" sz="2400" dirty="0"/>
              <a:t>否則稱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          </a:t>
            </a:r>
            <a:r>
              <a:rPr lang="zh-TW" altLang="zh-TW" sz="2400" dirty="0" smtClean="0"/>
              <a:t>為</a:t>
            </a:r>
            <a:r>
              <a:rPr lang="zh-TW" altLang="zh-TW" sz="2400" dirty="0"/>
              <a:t>方程式</a:t>
            </a:r>
            <a:r>
              <a:rPr lang="en-US" altLang="zh-TW" sz="2400" dirty="0"/>
              <a:t>(1)</a:t>
            </a:r>
            <a:r>
              <a:rPr lang="zh-TW" altLang="zh-TW" sz="2400" dirty="0"/>
              <a:t>的奇異點</a:t>
            </a:r>
            <a:r>
              <a:rPr lang="en-US" altLang="zh-TW" sz="2400" dirty="0"/>
              <a:t>(Singular Point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zh-TW" sz="2400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9083"/>
              </p:ext>
            </p:extLst>
          </p:nvPr>
        </p:nvGraphicFramePr>
        <p:xfrm>
          <a:off x="899592" y="1772816"/>
          <a:ext cx="393793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3" imgW="2222280" imgH="203040" progId="Equation.DSMT4">
                  <p:embed/>
                </p:oleObj>
              </mc:Choice>
              <mc:Fallback>
                <p:oleObj name="Equation" r:id="rId3" imgW="222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393793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677162"/>
              </p:ext>
            </p:extLst>
          </p:nvPr>
        </p:nvGraphicFramePr>
        <p:xfrm>
          <a:off x="1187623" y="2276872"/>
          <a:ext cx="75935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3" y="2276872"/>
                        <a:ext cx="759357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43662"/>
              </p:ext>
            </p:extLst>
          </p:nvPr>
        </p:nvGraphicFramePr>
        <p:xfrm>
          <a:off x="1187624" y="2708920"/>
          <a:ext cx="7588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7" imgW="368280" imgH="139680" progId="Equation.DSMT4">
                  <p:embed/>
                </p:oleObj>
              </mc:Choice>
              <mc:Fallback>
                <p:oleObj name="Equation" r:id="rId7" imgW="368280" imgH="1396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7588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91681"/>
              </p:ext>
            </p:extLst>
          </p:nvPr>
        </p:nvGraphicFramePr>
        <p:xfrm>
          <a:off x="1475656" y="3140968"/>
          <a:ext cx="7588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9" imgW="368280" imgH="139680" progId="Equation.DSMT4">
                  <p:embed/>
                </p:oleObj>
              </mc:Choice>
              <mc:Fallback>
                <p:oleObj name="Equation" r:id="rId9" imgW="368280" imgH="1396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0968"/>
                        <a:ext cx="7588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0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EX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           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</a:t>
            </a:r>
            <a:r>
              <a:rPr lang="zh-TW" altLang="zh-TW" sz="2400" dirty="0" smtClean="0"/>
              <a:t>請問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zh-TW" altLang="zh-TW" sz="2400" dirty="0" smtClean="0"/>
              <a:t>是</a:t>
            </a:r>
            <a:r>
              <a:rPr lang="zh-TW" altLang="zh-TW" sz="2400" dirty="0"/>
              <a:t>常點或奇異點</a:t>
            </a:r>
          </a:p>
          <a:p>
            <a:pPr marL="0" indent="0">
              <a:buNone/>
            </a:pPr>
            <a:r>
              <a:rPr lang="zh-TW" altLang="en-US" sz="2400" dirty="0" smtClean="0"/>
              <a:t>        </a:t>
            </a:r>
            <a:r>
              <a:rPr lang="zh-TW" altLang="zh-TW" sz="2400" dirty="0" smtClean="0"/>
              <a:t>假設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</a:t>
            </a:r>
            <a:r>
              <a:rPr lang="zh-TW" altLang="zh-TW" sz="2400" dirty="0" smtClean="0"/>
              <a:t>，若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      </a:t>
            </a:r>
            <a:r>
              <a:rPr lang="zh-TW" altLang="zh-TW" sz="2400" dirty="0" smtClean="0"/>
              <a:t>找</a:t>
            </a:r>
            <a:r>
              <a:rPr lang="zh-TW" altLang="zh-TW" sz="2400" dirty="0"/>
              <a:t>的到就是常點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EX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32201"/>
              </p:ext>
            </p:extLst>
          </p:nvPr>
        </p:nvGraphicFramePr>
        <p:xfrm>
          <a:off x="899592" y="1658943"/>
          <a:ext cx="2160240" cy="40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3" imgW="1091880" imgH="203040" progId="Equation.DSMT4">
                  <p:embed/>
                </p:oleObj>
              </mc:Choice>
              <mc:Fallback>
                <p:oleObj name="Equation" r:id="rId3" imgW="1091880" imgH="20304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58943"/>
                        <a:ext cx="2160240" cy="40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201"/>
              </p:ext>
            </p:extLst>
          </p:nvPr>
        </p:nvGraphicFramePr>
        <p:xfrm>
          <a:off x="3707904" y="1628799"/>
          <a:ext cx="720080" cy="3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Equation" r:id="rId5" imgW="342720" imgH="177480" progId="Equation.DSMT4">
                  <p:embed/>
                </p:oleObj>
              </mc:Choice>
              <mc:Fallback>
                <p:oleObj name="Equation" r:id="rId5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628799"/>
                        <a:ext cx="720080" cy="3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878336"/>
              </p:ext>
            </p:extLst>
          </p:nvPr>
        </p:nvGraphicFramePr>
        <p:xfrm>
          <a:off x="1691679" y="2060848"/>
          <a:ext cx="1008113" cy="36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79" y="2060848"/>
                        <a:ext cx="1008113" cy="36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86454"/>
              </p:ext>
            </p:extLst>
          </p:nvPr>
        </p:nvGraphicFramePr>
        <p:xfrm>
          <a:off x="3263854" y="2060848"/>
          <a:ext cx="2172242" cy="37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3854" y="2060848"/>
                        <a:ext cx="2172242" cy="37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16755"/>
              </p:ext>
            </p:extLst>
          </p:nvPr>
        </p:nvGraphicFramePr>
        <p:xfrm>
          <a:off x="1124616" y="2492895"/>
          <a:ext cx="2295256" cy="144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11" imgW="1295280" imgH="812520" progId="Equation.DSMT4">
                  <p:embed/>
                </p:oleObj>
              </mc:Choice>
              <mc:Fallback>
                <p:oleObj name="Equation" r:id="rId11" imgW="12952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4616" y="2492895"/>
                        <a:ext cx="2295256" cy="144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78088"/>
              </p:ext>
            </p:extLst>
          </p:nvPr>
        </p:nvGraphicFramePr>
        <p:xfrm>
          <a:off x="971601" y="4077072"/>
          <a:ext cx="7920879" cy="48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13" imgW="3708360" imgH="228600" progId="Equation.DSMT4">
                  <p:embed/>
                </p:oleObj>
              </mc:Choice>
              <mc:Fallback>
                <p:oleObj name="Equation" r:id="rId13" imgW="3708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601" y="4077072"/>
                        <a:ext cx="7920879" cy="488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42800"/>
              </p:ext>
            </p:extLst>
          </p:nvPr>
        </p:nvGraphicFramePr>
        <p:xfrm>
          <a:off x="971600" y="4653137"/>
          <a:ext cx="2448272" cy="7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600" y="4653137"/>
                        <a:ext cx="2448272" cy="7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歸納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01995"/>
              </p:ext>
            </p:extLst>
          </p:nvPr>
        </p:nvGraphicFramePr>
        <p:xfrm>
          <a:off x="1055688" y="2205038"/>
          <a:ext cx="4183062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2120760" imgH="876240" progId="Equation.DSMT4">
                  <p:embed/>
                </p:oleObj>
              </mc:Choice>
              <mc:Fallback>
                <p:oleObj name="Equation" r:id="rId3" imgW="21207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8" y="2205038"/>
                        <a:ext cx="4183062" cy="172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706-DA9B-450E-B6E6-5FF2F15B03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302</Words>
  <Application>Microsoft Office PowerPoint</Application>
  <PresentationFormat>如螢幕大小 (4:3)</PresentationFormat>
  <Paragraphs>104</Paragraphs>
  <Slides>20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Times New Roman</vt:lpstr>
      <vt:lpstr>Office 佈景主題</vt:lpstr>
      <vt:lpstr>Equation</vt:lpstr>
      <vt:lpstr>MathType 6.0 Equation</vt:lpstr>
      <vt:lpstr>Chapter 5. Series Solutions of Linear Differential Equations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Jester</dc:creator>
  <cp:lastModifiedBy>Gerry Peng</cp:lastModifiedBy>
  <cp:revision>37</cp:revision>
  <dcterms:created xsi:type="dcterms:W3CDTF">2012-10-24T09:01:09Z</dcterms:created>
  <dcterms:modified xsi:type="dcterms:W3CDTF">2014-11-23T06:51:17Z</dcterms:modified>
</cp:coreProperties>
</file>