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DC0749-54A9-4811-81E6-1D8C4769BB4A}">
          <p14:sldIdLst>
            <p14:sldId id="256"/>
          </p14:sldIdLst>
        </p14:section>
        <p14:section name="未命名的章節" id="{D3721E09-2AED-42FB-B128-B355F5AE3E44}">
          <p14:sldIdLst>
            <p14:sldId id="257"/>
            <p14:sldId id="258"/>
            <p14:sldId id="278"/>
            <p14:sldId id="260"/>
            <p14:sldId id="261"/>
            <p14:sldId id="262"/>
            <p14:sldId id="263"/>
            <p14:sldId id="264"/>
          </p14:sldIdLst>
        </p14:section>
        <p14:section name="未命名的章節" id="{BE1DE331-F22D-4E26-81AA-7511CC4E416B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83" d="100"/>
          <a:sy n="83" d="100"/>
        </p:scale>
        <p:origin x="14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3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D832F-2F67-4330-B1E0-4417D64B88BB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3E28-2F71-4AF8-A19E-A81E1635F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0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3E28-2F71-4AF8-A19E-A81E1635F1B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4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D330-D32B-4559-9D12-2EAEFCA31E1F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403367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62F8-6BD3-4302-AC8D-5D700F07D099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8C25-AD39-4971-94F6-CBC7F5200C09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5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F06B-4C66-444C-BDE5-1A41F0466F6C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16148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B91-7E4D-4B21-9CF0-6405ECA4C916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E675-AF3B-455E-8680-198BF5661341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BF04-CDB2-43F5-A7C6-F5F97BADE6C7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3284-12D9-4BA3-8223-6F3435EA7DCC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7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4D86-6EE6-44D2-A0D5-6A7E9E7DF07F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4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07DD-A6A5-4466-8CD4-2D16A2DF87DB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7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D7B-41DE-4675-8780-08E68E5EBCA3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718E-B79C-4D31-A958-0532F586A953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48E9-9FB8-4437-9A4A-580E03451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1.</a:t>
            </a:r>
            <a:br>
              <a:rPr lang="en-US" altLang="zh-TW" dirty="0" smtClean="0"/>
            </a:br>
            <a:r>
              <a:rPr lang="en-US" altLang="zh-TW" dirty="0" smtClean="0"/>
              <a:t>Introduction </a:t>
            </a:r>
            <a:r>
              <a:rPr lang="en-US" altLang="zh-TW" dirty="0"/>
              <a:t>to differential equations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85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2.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/>
              <a:t>First-Order Ordinary Differential Equations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4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First-Order Differential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lvl="0"/>
            <a:r>
              <a:rPr lang="zh-TW" altLang="zh-TW" dirty="0" smtClean="0">
                <a:latin typeface="+mj-lt"/>
              </a:rPr>
              <a:t>一般一階</a:t>
            </a:r>
            <a:r>
              <a:rPr lang="en-US" altLang="zh-TW" dirty="0">
                <a:latin typeface="+mj-lt"/>
              </a:rPr>
              <a:t>O.D.E. , </a:t>
            </a:r>
            <a:r>
              <a:rPr lang="zh-TW" altLang="zh-TW" dirty="0">
                <a:latin typeface="+mj-lt"/>
              </a:rPr>
              <a:t>可表成</a:t>
            </a:r>
          </a:p>
          <a:p>
            <a:pPr marL="971550" lvl="1" indent="-514350">
              <a:buAutoNum type="arabicPeriod"/>
            </a:pPr>
            <a:r>
              <a:rPr lang="en-US" altLang="zh-TW" b="0" dirty="0" smtClean="0"/>
              <a:t> </a:t>
            </a:r>
          </a:p>
          <a:p>
            <a:pPr marL="971550" lvl="1" indent="-514350">
              <a:buAutoNum type="arabicPeriod"/>
            </a:pPr>
            <a:r>
              <a:rPr lang="en-US" altLang="zh-TW" dirty="0" smtClean="0">
                <a:latin typeface="+mj-lt"/>
              </a:rPr>
              <a:t> </a:t>
            </a:r>
          </a:p>
          <a:p>
            <a:pPr marL="457200" lvl="1" indent="0">
              <a:buNone/>
            </a:pPr>
            <a:endParaRPr lang="en-US" altLang="zh-TW" b="0" i="0" dirty="0" smtClean="0">
              <a:latin typeface="Cambria Math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52832"/>
              </p:ext>
            </p:extLst>
          </p:nvPr>
        </p:nvGraphicFramePr>
        <p:xfrm>
          <a:off x="1475656" y="2276872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3" imgW="3936960" imgH="457200" progId="Equation.DSMT4">
                  <p:embed/>
                </p:oleObj>
              </mc:Choice>
              <mc:Fallback>
                <p:oleObj name="Equation" r:id="rId3" imgW="3936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276872"/>
                        <a:ext cx="3937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624733"/>
              </p:ext>
            </p:extLst>
          </p:nvPr>
        </p:nvGraphicFramePr>
        <p:xfrm>
          <a:off x="1475656" y="2755776"/>
          <a:ext cx="222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5" imgW="2222280" imgH="457200" progId="Equation.DSMT4">
                  <p:embed/>
                </p:oleObj>
              </mc:Choice>
              <mc:Fallback>
                <p:oleObj name="Equation" r:id="rId5" imgW="222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2755776"/>
                        <a:ext cx="2222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0441"/>
              </p:ext>
            </p:extLst>
          </p:nvPr>
        </p:nvGraphicFramePr>
        <p:xfrm>
          <a:off x="3851920" y="2564904"/>
          <a:ext cx="337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7" imgW="3377880" imgH="825480" progId="Equation.DSMT4">
                  <p:embed/>
                </p:oleObj>
              </mc:Choice>
              <mc:Fallback>
                <p:oleObj name="Equation" r:id="rId7" imgW="33778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920" y="2564904"/>
                        <a:ext cx="3378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091198"/>
              </p:ext>
            </p:extLst>
          </p:nvPr>
        </p:nvGraphicFramePr>
        <p:xfrm>
          <a:off x="1287463" y="3403848"/>
          <a:ext cx="552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9" imgW="5524200" imgH="457200" progId="Equation.DSMT4">
                  <p:embed/>
                </p:oleObj>
              </mc:Choice>
              <mc:Fallback>
                <p:oleObj name="Equation" r:id="rId9" imgW="552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7463" y="3403848"/>
                        <a:ext cx="5524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25703"/>
              </p:ext>
            </p:extLst>
          </p:nvPr>
        </p:nvGraphicFramePr>
        <p:xfrm>
          <a:off x="1043609" y="4005064"/>
          <a:ext cx="3888432" cy="272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11" imgW="4356000" imgH="3047760" progId="Equation.DSMT4">
                  <p:embed/>
                </p:oleObj>
              </mc:Choice>
              <mc:Fallback>
                <p:oleObj name="Equation" r:id="rId11" imgW="4356000" imgH="304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609" y="4005064"/>
                        <a:ext cx="3888432" cy="2720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2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First-Order Differential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pPr lvl="0"/>
            <a:r>
              <a:rPr lang="zh-TW" altLang="zh-TW" dirty="0" smtClean="0">
                <a:latin typeface="+mj-lt"/>
              </a:rPr>
              <a:t>定理</a:t>
            </a:r>
            <a:r>
              <a:rPr lang="en-US" altLang="zh-TW">
                <a:latin typeface="+mj-lt"/>
              </a:rPr>
              <a:t> </a:t>
            </a:r>
            <a:r>
              <a:rPr lang="en-US" altLang="zh-TW" smtClean="0">
                <a:latin typeface="+mj-lt"/>
              </a:rPr>
              <a:t>P16 </a:t>
            </a:r>
            <a:r>
              <a:rPr lang="zh-TW" altLang="zh-TW" dirty="0">
                <a:latin typeface="+mj-lt"/>
              </a:rPr>
              <a:t>§</a:t>
            </a:r>
            <a:r>
              <a:rPr lang="en-US" altLang="zh-TW" dirty="0" smtClean="0">
                <a:latin typeface="+mj-lt"/>
              </a:rPr>
              <a:t>1.2.1</a:t>
            </a:r>
            <a:endParaRPr lang="zh-TW" altLang="zh-TW" dirty="0">
              <a:latin typeface="+mj-lt"/>
            </a:endParaRPr>
          </a:p>
          <a:p>
            <a:pPr marL="457200" lvl="1" indent="0">
              <a:buNone/>
            </a:pPr>
            <a:r>
              <a:rPr lang="zh-TW" altLang="zh-TW" dirty="0" smtClean="0">
                <a:latin typeface="+mj-lt"/>
              </a:rPr>
              <a:t>對</a:t>
            </a:r>
            <a:r>
              <a:rPr lang="en-US" altLang="zh-TW" dirty="0" smtClean="0">
                <a:latin typeface="+mj-lt"/>
              </a:rPr>
              <a:t>                        </a:t>
            </a:r>
            <a:r>
              <a:rPr lang="zh-TW" altLang="zh-TW" dirty="0" smtClean="0">
                <a:latin typeface="+mj-lt"/>
              </a:rPr>
              <a:t>之</a:t>
            </a:r>
            <a:r>
              <a:rPr lang="en-US" altLang="zh-TW" dirty="0">
                <a:latin typeface="+mj-lt"/>
              </a:rPr>
              <a:t>D.E.</a:t>
            </a:r>
            <a:r>
              <a:rPr lang="zh-TW" altLang="zh-TW" dirty="0">
                <a:latin typeface="+mj-lt"/>
              </a:rPr>
              <a:t>有一個</a:t>
            </a:r>
            <a:r>
              <a:rPr lang="en-US" altLang="zh-TW" dirty="0">
                <a:latin typeface="+mj-lt"/>
              </a:rPr>
              <a:t>Initial condition(I.C.)</a:t>
            </a:r>
            <a:endParaRPr lang="zh-TW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zh-TW" dirty="0" smtClean="0">
                <a:latin typeface="+mj-lt"/>
              </a:rPr>
              <a:t>若</a:t>
            </a:r>
            <a:r>
              <a:rPr lang="en-US" altLang="zh-TW" dirty="0" smtClean="0">
                <a:latin typeface="+mj-lt"/>
              </a:rPr>
              <a:t>                                                       </a:t>
            </a:r>
            <a:r>
              <a:rPr lang="zh-TW" altLang="zh-TW" dirty="0" smtClean="0">
                <a:latin typeface="+mj-lt"/>
              </a:rPr>
              <a:t>之</a:t>
            </a:r>
            <a:r>
              <a:rPr lang="zh-TW" altLang="zh-TW" dirty="0">
                <a:latin typeface="+mj-lt"/>
              </a:rPr>
              <a:t>鄰域為連續</a:t>
            </a:r>
            <a:r>
              <a:rPr lang="en-US" altLang="zh-TW" dirty="0">
                <a:latin typeface="+mj-lt"/>
              </a:rPr>
              <a:t> , </a:t>
            </a:r>
            <a:endParaRPr lang="zh-TW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sz="1400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zh-TW" dirty="0" smtClean="0">
                <a:latin typeface="+mj-lt"/>
              </a:rPr>
              <a:t>則存在</a:t>
            </a:r>
            <a:r>
              <a:rPr lang="en-US" altLang="zh-TW" dirty="0" smtClean="0">
                <a:latin typeface="+mj-lt"/>
              </a:rPr>
              <a:t>          , </a:t>
            </a:r>
            <a:r>
              <a:rPr lang="zh-TW" altLang="zh-TW" dirty="0" smtClean="0">
                <a:latin typeface="+mj-lt"/>
              </a:rPr>
              <a:t>使得</a:t>
            </a:r>
            <a:r>
              <a:rPr lang="en-US" altLang="zh-TW" dirty="0" smtClean="0">
                <a:latin typeface="+mj-lt"/>
              </a:rPr>
              <a:t>        </a:t>
            </a:r>
            <a:r>
              <a:rPr lang="zh-TW" altLang="zh-TW" dirty="0" smtClean="0">
                <a:latin typeface="+mj-lt"/>
              </a:rPr>
              <a:t>於</a:t>
            </a:r>
            <a:r>
              <a:rPr lang="en-US" altLang="zh-TW" dirty="0" smtClean="0">
                <a:latin typeface="+mj-lt"/>
              </a:rPr>
              <a:t>                           </a:t>
            </a:r>
          </a:p>
          <a:p>
            <a:pPr marL="457200" lvl="1" indent="0">
              <a:buNone/>
            </a:pPr>
            <a:r>
              <a:rPr lang="zh-TW" altLang="zh-TW" dirty="0" smtClean="0">
                <a:latin typeface="+mj-lt"/>
              </a:rPr>
              <a:t>間</a:t>
            </a:r>
            <a:r>
              <a:rPr lang="zh-TW" altLang="zh-TW" dirty="0">
                <a:latin typeface="+mj-lt"/>
              </a:rPr>
              <a:t>有唯一解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82618"/>
              </p:ext>
            </p:extLst>
          </p:nvPr>
        </p:nvGraphicFramePr>
        <p:xfrm>
          <a:off x="1475656" y="2251720"/>
          <a:ext cx="173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8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251720"/>
                        <a:ext cx="173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8158"/>
              </p:ext>
            </p:extLst>
          </p:nvPr>
        </p:nvGraphicFramePr>
        <p:xfrm>
          <a:off x="1455316" y="2780928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9" name="Equation" r:id="rId5" imgW="1460160" imgH="457200" progId="Equation.DSMT4">
                  <p:embed/>
                </p:oleObj>
              </mc:Choice>
              <mc:Fallback>
                <p:oleObj name="Equation" r:id="rId5" imgW="1460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316" y="2780928"/>
                        <a:ext cx="1460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57073"/>
              </p:ext>
            </p:extLst>
          </p:nvPr>
        </p:nvGraphicFramePr>
        <p:xfrm>
          <a:off x="1403648" y="3501008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0" name="Equation" r:id="rId7" imgW="4419360" imgH="927000" progId="Equation.DSMT4">
                  <p:embed/>
                </p:oleObj>
              </mc:Choice>
              <mc:Fallback>
                <p:oleObj name="Equation" r:id="rId7" imgW="44193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648" y="3501008"/>
                        <a:ext cx="44196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30495"/>
              </p:ext>
            </p:extLst>
          </p:nvPr>
        </p:nvGraphicFramePr>
        <p:xfrm>
          <a:off x="2123728" y="4581128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" name="Equation" r:id="rId9" imgW="749160" imgH="317160" progId="Equation.DSMT4">
                  <p:embed/>
                </p:oleObj>
              </mc:Choice>
              <mc:Fallback>
                <p:oleObj name="Equation" r:id="rId9" imgW="749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3728" y="4581128"/>
                        <a:ext cx="749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54806"/>
              </p:ext>
            </p:extLst>
          </p:nvPr>
        </p:nvGraphicFramePr>
        <p:xfrm>
          <a:off x="3754884" y="4547468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" name="Equation" r:id="rId11" imgW="672840" imgH="393480" progId="Equation.DSMT4">
                  <p:embed/>
                </p:oleObj>
              </mc:Choice>
              <mc:Fallback>
                <p:oleObj name="Equation" r:id="rId11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4884" y="4547468"/>
                        <a:ext cx="673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24324"/>
              </p:ext>
            </p:extLst>
          </p:nvPr>
        </p:nvGraphicFramePr>
        <p:xfrm>
          <a:off x="4869656" y="4555976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" name="Equation" r:id="rId13" imgW="2006280" imgH="457200" progId="Equation.DSMT4">
                  <p:embed/>
                </p:oleObj>
              </mc:Choice>
              <mc:Fallback>
                <p:oleObj name="Equation" r:id="rId13" imgW="2006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9656" y="4555976"/>
                        <a:ext cx="200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2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First-Order Differential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例</a:t>
            </a:r>
            <a:r>
              <a:rPr lang="en-US" altLang="zh-TW" dirty="0" smtClean="0">
                <a:latin typeface="+mj-lt"/>
              </a:rPr>
              <a:t>:</a:t>
            </a:r>
            <a:r>
              <a:rPr lang="zh-TW" altLang="en-US" dirty="0" smtClean="0">
                <a:latin typeface="+mj-lt"/>
              </a:rPr>
              <a:t> 下列各問題</a:t>
            </a:r>
            <a:r>
              <a:rPr lang="en-US" altLang="zh-TW" dirty="0" smtClean="0">
                <a:latin typeface="+mj-lt"/>
              </a:rPr>
              <a:t>,</a:t>
            </a:r>
            <a:r>
              <a:rPr lang="zh-TW" altLang="en-US" dirty="0" smtClean="0">
                <a:latin typeface="+mj-lt"/>
              </a:rPr>
              <a:t> 何者有唯一解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(1) </a:t>
            </a:r>
          </a:p>
          <a:p>
            <a:pPr marL="457200" lvl="1" indent="0">
              <a:buNone/>
            </a:pPr>
            <a:endParaRPr lang="en-US" altLang="zh-TW" sz="1800" b="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(2) </a:t>
            </a:r>
          </a:p>
          <a:p>
            <a:pPr marL="457200" lvl="1" indent="0">
              <a:buNone/>
            </a:pPr>
            <a:endParaRPr lang="en-US" altLang="zh-TW" sz="18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b="0" dirty="0" smtClean="0">
                <a:latin typeface="+mj-lt"/>
              </a:rPr>
              <a:t>(3) </a:t>
            </a:r>
          </a:p>
          <a:p>
            <a:pPr marL="457200" lvl="1" indent="0">
              <a:buNone/>
            </a:pPr>
            <a:endParaRPr lang="en-US" altLang="zh-TW" sz="1800" b="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b="0" dirty="0" smtClean="0">
                <a:latin typeface="+mj-lt"/>
              </a:rPr>
              <a:t>(4) </a:t>
            </a:r>
          </a:p>
          <a:p>
            <a:pPr marL="457200" lvl="1" indent="0">
              <a:buNone/>
            </a:pPr>
            <a:endParaRPr lang="en-US" altLang="zh-TW" sz="1800" b="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b="0" dirty="0" smtClean="0">
                <a:latin typeface="+mj-lt"/>
              </a:rPr>
              <a:t>(5)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74906"/>
              </p:ext>
            </p:extLst>
          </p:nvPr>
        </p:nvGraphicFramePr>
        <p:xfrm>
          <a:off x="1444625" y="2212975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3" imgW="2692080" imgH="507960" progId="Equation.DSMT4">
                  <p:embed/>
                </p:oleObj>
              </mc:Choice>
              <mc:Fallback>
                <p:oleObj name="Equation" r:id="rId3" imgW="2692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4625" y="2212975"/>
                        <a:ext cx="2692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3454"/>
              </p:ext>
            </p:extLst>
          </p:nvPr>
        </p:nvGraphicFramePr>
        <p:xfrm>
          <a:off x="1475656" y="3052316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5" imgW="2730240" imgH="520560" progId="Equation.DSMT4">
                  <p:embed/>
                </p:oleObj>
              </mc:Choice>
              <mc:Fallback>
                <p:oleObj name="Equation" r:id="rId5" imgW="27302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3052316"/>
                        <a:ext cx="2730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904866"/>
              </p:ext>
            </p:extLst>
          </p:nvPr>
        </p:nvGraphicFramePr>
        <p:xfrm>
          <a:off x="1475656" y="3861048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7" imgW="2666880" imgH="520560" progId="Equation.DSMT4">
                  <p:embed/>
                </p:oleObj>
              </mc:Choice>
              <mc:Fallback>
                <p:oleObj name="Equation" r:id="rId7" imgW="2666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656" y="3861048"/>
                        <a:ext cx="2667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03339"/>
              </p:ext>
            </p:extLst>
          </p:nvPr>
        </p:nvGraphicFramePr>
        <p:xfrm>
          <a:off x="1475656" y="4708500"/>
          <a:ext cx="347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tion" r:id="rId9" imgW="3479760" imgH="520560" progId="Equation.DSMT4">
                  <p:embed/>
                </p:oleObj>
              </mc:Choice>
              <mc:Fallback>
                <p:oleObj name="Equation" r:id="rId9" imgW="3479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656" y="4708500"/>
                        <a:ext cx="34798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460879"/>
              </p:ext>
            </p:extLst>
          </p:nvPr>
        </p:nvGraphicFramePr>
        <p:xfrm>
          <a:off x="1475656" y="5517232"/>
          <a:ext cx="342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" name="Equation" r:id="rId11" imgW="3429000" imgH="520560" progId="Equation.DSMT4">
                  <p:embed/>
                </p:oleObj>
              </mc:Choice>
              <mc:Fallback>
                <p:oleObj name="Equation" r:id="rId11" imgW="34290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5656" y="5517232"/>
                        <a:ext cx="3429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7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First-Order Differential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Sol: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(1)</a:t>
            </a:r>
          </a:p>
          <a:p>
            <a:pPr marL="457200" lvl="1" indent="0">
              <a:buNone/>
            </a:pPr>
            <a:endParaRPr lang="en-US" altLang="zh-TW" b="0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</a:rPr>
              <a:t>                                                                  具</a:t>
            </a:r>
            <a:r>
              <a:rPr lang="zh-TW" altLang="en-US" dirty="0">
                <a:latin typeface="+mj-lt"/>
              </a:rPr>
              <a:t>唯一</a:t>
            </a:r>
            <a:r>
              <a:rPr lang="zh-TW" altLang="en-US" dirty="0" smtClean="0">
                <a:latin typeface="+mj-lt"/>
              </a:rPr>
              <a:t>解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(2) </a:t>
            </a:r>
          </a:p>
          <a:p>
            <a:pPr marL="457200" lvl="1" indent="0">
              <a:buNone/>
            </a:pPr>
            <a:endParaRPr lang="en-US" altLang="zh-TW" b="0" i="1" dirty="0">
              <a:latin typeface="+mj-lt"/>
            </a:endParaRPr>
          </a:p>
          <a:p>
            <a:pPr marL="457200" lvl="1" indent="0">
              <a:buNone/>
            </a:pPr>
            <a:r>
              <a:rPr lang="zh-TW" altLang="en-US" b="0" i="1" dirty="0" smtClean="0">
                <a:latin typeface="Cambria Math"/>
              </a:rPr>
              <a:t>                                                              </a:t>
            </a:r>
            <a:r>
              <a:rPr lang="zh-TW" altLang="en-US" i="1" dirty="0">
                <a:latin typeface="Cambria Math"/>
              </a:rPr>
              <a:t> </a:t>
            </a:r>
            <a:r>
              <a:rPr lang="zh-TW" altLang="en-US" i="1" dirty="0" smtClean="0">
                <a:latin typeface="Cambria Math"/>
              </a:rPr>
              <a:t>      </a:t>
            </a:r>
            <a:r>
              <a:rPr lang="zh-TW" altLang="en-US" dirty="0" smtClean="0">
                <a:latin typeface="Cambria Math"/>
              </a:rPr>
              <a:t>不具唯一解</a:t>
            </a:r>
            <a:endParaRPr lang="en-US" altLang="zh-TW" b="0" i="1" dirty="0" smtClean="0">
              <a:latin typeface="Cambria Math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574966"/>
              </p:ext>
            </p:extLst>
          </p:nvPr>
        </p:nvGraphicFramePr>
        <p:xfrm>
          <a:off x="1444625" y="2212975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5" name="Equation" r:id="rId4" imgW="2692080" imgH="507960" progId="Equation.DSMT4">
                  <p:embed/>
                </p:oleObj>
              </mc:Choice>
              <mc:Fallback>
                <p:oleObj name="Equation" r:id="rId4" imgW="2692080" imgH="50796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212975"/>
                        <a:ext cx="269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83213"/>
              </p:ext>
            </p:extLst>
          </p:nvPr>
        </p:nvGraphicFramePr>
        <p:xfrm>
          <a:off x="1300163" y="2695575"/>
          <a:ext cx="387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6" name="Equation" r:id="rId6" imgW="3873240" imgH="482400" progId="Equation.DSMT4">
                  <p:embed/>
                </p:oleObj>
              </mc:Choice>
              <mc:Fallback>
                <p:oleObj name="Equation" r:id="rId6" imgW="387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0163" y="2695575"/>
                        <a:ext cx="3873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92448"/>
              </p:ext>
            </p:extLst>
          </p:nvPr>
        </p:nvGraphicFramePr>
        <p:xfrm>
          <a:off x="1293813" y="3141663"/>
          <a:ext cx="389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7" name="Equation" r:id="rId8" imgW="3898800" imgH="901440" progId="Equation.DSMT4">
                  <p:embed/>
                </p:oleObj>
              </mc:Choice>
              <mc:Fallback>
                <p:oleObj name="Equation" r:id="rId8" imgW="38988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3813" y="3141663"/>
                        <a:ext cx="38989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56726"/>
              </p:ext>
            </p:extLst>
          </p:nvPr>
        </p:nvGraphicFramePr>
        <p:xfrm>
          <a:off x="1475656" y="4564484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8" name="Equation" r:id="rId10" imgW="2730240" imgH="520560" progId="Equation.DSMT4">
                  <p:embed/>
                </p:oleObj>
              </mc:Choice>
              <mc:Fallback>
                <p:oleObj name="Equation" r:id="rId10" imgW="2730240" imgH="52056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64484"/>
                        <a:ext cx="2730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42710"/>
              </p:ext>
            </p:extLst>
          </p:nvPr>
        </p:nvGraphicFramePr>
        <p:xfrm>
          <a:off x="1371972" y="5085184"/>
          <a:ext cx="384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9" name="Equation" r:id="rId12" imgW="3848040" imgH="507960" progId="Equation.DSMT4">
                  <p:embed/>
                </p:oleObj>
              </mc:Choice>
              <mc:Fallback>
                <p:oleObj name="Equation" r:id="rId12" imgW="3848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1972" y="5085184"/>
                        <a:ext cx="3848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67890"/>
              </p:ext>
            </p:extLst>
          </p:nvPr>
        </p:nvGraphicFramePr>
        <p:xfrm>
          <a:off x="1397372" y="5661248"/>
          <a:ext cx="382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0" name="Equation" r:id="rId14" imgW="3822480" imgH="939600" progId="Equation.DSMT4">
                  <p:embed/>
                </p:oleObj>
              </mc:Choice>
              <mc:Fallback>
                <p:oleObj name="Equation" r:id="rId14" imgW="3822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97372" y="5661248"/>
                        <a:ext cx="38227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586603"/>
              </p:ext>
            </p:extLst>
          </p:nvPr>
        </p:nvGraphicFramePr>
        <p:xfrm>
          <a:off x="5919192" y="335699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1" name="Equation" r:id="rId16" imgW="380880" imgH="253800" progId="Equation.DSMT4">
                  <p:embed/>
                </p:oleObj>
              </mc:Choice>
              <mc:Fallback>
                <p:oleObj name="Equation" r:id="rId16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19192" y="3356992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19318"/>
              </p:ext>
            </p:extLst>
          </p:nvPr>
        </p:nvGraphicFramePr>
        <p:xfrm>
          <a:off x="5940152" y="5407248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" name="Equation" r:id="rId18" imgW="380880" imgH="253800" progId="Equation.DSMT4">
                  <p:embed/>
                </p:oleObj>
              </mc:Choice>
              <mc:Fallback>
                <p:oleObj name="Equation" r:id="rId18" imgW="380880" imgH="253800" progId="Equation.DSMT4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407248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0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First-Order Differential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(3) </a:t>
            </a:r>
            <a:endParaRPr lang="en-US" altLang="zh-TW" b="0" i="1" dirty="0" smtClean="0">
              <a:latin typeface="Cambria Math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</a:rPr>
              <a:t>                       具唯一解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(4) </a:t>
            </a: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</a:rPr>
              <a:t>                                                                      具唯一解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sz="16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(5)</a:t>
            </a:r>
            <a:r>
              <a:rPr lang="zh-TW" altLang="en-US" dirty="0" smtClean="0">
                <a:latin typeface="+mj-lt"/>
              </a:rPr>
              <a:t> 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>
                <a:latin typeface="+mj-lt"/>
              </a:rPr>
              <a:t> </a:t>
            </a:r>
            <a:r>
              <a:rPr lang="zh-TW" altLang="en-US" dirty="0" smtClean="0">
                <a:latin typeface="+mj-lt"/>
              </a:rPr>
              <a:t>                      不具唯一解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</a:rPr>
              <a:t>      </a:t>
            </a:r>
            <a:r>
              <a:rPr lang="en-US" altLang="zh-TW" dirty="0"/>
              <a:t>(1)  (3)  (4) </a:t>
            </a:r>
            <a:r>
              <a:rPr lang="zh-TW" altLang="zh-TW" dirty="0"/>
              <a:t>具唯一解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97932"/>
              </p:ext>
            </p:extLst>
          </p:nvPr>
        </p:nvGraphicFramePr>
        <p:xfrm>
          <a:off x="1547664" y="2204864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204864"/>
                        <a:ext cx="1308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7567"/>
              </p:ext>
            </p:extLst>
          </p:nvPr>
        </p:nvGraphicFramePr>
        <p:xfrm>
          <a:off x="1547664" y="1612156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" name="Equation" r:id="rId5" imgW="2666880" imgH="520560" progId="Equation.DSMT4">
                  <p:embed/>
                </p:oleObj>
              </mc:Choice>
              <mc:Fallback>
                <p:oleObj name="Equation" r:id="rId5" imgW="2666880" imgH="52056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12156"/>
                        <a:ext cx="266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26780"/>
              </p:ext>
            </p:extLst>
          </p:nvPr>
        </p:nvGraphicFramePr>
        <p:xfrm>
          <a:off x="1524248" y="2692276"/>
          <a:ext cx="347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" name="Equation" r:id="rId7" imgW="3479760" imgH="520560" progId="Equation.DSMT4">
                  <p:embed/>
                </p:oleObj>
              </mc:Choice>
              <mc:Fallback>
                <p:oleObj name="Equation" r:id="rId7" imgW="3479760" imgH="52056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48" y="2692276"/>
                        <a:ext cx="3479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18469"/>
              </p:ext>
            </p:extLst>
          </p:nvPr>
        </p:nvGraphicFramePr>
        <p:xfrm>
          <a:off x="1423020" y="3284984"/>
          <a:ext cx="422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Equation" r:id="rId9" imgW="4228920" imgH="507960" progId="Equation.DSMT4">
                  <p:embed/>
                </p:oleObj>
              </mc:Choice>
              <mc:Fallback>
                <p:oleObj name="Equation" r:id="rId9" imgW="4228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3020" y="3284984"/>
                        <a:ext cx="4229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881381"/>
              </p:ext>
            </p:extLst>
          </p:nvPr>
        </p:nvGraphicFramePr>
        <p:xfrm>
          <a:off x="1403648" y="3929360"/>
          <a:ext cx="398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11" imgW="3987720" imgH="939600" progId="Equation.DSMT4">
                  <p:embed/>
                </p:oleObj>
              </mc:Choice>
              <mc:Fallback>
                <p:oleObj name="Equation" r:id="rId11" imgW="39877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648" y="3929360"/>
                        <a:ext cx="3987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41762"/>
              </p:ext>
            </p:extLst>
          </p:nvPr>
        </p:nvGraphicFramePr>
        <p:xfrm>
          <a:off x="6279232" y="382307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Equation" r:id="rId13" imgW="380880" imgH="253800" progId="Equation.DSMT4">
                  <p:embed/>
                </p:oleObj>
              </mc:Choice>
              <mc:Fallback>
                <p:oleObj name="Equation" r:id="rId13" imgW="380880" imgH="253800" progId="Equation.DSMT4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232" y="3823072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28572"/>
              </p:ext>
            </p:extLst>
          </p:nvPr>
        </p:nvGraphicFramePr>
        <p:xfrm>
          <a:off x="1503040" y="4941168"/>
          <a:ext cx="342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" name="Equation" r:id="rId15" imgW="3429000" imgH="520560" progId="Equation.DSMT4">
                  <p:embed/>
                </p:oleObj>
              </mc:Choice>
              <mc:Fallback>
                <p:oleObj name="Equation" r:id="rId15" imgW="3429000" imgH="52056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040" y="4941168"/>
                        <a:ext cx="342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0173"/>
              </p:ext>
            </p:extLst>
          </p:nvPr>
        </p:nvGraphicFramePr>
        <p:xfrm>
          <a:off x="1475656" y="558924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" name="Equation" r:id="rId17" imgW="1307880" imgH="393480" progId="Equation.DSMT4">
                  <p:embed/>
                </p:oleObj>
              </mc:Choice>
              <mc:Fallback>
                <p:oleObj name="Equation" r:id="rId17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5656" y="5589240"/>
                        <a:ext cx="1308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65994"/>
              </p:ext>
            </p:extLst>
          </p:nvPr>
        </p:nvGraphicFramePr>
        <p:xfrm>
          <a:off x="1043608" y="6165304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8" name="Equation" r:id="rId19" imgW="380880" imgH="253800" progId="Equation.DSMT4">
                  <p:embed/>
                </p:oleObj>
              </mc:Choice>
              <mc:Fallback>
                <p:oleObj name="Equation" r:id="rId19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3608" y="6165304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8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885718"/>
              </p:ext>
            </p:extLst>
          </p:nvPr>
        </p:nvGraphicFramePr>
        <p:xfrm>
          <a:off x="961566" y="2777427"/>
          <a:ext cx="7930914" cy="209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3" imgW="9308880" imgH="1942920" progId="Equation.DSMT4">
                  <p:embed/>
                </p:oleObj>
              </mc:Choice>
              <mc:Fallback>
                <p:oleObj name="Equation" r:id="rId3" imgW="9308880" imgH="194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1566" y="2777427"/>
                        <a:ext cx="7930914" cy="2091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Exact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TW" altLang="en-US" dirty="0" smtClean="0">
                <a:latin typeface="+mj-lt"/>
              </a:rPr>
              <a:t>如何解</a:t>
            </a:r>
            <a:endParaRPr lang="en-US" altLang="zh-TW" i="1" dirty="0" smtClean="0">
              <a:latin typeface="Cambria Math"/>
            </a:endParaRPr>
          </a:p>
          <a:p>
            <a:pPr marL="457200" lvl="1" indent="0">
              <a:buNone/>
            </a:pPr>
            <a:endParaRPr lang="zh-TW" altLang="en-US" dirty="0">
              <a:latin typeface="+mj-lt"/>
            </a:endParaRPr>
          </a:p>
        </p:txBody>
      </p:sp>
      <p:cxnSp>
        <p:nvCxnSpPr>
          <p:cNvPr id="2050" name="AutoShape 2"/>
          <p:cNvCxnSpPr>
            <a:cxnSpLocks noChangeShapeType="1"/>
          </p:cNvCxnSpPr>
          <p:nvPr/>
        </p:nvCxnSpPr>
        <p:spPr bwMode="auto">
          <a:xfrm>
            <a:off x="2411760" y="3789040"/>
            <a:ext cx="3600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355976" y="3573016"/>
            <a:ext cx="420985" cy="374209"/>
          </a:xfrm>
          <a:prstGeom prst="star5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>
            <a:off x="6300192" y="3789040"/>
            <a:ext cx="2664296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"/>
          <p:cNvCxnSpPr>
            <a:cxnSpLocks noChangeShapeType="1"/>
          </p:cNvCxnSpPr>
          <p:nvPr/>
        </p:nvCxnSpPr>
        <p:spPr bwMode="auto">
          <a:xfrm>
            <a:off x="2266781" y="4869159"/>
            <a:ext cx="243817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275374" y="4682055"/>
            <a:ext cx="420985" cy="374209"/>
          </a:xfrm>
          <a:prstGeom prst="star5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16" name="AutoShape 4"/>
          <p:cNvCxnSpPr>
            <a:cxnSpLocks noChangeShapeType="1"/>
          </p:cNvCxnSpPr>
          <p:nvPr/>
        </p:nvCxnSpPr>
        <p:spPr bwMode="auto">
          <a:xfrm>
            <a:off x="5364088" y="4869160"/>
            <a:ext cx="2376264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755576" y="5359964"/>
            <a:ext cx="7776864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      Mean-Value-Theorem  </a:t>
            </a:r>
            <a:r>
              <a:rPr lang="zh-TW" altLang="en-US" sz="2400" dirty="0" smtClean="0">
                <a:latin typeface="+mj-lt"/>
              </a:rPr>
              <a:t>均值定理</a:t>
            </a:r>
            <a:endParaRPr lang="en-US" altLang="zh-TW" sz="2400" dirty="0" smtClean="0">
              <a:latin typeface="+mj-lt"/>
            </a:endParaRPr>
          </a:p>
          <a:p>
            <a:endParaRPr lang="en-US" altLang="zh-TW" sz="2400" dirty="0" smtClean="0">
              <a:latin typeface="+mj-lt"/>
            </a:endParaRPr>
          </a:p>
          <a:p>
            <a:r>
              <a:rPr lang="zh-TW" altLang="en-US" sz="2400" dirty="0" smtClean="0">
                <a:latin typeface="+mj-lt"/>
              </a:rPr>
              <a:t>      </a:t>
            </a:r>
            <a:endParaRPr lang="en-US" altLang="zh-TW" sz="2400" dirty="0" smtClean="0">
              <a:latin typeface="+mj-lt"/>
            </a:endParaRPr>
          </a:p>
          <a:p>
            <a:endParaRPr lang="zh-TW" altLang="en-US" sz="1200" dirty="0">
              <a:latin typeface="+mj-lt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827584" y="5427390"/>
            <a:ext cx="360040" cy="320036"/>
          </a:xfrm>
          <a:prstGeom prst="star5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21413"/>
              </p:ext>
            </p:extLst>
          </p:nvPr>
        </p:nvGraphicFramePr>
        <p:xfrm>
          <a:off x="915020" y="2217812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5" imgW="4736880" imgH="419040" progId="Equation.DSMT4">
                  <p:embed/>
                </p:oleObj>
              </mc:Choice>
              <mc:Fallback>
                <p:oleObj name="Equation" r:id="rId5" imgW="473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020" y="2217812"/>
                        <a:ext cx="4737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40616"/>
              </p:ext>
            </p:extLst>
          </p:nvPr>
        </p:nvGraphicFramePr>
        <p:xfrm>
          <a:off x="1235075" y="5810250"/>
          <a:ext cx="69262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7" imgW="8038800" imgH="1371600" progId="Equation.DSMT4">
                  <p:embed/>
                </p:oleObj>
              </mc:Choice>
              <mc:Fallback>
                <p:oleObj name="Equation" r:id="rId7" imgW="80388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5075" y="5810250"/>
                        <a:ext cx="6926263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1453"/>
              </p:ext>
            </p:extLst>
          </p:nvPr>
        </p:nvGraphicFramePr>
        <p:xfrm>
          <a:off x="1979712" y="1700213"/>
          <a:ext cx="488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9" imgW="4889160" imgH="393480" progId="Equation.DSMT4">
                  <p:embed/>
                </p:oleObj>
              </mc:Choice>
              <mc:Fallback>
                <p:oleObj name="Equation" r:id="rId9" imgW="4889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712" y="1700213"/>
                        <a:ext cx="4889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1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zh-TW" b="0" dirty="0" smtClean="0">
              <a:latin typeface="+mj-lt"/>
            </a:endParaRPr>
          </a:p>
          <a:p>
            <a:pPr marL="0" lvl="1" indent="0">
              <a:buNone/>
            </a:pPr>
            <a:endParaRPr lang="en-US" altLang="zh-TW" b="0" dirty="0" smtClean="0">
              <a:latin typeface="+mj-lt"/>
            </a:endParaRPr>
          </a:p>
          <a:p>
            <a:pPr marL="0" indent="0">
              <a:buNone/>
            </a:pPr>
            <a:endParaRPr lang="zh-TW" altLang="en-US" sz="28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892300"/>
              </p:ext>
            </p:extLst>
          </p:nvPr>
        </p:nvGraphicFramePr>
        <p:xfrm>
          <a:off x="755576" y="1700808"/>
          <a:ext cx="57404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3" imgW="5740200" imgH="2450880" progId="Equation.DSMT4">
                  <p:embed/>
                </p:oleObj>
              </mc:Choice>
              <mc:Fallback>
                <p:oleObj name="Equation" r:id="rId3" imgW="574020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700808"/>
                        <a:ext cx="57404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84716"/>
              </p:ext>
            </p:extLst>
          </p:nvPr>
        </p:nvGraphicFramePr>
        <p:xfrm>
          <a:off x="793948" y="4196804"/>
          <a:ext cx="7810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5" imgW="7810200" imgH="1968480" progId="Equation.DSMT4">
                  <p:embed/>
                </p:oleObj>
              </mc:Choice>
              <mc:Fallback>
                <p:oleObj name="Equation" r:id="rId5" imgW="781020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948" y="4196804"/>
                        <a:ext cx="78105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7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 smtClean="0">
              <a:latin typeface="+mj-lt"/>
            </a:endParaRPr>
          </a:p>
          <a:p>
            <a:pPr marL="0" indent="0">
              <a:buNone/>
            </a:pPr>
            <a:endParaRPr lang="en-US" altLang="zh-TW" sz="2800" dirty="0">
              <a:latin typeface="+mj-lt"/>
            </a:endParaRPr>
          </a:p>
          <a:p>
            <a:pPr marL="0" indent="0">
              <a:buNone/>
            </a:pPr>
            <a:endParaRPr lang="en-US" altLang="zh-TW" sz="2800" dirty="0">
              <a:latin typeface="+mj-lt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+mj-lt"/>
              </a:rPr>
              <a:t>經過比較</a:t>
            </a:r>
            <a:r>
              <a:rPr lang="en-US" altLang="zh-TW" sz="2800" dirty="0" smtClean="0">
                <a:latin typeface="+mj-lt"/>
              </a:rPr>
              <a:t>(1)</a:t>
            </a:r>
            <a:r>
              <a:rPr lang="zh-TW" altLang="en-US" sz="2800" dirty="0" smtClean="0">
                <a:latin typeface="+mj-lt"/>
              </a:rPr>
              <a:t>及</a:t>
            </a:r>
            <a:r>
              <a:rPr lang="en-US" altLang="zh-TW" sz="2800" dirty="0" smtClean="0">
                <a:latin typeface="+mj-lt"/>
              </a:rPr>
              <a:t>(2)</a:t>
            </a:r>
            <a:r>
              <a:rPr lang="zh-TW" altLang="en-US" sz="2800" dirty="0" smtClean="0">
                <a:latin typeface="+mj-lt"/>
              </a:rPr>
              <a:t>式</a:t>
            </a:r>
            <a:r>
              <a:rPr lang="zh-TW" altLang="en-US" sz="2400" dirty="0" smtClean="0">
                <a:latin typeface="+mj-lt"/>
              </a:rPr>
              <a:t>，</a:t>
            </a:r>
            <a:r>
              <a:rPr lang="zh-TW" altLang="en-US" sz="2800" dirty="0" smtClean="0">
                <a:latin typeface="+mj-lt"/>
              </a:rPr>
              <a:t>決定          和</a:t>
            </a:r>
            <a:endParaRPr lang="en-US" altLang="zh-TW" sz="2800" dirty="0" smtClean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59043"/>
              </p:ext>
            </p:extLst>
          </p:nvPr>
        </p:nvGraphicFramePr>
        <p:xfrm>
          <a:off x="539552" y="1700808"/>
          <a:ext cx="538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3" imgW="5384520" imgH="990360" progId="Equation.DSMT4">
                  <p:embed/>
                </p:oleObj>
              </mc:Choice>
              <mc:Fallback>
                <p:oleObj name="Equation" r:id="rId3" imgW="53845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5384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68498"/>
              </p:ext>
            </p:extLst>
          </p:nvPr>
        </p:nvGraphicFramePr>
        <p:xfrm>
          <a:off x="611560" y="378904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5" imgW="2006280" imgH="393480" progId="Equation.DSMT4">
                  <p:embed/>
                </p:oleObj>
              </mc:Choice>
              <mc:Fallback>
                <p:oleObj name="Equation" r:id="rId5" imgW="2006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789040"/>
                        <a:ext cx="2006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63850"/>
              </p:ext>
            </p:extLst>
          </p:nvPr>
        </p:nvGraphicFramePr>
        <p:xfrm>
          <a:off x="4568180" y="3212976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8180" y="3212976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66149"/>
              </p:ext>
            </p:extLst>
          </p:nvPr>
        </p:nvGraphicFramePr>
        <p:xfrm>
          <a:off x="5724128" y="3212976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128" y="3212976"/>
                        <a:ext cx="685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5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Q : </a:t>
            </a:r>
            <a:r>
              <a:rPr lang="zh-TW" altLang="zh-TW" dirty="0">
                <a:latin typeface="+mj-lt"/>
              </a:rPr>
              <a:t>如何知道</a:t>
            </a:r>
            <a:r>
              <a:rPr lang="en-US" altLang="zh-TW" dirty="0">
                <a:latin typeface="+mj-lt"/>
              </a:rPr>
              <a:t> (A) </a:t>
            </a:r>
            <a:r>
              <a:rPr lang="en-US" altLang="zh-TW" dirty="0" smtClean="0">
                <a:latin typeface="Times New Roman"/>
                <a:cs typeface="Times New Roman"/>
              </a:rPr>
              <a:t>→</a:t>
            </a:r>
            <a:r>
              <a:rPr lang="zh-TW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>
                <a:latin typeface="+mj-lt"/>
              </a:rPr>
              <a:t>B) </a:t>
            </a:r>
            <a:r>
              <a:rPr lang="zh-TW" altLang="zh-TW" dirty="0">
                <a:latin typeface="+mj-lt"/>
              </a:rPr>
              <a:t>只有微分而已</a:t>
            </a:r>
            <a:r>
              <a:rPr lang="en-US" altLang="zh-TW" dirty="0">
                <a:latin typeface="+mj-lt"/>
              </a:rPr>
              <a:t> ?</a:t>
            </a: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2800" b="0" dirty="0">
                <a:latin typeface="+mj-lt"/>
              </a:rPr>
              <a:t> </a:t>
            </a:r>
            <a:r>
              <a:rPr lang="en-US" altLang="zh-TW" sz="2800" b="0" dirty="0" smtClean="0">
                <a:latin typeface="+mj-lt"/>
              </a:rPr>
              <a:t>           </a:t>
            </a:r>
          </a:p>
          <a:p>
            <a:pPr marL="0" indent="0">
              <a:buNone/>
            </a:pPr>
            <a:endParaRPr lang="en-US" altLang="zh-TW" sz="2800" dirty="0">
              <a:latin typeface="+mj-lt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sz="2000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</a:rPr>
              <a:t>假設             具有連續二階偏導數</a:t>
            </a: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</a:rPr>
              <a:t>則稱此微分方程式為</a:t>
            </a:r>
            <a:r>
              <a:rPr lang="en-US" altLang="zh-TW" dirty="0" smtClean="0">
                <a:latin typeface="+mj-lt"/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正合</a:t>
            </a:r>
            <a:r>
              <a:rPr lang="en-US" altLang="zh-TW" dirty="0" smtClean="0">
                <a:latin typeface="+mj-lt"/>
              </a:rPr>
              <a:t>”(Exact)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83019"/>
              </p:ext>
            </p:extLst>
          </p:nvPr>
        </p:nvGraphicFramePr>
        <p:xfrm>
          <a:off x="1322660" y="2146672"/>
          <a:ext cx="6129660" cy="182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3" imgW="6489360" imgH="1930320" progId="Equation.DSMT4">
                  <p:embed/>
                </p:oleObj>
              </mc:Choice>
              <mc:Fallback>
                <p:oleObj name="Equation" r:id="rId3" imgW="648936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660" y="2146672"/>
                        <a:ext cx="6129660" cy="182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573531"/>
              </p:ext>
            </p:extLst>
          </p:nvPr>
        </p:nvGraphicFramePr>
        <p:xfrm>
          <a:off x="1043608" y="4691484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5" imgW="3898800" imgH="393480" progId="Equation.DSMT4">
                  <p:embed/>
                </p:oleObj>
              </mc:Choice>
              <mc:Fallback>
                <p:oleObj name="Equation" r:id="rId5" imgW="389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4691484"/>
                        <a:ext cx="3898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79159"/>
              </p:ext>
            </p:extLst>
          </p:nvPr>
        </p:nvGraphicFramePr>
        <p:xfrm>
          <a:off x="1043608" y="5229200"/>
          <a:ext cx="367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7" imgW="3670200" imgH="901440" progId="Equation.DSMT4">
                  <p:embed/>
                </p:oleObj>
              </mc:Choice>
              <mc:Fallback>
                <p:oleObj name="Equation" r:id="rId7" imgW="36702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5229200"/>
                        <a:ext cx="36703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00750"/>
              </p:ext>
            </p:extLst>
          </p:nvPr>
        </p:nvGraphicFramePr>
        <p:xfrm>
          <a:off x="1763688" y="4149080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688" y="4149080"/>
                        <a:ext cx="977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+mj-lt"/>
                <a:ea typeface="+mj-ea"/>
              </a:rPr>
              <a:t>Linear D.E. </a:t>
            </a:r>
            <a:r>
              <a:rPr lang="zh-TW" altLang="zh-TW" dirty="0">
                <a:latin typeface="+mj-lt"/>
                <a:ea typeface="+mj-ea"/>
              </a:rPr>
              <a:t>線性微分方程式，不具有下列任何一</a:t>
            </a:r>
            <a:r>
              <a:rPr lang="zh-TW" altLang="zh-TW" dirty="0" smtClean="0">
                <a:latin typeface="+mj-lt"/>
                <a:ea typeface="+mj-ea"/>
              </a:rPr>
              <a:t>項</a:t>
            </a:r>
            <a:endParaRPr lang="en-US" altLang="zh-TW" dirty="0" smtClean="0"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  <a:ea typeface="+mj-ea"/>
              </a:rPr>
              <a:t>1</a:t>
            </a:r>
            <a:r>
              <a:rPr lang="en-US" altLang="zh-TW" dirty="0">
                <a:latin typeface="+mj-lt"/>
                <a:ea typeface="+mj-ea"/>
              </a:rPr>
              <a:t>.</a:t>
            </a:r>
            <a:r>
              <a:rPr lang="zh-TW" altLang="zh-TW" dirty="0">
                <a:latin typeface="+mj-lt"/>
                <a:ea typeface="+mj-ea"/>
              </a:rPr>
              <a:t>因變數的自乘項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  <a:ea typeface="+mj-ea"/>
              </a:rPr>
              <a:t>2</a:t>
            </a:r>
            <a:r>
              <a:rPr lang="en-US" altLang="zh-TW" dirty="0">
                <a:latin typeface="+mj-lt"/>
                <a:ea typeface="+mj-ea"/>
              </a:rPr>
              <a:t>.</a:t>
            </a:r>
            <a:r>
              <a:rPr lang="zh-TW" altLang="zh-TW" dirty="0">
                <a:latin typeface="+mj-lt"/>
                <a:ea typeface="+mj-ea"/>
              </a:rPr>
              <a:t>因變數導數的自乘項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  <a:ea typeface="+mj-ea"/>
              </a:rPr>
              <a:t>3</a:t>
            </a:r>
            <a:r>
              <a:rPr lang="en-US" altLang="zh-TW" dirty="0">
                <a:latin typeface="+mj-lt"/>
                <a:ea typeface="+mj-ea"/>
              </a:rPr>
              <a:t>.</a:t>
            </a:r>
            <a:r>
              <a:rPr lang="zh-TW" altLang="zh-TW" dirty="0">
                <a:latin typeface="+mj-lt"/>
                <a:ea typeface="+mj-ea"/>
              </a:rPr>
              <a:t>因變數及其導數的互乘項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+mj-ea"/>
              </a:rPr>
              <a:t>    </a:t>
            </a:r>
            <a:r>
              <a:rPr lang="zh-TW" altLang="zh-TW" dirty="0" smtClean="0">
                <a:latin typeface="+mj-lt"/>
                <a:ea typeface="+mj-ea"/>
              </a:rPr>
              <a:t>則</a:t>
            </a:r>
            <a:r>
              <a:rPr lang="zh-TW" altLang="zh-TW" dirty="0">
                <a:latin typeface="+mj-lt"/>
                <a:ea typeface="+mj-ea"/>
              </a:rPr>
              <a:t>稱為線性微分方程式；反之，若一</a:t>
            </a:r>
            <a:r>
              <a:rPr lang="zh-TW" altLang="zh-TW" dirty="0" smtClean="0">
                <a:latin typeface="+mj-lt"/>
                <a:ea typeface="+mj-ea"/>
              </a:rPr>
              <a:t>微分</a:t>
            </a:r>
            <a:endParaRPr lang="en-US" altLang="zh-TW" dirty="0" smtClean="0"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  <a:ea typeface="+mj-ea"/>
              </a:rPr>
              <a:t> </a:t>
            </a:r>
            <a:r>
              <a:rPr lang="en-US" altLang="zh-TW" dirty="0" smtClean="0">
                <a:latin typeface="+mj-lt"/>
                <a:ea typeface="+mj-ea"/>
              </a:rPr>
              <a:t>   </a:t>
            </a:r>
            <a:r>
              <a:rPr lang="zh-TW" altLang="zh-TW" dirty="0" smtClean="0">
                <a:latin typeface="+mj-lt"/>
                <a:ea typeface="+mj-ea"/>
              </a:rPr>
              <a:t>方程式</a:t>
            </a:r>
            <a:r>
              <a:rPr lang="zh-TW" altLang="zh-TW" dirty="0">
                <a:latin typeface="+mj-lt"/>
                <a:ea typeface="+mj-ea"/>
              </a:rPr>
              <a:t>，具有上述</a:t>
            </a:r>
            <a:r>
              <a:rPr lang="en-US" altLang="zh-TW" dirty="0">
                <a:latin typeface="+mj-lt"/>
                <a:ea typeface="+mj-ea"/>
              </a:rPr>
              <a:t>1,2,3</a:t>
            </a:r>
            <a:r>
              <a:rPr lang="zh-TW" altLang="zh-TW" dirty="0">
                <a:latin typeface="+mj-lt"/>
                <a:ea typeface="+mj-ea"/>
              </a:rPr>
              <a:t>中任何一項，即</a:t>
            </a:r>
            <a:r>
              <a:rPr lang="zh-TW" altLang="zh-TW" dirty="0" smtClean="0">
                <a:latin typeface="+mj-lt"/>
                <a:ea typeface="+mj-ea"/>
              </a:rPr>
              <a:t>稱</a:t>
            </a:r>
            <a:endParaRPr lang="en-US" altLang="zh-TW" dirty="0" smtClean="0"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  <a:ea typeface="+mj-ea"/>
              </a:rPr>
              <a:t> </a:t>
            </a:r>
            <a:r>
              <a:rPr lang="en-US" altLang="zh-TW" dirty="0" smtClean="0">
                <a:latin typeface="+mj-lt"/>
                <a:ea typeface="+mj-ea"/>
              </a:rPr>
              <a:t>   </a:t>
            </a:r>
            <a:r>
              <a:rPr lang="zh-TW" altLang="zh-TW" dirty="0" smtClean="0">
                <a:latin typeface="+mj-lt"/>
                <a:ea typeface="+mj-ea"/>
              </a:rPr>
              <a:t>為</a:t>
            </a:r>
            <a:r>
              <a:rPr lang="zh-TW" altLang="zh-TW" dirty="0">
                <a:latin typeface="+mj-lt"/>
                <a:ea typeface="+mj-ea"/>
              </a:rPr>
              <a:t>非線性</a:t>
            </a:r>
            <a:r>
              <a:rPr lang="en-US" altLang="zh-TW" dirty="0">
                <a:latin typeface="+mj-lt"/>
                <a:ea typeface="+mj-ea"/>
              </a:rPr>
              <a:t>D.E.</a:t>
            </a:r>
            <a:r>
              <a:rPr lang="zh-TW" altLang="zh-TW" dirty="0">
                <a:latin typeface="+mj-lt"/>
                <a:ea typeface="+mj-ea"/>
              </a:rPr>
              <a:t>。</a:t>
            </a:r>
          </a:p>
          <a:p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例</a:t>
            </a:r>
            <a:r>
              <a:rPr lang="en-US" altLang="zh-TW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en-US" altLang="zh-TW" b="0" dirty="0" smtClean="0">
              <a:latin typeface="+mj-lt"/>
            </a:endParaRPr>
          </a:p>
          <a:p>
            <a:pPr marL="0" indent="0">
              <a:buNone/>
            </a:pPr>
            <a:endParaRPr lang="en-US" altLang="zh-TW" b="0" dirty="0" smtClean="0">
              <a:latin typeface="+mj-lt"/>
            </a:endParaRPr>
          </a:p>
          <a:p>
            <a:pPr marL="0" indent="0">
              <a:buNone/>
            </a:pPr>
            <a:endParaRPr lang="zh-TW" altLang="en-US" sz="28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816394"/>
              </p:ext>
            </p:extLst>
          </p:nvPr>
        </p:nvGraphicFramePr>
        <p:xfrm>
          <a:off x="971599" y="2204864"/>
          <a:ext cx="305488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99" y="2204864"/>
                        <a:ext cx="305488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05579"/>
              </p:ext>
            </p:extLst>
          </p:nvPr>
        </p:nvGraphicFramePr>
        <p:xfrm>
          <a:off x="987524" y="3284984"/>
          <a:ext cx="56007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5" imgW="5600520" imgH="2450880" progId="Equation.DSMT4">
                  <p:embed/>
                </p:oleObj>
              </mc:Choice>
              <mc:Fallback>
                <p:oleObj name="Equation" r:id="rId5" imgW="560052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524" y="3284984"/>
                        <a:ext cx="56007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7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例</a:t>
            </a:r>
            <a:r>
              <a:rPr lang="en-US" altLang="zh-TW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     </a:t>
            </a:r>
          </a:p>
          <a:p>
            <a:pPr marL="0" indent="0">
              <a:buNone/>
            </a:pPr>
            <a:endParaRPr lang="en-US" altLang="zh-TW" sz="2800" b="0" dirty="0" smtClean="0">
              <a:latin typeface="+mj-lt"/>
            </a:endParaRPr>
          </a:p>
          <a:p>
            <a:pPr marL="0" indent="0">
              <a:buNone/>
            </a:pP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95076"/>
              </p:ext>
            </p:extLst>
          </p:nvPr>
        </p:nvGraphicFramePr>
        <p:xfrm>
          <a:off x="971600" y="2132856"/>
          <a:ext cx="453650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3" imgW="3771720" imgH="419040" progId="Equation.DSMT4">
                  <p:embed/>
                </p:oleObj>
              </mc:Choice>
              <mc:Fallback>
                <p:oleObj name="Equation" r:id="rId3" imgW="3771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132856"/>
                        <a:ext cx="453650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345662"/>
              </p:ext>
            </p:extLst>
          </p:nvPr>
        </p:nvGraphicFramePr>
        <p:xfrm>
          <a:off x="971600" y="2778100"/>
          <a:ext cx="51689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5" imgW="5168880" imgH="2450880" progId="Equation.DSMT4">
                  <p:embed/>
                </p:oleObj>
              </mc:Choice>
              <mc:Fallback>
                <p:oleObj name="Equation" r:id="rId5" imgW="516888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778100"/>
                        <a:ext cx="51689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25013"/>
              </p:ext>
            </p:extLst>
          </p:nvPr>
        </p:nvGraphicFramePr>
        <p:xfrm>
          <a:off x="995288" y="5297760"/>
          <a:ext cx="436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7" imgW="4368600" imgH="1371600" progId="Equation.DSMT4">
                  <p:embed/>
                </p:oleObj>
              </mc:Choice>
              <mc:Fallback>
                <p:oleObj name="Equation" r:id="rId7" imgW="43686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5288" y="5297760"/>
                        <a:ext cx="43688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9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Equation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76010"/>
              </p:ext>
            </p:extLst>
          </p:nvPr>
        </p:nvGraphicFramePr>
        <p:xfrm>
          <a:off x="1115615" y="1916832"/>
          <a:ext cx="4575043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3" imgW="4406760" imgH="3606480" progId="Equation.DSMT4">
                  <p:embed/>
                </p:oleObj>
              </mc:Choice>
              <mc:Fallback>
                <p:oleObj name="Equation" r:id="rId3" imgW="4406760" imgH="3606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5" y="1916832"/>
                        <a:ext cx="4575043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Differential </a:t>
            </a:r>
            <a:r>
              <a:rPr lang="en-US" altLang="zh-TW" dirty="0"/>
              <a:t>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7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例</a:t>
            </a:r>
            <a:r>
              <a:rPr lang="en-US" altLang="zh-TW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(1)                                     </a:t>
            </a:r>
            <a:r>
              <a:rPr lang="zh-TW" altLang="en-US" sz="2400" dirty="0" smtClean="0">
                <a:latin typeface="+mj-lt"/>
              </a:rPr>
              <a:t>線性</a:t>
            </a:r>
            <a:r>
              <a:rPr lang="en-US" altLang="zh-TW" sz="2400" dirty="0" smtClean="0">
                <a:latin typeface="+mj-lt"/>
              </a:rPr>
              <a:t>2</a:t>
            </a:r>
            <a:r>
              <a:rPr lang="zh-TW" altLang="en-US" sz="2400" dirty="0" smtClean="0">
                <a:latin typeface="+mj-lt"/>
              </a:rPr>
              <a:t>階</a:t>
            </a:r>
            <a:r>
              <a:rPr lang="en-US" altLang="zh-TW" sz="2400" dirty="0" smtClean="0">
                <a:latin typeface="+mj-lt"/>
              </a:rPr>
              <a:t>1</a:t>
            </a:r>
            <a:r>
              <a:rPr lang="zh-TW" altLang="en-US" sz="2400" dirty="0" smtClean="0">
                <a:latin typeface="+mj-lt"/>
              </a:rPr>
              <a:t>次</a:t>
            </a:r>
            <a:r>
              <a:rPr lang="en-US" altLang="zh-TW" sz="2400" dirty="0" smtClean="0">
                <a:latin typeface="+mj-lt"/>
              </a:rPr>
              <a:t>O.D.E</a:t>
            </a: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(2) </a:t>
            </a:r>
          </a:p>
          <a:p>
            <a:pPr marL="0" indent="0">
              <a:buNone/>
            </a:pPr>
            <a:r>
              <a:rPr lang="en-US" altLang="zh-TW" sz="3600" dirty="0" smtClean="0">
                <a:latin typeface="+mj-lt"/>
              </a:rPr>
              <a:t>      </a:t>
            </a:r>
            <a:r>
              <a:rPr lang="zh-TW" altLang="en-US" sz="2400" dirty="0" smtClean="0">
                <a:latin typeface="+mj-lt"/>
              </a:rPr>
              <a:t>非線性</a:t>
            </a:r>
            <a:r>
              <a:rPr lang="en-US" altLang="zh-TW" sz="2400" dirty="0" smtClean="0">
                <a:latin typeface="+mj-lt"/>
              </a:rPr>
              <a:t>(Disobey#3)</a:t>
            </a:r>
            <a:r>
              <a:rPr lang="zh-TW" altLang="en-US" sz="2400" dirty="0" smtClean="0">
                <a:latin typeface="+mj-lt"/>
              </a:rPr>
              <a:t>，</a:t>
            </a:r>
            <a:r>
              <a:rPr lang="en-US" altLang="zh-TW" sz="2400" dirty="0" smtClean="0">
                <a:latin typeface="+mj-lt"/>
              </a:rPr>
              <a:t>1</a:t>
            </a:r>
            <a:r>
              <a:rPr lang="zh-TW" altLang="en-US" sz="2400" dirty="0" smtClean="0">
                <a:latin typeface="+mj-lt"/>
              </a:rPr>
              <a:t>階</a:t>
            </a:r>
            <a:r>
              <a:rPr lang="en-US" altLang="zh-TW" sz="2400" dirty="0" smtClean="0">
                <a:latin typeface="+mj-lt"/>
              </a:rPr>
              <a:t>1</a:t>
            </a:r>
            <a:r>
              <a:rPr lang="zh-TW" altLang="en-US" sz="2400" dirty="0" smtClean="0">
                <a:latin typeface="+mj-lt"/>
              </a:rPr>
              <a:t>次</a:t>
            </a:r>
            <a:r>
              <a:rPr lang="en-US" altLang="zh-TW" sz="2400" dirty="0" smtClean="0">
                <a:latin typeface="+mj-lt"/>
              </a:rPr>
              <a:t>P.D.E.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(3)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       </a:t>
            </a:r>
            <a:r>
              <a:rPr lang="zh-TW" altLang="en-US" sz="2400" dirty="0" smtClean="0">
                <a:latin typeface="+mj-lt"/>
              </a:rPr>
              <a:t>線性</a:t>
            </a:r>
            <a:r>
              <a:rPr lang="en-US" altLang="zh-TW" sz="2400" dirty="0" smtClean="0">
                <a:latin typeface="+mj-lt"/>
              </a:rPr>
              <a:t>(</a:t>
            </a:r>
            <a:r>
              <a:rPr lang="en-US" altLang="zh-TW" sz="2400" i="1" dirty="0" smtClean="0">
                <a:latin typeface="+mj-lt"/>
              </a:rPr>
              <a:t>x</a:t>
            </a:r>
            <a:r>
              <a:rPr lang="zh-TW" altLang="en-US" sz="2400" dirty="0" smtClean="0">
                <a:latin typeface="+mj-lt"/>
              </a:rPr>
              <a:t>是自變數</a:t>
            </a:r>
            <a:r>
              <a:rPr lang="en-US" altLang="zh-TW" sz="2400" dirty="0" smtClean="0">
                <a:latin typeface="+mj-lt"/>
              </a:rPr>
              <a:t>)</a:t>
            </a:r>
            <a:r>
              <a:rPr lang="zh-TW" altLang="en-US" sz="2400" dirty="0" smtClean="0">
                <a:latin typeface="+mj-lt"/>
              </a:rPr>
              <a:t>，</a:t>
            </a:r>
            <a:r>
              <a:rPr lang="en-US" altLang="zh-TW" sz="2400" dirty="0" smtClean="0">
                <a:latin typeface="+mj-lt"/>
              </a:rPr>
              <a:t>2</a:t>
            </a:r>
            <a:r>
              <a:rPr lang="zh-TW" altLang="en-US" sz="2400" dirty="0" smtClean="0">
                <a:latin typeface="+mj-lt"/>
              </a:rPr>
              <a:t>階</a:t>
            </a:r>
            <a:r>
              <a:rPr lang="en-US" altLang="zh-TW" sz="2400" dirty="0" smtClean="0">
                <a:latin typeface="+mj-lt"/>
              </a:rPr>
              <a:t>1</a:t>
            </a:r>
            <a:r>
              <a:rPr lang="zh-TW" altLang="en-US" sz="2400" dirty="0" smtClean="0">
                <a:latin typeface="+mj-lt"/>
              </a:rPr>
              <a:t>次</a:t>
            </a:r>
            <a:r>
              <a:rPr lang="en-US" altLang="zh-TW" sz="2400" dirty="0" smtClean="0">
                <a:latin typeface="+mj-lt"/>
              </a:rPr>
              <a:t>P.D.E.</a:t>
            </a:r>
            <a:endParaRPr lang="en-US" altLang="zh-TW" sz="2400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(4)                                                  </a:t>
            </a:r>
            <a:r>
              <a:rPr lang="zh-TW" altLang="en-US" sz="2400" dirty="0" smtClean="0">
                <a:latin typeface="+mj-lt"/>
              </a:rPr>
              <a:t>線性</a:t>
            </a:r>
            <a:r>
              <a:rPr lang="en-US" altLang="zh-TW" sz="2400" dirty="0" smtClean="0">
                <a:latin typeface="+mj-lt"/>
              </a:rPr>
              <a:t>3</a:t>
            </a:r>
            <a:r>
              <a:rPr lang="zh-TW" altLang="en-US" sz="2400" dirty="0" smtClean="0">
                <a:latin typeface="+mj-lt"/>
              </a:rPr>
              <a:t>階</a:t>
            </a:r>
            <a:r>
              <a:rPr lang="en-US" altLang="zh-TW" sz="2400" dirty="0" smtClean="0">
                <a:latin typeface="+mj-lt"/>
              </a:rPr>
              <a:t>1</a:t>
            </a:r>
            <a:r>
              <a:rPr lang="zh-TW" altLang="en-US" sz="2400" dirty="0" smtClean="0">
                <a:latin typeface="+mj-lt"/>
              </a:rPr>
              <a:t>次</a:t>
            </a:r>
            <a:r>
              <a:rPr lang="en-US" altLang="zh-TW" sz="2400" dirty="0" smtClean="0">
                <a:latin typeface="+mj-lt"/>
              </a:rPr>
              <a:t>O.D.E.</a:t>
            </a: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25696"/>
              </p:ext>
            </p:extLst>
          </p:nvPr>
        </p:nvGraphicFramePr>
        <p:xfrm>
          <a:off x="1115616" y="2276872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Equation" r:id="rId3" imgW="3162240" imgH="457200" progId="Equation.DSMT4">
                  <p:embed/>
                </p:oleObj>
              </mc:Choice>
              <mc:Fallback>
                <p:oleObj name="Equation" r:id="rId3" imgW="3162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276872"/>
                        <a:ext cx="3162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15948"/>
              </p:ext>
            </p:extLst>
          </p:nvPr>
        </p:nvGraphicFramePr>
        <p:xfrm>
          <a:off x="1115616" y="3212976"/>
          <a:ext cx="5688632" cy="90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Equation" r:id="rId5" imgW="5854680" imgH="927000" progId="Equation.DSMT4">
                  <p:embed/>
                </p:oleObj>
              </mc:Choice>
              <mc:Fallback>
                <p:oleObj name="Equation" r:id="rId5" imgW="58546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3212976"/>
                        <a:ext cx="5688632" cy="900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90960"/>
              </p:ext>
            </p:extLst>
          </p:nvPr>
        </p:nvGraphicFramePr>
        <p:xfrm>
          <a:off x="611560" y="418311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Equation" r:id="rId7" imgW="380880" imgH="253800" progId="Equation.DSMT4">
                  <p:embed/>
                </p:oleObj>
              </mc:Choice>
              <mc:Fallback>
                <p:oleObj name="Equation" r:id="rId7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4183112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60791"/>
              </p:ext>
            </p:extLst>
          </p:nvPr>
        </p:nvGraphicFramePr>
        <p:xfrm>
          <a:off x="1259631" y="4509120"/>
          <a:ext cx="4248473" cy="84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Equation" r:id="rId9" imgW="4508280" imgH="901440" progId="Equation.DSMT4">
                  <p:embed/>
                </p:oleObj>
              </mc:Choice>
              <mc:Fallback>
                <p:oleObj name="Equation" r:id="rId9" imgW="45082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631" y="4509120"/>
                        <a:ext cx="4248473" cy="84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33642"/>
              </p:ext>
            </p:extLst>
          </p:nvPr>
        </p:nvGraphicFramePr>
        <p:xfrm>
          <a:off x="611560" y="5445224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Equation" r:id="rId11" imgW="380880" imgH="253800" progId="Equation.DSMT4">
                  <p:embed/>
                </p:oleObj>
              </mc:Choice>
              <mc:Fallback>
                <p:oleObj name="Equation" r:id="rId11" imgW="380880" imgH="2538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45224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78622"/>
              </p:ext>
            </p:extLst>
          </p:nvPr>
        </p:nvGraphicFramePr>
        <p:xfrm>
          <a:off x="1187624" y="5877272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Equation" r:id="rId13" imgW="4330440" imgH="419040" progId="Equation.DSMT4">
                  <p:embed/>
                </p:oleObj>
              </mc:Choice>
              <mc:Fallback>
                <p:oleObj name="Equation" r:id="rId13" imgW="433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7624" y="5877272"/>
                        <a:ext cx="4330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3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Differential </a:t>
            </a:r>
            <a:r>
              <a:rPr lang="en-US" altLang="zh-TW" dirty="0"/>
              <a:t>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0"/>
            <a:r>
              <a:rPr lang="zh-TW" altLang="zh-TW" sz="2800" dirty="0" smtClean="0">
                <a:latin typeface="+mj-lt"/>
              </a:rPr>
              <a:t>一線性微分方程式會滿足重疊定理</a:t>
            </a:r>
            <a:r>
              <a:rPr lang="en-US" altLang="zh-TW" sz="2800" dirty="0" smtClean="0">
                <a:latin typeface="+mj-lt"/>
              </a:rPr>
              <a:t>(Superposition)</a:t>
            </a:r>
          </a:p>
          <a:p>
            <a:pPr lvl="0"/>
            <a:endParaRPr lang="en-US" altLang="zh-TW" dirty="0">
              <a:latin typeface="+mj-lt"/>
            </a:endParaRPr>
          </a:p>
          <a:p>
            <a:pPr lvl="0"/>
            <a:endParaRPr lang="zh-TW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b="0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b="0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b="0" dirty="0" smtClean="0"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08524" y="2564904"/>
            <a:ext cx="8840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380356" y="2924944"/>
            <a:ext cx="6281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892524" y="2924944"/>
            <a:ext cx="6281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575806"/>
              </p:ext>
            </p:extLst>
          </p:nvPr>
        </p:nvGraphicFramePr>
        <p:xfrm>
          <a:off x="2155825" y="2764979"/>
          <a:ext cx="598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825" y="2764979"/>
                        <a:ext cx="598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63561"/>
              </p:ext>
            </p:extLst>
          </p:nvPr>
        </p:nvGraphicFramePr>
        <p:xfrm>
          <a:off x="1020316" y="2664454"/>
          <a:ext cx="352499" cy="4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316" y="2664454"/>
                        <a:ext cx="352499" cy="4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38638"/>
              </p:ext>
            </p:extLst>
          </p:nvPr>
        </p:nvGraphicFramePr>
        <p:xfrm>
          <a:off x="3520703" y="2711004"/>
          <a:ext cx="4032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0703" y="2711004"/>
                        <a:ext cx="40322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193592"/>
              </p:ext>
            </p:extLst>
          </p:nvPr>
        </p:nvGraphicFramePr>
        <p:xfrm>
          <a:off x="1763688" y="3501008"/>
          <a:ext cx="1438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688" y="3501008"/>
                        <a:ext cx="14382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5542076" y="2564904"/>
            <a:ext cx="8840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4913908" y="2924944"/>
            <a:ext cx="6281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426076" y="2924944"/>
            <a:ext cx="6281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43815"/>
              </p:ext>
            </p:extLst>
          </p:nvPr>
        </p:nvGraphicFramePr>
        <p:xfrm>
          <a:off x="5689600" y="2764979"/>
          <a:ext cx="598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Equation" r:id="rId11" imgW="342720" imgH="203040" progId="Equation.DSMT4">
                  <p:embed/>
                </p:oleObj>
              </mc:Choice>
              <mc:Fallback>
                <p:oleObj name="Equation" r:id="rId11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89600" y="2764979"/>
                        <a:ext cx="598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26179"/>
              </p:ext>
            </p:extLst>
          </p:nvPr>
        </p:nvGraphicFramePr>
        <p:xfrm>
          <a:off x="4529138" y="2664966"/>
          <a:ext cx="403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9138" y="2664966"/>
                        <a:ext cx="4032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07784"/>
              </p:ext>
            </p:extLst>
          </p:nvPr>
        </p:nvGraphicFramePr>
        <p:xfrm>
          <a:off x="7031038" y="2711004"/>
          <a:ext cx="450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" name="Equation" r:id="rId15" imgW="241200" imgH="228600" progId="Equation.DSMT4">
                  <p:embed/>
                </p:oleObj>
              </mc:Choice>
              <mc:Fallback>
                <p:oleObj name="Equation" r:id="rId15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31038" y="2711004"/>
                        <a:ext cx="45085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175475"/>
              </p:ext>
            </p:extLst>
          </p:nvPr>
        </p:nvGraphicFramePr>
        <p:xfrm>
          <a:off x="5222436" y="3501008"/>
          <a:ext cx="1435473" cy="41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" name="Equation" r:id="rId17" imgW="787320" imgH="228600" progId="Equation.DSMT4">
                  <p:embed/>
                </p:oleObj>
              </mc:Choice>
              <mc:Fallback>
                <p:oleObj name="Equation" r:id="rId17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22436" y="3501008"/>
                        <a:ext cx="1435473" cy="41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3635896" y="4415671"/>
            <a:ext cx="1296144" cy="83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007728" y="4833221"/>
            <a:ext cx="6281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932040" y="4833221"/>
            <a:ext cx="6281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物件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34957"/>
              </p:ext>
            </p:extLst>
          </p:nvPr>
        </p:nvGraphicFramePr>
        <p:xfrm>
          <a:off x="3995936" y="4672462"/>
          <a:ext cx="598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5936" y="4672462"/>
                        <a:ext cx="598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46163"/>
              </p:ext>
            </p:extLst>
          </p:nvPr>
        </p:nvGraphicFramePr>
        <p:xfrm>
          <a:off x="1619672" y="4572822"/>
          <a:ext cx="1358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" name="Equation" r:id="rId21" imgW="685800" imgH="228600" progId="Equation.DSMT4">
                  <p:embed/>
                </p:oleObj>
              </mc:Choice>
              <mc:Fallback>
                <p:oleObj name="Equation" r:id="rId21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19672" y="4572822"/>
                        <a:ext cx="13589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67141"/>
              </p:ext>
            </p:extLst>
          </p:nvPr>
        </p:nvGraphicFramePr>
        <p:xfrm>
          <a:off x="5596285" y="4620075"/>
          <a:ext cx="14239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" name="Equation" r:id="rId23" imgW="761760" imgH="228600" progId="Equation.DSMT4">
                  <p:embed/>
                </p:oleObj>
              </mc:Choice>
              <mc:Fallback>
                <p:oleObj name="Equation" r:id="rId23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96285" y="4620075"/>
                        <a:ext cx="14239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25975"/>
              </p:ext>
            </p:extLst>
          </p:nvPr>
        </p:nvGraphicFramePr>
        <p:xfrm>
          <a:off x="2483768" y="5510290"/>
          <a:ext cx="340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" name="Equation" r:id="rId25" imgW="1803240" imgH="228600" progId="Equation.DSMT4">
                  <p:embed/>
                </p:oleObj>
              </mc:Choice>
              <mc:Fallback>
                <p:oleObj name="Equation" r:id="rId25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83768" y="5510290"/>
                        <a:ext cx="3403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842324"/>
              </p:ext>
            </p:extLst>
          </p:nvPr>
        </p:nvGraphicFramePr>
        <p:xfrm>
          <a:off x="6249997" y="5517108"/>
          <a:ext cx="2210435" cy="43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" name="Equation" r:id="rId27" imgW="1104840" imgH="215640" progId="Equation.DSMT4">
                  <p:embed/>
                </p:oleObj>
              </mc:Choice>
              <mc:Fallback>
                <p:oleObj name="Equation" r:id="rId27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49997" y="5517108"/>
                        <a:ext cx="2210435" cy="431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899592" y="41087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若滿足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99592" y="609304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則為線性。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7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 smtClean="0">
                <a:latin typeface="+mj-lt"/>
              </a:rPr>
              <a:t>目的： 分析微分方程式的解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	             </a:t>
            </a:r>
            <a:r>
              <a:rPr lang="zh-TW" altLang="zh-TW" dirty="0" smtClean="0">
                <a:latin typeface="+mj-lt"/>
              </a:rPr>
              <a:t>了解</a:t>
            </a:r>
            <a:r>
              <a:rPr lang="zh-TW" altLang="zh-TW" dirty="0">
                <a:latin typeface="+mj-lt"/>
              </a:rPr>
              <a:t>微分方程式由何而來</a:t>
            </a: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例</a:t>
            </a:r>
            <a:r>
              <a:rPr lang="en-US" altLang="zh-TW" dirty="0">
                <a:latin typeface="+mj-lt"/>
              </a:rPr>
              <a:t>:</a:t>
            </a:r>
            <a:endParaRPr lang="zh-TW" altLang="zh-TW" dirty="0">
              <a:latin typeface="+mj-lt"/>
            </a:endParaRPr>
          </a:p>
          <a:p>
            <a:pPr marL="457200" lvl="1" indent="0">
              <a:buNone/>
            </a:pPr>
            <a:r>
              <a:rPr lang="en-US" altLang="zh-TW" b="0" dirty="0" smtClean="0">
                <a:latin typeface="+mj-lt"/>
              </a:rPr>
              <a:t>(1)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  <a:ea typeface="Cambria Math"/>
              </a:rPr>
              <a:t>  </a:t>
            </a:r>
            <a:r>
              <a:rPr lang="zh-TW" altLang="en-US" dirty="0" smtClean="0">
                <a:latin typeface="+mj-lt"/>
                <a:ea typeface="Cambria Math"/>
              </a:rPr>
              <a:t>    如何消去</a:t>
            </a:r>
            <a:r>
              <a:rPr lang="en-US" altLang="zh-TW" dirty="0" smtClean="0">
                <a:latin typeface="+mj-lt"/>
                <a:ea typeface="Cambria Math"/>
              </a:rPr>
              <a:t>C?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  <a:ea typeface="Cambria Math"/>
              </a:rPr>
              <a:t>     應用微分，才可以消去</a:t>
            </a:r>
            <a:r>
              <a:rPr lang="en-US" altLang="zh-TW" dirty="0" smtClean="0">
                <a:latin typeface="+mj-lt"/>
                <a:ea typeface="Cambria Math"/>
              </a:rPr>
              <a:t>C</a:t>
            </a:r>
          </a:p>
          <a:p>
            <a:pPr marL="457200" lvl="1" indent="0">
              <a:buNone/>
            </a:pPr>
            <a:endParaRPr lang="en-US" altLang="zh-TW" dirty="0">
              <a:latin typeface="+mj-lt"/>
              <a:ea typeface="Cambria Math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j-lt"/>
                <a:ea typeface="Cambria Math"/>
              </a:rPr>
              <a:t>                       </a:t>
            </a:r>
            <a:r>
              <a:rPr lang="en-US" altLang="zh-TW" dirty="0" smtClean="0">
                <a:latin typeface="+mj-lt"/>
                <a:ea typeface="Cambria Math"/>
              </a:rPr>
              <a:t>, 1</a:t>
            </a:r>
            <a:r>
              <a:rPr lang="zh-TW" altLang="en-US" dirty="0" smtClean="0">
                <a:latin typeface="+mj-lt"/>
                <a:ea typeface="Cambria Math"/>
              </a:rPr>
              <a:t>階</a:t>
            </a:r>
            <a:r>
              <a:rPr lang="en-US" altLang="zh-TW" dirty="0" smtClean="0">
                <a:latin typeface="+mj-lt"/>
                <a:ea typeface="Cambria Math"/>
              </a:rPr>
              <a:t>1</a:t>
            </a:r>
            <a:r>
              <a:rPr lang="zh-TW" altLang="en-US" dirty="0" smtClean="0">
                <a:latin typeface="+mj-lt"/>
                <a:ea typeface="Cambria Math"/>
              </a:rPr>
              <a:t>次</a:t>
            </a:r>
            <a:r>
              <a:rPr lang="en-US" altLang="zh-TW" dirty="0" smtClean="0">
                <a:latin typeface="+mj-lt"/>
                <a:ea typeface="Cambria Math"/>
              </a:rPr>
              <a:t>O.D.E.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27136"/>
              </p:ext>
            </p:extLst>
          </p:nvPr>
        </p:nvGraphicFramePr>
        <p:xfrm>
          <a:off x="1547664" y="3429000"/>
          <a:ext cx="542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3" imgW="5422680" imgH="457200" progId="Equation.DSMT4">
                  <p:embed/>
                </p:oleObj>
              </mc:Choice>
              <mc:Fallback>
                <p:oleObj name="Equation" r:id="rId3" imgW="542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429000"/>
                        <a:ext cx="5422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3221"/>
              </p:ext>
            </p:extLst>
          </p:nvPr>
        </p:nvGraphicFramePr>
        <p:xfrm>
          <a:off x="971600" y="454315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5" imgW="380880" imgH="253800" progId="Equation.DSMT4">
                  <p:embed/>
                </p:oleObj>
              </mc:Choice>
              <mc:Fallback>
                <p:oleObj name="Equation" r:id="rId5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543152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06778"/>
              </p:ext>
            </p:extLst>
          </p:nvPr>
        </p:nvGraphicFramePr>
        <p:xfrm>
          <a:off x="1043608" y="5145619"/>
          <a:ext cx="1584176" cy="94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7" imgW="1422360" imgH="850680" progId="Equation.DSMT4">
                  <p:embed/>
                </p:oleObj>
              </mc:Choice>
              <mc:Fallback>
                <p:oleObj name="Equation" r:id="rId7" imgW="14223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5145619"/>
                        <a:ext cx="1584176" cy="947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88164"/>
              </p:ext>
            </p:extLst>
          </p:nvPr>
        </p:nvGraphicFramePr>
        <p:xfrm>
          <a:off x="2195736" y="238291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9" imgW="380880" imgH="253800" progId="Equation.DSMT4">
                  <p:embed/>
                </p:oleObj>
              </mc:Choice>
              <mc:Fallback>
                <p:oleObj name="Equation" r:id="rId9" imgW="380880" imgH="2538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82912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(2) </a:t>
            </a: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(3)  </a:t>
            </a:r>
            <a:endParaRPr lang="en-US" altLang="zh-TW" b="0" dirty="0" smtClean="0">
              <a:latin typeface="+mj-lt"/>
              <a:ea typeface="Cambria Math"/>
            </a:endParaRPr>
          </a:p>
          <a:p>
            <a:pPr marL="457200" lvl="1" indent="0">
              <a:buNone/>
            </a:pPr>
            <a:endParaRPr lang="en-US" altLang="zh-TW" sz="2400" dirty="0" smtClean="0">
              <a:latin typeface="+mj-lt"/>
            </a:endParaRPr>
          </a:p>
          <a:p>
            <a:pPr marL="457200" lvl="1" indent="0">
              <a:buNone/>
            </a:pPr>
            <a:endParaRPr lang="en-US" altLang="zh-TW" sz="2400" dirty="0">
              <a:latin typeface="+mj-lt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latin typeface="+mj-lt"/>
              </a:rPr>
              <a:t>       </a:t>
            </a:r>
            <a:r>
              <a:rPr lang="zh-TW" altLang="en-US" sz="2400" dirty="0" smtClean="0">
                <a:latin typeface="+mj-lt"/>
              </a:rPr>
              <a:t>一個常數，只能微分一次</a:t>
            </a:r>
            <a:endParaRPr lang="en-US" altLang="zh-TW" sz="24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 smtClean="0"/>
              <a:t>     </a:t>
            </a:r>
            <a:r>
              <a:rPr lang="en-US" altLang="zh-TW" sz="2400" dirty="0" smtClean="0"/>
              <a:t>(</a:t>
            </a:r>
            <a:r>
              <a:rPr lang="zh-TW" altLang="zh-TW" sz="2400" dirty="0"/>
              <a:t>∵ 一次不定積分</a:t>
            </a:r>
            <a:r>
              <a:rPr lang="en-US" altLang="zh-TW" sz="2400" dirty="0"/>
              <a:t> , </a:t>
            </a:r>
            <a:r>
              <a:rPr lang="zh-TW" altLang="zh-TW" sz="2400" dirty="0"/>
              <a:t>只會產生一個常數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)</a:t>
            </a:r>
            <a:endParaRPr lang="en-US" altLang="zh-TW" sz="2400" dirty="0" smtClean="0">
              <a:latin typeface="+mj-lt"/>
            </a:endParaRPr>
          </a:p>
          <a:p>
            <a:pPr marL="457200" lvl="1" indent="0">
              <a:buNone/>
            </a:pPr>
            <a:r>
              <a:rPr lang="zh-TW" altLang="en-US" sz="2400" dirty="0">
                <a:latin typeface="+mj-lt"/>
              </a:rPr>
              <a:t> </a:t>
            </a:r>
            <a:r>
              <a:rPr lang="zh-TW" altLang="en-US" sz="2400" dirty="0" smtClean="0">
                <a:latin typeface="+mj-lt"/>
              </a:rPr>
              <a:t>     </a:t>
            </a:r>
            <a:endParaRPr lang="en-US" altLang="zh-TW" sz="2400" dirty="0" smtClean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06310"/>
              </p:ext>
            </p:extLst>
          </p:nvPr>
        </p:nvGraphicFramePr>
        <p:xfrm>
          <a:off x="1547664" y="1628800"/>
          <a:ext cx="518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" name="Equation" r:id="rId3" imgW="5181480" imgH="457200" progId="Equation.DSMT4">
                  <p:embed/>
                </p:oleObj>
              </mc:Choice>
              <mc:Fallback>
                <p:oleObj name="Equation" r:id="rId3" imgW="5181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628800"/>
                        <a:ext cx="5181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285014"/>
              </p:ext>
            </p:extLst>
          </p:nvPr>
        </p:nvGraphicFramePr>
        <p:xfrm>
          <a:off x="971600" y="2142731"/>
          <a:ext cx="6264697" cy="171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" name="Equation" r:id="rId5" imgW="6667200" imgH="1828800" progId="Equation.DSMT4">
                  <p:embed/>
                </p:oleObj>
              </mc:Choice>
              <mc:Fallback>
                <p:oleObj name="Equation" r:id="rId5" imgW="66672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142731"/>
                        <a:ext cx="6264697" cy="1718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26185"/>
              </p:ext>
            </p:extLst>
          </p:nvPr>
        </p:nvGraphicFramePr>
        <p:xfrm>
          <a:off x="1535113" y="3998913"/>
          <a:ext cx="481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" name="Equation" r:id="rId7" imgW="4813200" imgH="469800" progId="Equation.DSMT4">
                  <p:embed/>
                </p:oleObj>
              </mc:Choice>
              <mc:Fallback>
                <p:oleObj name="Equation" r:id="rId7" imgW="4813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5113" y="3998913"/>
                        <a:ext cx="4813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17460"/>
              </p:ext>
            </p:extLst>
          </p:nvPr>
        </p:nvGraphicFramePr>
        <p:xfrm>
          <a:off x="1187624" y="4509121"/>
          <a:ext cx="1656184" cy="73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" name="Equation" r:id="rId9" imgW="1930320" imgH="850680" progId="Equation.DSMT4">
                  <p:embed/>
                </p:oleObj>
              </mc:Choice>
              <mc:Fallback>
                <p:oleObj name="Equation" r:id="rId9" imgW="19303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624" y="4509121"/>
                        <a:ext cx="1656184" cy="730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65801"/>
              </p:ext>
            </p:extLst>
          </p:nvPr>
        </p:nvGraphicFramePr>
        <p:xfrm>
          <a:off x="1182688" y="6046788"/>
          <a:ext cx="70659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" name="Equation" r:id="rId11" imgW="9118440" imgH="1002960" progId="Equation.DSMT4">
                  <p:embed/>
                </p:oleObj>
              </mc:Choice>
              <mc:Fallback>
                <p:oleObj name="Equation" r:id="rId11" imgW="91184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2688" y="6046788"/>
                        <a:ext cx="7065962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9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 smtClean="0">
                <a:latin typeface="+mj-lt"/>
              </a:rPr>
              <a:t>(4) </a:t>
            </a:r>
            <a:endParaRPr lang="en-US" altLang="zh-TW" i="1" dirty="0" smtClean="0">
              <a:latin typeface="Cambria Math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75934"/>
              </p:ext>
            </p:extLst>
          </p:nvPr>
        </p:nvGraphicFramePr>
        <p:xfrm>
          <a:off x="1465263" y="1693863"/>
          <a:ext cx="688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3" imgW="6883200" imgH="469800" progId="Equation.DSMT4">
                  <p:embed/>
                </p:oleObj>
              </mc:Choice>
              <mc:Fallback>
                <p:oleObj name="Equation" r:id="rId3" imgW="6883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5263" y="1693863"/>
                        <a:ext cx="68834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588911"/>
              </p:ext>
            </p:extLst>
          </p:nvPr>
        </p:nvGraphicFramePr>
        <p:xfrm>
          <a:off x="1528763" y="2349500"/>
          <a:ext cx="396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5" imgW="3962160" imgH="850680" progId="Equation.DSMT4">
                  <p:embed/>
                </p:oleObj>
              </mc:Choice>
              <mc:Fallback>
                <p:oleObj name="Equation" r:id="rId5" imgW="3962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8763" y="2349500"/>
                        <a:ext cx="39624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50079"/>
              </p:ext>
            </p:extLst>
          </p:nvPr>
        </p:nvGraphicFramePr>
        <p:xfrm>
          <a:off x="1516063" y="3429000"/>
          <a:ext cx="402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7" imgW="4025880" imgH="850680" progId="Equation.DSMT4">
                  <p:embed/>
                </p:oleObj>
              </mc:Choice>
              <mc:Fallback>
                <p:oleObj name="Equation" r:id="rId7" imgW="40258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6063" y="3429000"/>
                        <a:ext cx="4025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01661"/>
              </p:ext>
            </p:extLst>
          </p:nvPr>
        </p:nvGraphicFramePr>
        <p:xfrm>
          <a:off x="1475656" y="4480024"/>
          <a:ext cx="453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9" imgW="4533840" imgH="965160" progId="Equation.DSMT4">
                  <p:embed/>
                </p:oleObj>
              </mc:Choice>
              <mc:Fallback>
                <p:oleObj name="Equation" r:id="rId9" imgW="45338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656" y="4480024"/>
                        <a:ext cx="45339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9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      </a:t>
            </a:r>
            <a:r>
              <a:rPr lang="en-US" altLang="zh-TW" dirty="0" smtClean="0">
                <a:latin typeface="+mj-lt"/>
              </a:rPr>
              <a:t>Apply for O.D.E. Only</a:t>
            </a: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  稱為         的通解</a:t>
            </a:r>
            <a:r>
              <a:rPr lang="en-US" altLang="zh-TW" dirty="0" smtClean="0">
                <a:latin typeface="+mj-lt"/>
              </a:rPr>
              <a:t>(general solution) or </a:t>
            </a:r>
            <a:r>
              <a:rPr lang="zh-TW" altLang="en-US" dirty="0" smtClean="0">
                <a:latin typeface="+mj-lt"/>
              </a:rPr>
              <a:t>原函數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213884"/>
            <a:ext cx="1274440" cy="103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+mj-lt"/>
              </a:rPr>
              <a:t>函數</a:t>
            </a:r>
            <a:endParaRPr lang="zh-TW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2213884"/>
            <a:ext cx="2952328" cy="103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+mj-lt"/>
              </a:rPr>
              <a:t>微分方程式</a:t>
            </a:r>
            <a:endParaRPr lang="zh-TW" altLang="en-US" sz="3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直線單箭頭接點 8"/>
          <p:cNvCxnSpPr>
            <a:stCxn id="4" idx="3"/>
          </p:cNvCxnSpPr>
          <p:nvPr/>
        </p:nvCxnSpPr>
        <p:spPr>
          <a:xfrm>
            <a:off x="2102024" y="2731759"/>
            <a:ext cx="36221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55776" y="2204864"/>
            <a:ext cx="370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lt"/>
              </a:rPr>
              <a:t>利用微分的技巧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 rot="5400000">
            <a:off x="2591780" y="3757938"/>
            <a:ext cx="792088" cy="576064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1780" y="2818929"/>
            <a:ext cx="248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lt"/>
              </a:rPr>
              <a:t>及簡易運算</a:t>
            </a:r>
            <a:r>
              <a:rPr lang="en-US" altLang="zh-TW" sz="2400" dirty="0" smtClean="0">
                <a:latin typeface="+mj-lt"/>
              </a:rPr>
              <a:t>, </a:t>
            </a:r>
            <a:r>
              <a:rPr lang="zh-TW" altLang="en-US" sz="2400" dirty="0">
                <a:latin typeface="+mj-lt"/>
              </a:rPr>
              <a:t>消</a:t>
            </a:r>
            <a:r>
              <a:rPr lang="zh-TW" altLang="en-US" sz="2400" dirty="0" smtClean="0">
                <a:latin typeface="+mj-lt"/>
              </a:rPr>
              <a:t>去所有的未知常數</a:t>
            </a:r>
            <a:endParaRPr lang="zh-TW" altLang="en-US" sz="2400" dirty="0">
              <a:latin typeface="+mj-lt"/>
            </a:endParaRPr>
          </a:p>
        </p:txBody>
      </p:sp>
      <p:cxnSp>
        <p:nvCxnSpPr>
          <p:cNvPr id="17" name="直線接點 16"/>
          <p:cNvCxnSpPr>
            <a:stCxn id="5" idx="2"/>
          </p:cNvCxnSpPr>
          <p:nvPr/>
        </p:nvCxnSpPr>
        <p:spPr>
          <a:xfrm>
            <a:off x="7200292" y="3249634"/>
            <a:ext cx="0" cy="1512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763688" y="4761803"/>
            <a:ext cx="54305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763688" y="3249634"/>
            <a:ext cx="0" cy="15121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rot="5400000">
            <a:off x="807458" y="3269760"/>
            <a:ext cx="400292" cy="36004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" name="文字方塊 1029"/>
          <p:cNvSpPr txBox="1"/>
          <p:nvPr/>
        </p:nvSpPr>
        <p:spPr>
          <a:xfrm>
            <a:off x="92478" y="3587532"/>
            <a:ext cx="1620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latin typeface="+mj-lt"/>
              </a:rPr>
              <a:t>包含了某些未知的任意常數</a:t>
            </a:r>
          </a:p>
          <a:p>
            <a:endParaRPr lang="zh-TW" altLang="en-US" sz="2400" dirty="0">
              <a:latin typeface="+mj-lt"/>
            </a:endParaRPr>
          </a:p>
        </p:txBody>
      </p:sp>
      <p:sp>
        <p:nvSpPr>
          <p:cNvPr id="1033" name="文字方塊 1032"/>
          <p:cNvSpPr txBox="1"/>
          <p:nvPr/>
        </p:nvSpPr>
        <p:spPr>
          <a:xfrm>
            <a:off x="3203848" y="397544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(Rule</a:t>
            </a:r>
            <a:r>
              <a:rPr lang="zh-TW" altLang="zh-TW" sz="2400" dirty="0">
                <a:latin typeface="+mj-lt"/>
              </a:rPr>
              <a:t>：有幾個</a:t>
            </a:r>
            <a:r>
              <a:rPr lang="zh-TW" altLang="zh-TW" sz="2400" dirty="0" smtClean="0">
                <a:latin typeface="+mj-lt"/>
              </a:rPr>
              <a:t>未知</a:t>
            </a:r>
            <a:r>
              <a:rPr lang="zh-TW" altLang="en-US" sz="2400" dirty="0" smtClean="0">
                <a:latin typeface="+mj-lt"/>
              </a:rPr>
              <a:t>任意常</a:t>
            </a:r>
            <a:r>
              <a:rPr lang="zh-TW" altLang="zh-TW" sz="2400" dirty="0" smtClean="0">
                <a:latin typeface="+mj-lt"/>
              </a:rPr>
              <a:t>數</a:t>
            </a:r>
            <a:r>
              <a:rPr lang="en-US" altLang="zh-TW" sz="2400" dirty="0" smtClean="0">
                <a:latin typeface="+mj-lt"/>
              </a:rPr>
              <a:t> </a:t>
            </a:r>
            <a:r>
              <a:rPr lang="en-US" altLang="zh-TW" sz="2400" dirty="0">
                <a:latin typeface="+mj-lt"/>
              </a:rPr>
              <a:t>, </a:t>
            </a:r>
            <a:r>
              <a:rPr lang="zh-TW" altLang="zh-TW" sz="2400" dirty="0">
                <a:latin typeface="+mj-lt"/>
              </a:rPr>
              <a:t>就可微分幾次</a:t>
            </a:r>
            <a:r>
              <a:rPr lang="en-US" altLang="zh-TW" sz="2400" dirty="0">
                <a:latin typeface="+mj-lt"/>
              </a:rPr>
              <a:t>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13076" y="4765814"/>
            <a:ext cx="370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Objective</a:t>
            </a:r>
            <a:endParaRPr lang="zh-TW" altLang="en-US" sz="2400" dirty="0">
              <a:latin typeface="+mj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42542"/>
              </p:ext>
            </p:extLst>
          </p:nvPr>
        </p:nvGraphicFramePr>
        <p:xfrm>
          <a:off x="662608" y="5301208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3" imgW="380880" imgH="253800" progId="Equation.DSMT4">
                  <p:embed/>
                </p:oleObj>
              </mc:Choice>
              <mc:Fallback>
                <p:oleObj name="Equation" r:id="rId3" imgW="380880" imgH="2538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08" y="5301208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98091"/>
              </p:ext>
            </p:extLst>
          </p:nvPr>
        </p:nvGraphicFramePr>
        <p:xfrm>
          <a:off x="512366" y="5805264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5" imgW="279360" imgH="393480" progId="Equation.DSMT4">
                  <p:embed/>
                </p:oleObj>
              </mc:Choice>
              <mc:Fallback>
                <p:oleObj name="Equation" r:id="rId5" imgW="279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366" y="5805264"/>
                        <a:ext cx="279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16230"/>
              </p:ext>
            </p:extLst>
          </p:nvPr>
        </p:nvGraphicFramePr>
        <p:xfrm>
          <a:off x="1259632" y="1739156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7" imgW="279360" imgH="393480" progId="Equation.DSMT4">
                  <p:embed/>
                </p:oleObj>
              </mc:Choice>
              <mc:Fallback>
                <p:oleObj name="Equation" r:id="rId7" imgW="279360" imgH="39348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39156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0431"/>
              </p:ext>
            </p:extLst>
          </p:nvPr>
        </p:nvGraphicFramePr>
        <p:xfrm>
          <a:off x="1700560" y="582295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9" imgW="711000" imgH="380880" progId="Equation.DSMT4">
                  <p:embed/>
                </p:oleObj>
              </mc:Choice>
              <mc:Fallback>
                <p:oleObj name="Equation" r:id="rId9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0560" y="5822950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06731"/>
              </p:ext>
            </p:extLst>
          </p:nvPr>
        </p:nvGraphicFramePr>
        <p:xfrm>
          <a:off x="6901110" y="182386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11" imgW="711000" imgH="380880" progId="Equation.DSMT4">
                  <p:embed/>
                </p:oleObj>
              </mc:Choice>
              <mc:Fallback>
                <p:oleObj name="Equation" r:id="rId11" imgW="711000" imgH="380880" progId="Equation.DSMT4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110" y="1823864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例</a:t>
            </a:r>
            <a:r>
              <a:rPr lang="en-US" altLang="zh-TW" dirty="0" smtClean="0">
                <a:latin typeface="+mj-lt"/>
              </a:rPr>
              <a:t>:</a:t>
            </a:r>
            <a:r>
              <a:rPr lang="zh-TW" altLang="en-US" dirty="0" smtClean="0">
                <a:latin typeface="+mj-lt"/>
              </a:rPr>
              <a:t> </a:t>
            </a: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endParaRPr lang="en-US" altLang="zh-TW" b="0" i="1" dirty="0" smtClean="0">
              <a:latin typeface="+mj-lt"/>
            </a:endParaRPr>
          </a:p>
          <a:p>
            <a:pPr marL="0" indent="0">
              <a:buNone/>
            </a:pP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</a:rPr>
              <a:t>Sol:</a:t>
            </a:r>
            <a:endParaRPr lang="zh-TW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		 </a:t>
            </a:r>
            <a:endParaRPr lang="zh-TW" altLang="zh-TW" dirty="0">
              <a:latin typeface="+mj-lt"/>
            </a:endParaRPr>
          </a:p>
          <a:p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75912"/>
              </p:ext>
            </p:extLst>
          </p:nvPr>
        </p:nvGraphicFramePr>
        <p:xfrm>
          <a:off x="1187624" y="2132856"/>
          <a:ext cx="718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3" imgW="7188120" imgH="939600" progId="Equation.DSMT4">
                  <p:embed/>
                </p:oleObj>
              </mc:Choice>
              <mc:Fallback>
                <p:oleObj name="Equation" r:id="rId3" imgW="71881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132856"/>
                        <a:ext cx="71882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41311"/>
              </p:ext>
            </p:extLst>
          </p:nvPr>
        </p:nvGraphicFramePr>
        <p:xfrm>
          <a:off x="1331640" y="3933056"/>
          <a:ext cx="41910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5" imgW="4190760" imgH="2349360" progId="Equation.DSMT4">
                  <p:embed/>
                </p:oleObj>
              </mc:Choice>
              <mc:Fallback>
                <p:oleObj name="Equation" r:id="rId5" imgW="4190760" imgH="234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3933056"/>
                        <a:ext cx="4191000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6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511</Words>
  <Application>Microsoft Office PowerPoint</Application>
  <PresentationFormat>如螢幕大小 (4:3)</PresentationFormat>
  <Paragraphs>172</Paragraphs>
  <Slides>22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Cambria Math</vt:lpstr>
      <vt:lpstr>Times New Roman</vt:lpstr>
      <vt:lpstr>Office 佈景主題</vt:lpstr>
      <vt:lpstr>Equation</vt:lpstr>
      <vt:lpstr>Chapter 1. Introduction to differential equations</vt:lpstr>
      <vt:lpstr>Linear Differential Equations</vt:lpstr>
      <vt:lpstr>Linear Differential Equations</vt:lpstr>
      <vt:lpstr>Linear Differential Equations</vt:lpstr>
      <vt:lpstr>Differential Equations</vt:lpstr>
      <vt:lpstr>Differential Equations</vt:lpstr>
      <vt:lpstr>Differential Equations</vt:lpstr>
      <vt:lpstr>Differential Equations</vt:lpstr>
      <vt:lpstr>Differential Equations</vt:lpstr>
      <vt:lpstr>Chapter 2.  First-Order Ordinary Differential Equations</vt:lpstr>
      <vt:lpstr>First-Order Differential Equation</vt:lpstr>
      <vt:lpstr>First-Order Differential Equation</vt:lpstr>
      <vt:lpstr>First-Order Differential Equation</vt:lpstr>
      <vt:lpstr>First-Order Differential Equation</vt:lpstr>
      <vt:lpstr>First-Order Differential Equation</vt:lpstr>
      <vt:lpstr>Exact Equation</vt:lpstr>
      <vt:lpstr>Exact Equation</vt:lpstr>
      <vt:lpstr>Exact Equation</vt:lpstr>
      <vt:lpstr>Exact Equation</vt:lpstr>
      <vt:lpstr>Exact Equation</vt:lpstr>
      <vt:lpstr>Exact Equation</vt:lpstr>
      <vt:lpstr>Exact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Introduction to differential equations</dc:title>
  <dc:creator>adolph</dc:creator>
  <cp:lastModifiedBy>USER</cp:lastModifiedBy>
  <cp:revision>191</cp:revision>
  <dcterms:created xsi:type="dcterms:W3CDTF">2012-08-27T03:44:38Z</dcterms:created>
  <dcterms:modified xsi:type="dcterms:W3CDTF">2020-09-14T08:56:59Z</dcterms:modified>
</cp:coreProperties>
</file>