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AA5D1DF-FC22-4C73-92F4-B54614530B63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9" autoAdjust="0"/>
    <p:restoredTop sz="93935" autoAdjust="0"/>
  </p:normalViewPr>
  <p:slideViewPr>
    <p:cSldViewPr>
      <p:cViewPr varScale="1">
        <p:scale>
          <a:sx n="82" d="100"/>
          <a:sy n="82" d="100"/>
        </p:scale>
        <p:origin x="133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4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4" Type="http://schemas.openxmlformats.org/officeDocument/2006/relationships/image" Target="../media/image10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4" Type="http://schemas.openxmlformats.org/officeDocument/2006/relationships/image" Target="../media/image10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4" Type="http://schemas.openxmlformats.org/officeDocument/2006/relationships/image" Target="../media/image1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4D120-21DB-4185-B163-B725143CB1BC}" type="datetimeFigureOut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58431-FE2A-417A-A780-89333F646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25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0CF5-5678-42E5-85C5-96A803ADBE12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 rot="19402461">
            <a:off x="1397229" y="2769036"/>
            <a:ext cx="6768752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DCNLAB</a:t>
            </a:r>
            <a:r>
              <a:rPr lang="zh-TW" altLang="en-US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可靠計算暨網路實驗室</a:t>
            </a:r>
          </a:p>
        </p:txBody>
      </p:sp>
    </p:spTree>
    <p:extLst>
      <p:ext uri="{BB962C8B-B14F-4D97-AF65-F5344CB8AC3E}">
        <p14:creationId xmlns:p14="http://schemas.microsoft.com/office/powerpoint/2010/main" val="314211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8521-194B-4AF4-ACDB-7E67EC607D73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64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3978-6E3C-4511-BEA4-002577415749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86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DC9E-0BBF-4611-9D9F-D2F938A9C981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 rot="19402461">
            <a:off x="1397229" y="2769036"/>
            <a:ext cx="6768752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DCNLAB</a:t>
            </a:r>
            <a:r>
              <a:rPr lang="zh-TW" altLang="en-US" sz="3600" b="1" dirty="0">
                <a:solidFill>
                  <a:schemeClr val="bg1">
                    <a:alpha val="14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可靠計算暨網路實驗室</a:t>
            </a:r>
          </a:p>
        </p:txBody>
      </p:sp>
    </p:spTree>
    <p:extLst>
      <p:ext uri="{BB962C8B-B14F-4D97-AF65-F5344CB8AC3E}">
        <p14:creationId xmlns:p14="http://schemas.microsoft.com/office/powerpoint/2010/main" val="127491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1401-757A-49FA-8E18-4275E54BEC03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87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0A2BB-C107-4957-B448-5CB2727E1BA7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2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EBB1-CCEF-473D-9D35-EB63A76AA3ED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73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9917-B40C-491A-8EB9-40E546466CBF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81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9210-44AA-4D16-B83C-CF47A2FC5308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29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7FB6-2F0B-4CB3-9014-558F069DDF56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55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2042-9EEB-439D-AECF-5A21484709E7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73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8C478-2D86-451B-AEBE-75E795ABD0E8}" type="datetime1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6FAE-5648-4C51-8082-D4798FF208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99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11" Type="http://schemas.openxmlformats.org/officeDocument/2006/relationships/image" Target="../media/image25.png"/><Relationship Id="rId5" Type="http://schemas.openxmlformats.org/officeDocument/2006/relationships/oleObject" Target="../embeddings/oleObject20.bin"/><Relationship Id="rId15" Type="http://schemas.openxmlformats.org/officeDocument/2006/relationships/image" Target="../media/image24.wmf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83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2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0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1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1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 2.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/>
              <a:t>First-Order Ordinary Differential Equations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48E9-9FB8-4437-9A4A-580E03451330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8002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Chuan-Ching</a:t>
            </a:r>
            <a:r>
              <a:rPr lang="en-US" altLang="zh-TW" dirty="0" smtClean="0"/>
              <a:t> Sue</a:t>
            </a:r>
          </a:p>
          <a:p>
            <a:endParaRPr lang="en-US" altLang="zh-TW" sz="2000" dirty="0" smtClean="0"/>
          </a:p>
          <a:p>
            <a:r>
              <a:rPr lang="en-US" altLang="zh-TW" sz="1800" dirty="0"/>
              <a:t>Dept. of Computer Science and Information Engineering</a:t>
            </a:r>
            <a:r>
              <a:rPr lang="en-US" altLang="zh-TW" sz="1800"/>
              <a:t>, </a:t>
            </a:r>
            <a:endParaRPr lang="en-US" altLang="zh-TW" sz="1800" smtClean="0"/>
          </a:p>
          <a:p>
            <a:r>
              <a:rPr lang="en-US" altLang="zh-TW" sz="1800" smtClean="0"/>
              <a:t>National </a:t>
            </a:r>
            <a:r>
              <a:rPr lang="en-US" altLang="zh-TW" sz="1800" dirty="0"/>
              <a:t>Cheng Kung University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619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Integrating Factor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53571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zh-TW" dirty="0"/>
              <a:t>其中，</a:t>
            </a:r>
            <a:r>
              <a:rPr lang="en-US" altLang="zh-TW" dirty="0"/>
              <a:t>(*)</a:t>
            </a:r>
            <a:r>
              <a:rPr lang="zh-TW" altLang="zh-TW" dirty="0"/>
              <a:t>的通解可以</a:t>
            </a:r>
            <a:r>
              <a:rPr lang="zh-TW" altLang="zh-TW" dirty="0" smtClean="0"/>
              <a:t>是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zh-TW" dirty="0" smtClean="0"/>
              <a:t>比較</a:t>
            </a:r>
            <a:r>
              <a:rPr lang="zh-TW" altLang="zh-TW" dirty="0"/>
              <a:t>前式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zh-TW" dirty="0" smtClean="0"/>
              <a:t>如何</a:t>
            </a:r>
            <a:r>
              <a:rPr lang="zh-TW" altLang="zh-TW" dirty="0"/>
              <a:t>求</a:t>
            </a:r>
            <a:r>
              <a:rPr lang="en-US" altLang="zh-TW" dirty="0"/>
              <a:t>         </a:t>
            </a:r>
            <a:r>
              <a:rPr lang="en-US" altLang="zh-TW" dirty="0" smtClean="0"/>
              <a:t>    TRY !!</a:t>
            </a:r>
            <a:endParaRPr lang="zh-TW" altLang="zh-TW" dirty="0"/>
          </a:p>
          <a:p>
            <a:pPr marL="0" indent="0">
              <a:buNone/>
            </a:pPr>
            <a:endParaRPr lang="zh-TW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120546"/>
              </p:ext>
            </p:extLst>
          </p:nvPr>
        </p:nvGraphicFramePr>
        <p:xfrm>
          <a:off x="603250" y="2197100"/>
          <a:ext cx="4406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3" name="Equation" r:id="rId3" imgW="4406760" imgH="1015920" progId="Equation.DSMT4">
                  <p:embed/>
                </p:oleObj>
              </mc:Choice>
              <mc:Fallback>
                <p:oleObj name="Equation" r:id="rId3" imgW="440676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250" y="2197100"/>
                        <a:ext cx="44069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86374"/>
              </p:ext>
            </p:extLst>
          </p:nvPr>
        </p:nvGraphicFramePr>
        <p:xfrm>
          <a:off x="611560" y="3573016"/>
          <a:ext cx="4254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4" name="Equation" r:id="rId5" imgW="4254480" imgH="965160" progId="Equation.DSMT4">
                  <p:embed/>
                </p:oleObj>
              </mc:Choice>
              <mc:Fallback>
                <p:oleObj name="Equation" r:id="rId5" imgW="425448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3573016"/>
                        <a:ext cx="42545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658325"/>
              </p:ext>
            </p:extLst>
          </p:nvPr>
        </p:nvGraphicFramePr>
        <p:xfrm>
          <a:off x="611560" y="4653136"/>
          <a:ext cx="4254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5" name="Equation" r:id="rId7" imgW="4254480" imgH="1396800" progId="Equation.DSMT4">
                  <p:embed/>
                </p:oleObj>
              </mc:Choice>
              <mc:Fallback>
                <p:oleObj name="Equation" r:id="rId7" imgW="42544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560" y="4653136"/>
                        <a:ext cx="4254500" cy="1397000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123173"/>
              </p:ext>
            </p:extLst>
          </p:nvPr>
        </p:nvGraphicFramePr>
        <p:xfrm>
          <a:off x="5472608" y="4869160"/>
          <a:ext cx="3491880" cy="87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6" name="Equation" r:id="rId9" imgW="3746160" imgH="939600" progId="Equation.DSMT4">
                  <p:embed/>
                </p:oleObj>
              </mc:Choice>
              <mc:Fallback>
                <p:oleObj name="Equation" r:id="rId9" imgW="374616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72608" y="4869160"/>
                        <a:ext cx="3491880" cy="875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165304"/>
            <a:ext cx="797049" cy="28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721080"/>
              </p:ext>
            </p:extLst>
          </p:nvPr>
        </p:nvGraphicFramePr>
        <p:xfrm>
          <a:off x="4983088" y="5229200"/>
          <a:ext cx="381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7" name="Equation" r:id="rId12" imgW="380880" imgH="253800" progId="Equation.DSMT4">
                  <p:embed/>
                </p:oleObj>
              </mc:Choice>
              <mc:Fallback>
                <p:oleObj name="Equation" r:id="rId12" imgW="38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83088" y="5229200"/>
                        <a:ext cx="381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310184"/>
              </p:ext>
            </p:extLst>
          </p:nvPr>
        </p:nvGraphicFramePr>
        <p:xfrm>
          <a:off x="2171700" y="2438400"/>
          <a:ext cx="914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8" name="Equation" r:id="rId14" imgW="914400" imgH="336960" progId="Equation.DSMT4">
                  <p:embed/>
                </p:oleObj>
              </mc:Choice>
              <mc:Fallback>
                <p:oleObj name="Equation" r:id="rId14" imgW="914400" imgH="336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71700" y="2438400"/>
                        <a:ext cx="91440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1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Integrating Factor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zh-TW" dirty="0"/>
              <a:t>招數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marL="0" lvl="0" indent="0">
              <a:buNone/>
            </a:pPr>
            <a:r>
              <a:rPr lang="en-US" altLang="zh-TW" dirty="0" smtClean="0"/>
              <a:t>(1)</a:t>
            </a:r>
            <a:r>
              <a:rPr lang="zh-TW" altLang="zh-TW" dirty="0"/>
              <a:t>猜</a:t>
            </a:r>
            <a:r>
              <a:rPr lang="en-US" altLang="zh-TW" dirty="0"/>
              <a:t> I </a:t>
            </a:r>
            <a:r>
              <a:rPr lang="zh-TW" altLang="zh-TW" dirty="0"/>
              <a:t>是</a:t>
            </a:r>
            <a:r>
              <a:rPr lang="en-US" altLang="zh-TW" dirty="0"/>
              <a:t>X </a:t>
            </a:r>
            <a:r>
              <a:rPr lang="zh-TW" altLang="zh-TW" dirty="0"/>
              <a:t>的函數，看看有沒有解。</a:t>
            </a:r>
            <a:r>
              <a:rPr lang="en-US" altLang="zh-TW" dirty="0"/>
              <a:t>i.e. I ( x ) 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 smtClean="0"/>
              <a:t> 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zh-TW" dirty="0" smtClean="0"/>
              <a:t>預</a:t>
            </a:r>
            <a:r>
              <a:rPr lang="zh-TW" altLang="zh-TW" dirty="0"/>
              <a:t>達到希望</a:t>
            </a:r>
            <a:r>
              <a:rPr lang="en-US" altLang="zh-TW" dirty="0"/>
              <a:t>(</a:t>
            </a:r>
            <a:r>
              <a:rPr lang="zh-TW" altLang="zh-TW" dirty="0"/>
              <a:t>猜對</a:t>
            </a:r>
            <a:r>
              <a:rPr lang="en-US" altLang="zh-TW" dirty="0"/>
              <a:t>)</a:t>
            </a:r>
            <a:r>
              <a:rPr lang="zh-TW" altLang="zh-TW" dirty="0"/>
              <a:t>，則需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                                       </a:t>
            </a:r>
            <a:endParaRPr lang="zh-TW" altLang="zh-TW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475655"/>
              </p:ext>
            </p:extLst>
          </p:nvPr>
        </p:nvGraphicFramePr>
        <p:xfrm>
          <a:off x="4997450" y="2852936"/>
          <a:ext cx="28448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5" name="Equation" r:id="rId3" imgW="2844720" imgH="1358640" progId="Equation.DSMT4">
                  <p:embed/>
                </p:oleObj>
              </mc:Choice>
              <mc:Fallback>
                <p:oleObj name="Equation" r:id="rId3" imgW="284472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7450" y="2852936"/>
                        <a:ext cx="28448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124809"/>
              </p:ext>
            </p:extLst>
          </p:nvPr>
        </p:nvGraphicFramePr>
        <p:xfrm>
          <a:off x="1115616" y="2824088"/>
          <a:ext cx="28321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6" name="Equation" r:id="rId5" imgW="2831760" imgH="1396800" progId="Equation.DSMT4">
                  <p:embed/>
                </p:oleObj>
              </mc:Choice>
              <mc:Fallback>
                <p:oleObj name="Equation" r:id="rId5" imgW="283176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5616" y="2824088"/>
                        <a:ext cx="28321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657122"/>
              </p:ext>
            </p:extLst>
          </p:nvPr>
        </p:nvGraphicFramePr>
        <p:xfrm>
          <a:off x="4283968" y="3429000"/>
          <a:ext cx="381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7" name="Equation" r:id="rId7" imgW="380880" imgH="253800" progId="Equation.DSMT4">
                  <p:embed/>
                </p:oleObj>
              </mc:Choice>
              <mc:Fallback>
                <p:oleObj name="Equation" r:id="rId7" imgW="38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3968" y="3429000"/>
                        <a:ext cx="381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680917"/>
              </p:ext>
            </p:extLst>
          </p:nvPr>
        </p:nvGraphicFramePr>
        <p:xfrm>
          <a:off x="5179144" y="4437856"/>
          <a:ext cx="2489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8" name="Equation" r:id="rId9" imgW="2489040" imgH="1295280" progId="Equation.DSMT4">
                  <p:embed/>
                </p:oleObj>
              </mc:Choice>
              <mc:Fallback>
                <p:oleObj name="Equation" r:id="rId9" imgW="2489040" imgH="1295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79144" y="4437856"/>
                        <a:ext cx="248920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3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Integrating Factor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lvl="0" indent="0">
              <a:buNone/>
            </a:pPr>
            <a:endParaRPr lang="en-US" altLang="zh-TW" dirty="0" smtClean="0"/>
          </a:p>
          <a:p>
            <a:pPr marL="0" lvl="0" indent="0">
              <a:buNone/>
            </a:pPr>
            <a:r>
              <a:rPr lang="en-US" altLang="zh-TW" dirty="0" smtClean="0"/>
              <a:t>(2) </a:t>
            </a:r>
            <a:r>
              <a:rPr lang="zh-TW" altLang="zh-TW" dirty="0" smtClean="0"/>
              <a:t>猜</a:t>
            </a:r>
            <a:r>
              <a:rPr lang="en-US" altLang="zh-TW" dirty="0" smtClean="0"/>
              <a:t> </a:t>
            </a:r>
            <a:r>
              <a:rPr lang="en-US" altLang="zh-TW" dirty="0"/>
              <a:t>I </a:t>
            </a:r>
            <a:r>
              <a:rPr lang="zh-TW" altLang="zh-TW" dirty="0"/>
              <a:t>是</a:t>
            </a:r>
            <a:r>
              <a:rPr lang="en-US" altLang="zh-TW" dirty="0"/>
              <a:t> y </a:t>
            </a:r>
            <a:r>
              <a:rPr lang="zh-TW" altLang="zh-TW" dirty="0"/>
              <a:t>的函數。 </a:t>
            </a:r>
            <a:r>
              <a:rPr lang="en-US" altLang="zh-TW" dirty="0"/>
              <a:t>i.e. I ( y 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 smtClean="0"/>
              <a:t>                </a:t>
            </a:r>
            <a:endParaRPr lang="en-US" altLang="zh-TW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481257"/>
              </p:ext>
            </p:extLst>
          </p:nvPr>
        </p:nvGraphicFramePr>
        <p:xfrm>
          <a:off x="758825" y="1681163"/>
          <a:ext cx="43180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2" name="Equation" r:id="rId3" imgW="4317840" imgH="1917360" progId="Equation.DSMT4">
                  <p:embed/>
                </p:oleObj>
              </mc:Choice>
              <mc:Fallback>
                <p:oleObj name="Equation" r:id="rId3" imgW="4317840" imgH="1917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8825" y="1681163"/>
                        <a:ext cx="4318000" cy="191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243022"/>
              </p:ext>
            </p:extLst>
          </p:nvPr>
        </p:nvGraphicFramePr>
        <p:xfrm>
          <a:off x="4716016" y="4590380"/>
          <a:ext cx="28448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3" name="Equation" r:id="rId5" imgW="2844720" imgH="1358640" progId="Equation.DSMT4">
                  <p:embed/>
                </p:oleObj>
              </mc:Choice>
              <mc:Fallback>
                <p:oleObj name="Equation" r:id="rId5" imgW="284472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6016" y="4590380"/>
                        <a:ext cx="28448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753761"/>
              </p:ext>
            </p:extLst>
          </p:nvPr>
        </p:nvGraphicFramePr>
        <p:xfrm>
          <a:off x="899592" y="4581128"/>
          <a:ext cx="26924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4" name="Equation" r:id="rId7" imgW="2692080" imgH="1396800" progId="Equation.DSMT4">
                  <p:embed/>
                </p:oleObj>
              </mc:Choice>
              <mc:Fallback>
                <p:oleObj name="Equation" r:id="rId7" imgW="26920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9592" y="4581128"/>
                        <a:ext cx="26924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027299"/>
              </p:ext>
            </p:extLst>
          </p:nvPr>
        </p:nvGraphicFramePr>
        <p:xfrm>
          <a:off x="3923928" y="4941168"/>
          <a:ext cx="381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5" name="Equation" r:id="rId9" imgW="380880" imgH="253800" progId="Equation.DSMT4">
                  <p:embed/>
                </p:oleObj>
              </mc:Choice>
              <mc:Fallback>
                <p:oleObj name="Equation" r:id="rId9" imgW="38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23928" y="4941168"/>
                        <a:ext cx="381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280451"/>
              </p:ext>
            </p:extLst>
          </p:nvPr>
        </p:nvGraphicFramePr>
        <p:xfrm>
          <a:off x="2171700" y="2438400"/>
          <a:ext cx="914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6" name="Equation" r:id="rId11" imgW="914400" imgH="336960" progId="Equation.DSMT4">
                  <p:embed/>
                </p:oleObj>
              </mc:Choice>
              <mc:Fallback>
                <p:oleObj name="Equation" r:id="rId11" imgW="914400" imgH="336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71700" y="2438400"/>
                        <a:ext cx="91440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50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Integrating Factor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zh-TW" dirty="0" smtClean="0"/>
              <a:t>預</a:t>
            </a:r>
            <a:r>
              <a:rPr lang="zh-TW" altLang="zh-TW" dirty="0"/>
              <a:t>達到希望</a:t>
            </a:r>
            <a:r>
              <a:rPr lang="en-US" altLang="zh-TW" dirty="0"/>
              <a:t>(</a:t>
            </a:r>
            <a:r>
              <a:rPr lang="zh-TW" altLang="zh-TW" dirty="0"/>
              <a:t>猜對</a:t>
            </a:r>
            <a:r>
              <a:rPr lang="en-US" altLang="zh-TW" dirty="0"/>
              <a:t>)</a:t>
            </a:r>
            <a:r>
              <a:rPr lang="zh-TW" altLang="zh-TW" dirty="0"/>
              <a:t>，則</a:t>
            </a:r>
            <a:r>
              <a:rPr lang="zh-TW" altLang="zh-TW" dirty="0" smtClean="0"/>
              <a:t>需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867671"/>
              </p:ext>
            </p:extLst>
          </p:nvPr>
        </p:nvGraphicFramePr>
        <p:xfrm>
          <a:off x="5021977" y="1772816"/>
          <a:ext cx="23749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2" name="Equation" r:id="rId3" imgW="2374560" imgH="1295280" progId="Equation.DSMT4">
                  <p:embed/>
                </p:oleObj>
              </mc:Choice>
              <mc:Fallback>
                <p:oleObj name="Equation" r:id="rId3" imgW="2374560" imgH="1295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1977" y="1772816"/>
                        <a:ext cx="237490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016379"/>
              </p:ext>
            </p:extLst>
          </p:nvPr>
        </p:nvGraphicFramePr>
        <p:xfrm>
          <a:off x="611188" y="3103563"/>
          <a:ext cx="43180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3" name="Equation" r:id="rId5" imgW="4317840" imgH="1942920" progId="Equation.DSMT4">
                  <p:embed/>
                </p:oleObj>
              </mc:Choice>
              <mc:Fallback>
                <p:oleObj name="Equation" r:id="rId5" imgW="4317840" imgH="1942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188" y="3103563"/>
                        <a:ext cx="4318000" cy="194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2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Integrating Factor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TW" dirty="0" smtClean="0"/>
              <a:t>(3)</a:t>
            </a:r>
            <a:r>
              <a:rPr lang="zh-TW" altLang="zh-TW" dirty="0" smtClean="0"/>
              <a:t>猜</a:t>
            </a:r>
            <a:r>
              <a:rPr lang="en-US" altLang="zh-TW" dirty="0" smtClean="0"/>
              <a:t>I</a:t>
            </a:r>
            <a:r>
              <a:rPr lang="zh-TW" altLang="zh-TW" dirty="0" smtClean="0"/>
              <a:t>是的</a:t>
            </a:r>
            <a:r>
              <a:rPr lang="en-US" altLang="zh-TW" dirty="0" smtClean="0"/>
              <a:t>             </a:t>
            </a:r>
            <a:r>
              <a:rPr lang="zh-TW" altLang="zh-TW" dirty="0" smtClean="0"/>
              <a:t>函數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580105"/>
              </p:ext>
            </p:extLst>
          </p:nvPr>
        </p:nvGraphicFramePr>
        <p:xfrm>
          <a:off x="2411760" y="1700808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1" name="Equation" r:id="rId3" imgW="990360" imgH="393480" progId="Equation.DSMT4">
                  <p:embed/>
                </p:oleObj>
              </mc:Choice>
              <mc:Fallback>
                <p:oleObj name="Equation" r:id="rId3" imgW="990360" imgH="393480" progId="Equation.DSMT4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700808"/>
                        <a:ext cx="99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221303"/>
              </p:ext>
            </p:extLst>
          </p:nvPr>
        </p:nvGraphicFramePr>
        <p:xfrm>
          <a:off x="611560" y="2276872"/>
          <a:ext cx="4381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2" name="Equation" r:id="rId5" imgW="4381200" imgH="1396800" progId="Equation.DSMT4">
                  <p:embed/>
                </p:oleObj>
              </mc:Choice>
              <mc:Fallback>
                <p:oleObj name="Equation" r:id="rId5" imgW="438120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2276872"/>
                        <a:ext cx="43815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560" y="3933057"/>
            <a:ext cx="6480720" cy="15841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Hint: (</a:t>
            </a:r>
            <a:r>
              <a:rPr kumimoji="1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和分比概念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)</a:t>
            </a:r>
            <a:endParaRPr kumimoji="1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449684"/>
              </p:ext>
            </p:extLst>
          </p:nvPr>
        </p:nvGraphicFramePr>
        <p:xfrm>
          <a:off x="971600" y="4456070"/>
          <a:ext cx="5842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3" name="Equation" r:id="rId7" imgW="5841720" imgH="825480" progId="Equation.DSMT4">
                  <p:embed/>
                </p:oleObj>
              </mc:Choice>
              <mc:Fallback>
                <p:oleObj name="Equation" r:id="rId7" imgW="584172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600" y="4456070"/>
                        <a:ext cx="58420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2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Integrating Factor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sz="1800" dirty="0" smtClean="0"/>
          </a:p>
          <a:p>
            <a:pPr marL="0" indent="0">
              <a:buNone/>
            </a:pPr>
            <a:r>
              <a:rPr lang="zh-TW" altLang="zh-TW" dirty="0" smtClean="0"/>
              <a:t>預</a:t>
            </a:r>
            <a:r>
              <a:rPr lang="zh-TW" altLang="zh-TW" dirty="0"/>
              <a:t>達到希望</a:t>
            </a:r>
            <a:r>
              <a:rPr lang="en-US" altLang="zh-TW" dirty="0"/>
              <a:t>(</a:t>
            </a:r>
            <a:r>
              <a:rPr lang="zh-TW" altLang="zh-TW" dirty="0"/>
              <a:t>猜對</a:t>
            </a:r>
            <a:r>
              <a:rPr lang="en-US" altLang="zh-TW" dirty="0"/>
              <a:t>)</a:t>
            </a:r>
            <a:r>
              <a:rPr lang="zh-TW" altLang="zh-TW" dirty="0"/>
              <a:t>，則需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205822"/>
              </p:ext>
            </p:extLst>
          </p:nvPr>
        </p:nvGraphicFramePr>
        <p:xfrm>
          <a:off x="4926013" y="1772816"/>
          <a:ext cx="35687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3" name="Equation" r:id="rId3" imgW="3568680" imgH="1422360" progId="Equation.DSMT4">
                  <p:embed/>
                </p:oleObj>
              </mc:Choice>
              <mc:Fallback>
                <p:oleObj name="Equation" r:id="rId3" imgW="356868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6013" y="1772816"/>
                        <a:ext cx="35687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544234"/>
              </p:ext>
            </p:extLst>
          </p:nvPr>
        </p:nvGraphicFramePr>
        <p:xfrm>
          <a:off x="611560" y="1772816"/>
          <a:ext cx="35179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4" name="Equation" r:id="rId5" imgW="3517560" imgH="1396800" progId="Equation.DSMT4">
                  <p:embed/>
                </p:oleObj>
              </mc:Choice>
              <mc:Fallback>
                <p:oleObj name="Equation" r:id="rId5" imgW="351756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1772816"/>
                        <a:ext cx="35179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223370"/>
              </p:ext>
            </p:extLst>
          </p:nvPr>
        </p:nvGraphicFramePr>
        <p:xfrm>
          <a:off x="4355976" y="2132856"/>
          <a:ext cx="381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5" name="Equation" r:id="rId7" imgW="380880" imgH="253800" progId="Equation.DSMT4">
                  <p:embed/>
                </p:oleObj>
              </mc:Choice>
              <mc:Fallback>
                <p:oleObj name="Equation" r:id="rId7" imgW="38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5976" y="2132856"/>
                        <a:ext cx="381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785668"/>
              </p:ext>
            </p:extLst>
          </p:nvPr>
        </p:nvGraphicFramePr>
        <p:xfrm>
          <a:off x="5076056" y="3212976"/>
          <a:ext cx="3022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6" name="Equation" r:id="rId9" imgW="3022560" imgH="1295280" progId="Equation.DSMT4">
                  <p:embed/>
                </p:oleObj>
              </mc:Choice>
              <mc:Fallback>
                <p:oleObj name="Equation" r:id="rId9" imgW="3022560" imgH="1295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76056" y="3212976"/>
                        <a:ext cx="302260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590417"/>
              </p:ext>
            </p:extLst>
          </p:nvPr>
        </p:nvGraphicFramePr>
        <p:xfrm>
          <a:off x="611188" y="4560888"/>
          <a:ext cx="6557962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7" name="Equation" r:id="rId11" imgW="5740200" imgH="1904760" progId="Equation.DSMT4">
                  <p:embed/>
                </p:oleObj>
              </mc:Choice>
              <mc:Fallback>
                <p:oleObj name="Equation" r:id="rId11" imgW="5740200" imgH="1904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1188" y="4560888"/>
                        <a:ext cx="6557962" cy="217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41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Integrating Factor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TW" dirty="0" smtClean="0"/>
              <a:t>(4)</a:t>
            </a:r>
            <a:r>
              <a:rPr lang="zh-TW" altLang="zh-TW" dirty="0"/>
              <a:t>猜</a:t>
            </a:r>
            <a:r>
              <a:rPr lang="en-US" altLang="zh-TW" dirty="0"/>
              <a:t> I </a:t>
            </a:r>
            <a:r>
              <a:rPr lang="zh-TW" altLang="zh-TW" dirty="0"/>
              <a:t>是</a:t>
            </a: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zh-TW" altLang="zh-TW" dirty="0" smtClean="0"/>
              <a:t>的</a:t>
            </a:r>
            <a:r>
              <a:rPr lang="zh-TW" altLang="zh-TW" dirty="0"/>
              <a:t>函數。</a:t>
            </a:r>
          </a:p>
          <a:p>
            <a:pPr marL="0" indent="0">
              <a:buNone/>
            </a:pPr>
            <a:r>
              <a:rPr lang="zh-TW" altLang="zh-TW" dirty="0"/>
              <a:t>其中：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803939"/>
              </p:ext>
            </p:extLst>
          </p:nvPr>
        </p:nvGraphicFramePr>
        <p:xfrm>
          <a:off x="2123728" y="1772816"/>
          <a:ext cx="381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6" name="Equation" r:id="rId3" imgW="380880" imgH="304560" progId="Equation.DSMT4">
                  <p:embed/>
                </p:oleObj>
              </mc:Choice>
              <mc:Fallback>
                <p:oleObj name="Equation" r:id="rId3" imgW="3808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1772816"/>
                        <a:ext cx="381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540980"/>
              </p:ext>
            </p:extLst>
          </p:nvPr>
        </p:nvGraphicFramePr>
        <p:xfrm>
          <a:off x="1547664" y="2852936"/>
          <a:ext cx="4140200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7" name="Equation" r:id="rId5" imgW="4140000" imgH="3377880" progId="Equation.DSMT4">
                  <p:embed/>
                </p:oleObj>
              </mc:Choice>
              <mc:Fallback>
                <p:oleObj name="Equation" r:id="rId5" imgW="4140000" imgH="3377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664" y="2852936"/>
                        <a:ext cx="4140200" cy="337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0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Integrating Factor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𝑦𝑁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𝑥𝑀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zh-TW" dirty="0"/>
                  <a:t>預達到希望</a:t>
                </a:r>
                <a:r>
                  <a:rPr lang="en-US" altLang="zh-TW" dirty="0"/>
                  <a:t>(</a:t>
                </a:r>
                <a:r>
                  <a:rPr lang="zh-TW" altLang="zh-TW" dirty="0"/>
                  <a:t>猜對</a:t>
                </a:r>
                <a:r>
                  <a:rPr lang="en-US" altLang="zh-TW" dirty="0"/>
                  <a:t>)</a:t>
                </a:r>
                <a:r>
                  <a:rPr lang="zh-TW" altLang="zh-TW" dirty="0"/>
                  <a:t>，則需</a:t>
                </a:r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048070"/>
              </p:ext>
            </p:extLst>
          </p:nvPr>
        </p:nvGraphicFramePr>
        <p:xfrm>
          <a:off x="5004048" y="2924944"/>
          <a:ext cx="31877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6" name="Equation" r:id="rId4" imgW="3187440" imgH="1396800" progId="Equation.DSMT4">
                  <p:embed/>
                </p:oleObj>
              </mc:Choice>
              <mc:Fallback>
                <p:oleObj name="Equation" r:id="rId4" imgW="318744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4048" y="2924944"/>
                        <a:ext cx="31877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484517"/>
              </p:ext>
            </p:extLst>
          </p:nvPr>
        </p:nvGraphicFramePr>
        <p:xfrm>
          <a:off x="611188" y="4494213"/>
          <a:ext cx="5689600" cy="215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7" name="Equation" r:id="rId6" imgW="5003640" imgH="1892160" progId="Equation.DSMT4">
                  <p:embed/>
                </p:oleObj>
              </mc:Choice>
              <mc:Fallback>
                <p:oleObj name="Equation" r:id="rId6" imgW="5003640" imgH="1892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1188" y="4494213"/>
                        <a:ext cx="5689600" cy="2151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4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Integrating Factor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US" altLang="zh-TW" dirty="0"/>
              <a:t>Summary</a:t>
            </a:r>
            <a:r>
              <a:rPr lang="zh-TW" altLang="zh-TW" dirty="0"/>
              <a:t>：</a:t>
            </a:r>
          </a:p>
          <a:p>
            <a:pPr marL="0" indent="0">
              <a:buNone/>
            </a:pPr>
            <a:r>
              <a:rPr lang="en-US" altLang="zh-TW" dirty="0"/>
              <a:t>(1)(2)(3)(4)</a:t>
            </a:r>
            <a:r>
              <a:rPr lang="zh-TW" altLang="zh-TW" dirty="0"/>
              <a:t>分子都</a:t>
            </a:r>
            <a:r>
              <a:rPr lang="zh-TW" altLang="zh-TW" dirty="0" smtClean="0"/>
              <a:t>是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sz="1400" dirty="0" smtClean="0"/>
          </a:p>
          <a:p>
            <a:pPr marL="0" indent="0">
              <a:buNone/>
            </a:pPr>
            <a:r>
              <a:rPr lang="zh-TW" altLang="zh-TW" dirty="0" smtClean="0"/>
              <a:t>若發現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sz="1400" dirty="0"/>
          </a:p>
          <a:p>
            <a:pPr marL="0" indent="0">
              <a:buNone/>
            </a:pPr>
            <a:r>
              <a:rPr lang="zh-TW" altLang="zh-TW" dirty="0" smtClean="0"/>
              <a:t>則</a:t>
            </a:r>
            <a:r>
              <a:rPr lang="zh-TW" altLang="en-US" dirty="0" smtClean="0"/>
              <a:t>算出</a:t>
            </a:r>
            <a:endParaRPr lang="en-US" altLang="zh-TW" dirty="0"/>
          </a:p>
          <a:p>
            <a:pPr marL="0" indent="0">
              <a:buNone/>
            </a:pPr>
            <a:r>
              <a:rPr lang="zh-TW" altLang="zh-TW" dirty="0"/>
              <a:t>除以 </a:t>
            </a:r>
            <a:r>
              <a:rPr lang="en-US" altLang="zh-TW" dirty="0"/>
              <a:t>–N  </a:t>
            </a:r>
            <a:r>
              <a:rPr lang="en-US" altLang="zh-TW" dirty="0">
                <a:sym typeface="Wingdings"/>
              </a:rPr>
              <a:t></a:t>
            </a:r>
            <a:r>
              <a:rPr lang="en-US" altLang="zh-TW" dirty="0"/>
              <a:t>  I(x</a:t>
            </a:r>
            <a:r>
              <a:rPr lang="en-US" altLang="zh-TW" dirty="0" smtClean="0"/>
              <a:t>)           </a:t>
            </a:r>
            <a:r>
              <a:rPr lang="zh-TW" altLang="zh-TW" dirty="0" smtClean="0"/>
              <a:t>除以 </a:t>
            </a:r>
            <a:r>
              <a:rPr lang="en-US" altLang="zh-TW" dirty="0" smtClean="0"/>
              <a:t>–N+M          </a:t>
            </a:r>
            <a:r>
              <a:rPr lang="en-US" altLang="zh-TW" dirty="0" smtClean="0">
                <a:sym typeface="Wingdings"/>
              </a:rPr>
              <a:t></a:t>
            </a:r>
            <a:r>
              <a:rPr lang="en-US" altLang="zh-TW" dirty="0" smtClean="0"/>
              <a:t>  I(</a:t>
            </a:r>
            <a:r>
              <a:rPr lang="en-US" altLang="zh-TW" dirty="0" err="1" smtClean="0"/>
              <a:t>x+y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zh-TW" dirty="0" smtClean="0"/>
              <a:t>除</a:t>
            </a:r>
            <a:r>
              <a:rPr lang="zh-TW" altLang="zh-TW" dirty="0"/>
              <a:t>以</a:t>
            </a:r>
            <a:r>
              <a:rPr lang="en-US" altLang="zh-TW" dirty="0"/>
              <a:t> M  </a:t>
            </a:r>
            <a:r>
              <a:rPr lang="en-US" altLang="zh-TW" dirty="0" smtClean="0"/>
              <a:t>  </a:t>
            </a:r>
            <a:r>
              <a:rPr lang="en-US" altLang="zh-TW" dirty="0" smtClean="0">
                <a:sym typeface="Wingdings"/>
              </a:rPr>
              <a:t></a:t>
            </a:r>
            <a:r>
              <a:rPr lang="en-US" altLang="zh-TW" dirty="0" smtClean="0"/>
              <a:t>  I(y)          </a:t>
            </a:r>
            <a:r>
              <a:rPr lang="zh-TW" altLang="zh-TW" dirty="0" smtClean="0"/>
              <a:t>除</a:t>
            </a:r>
            <a:r>
              <a:rPr lang="zh-TW" altLang="zh-TW" dirty="0"/>
              <a:t>以 </a:t>
            </a:r>
            <a:r>
              <a:rPr lang="en-US" altLang="zh-TW" dirty="0" smtClean="0"/>
              <a:t>–y*</a:t>
            </a:r>
            <a:r>
              <a:rPr lang="en-US" altLang="zh-TW" dirty="0" err="1" smtClean="0"/>
              <a:t>N+x</a:t>
            </a:r>
            <a:r>
              <a:rPr lang="en-US" altLang="zh-TW" dirty="0" smtClean="0"/>
              <a:t>*M  </a:t>
            </a:r>
            <a:r>
              <a:rPr lang="en-US" altLang="zh-TW" dirty="0">
                <a:sym typeface="Wingdings"/>
              </a:rPr>
              <a:t></a:t>
            </a:r>
            <a:r>
              <a:rPr lang="en-US" altLang="zh-TW" dirty="0"/>
              <a:t>  I(x*y)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671754"/>
              </p:ext>
            </p:extLst>
          </p:nvPr>
        </p:nvGraphicFramePr>
        <p:xfrm>
          <a:off x="4139952" y="2060848"/>
          <a:ext cx="1371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1" name="Equation" r:id="rId3" imgW="1371600" imgH="901440" progId="Equation.DSMT4">
                  <p:embed/>
                </p:oleObj>
              </mc:Choice>
              <mc:Fallback>
                <p:oleObj name="Equation" r:id="rId3" imgW="137160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9952" y="2060848"/>
                        <a:ext cx="13716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525570"/>
              </p:ext>
            </p:extLst>
          </p:nvPr>
        </p:nvGraphicFramePr>
        <p:xfrm>
          <a:off x="1835696" y="2852936"/>
          <a:ext cx="1409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2" name="Equation" r:id="rId5" imgW="1409400" imgH="901440" progId="Equation.DSMT4">
                  <p:embed/>
                </p:oleObj>
              </mc:Choice>
              <mc:Fallback>
                <p:oleObj name="Equation" r:id="rId5" imgW="140940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5696" y="2852936"/>
                        <a:ext cx="14097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042638"/>
              </p:ext>
            </p:extLst>
          </p:nvPr>
        </p:nvGraphicFramePr>
        <p:xfrm>
          <a:off x="1835696" y="3717032"/>
          <a:ext cx="1612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3" name="Equation" r:id="rId7" imgW="1612800" imgH="901440" progId="Equation.DSMT4">
                  <p:embed/>
                </p:oleObj>
              </mc:Choice>
              <mc:Fallback>
                <p:oleObj name="Equation" r:id="rId7" imgW="161280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35696" y="3717032"/>
                        <a:ext cx="16129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2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Integrating </a:t>
            </a:r>
            <a:r>
              <a:rPr lang="en-US" altLang="zh-TW" dirty="0" smtClean="0"/>
              <a:t>Factor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例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104502"/>
              </p:ext>
            </p:extLst>
          </p:nvPr>
        </p:nvGraphicFramePr>
        <p:xfrm>
          <a:off x="1168524" y="1700808"/>
          <a:ext cx="361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3" name="Equation" r:id="rId3" imgW="3619440" imgH="419040" progId="Equation.DSMT4">
                  <p:embed/>
                </p:oleObj>
              </mc:Choice>
              <mc:Fallback>
                <p:oleObj name="Equation" r:id="rId3" imgW="3619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8524" y="1700808"/>
                        <a:ext cx="3619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034562"/>
              </p:ext>
            </p:extLst>
          </p:nvPr>
        </p:nvGraphicFramePr>
        <p:xfrm>
          <a:off x="1768475" y="2133600"/>
          <a:ext cx="214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4" name="Equation" r:id="rId5" imgW="2145960" imgH="380880" progId="Equation.DSMT4">
                  <p:embed/>
                </p:oleObj>
              </mc:Choice>
              <mc:Fallback>
                <p:oleObj name="Equation" r:id="rId5" imgW="21459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8475" y="2133600"/>
                        <a:ext cx="2146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438483"/>
              </p:ext>
            </p:extLst>
          </p:nvPr>
        </p:nvGraphicFramePr>
        <p:xfrm>
          <a:off x="1259632" y="2636912"/>
          <a:ext cx="1333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5" name="Equation" r:id="rId7" imgW="1333440" imgH="901440" progId="Equation.DSMT4">
                  <p:embed/>
                </p:oleObj>
              </mc:Choice>
              <mc:Fallback>
                <p:oleObj name="Equation" r:id="rId7" imgW="133344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9632" y="2636912"/>
                        <a:ext cx="13335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356365"/>
              </p:ext>
            </p:extLst>
          </p:nvPr>
        </p:nvGraphicFramePr>
        <p:xfrm>
          <a:off x="5364088" y="2564904"/>
          <a:ext cx="1066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6" name="Equation" r:id="rId9" imgW="1066680" imgH="825480" progId="Equation.DSMT4">
                  <p:embed/>
                </p:oleObj>
              </mc:Choice>
              <mc:Fallback>
                <p:oleObj name="Equation" r:id="rId9" imgW="106668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4088" y="2564904"/>
                        <a:ext cx="10668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434" name="AutoShape 2"/>
          <p:cNvCxnSpPr>
            <a:cxnSpLocks noChangeShapeType="1"/>
          </p:cNvCxnSpPr>
          <p:nvPr/>
        </p:nvCxnSpPr>
        <p:spPr bwMode="auto">
          <a:xfrm flipH="1">
            <a:off x="2638426" y="2996952"/>
            <a:ext cx="63743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2"/>
          <p:cNvCxnSpPr>
            <a:cxnSpLocks noChangeShapeType="1"/>
          </p:cNvCxnSpPr>
          <p:nvPr/>
        </p:nvCxnSpPr>
        <p:spPr bwMode="auto">
          <a:xfrm>
            <a:off x="4572000" y="3029880"/>
            <a:ext cx="648072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文字方塊 18"/>
          <p:cNvSpPr txBox="1"/>
          <p:nvPr/>
        </p:nvSpPr>
        <p:spPr>
          <a:xfrm>
            <a:off x="3347864" y="2766119"/>
            <a:ext cx="1357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不相等</a:t>
            </a:r>
            <a:endParaRPr lang="zh-TW" altLang="en-US" sz="2400" dirty="0"/>
          </a:p>
        </p:txBody>
      </p:sp>
      <p:graphicFrame>
        <p:nvGraphicFramePr>
          <p:cNvPr id="20" name="物件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786160"/>
              </p:ext>
            </p:extLst>
          </p:nvPr>
        </p:nvGraphicFramePr>
        <p:xfrm>
          <a:off x="533400" y="3644900"/>
          <a:ext cx="43307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7" name="Equation" r:id="rId11" imgW="4330440" imgH="1358640" progId="Equation.DSMT4">
                  <p:embed/>
                </p:oleObj>
              </mc:Choice>
              <mc:Fallback>
                <p:oleObj name="Equation" r:id="rId11" imgW="433044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3400" y="3644900"/>
                        <a:ext cx="43307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物件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964567"/>
              </p:ext>
            </p:extLst>
          </p:nvPr>
        </p:nvGraphicFramePr>
        <p:xfrm>
          <a:off x="596900" y="5222875"/>
          <a:ext cx="278923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8" name="Equation" r:id="rId13" imgW="2387520" imgH="482400" progId="Equation.DSMT4">
                  <p:embed/>
                </p:oleObj>
              </mc:Choice>
              <mc:Fallback>
                <p:oleObj name="Equation" r:id="rId13" imgW="23875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6900" y="5222875"/>
                        <a:ext cx="2789238" cy="56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84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Exact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例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250517"/>
              </p:ext>
            </p:extLst>
          </p:nvPr>
        </p:nvGraphicFramePr>
        <p:xfrm>
          <a:off x="1211263" y="1700213"/>
          <a:ext cx="5041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" name="Equation" r:id="rId3" imgW="5041800" imgH="457200" progId="Equation.DSMT4">
                  <p:embed/>
                </p:oleObj>
              </mc:Choice>
              <mc:Fallback>
                <p:oleObj name="Equation" r:id="rId3" imgW="5041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1263" y="1700213"/>
                        <a:ext cx="5041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154307"/>
              </p:ext>
            </p:extLst>
          </p:nvPr>
        </p:nvGraphicFramePr>
        <p:xfrm>
          <a:off x="937716" y="2791420"/>
          <a:ext cx="7378700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" name="Equation" r:id="rId5" imgW="7378560" imgH="3517560" progId="Equation.DSMT4">
                  <p:embed/>
                </p:oleObj>
              </mc:Choice>
              <mc:Fallback>
                <p:oleObj name="Equation" r:id="rId5" imgW="7378560" imgH="3517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7716" y="2791420"/>
                        <a:ext cx="7378700" cy="351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252325"/>
              </p:ext>
            </p:extLst>
          </p:nvPr>
        </p:nvGraphicFramePr>
        <p:xfrm>
          <a:off x="1259632" y="2132856"/>
          <a:ext cx="3644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" name="Equation" r:id="rId7" imgW="3644640" imgH="304560" progId="Equation.DSMT4">
                  <p:embed/>
                </p:oleObj>
              </mc:Choice>
              <mc:Fallback>
                <p:oleObj name="Equation" r:id="rId7" imgW="36446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9632" y="2132856"/>
                        <a:ext cx="3644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94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Integrating Factor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原式</a:t>
            </a:r>
            <a:r>
              <a:rPr lang="en-US" altLang="zh-TW" dirty="0" smtClean="0"/>
              <a:t>=&gt;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753902"/>
              </p:ext>
            </p:extLst>
          </p:nvPr>
        </p:nvGraphicFramePr>
        <p:xfrm>
          <a:off x="1835696" y="1628800"/>
          <a:ext cx="484199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6" name="Equation" r:id="rId3" imgW="4025880" imgH="419040" progId="Equation.DSMT4">
                  <p:embed/>
                </p:oleObj>
              </mc:Choice>
              <mc:Fallback>
                <p:oleObj name="Equation" r:id="rId3" imgW="4025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628800"/>
                        <a:ext cx="4841992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56766"/>
              </p:ext>
            </p:extLst>
          </p:nvPr>
        </p:nvGraphicFramePr>
        <p:xfrm>
          <a:off x="539552" y="2276872"/>
          <a:ext cx="4584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7" name="Equation" r:id="rId5" imgW="4584600" imgH="901440" progId="Equation.DSMT4">
                  <p:embed/>
                </p:oleObj>
              </mc:Choice>
              <mc:Fallback>
                <p:oleObj name="Equation" r:id="rId5" imgW="458460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552" y="2276872"/>
                        <a:ext cx="45847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555776" y="299695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 smtClean="0"/>
              <a:t>正合</a:t>
            </a:r>
            <a:endParaRPr lang="zh-TW" altLang="en-US" sz="3200" dirty="0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651329"/>
              </p:ext>
            </p:extLst>
          </p:nvPr>
        </p:nvGraphicFramePr>
        <p:xfrm>
          <a:off x="817563" y="3540125"/>
          <a:ext cx="1143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8" name="Equation" r:id="rId7" imgW="1143000" imgH="825480" progId="Equation.DSMT4">
                  <p:embed/>
                </p:oleObj>
              </mc:Choice>
              <mc:Fallback>
                <p:oleObj name="Equation" r:id="rId7" imgW="114300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7563" y="3540125"/>
                        <a:ext cx="11430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557390"/>
              </p:ext>
            </p:extLst>
          </p:nvPr>
        </p:nvGraphicFramePr>
        <p:xfrm>
          <a:off x="3870325" y="3535363"/>
          <a:ext cx="1066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9" name="Equation" r:id="rId9" imgW="1066680" imgH="901440" progId="Equation.DSMT4">
                  <p:embed/>
                </p:oleObj>
              </mc:Choice>
              <mc:Fallback>
                <p:oleObj name="Equation" r:id="rId9" imgW="106668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70325" y="3535363"/>
                        <a:ext cx="10668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672775"/>
              </p:ext>
            </p:extLst>
          </p:nvPr>
        </p:nvGraphicFramePr>
        <p:xfrm>
          <a:off x="728663" y="4665663"/>
          <a:ext cx="304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0" name="Equation" r:id="rId11" imgW="3047760" imgH="419040" progId="Equation.DSMT4">
                  <p:embed/>
                </p:oleObj>
              </mc:Choice>
              <mc:Fallback>
                <p:oleObj name="Equation" r:id="rId11" imgW="3047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8663" y="4665663"/>
                        <a:ext cx="3048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471476"/>
              </p:ext>
            </p:extLst>
          </p:nvPr>
        </p:nvGraphicFramePr>
        <p:xfrm>
          <a:off x="709613" y="5157788"/>
          <a:ext cx="4165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1" name="Equation" r:id="rId13" imgW="4165560" imgH="825480" progId="Equation.DSMT4">
                  <p:embed/>
                </p:oleObj>
              </mc:Choice>
              <mc:Fallback>
                <p:oleObj name="Equation" r:id="rId13" imgW="416556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9613" y="5157788"/>
                        <a:ext cx="41656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8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Integrating Factor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33717"/>
              </p:ext>
            </p:extLst>
          </p:nvPr>
        </p:nvGraphicFramePr>
        <p:xfrm>
          <a:off x="655638" y="1989138"/>
          <a:ext cx="1828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2" name="Equation" r:id="rId3" imgW="1828800" imgH="419040" progId="Equation.DSMT4">
                  <p:embed/>
                </p:oleObj>
              </mc:Choice>
              <mc:Fallback>
                <p:oleObj name="Equation" r:id="rId3" imgW="18288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5638" y="1989138"/>
                        <a:ext cx="18288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820551"/>
              </p:ext>
            </p:extLst>
          </p:nvPr>
        </p:nvGraphicFramePr>
        <p:xfrm>
          <a:off x="4027488" y="1844675"/>
          <a:ext cx="2400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3" name="Equation" r:id="rId5" imgW="2400120" imgH="825480" progId="Equation.DSMT4">
                  <p:embed/>
                </p:oleObj>
              </mc:Choice>
              <mc:Fallback>
                <p:oleObj name="Equation" r:id="rId5" imgW="240012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27488" y="1844675"/>
                        <a:ext cx="24003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141380"/>
              </p:ext>
            </p:extLst>
          </p:nvPr>
        </p:nvGraphicFramePr>
        <p:xfrm>
          <a:off x="611560" y="2636912"/>
          <a:ext cx="154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4" name="Equation" r:id="rId7" imgW="1549080" imgH="393480" progId="Equation.DSMT4">
                  <p:embed/>
                </p:oleObj>
              </mc:Choice>
              <mc:Fallback>
                <p:oleObj name="Equation" r:id="rId7" imgW="1549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560" y="2636912"/>
                        <a:ext cx="1549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413316"/>
              </p:ext>
            </p:extLst>
          </p:nvPr>
        </p:nvGraphicFramePr>
        <p:xfrm>
          <a:off x="611560" y="3212976"/>
          <a:ext cx="2400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5" name="Equation" r:id="rId9" imgW="2400120" imgH="825480" progId="Equation.DSMT4">
                  <p:embed/>
                </p:oleObj>
              </mc:Choice>
              <mc:Fallback>
                <p:oleObj name="Equation" r:id="rId9" imgW="240012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24003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036905"/>
              </p:ext>
            </p:extLst>
          </p:nvPr>
        </p:nvGraphicFramePr>
        <p:xfrm>
          <a:off x="611560" y="4221088"/>
          <a:ext cx="4546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6" name="Equation" r:id="rId11" imgW="4546440" imgH="825480" progId="Equation.DSMT4">
                  <p:embed/>
                </p:oleObj>
              </mc:Choice>
              <mc:Fallback>
                <p:oleObj name="Equation" r:id="rId11" imgW="454644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1560" y="4221088"/>
                        <a:ext cx="45466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46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Integrating Factor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Sol2</a:t>
            </a:r>
            <a:r>
              <a:rPr lang="en-US" altLang="zh-TW" dirty="0"/>
              <a:t>(</a:t>
            </a:r>
            <a:r>
              <a:rPr lang="zh-TW" altLang="zh-TW" dirty="0"/>
              <a:t>用微積分解</a:t>
            </a:r>
            <a:r>
              <a:rPr lang="en-US" altLang="zh-TW" dirty="0"/>
              <a:t>) </a:t>
            </a:r>
            <a:r>
              <a:rPr lang="zh-TW" altLang="zh-TW" dirty="0"/>
              <a:t>不好解，</a:t>
            </a:r>
            <a:r>
              <a:rPr lang="zh-TW" altLang="zh-TW" dirty="0" smtClean="0"/>
              <a:t>但可以</a:t>
            </a:r>
            <a:r>
              <a:rPr lang="zh-TW" altLang="zh-TW" dirty="0"/>
              <a:t>用來當</a:t>
            </a:r>
            <a:r>
              <a:rPr lang="zh-TW" altLang="zh-TW" dirty="0" smtClean="0"/>
              <a:t>驗算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題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zh-TW" dirty="0"/>
              <a:t>同乘</a:t>
            </a:r>
            <a:r>
              <a:rPr lang="en-US" altLang="zh-TW" dirty="0"/>
              <a:t>x </a:t>
            </a:r>
            <a:r>
              <a:rPr lang="en-US" altLang="zh-TW" dirty="0" smtClean="0"/>
              <a:t>=&gt;</a:t>
            </a:r>
          </a:p>
          <a:p>
            <a:pPr marL="0" indent="0">
              <a:buNone/>
            </a:pPr>
            <a:r>
              <a:rPr lang="en-US" altLang="zh-TW" dirty="0" smtClean="0"/>
              <a:t>=&gt;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371524"/>
              </p:ext>
            </p:extLst>
          </p:nvPr>
        </p:nvGraphicFramePr>
        <p:xfrm>
          <a:off x="1168524" y="2276872"/>
          <a:ext cx="3763516" cy="435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2" name="Equation" r:id="rId3" imgW="3619440" imgH="419040" progId="Equation.DSMT4">
                  <p:embed/>
                </p:oleObj>
              </mc:Choice>
              <mc:Fallback>
                <p:oleObj name="Equation" r:id="rId3" imgW="3619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8524" y="2276872"/>
                        <a:ext cx="3763516" cy="435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749728"/>
              </p:ext>
            </p:extLst>
          </p:nvPr>
        </p:nvGraphicFramePr>
        <p:xfrm>
          <a:off x="611560" y="2852936"/>
          <a:ext cx="475034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3" name="Equation" r:id="rId5" imgW="3949560" imgH="419040" progId="Equation.DSMT4">
                  <p:embed/>
                </p:oleObj>
              </mc:Choice>
              <mc:Fallback>
                <p:oleObj name="Equation" r:id="rId5" imgW="3949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2852936"/>
                        <a:ext cx="4750346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520276"/>
              </p:ext>
            </p:extLst>
          </p:nvPr>
        </p:nvGraphicFramePr>
        <p:xfrm>
          <a:off x="611560" y="3429000"/>
          <a:ext cx="496418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" name="Equation" r:id="rId7" imgW="4127400" imgH="419040" progId="Equation.DSMT4">
                  <p:embed/>
                </p:oleObj>
              </mc:Choice>
              <mc:Fallback>
                <p:oleObj name="Equation" r:id="rId7" imgW="4127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560" y="3429000"/>
                        <a:ext cx="4964188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905070"/>
              </p:ext>
            </p:extLst>
          </p:nvPr>
        </p:nvGraphicFramePr>
        <p:xfrm>
          <a:off x="611560" y="4005064"/>
          <a:ext cx="397135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" name="Equation" r:id="rId9" imgW="3301920" imgH="419040" progId="Equation.DSMT4">
                  <p:embed/>
                </p:oleObj>
              </mc:Choice>
              <mc:Fallback>
                <p:oleObj name="Equation" r:id="rId9" imgW="33019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560" y="4005064"/>
                        <a:ext cx="3971350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969723"/>
              </p:ext>
            </p:extLst>
          </p:nvPr>
        </p:nvGraphicFramePr>
        <p:xfrm>
          <a:off x="2123728" y="4509120"/>
          <a:ext cx="426156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6" name="Equation" r:id="rId11" imgW="3543120" imgH="419040" progId="Equation.DSMT4">
                  <p:embed/>
                </p:oleObj>
              </mc:Choice>
              <mc:Fallback>
                <p:oleObj name="Equation" r:id="rId11" imgW="3543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23728" y="4509120"/>
                        <a:ext cx="4261564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383076"/>
              </p:ext>
            </p:extLst>
          </p:nvPr>
        </p:nvGraphicFramePr>
        <p:xfrm>
          <a:off x="1117600" y="5084763"/>
          <a:ext cx="36274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7" name="Equation" r:id="rId13" imgW="3200400" imgH="825480" progId="Equation.DSMT4">
                  <p:embed/>
                </p:oleObj>
              </mc:Choice>
              <mc:Fallback>
                <p:oleObj name="Equation" r:id="rId13" imgW="320040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17600" y="5084763"/>
                        <a:ext cx="3627438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8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Integrating Factor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799310"/>
              </p:ext>
            </p:extLst>
          </p:nvPr>
        </p:nvGraphicFramePr>
        <p:xfrm>
          <a:off x="1259632" y="1700808"/>
          <a:ext cx="4216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4" name="Equation" r:id="rId3" imgW="4216320" imgH="419040" progId="Equation.DSMT4">
                  <p:embed/>
                </p:oleObj>
              </mc:Choice>
              <mc:Fallback>
                <p:oleObj name="Equation" r:id="rId3" imgW="42163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1700808"/>
                        <a:ext cx="4216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45569"/>
              </p:ext>
            </p:extLst>
          </p:nvPr>
        </p:nvGraphicFramePr>
        <p:xfrm>
          <a:off x="611560" y="2311276"/>
          <a:ext cx="4419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5" name="Equation" r:id="rId5" imgW="4419360" imgH="901440" progId="Equation.DSMT4">
                  <p:embed/>
                </p:oleObj>
              </mc:Choice>
              <mc:Fallback>
                <p:oleObj name="Equation" r:id="rId5" imgW="441936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2311276"/>
                        <a:ext cx="44196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716049"/>
              </p:ext>
            </p:extLst>
          </p:nvPr>
        </p:nvGraphicFramePr>
        <p:xfrm>
          <a:off x="5738068" y="2243460"/>
          <a:ext cx="2146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6" name="Equation" r:id="rId7" imgW="2145960" imgH="825480" progId="Equation.DSMT4">
                  <p:embed/>
                </p:oleObj>
              </mc:Choice>
              <mc:Fallback>
                <p:oleObj name="Equation" r:id="rId7" imgW="214596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38068" y="2243460"/>
                        <a:ext cx="21463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779181"/>
              </p:ext>
            </p:extLst>
          </p:nvPr>
        </p:nvGraphicFramePr>
        <p:xfrm>
          <a:off x="689744" y="3247380"/>
          <a:ext cx="3378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7" name="Equation" r:id="rId9" imgW="3377880" imgH="901440" progId="Equation.DSMT4">
                  <p:embed/>
                </p:oleObj>
              </mc:Choice>
              <mc:Fallback>
                <p:oleObj name="Equation" r:id="rId9" imgW="337788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9744" y="3247380"/>
                        <a:ext cx="33782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368578"/>
              </p:ext>
            </p:extLst>
          </p:nvPr>
        </p:nvGraphicFramePr>
        <p:xfrm>
          <a:off x="755576" y="4615160"/>
          <a:ext cx="381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8" name="Equation" r:id="rId11" imgW="380880" imgH="253800" progId="Equation.DSMT4">
                  <p:embed/>
                </p:oleObj>
              </mc:Choice>
              <mc:Fallback>
                <p:oleObj name="Equation" r:id="rId11" imgW="38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576" y="4615160"/>
                        <a:ext cx="381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660927"/>
              </p:ext>
            </p:extLst>
          </p:nvPr>
        </p:nvGraphicFramePr>
        <p:xfrm>
          <a:off x="1208112" y="4292600"/>
          <a:ext cx="6172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9" name="Equation" r:id="rId13" imgW="6172200" imgH="901440" progId="Equation.DSMT4">
                  <p:embed/>
                </p:oleObj>
              </mc:Choice>
              <mc:Fallback>
                <p:oleObj name="Equation" r:id="rId13" imgW="617220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08112" y="4292600"/>
                        <a:ext cx="61722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311122"/>
              </p:ext>
            </p:extLst>
          </p:nvPr>
        </p:nvGraphicFramePr>
        <p:xfrm>
          <a:off x="755576" y="5623272"/>
          <a:ext cx="381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0" name="Equation" r:id="rId15" imgW="380880" imgH="253800" progId="Equation.DSMT4">
                  <p:embed/>
                </p:oleObj>
              </mc:Choice>
              <mc:Fallback>
                <p:oleObj name="Equation" r:id="rId15" imgW="380880" imgH="253800" progId="Equation.DSMT4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623272"/>
                        <a:ext cx="381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685680"/>
              </p:ext>
            </p:extLst>
          </p:nvPr>
        </p:nvGraphicFramePr>
        <p:xfrm>
          <a:off x="1282700" y="5292725"/>
          <a:ext cx="427513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1" name="Equation" r:id="rId17" imgW="3593880" imgH="533160" progId="Equation.DSMT4">
                  <p:embed/>
                </p:oleObj>
              </mc:Choice>
              <mc:Fallback>
                <p:oleObj name="Equation" r:id="rId17" imgW="35938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82700" y="5292725"/>
                        <a:ext cx="4275138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5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Integrating Factor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得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467194"/>
              </p:ext>
            </p:extLst>
          </p:nvPr>
        </p:nvGraphicFramePr>
        <p:xfrm>
          <a:off x="1115616" y="1700808"/>
          <a:ext cx="466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4" name="Equation" r:id="rId3" imgW="4660560" imgH="419040" progId="Equation.DSMT4">
                  <p:embed/>
                </p:oleObj>
              </mc:Choice>
              <mc:Fallback>
                <p:oleObj name="Equation" r:id="rId3" imgW="4660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1700808"/>
                        <a:ext cx="46609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365227"/>
              </p:ext>
            </p:extLst>
          </p:nvPr>
        </p:nvGraphicFramePr>
        <p:xfrm>
          <a:off x="558800" y="2205038"/>
          <a:ext cx="1143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5" name="Equation" r:id="rId5" imgW="1143000" imgH="825480" progId="Equation.DSMT4">
                  <p:embed/>
                </p:oleObj>
              </mc:Choice>
              <mc:Fallback>
                <p:oleObj name="Equation" r:id="rId5" imgW="114300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8800" y="2205038"/>
                        <a:ext cx="11430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660050"/>
              </p:ext>
            </p:extLst>
          </p:nvPr>
        </p:nvGraphicFramePr>
        <p:xfrm>
          <a:off x="652463" y="3225800"/>
          <a:ext cx="3606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6" name="Equation" r:id="rId7" imgW="3606480" imgH="419040" progId="Equation.DSMT4">
                  <p:embed/>
                </p:oleObj>
              </mc:Choice>
              <mc:Fallback>
                <p:oleObj name="Equation" r:id="rId7" imgW="3606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2463" y="3225800"/>
                        <a:ext cx="36068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590272"/>
              </p:ext>
            </p:extLst>
          </p:nvPr>
        </p:nvGraphicFramePr>
        <p:xfrm>
          <a:off x="955675" y="3789363"/>
          <a:ext cx="2908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7" name="Equation" r:id="rId9" imgW="2908080" imgH="825480" progId="Equation.DSMT4">
                  <p:embed/>
                </p:oleObj>
              </mc:Choice>
              <mc:Fallback>
                <p:oleObj name="Equation" r:id="rId9" imgW="290808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5675" y="3789363"/>
                        <a:ext cx="29083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798859"/>
              </p:ext>
            </p:extLst>
          </p:nvPr>
        </p:nvGraphicFramePr>
        <p:xfrm>
          <a:off x="5070475" y="2205038"/>
          <a:ext cx="1066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8" name="Equation" r:id="rId11" imgW="1066680" imgH="901440" progId="Equation.DSMT4">
                  <p:embed/>
                </p:oleObj>
              </mc:Choice>
              <mc:Fallback>
                <p:oleObj name="Equation" r:id="rId11" imgW="106668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70475" y="2205038"/>
                        <a:ext cx="10668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839099"/>
              </p:ext>
            </p:extLst>
          </p:nvPr>
        </p:nvGraphicFramePr>
        <p:xfrm>
          <a:off x="5162550" y="3225800"/>
          <a:ext cx="363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9" name="Equation" r:id="rId13" imgW="3632040" imgH="419040" progId="Equation.DSMT4">
                  <p:embed/>
                </p:oleObj>
              </mc:Choice>
              <mc:Fallback>
                <p:oleObj name="Equation" r:id="rId13" imgW="3632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62550" y="3225800"/>
                        <a:ext cx="36322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303245"/>
              </p:ext>
            </p:extLst>
          </p:nvPr>
        </p:nvGraphicFramePr>
        <p:xfrm>
          <a:off x="5148064" y="3789040"/>
          <a:ext cx="3568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0" name="Equation" r:id="rId15" imgW="3568680" imgH="901440" progId="Equation.DSMT4">
                  <p:embed/>
                </p:oleObj>
              </mc:Choice>
              <mc:Fallback>
                <p:oleObj name="Equation" r:id="rId15" imgW="356868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48064" y="3789040"/>
                        <a:ext cx="35687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146535"/>
              </p:ext>
            </p:extLst>
          </p:nvPr>
        </p:nvGraphicFramePr>
        <p:xfrm>
          <a:off x="5314900" y="4509120"/>
          <a:ext cx="2857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1" name="Equation" r:id="rId17" imgW="2857320" imgH="825480" progId="Equation.DSMT4">
                  <p:embed/>
                </p:oleObj>
              </mc:Choice>
              <mc:Fallback>
                <p:oleObj name="Equation" r:id="rId17" imgW="285732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14900" y="4509120"/>
                        <a:ext cx="28575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85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Integrating Factor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798201"/>
              </p:ext>
            </p:extLst>
          </p:nvPr>
        </p:nvGraphicFramePr>
        <p:xfrm>
          <a:off x="539552" y="1955180"/>
          <a:ext cx="285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2" name="Equation" r:id="rId3" imgW="2857320" imgH="393480" progId="Equation.DSMT4">
                  <p:embed/>
                </p:oleObj>
              </mc:Choice>
              <mc:Fallback>
                <p:oleObj name="Equation" r:id="rId3" imgW="2857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1955180"/>
                        <a:ext cx="2857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968960"/>
              </p:ext>
            </p:extLst>
          </p:nvPr>
        </p:nvGraphicFramePr>
        <p:xfrm>
          <a:off x="4316413" y="1700213"/>
          <a:ext cx="3022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3" name="Equation" r:id="rId5" imgW="3022560" imgH="825480" progId="Equation.DSMT4">
                  <p:embed/>
                </p:oleObj>
              </mc:Choice>
              <mc:Fallback>
                <p:oleObj name="Equation" r:id="rId5" imgW="302256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16413" y="1700213"/>
                        <a:ext cx="30226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67544" y="278092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/>
              <a:t>其中在 </a:t>
            </a:r>
            <a:r>
              <a:rPr lang="en-US" altLang="zh-TW" sz="3200" dirty="0" smtClean="0"/>
              <a:t>u</a:t>
            </a:r>
            <a:r>
              <a:rPr lang="zh-TW" altLang="zh-TW" sz="3200" dirty="0" smtClean="0"/>
              <a:t>中</a:t>
            </a:r>
            <a:r>
              <a:rPr lang="zh-TW" altLang="zh-TW" sz="3200" dirty="0"/>
              <a:t>沒有</a:t>
            </a:r>
            <a:r>
              <a:rPr lang="en-US" altLang="zh-TW" sz="3200" dirty="0"/>
              <a:t> x </a:t>
            </a:r>
            <a:r>
              <a:rPr lang="zh-TW" altLang="zh-TW" sz="3200" dirty="0"/>
              <a:t>的</a:t>
            </a:r>
            <a:r>
              <a:rPr lang="zh-TW" altLang="zh-TW" sz="3200" dirty="0" smtClean="0"/>
              <a:t>式</a:t>
            </a:r>
            <a:endParaRPr lang="zh-TW" altLang="zh-TW" sz="3200" dirty="0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950921"/>
              </p:ext>
            </p:extLst>
          </p:nvPr>
        </p:nvGraphicFramePr>
        <p:xfrm>
          <a:off x="611560" y="3585964"/>
          <a:ext cx="1803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4" name="Equation" r:id="rId7" imgW="1803240" imgH="419040" progId="Equation.DSMT4">
                  <p:embed/>
                </p:oleObj>
              </mc:Choice>
              <mc:Fallback>
                <p:oleObj name="Equation" r:id="rId7" imgW="1803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560" y="3585964"/>
                        <a:ext cx="1803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679359"/>
              </p:ext>
            </p:extLst>
          </p:nvPr>
        </p:nvGraphicFramePr>
        <p:xfrm>
          <a:off x="2536800" y="3384004"/>
          <a:ext cx="383540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5" name="Equation" r:id="rId9" imgW="3835080" imgH="2781000" progId="Equation.DSMT4">
                  <p:embed/>
                </p:oleObj>
              </mc:Choice>
              <mc:Fallback>
                <p:oleObj name="Equation" r:id="rId9" imgW="3835080" imgH="27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36800" y="3384004"/>
                        <a:ext cx="3835400" cy="278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44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Integrating Factor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487598"/>
              </p:ext>
            </p:extLst>
          </p:nvPr>
        </p:nvGraphicFramePr>
        <p:xfrm>
          <a:off x="1270496" y="1713756"/>
          <a:ext cx="416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9" name="Equation" r:id="rId3" imgW="4165560" imgH="419040" progId="Equation.DSMT4">
                  <p:embed/>
                </p:oleObj>
              </mc:Choice>
              <mc:Fallback>
                <p:oleObj name="Equation" r:id="rId3" imgW="4165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0496" y="1713756"/>
                        <a:ext cx="4165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28991"/>
              </p:ext>
            </p:extLst>
          </p:nvPr>
        </p:nvGraphicFramePr>
        <p:xfrm>
          <a:off x="611188" y="2394868"/>
          <a:ext cx="7056437" cy="355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0" name="Equation" r:id="rId5" imgW="6756120" imgH="3403440" progId="Equation.DSMT4">
                  <p:embed/>
                </p:oleObj>
              </mc:Choice>
              <mc:Fallback>
                <p:oleObj name="Equation" r:id="rId5" imgW="6756120" imgH="3403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188" y="2394868"/>
                        <a:ext cx="7056437" cy="3554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215461"/>
              </p:ext>
            </p:extLst>
          </p:nvPr>
        </p:nvGraphicFramePr>
        <p:xfrm>
          <a:off x="5534025" y="5005388"/>
          <a:ext cx="223996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1" name="Equation" r:id="rId7" imgW="1803240" imgH="660240" progId="Equation.DSMT4">
                  <p:embed/>
                </p:oleObj>
              </mc:Choice>
              <mc:Fallback>
                <p:oleObj name="Equation" r:id="rId7" imgW="180324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34025" y="5005388"/>
                        <a:ext cx="2239963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8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Integrating Factor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得</a:t>
            </a: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784428"/>
              </p:ext>
            </p:extLst>
          </p:nvPr>
        </p:nvGraphicFramePr>
        <p:xfrm>
          <a:off x="1043608" y="1700808"/>
          <a:ext cx="4622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5" name="Equation" r:id="rId3" imgW="4622760" imgH="419040" progId="Equation.DSMT4">
                  <p:embed/>
                </p:oleObj>
              </mc:Choice>
              <mc:Fallback>
                <p:oleObj name="Equation" r:id="rId3" imgW="4622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1700808"/>
                        <a:ext cx="46228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283645"/>
              </p:ext>
            </p:extLst>
          </p:nvPr>
        </p:nvGraphicFramePr>
        <p:xfrm>
          <a:off x="636588" y="2341563"/>
          <a:ext cx="36322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6" name="Equation" r:id="rId5" imgW="3632040" imgH="2311200" progId="Equation.DSMT4">
                  <p:embed/>
                </p:oleObj>
              </mc:Choice>
              <mc:Fallback>
                <p:oleObj name="Equation" r:id="rId5" imgW="3632040" imgH="231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6588" y="2341563"/>
                        <a:ext cx="3632200" cy="231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791112"/>
              </p:ext>
            </p:extLst>
          </p:nvPr>
        </p:nvGraphicFramePr>
        <p:xfrm>
          <a:off x="5010150" y="2349500"/>
          <a:ext cx="35687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7" name="Equation" r:id="rId7" imgW="3568680" imgH="2844720" progId="Equation.DSMT4">
                  <p:embed/>
                </p:oleObj>
              </mc:Choice>
              <mc:Fallback>
                <p:oleObj name="Equation" r:id="rId7" imgW="3568680" imgH="2844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10150" y="2349500"/>
                        <a:ext cx="3568700" cy="284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447402"/>
              </p:ext>
            </p:extLst>
          </p:nvPr>
        </p:nvGraphicFramePr>
        <p:xfrm>
          <a:off x="636488" y="5229225"/>
          <a:ext cx="6527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8" name="Equation" r:id="rId9" imgW="6527520" imgH="825480" progId="Equation.DSMT4">
                  <p:embed/>
                </p:oleObj>
              </mc:Choice>
              <mc:Fallback>
                <p:oleObj name="Equation" r:id="rId9" imgW="652752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6488" y="5229225"/>
                        <a:ext cx="65278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7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Integrating Factor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370063"/>
              </p:ext>
            </p:extLst>
          </p:nvPr>
        </p:nvGraphicFramePr>
        <p:xfrm>
          <a:off x="1187624" y="1700808"/>
          <a:ext cx="492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7" name="Equation" r:id="rId3" imgW="4927320" imgH="419040" progId="Equation.DSMT4">
                  <p:embed/>
                </p:oleObj>
              </mc:Choice>
              <mc:Fallback>
                <p:oleObj name="Equation" r:id="rId3" imgW="49273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1700808"/>
                        <a:ext cx="4927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590538"/>
              </p:ext>
            </p:extLst>
          </p:nvPr>
        </p:nvGraphicFramePr>
        <p:xfrm>
          <a:off x="467544" y="2151484"/>
          <a:ext cx="80264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8" name="Equation" r:id="rId5" imgW="8026200" imgH="2933640" progId="Equation.DSMT4">
                  <p:embed/>
                </p:oleObj>
              </mc:Choice>
              <mc:Fallback>
                <p:oleObj name="Equation" r:id="rId5" imgW="8026200" imgH="2933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2151484"/>
                        <a:ext cx="8026400" cy="293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588829"/>
              </p:ext>
            </p:extLst>
          </p:nvPr>
        </p:nvGraphicFramePr>
        <p:xfrm>
          <a:off x="581000" y="5115396"/>
          <a:ext cx="5791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9" name="Equation" r:id="rId7" imgW="5790960" imgH="977760" progId="Equation.DSMT4">
                  <p:embed/>
                </p:oleObj>
              </mc:Choice>
              <mc:Fallback>
                <p:oleObj name="Equation" r:id="rId7" imgW="5790960" imgH="977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1000" y="5115396"/>
                        <a:ext cx="5791200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10763"/>
              </p:ext>
            </p:extLst>
          </p:nvPr>
        </p:nvGraphicFramePr>
        <p:xfrm>
          <a:off x="539552" y="5911676"/>
          <a:ext cx="6464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0" name="Equation" r:id="rId9" imgW="6464160" imgH="901440" progId="Equation.DSMT4">
                  <p:embed/>
                </p:oleObj>
              </mc:Choice>
              <mc:Fallback>
                <p:oleObj name="Equation" r:id="rId9" imgW="6464160" imgH="901440" progId="Equation.DSMT4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911676"/>
                        <a:ext cx="6464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31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Integrating Factor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235626"/>
              </p:ext>
            </p:extLst>
          </p:nvPr>
        </p:nvGraphicFramePr>
        <p:xfrm>
          <a:off x="571500" y="1628775"/>
          <a:ext cx="3530600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2" name="Equation" r:id="rId3" imgW="3530520" imgH="3403440" progId="Equation.DSMT4">
                  <p:embed/>
                </p:oleObj>
              </mc:Choice>
              <mc:Fallback>
                <p:oleObj name="Equation" r:id="rId3" imgW="3530520" imgH="3403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500" y="1628775"/>
                        <a:ext cx="3530600" cy="340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619530"/>
              </p:ext>
            </p:extLst>
          </p:nvPr>
        </p:nvGraphicFramePr>
        <p:xfrm>
          <a:off x="4741863" y="1604963"/>
          <a:ext cx="3467100" cy="34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3" name="Equation" r:id="rId5" imgW="3466800" imgH="3479760" progId="Equation.DSMT4">
                  <p:embed/>
                </p:oleObj>
              </mc:Choice>
              <mc:Fallback>
                <p:oleObj name="Equation" r:id="rId5" imgW="3466800" imgH="3479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41863" y="1604963"/>
                        <a:ext cx="3467100" cy="347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529849"/>
              </p:ext>
            </p:extLst>
          </p:nvPr>
        </p:nvGraphicFramePr>
        <p:xfrm>
          <a:off x="565150" y="5732463"/>
          <a:ext cx="731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4" name="Equation" r:id="rId7" imgW="7315200" imgH="393480" progId="Equation.DSMT4">
                  <p:embed/>
                </p:oleObj>
              </mc:Choice>
              <mc:Fallback>
                <p:oleObj name="Equation" r:id="rId7" imgW="7315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150" y="5732463"/>
                        <a:ext cx="73152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74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Exact Examples</a:t>
            </a: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999856"/>
              </p:ext>
            </p:extLst>
          </p:nvPr>
        </p:nvGraphicFramePr>
        <p:xfrm>
          <a:off x="411163" y="2205038"/>
          <a:ext cx="83820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Equation" r:id="rId3" imgW="8381880" imgH="2717640" progId="Equation.DSMT4">
                  <p:embed/>
                </p:oleObj>
              </mc:Choice>
              <mc:Fallback>
                <p:oleObj name="Equation" r:id="rId3" imgW="8381880" imgH="271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163" y="2205038"/>
                        <a:ext cx="8382000" cy="271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85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Integrating Factor Non-Unique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Note: </a:t>
            </a:r>
            <a:r>
              <a:rPr lang="zh-TW" altLang="zh-TW" dirty="0" smtClean="0"/>
              <a:t>若</a:t>
            </a:r>
            <a:r>
              <a:rPr lang="zh-TW" altLang="zh-TW" dirty="0"/>
              <a:t>取</a:t>
            </a:r>
            <a:r>
              <a:rPr lang="zh-TW" altLang="zh-TW" dirty="0" smtClean="0"/>
              <a:t>的不同</a:t>
            </a:r>
            <a:r>
              <a:rPr lang="zh-TW" altLang="en-US" dirty="0"/>
              <a:t>，</a:t>
            </a:r>
            <a:r>
              <a:rPr lang="zh-TW" altLang="zh-TW" dirty="0" smtClean="0"/>
              <a:t>則</a:t>
            </a:r>
            <a:r>
              <a:rPr lang="zh-TW" altLang="zh-TW" dirty="0"/>
              <a:t>積分因子可以不</a:t>
            </a:r>
            <a:r>
              <a:rPr lang="zh-TW" altLang="zh-TW" dirty="0" smtClean="0"/>
              <a:t>唯一</a:t>
            </a:r>
            <a:r>
              <a:rPr lang="zh-TW" altLang="en-US" dirty="0" smtClean="0"/>
              <a:t>，</a:t>
            </a:r>
            <a:r>
              <a:rPr lang="zh-TW" altLang="zh-TW" dirty="0" smtClean="0"/>
              <a:t>但</a:t>
            </a:r>
            <a:r>
              <a:rPr lang="zh-TW" altLang="zh-TW" dirty="0"/>
              <a:t>答案一定</a:t>
            </a:r>
            <a:r>
              <a:rPr lang="zh-TW" altLang="zh-TW" dirty="0" smtClean="0"/>
              <a:t>相同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zh-TW" dirty="0" smtClean="0"/>
              <a:t>如上</a:t>
            </a:r>
            <a:r>
              <a:rPr lang="zh-TW" altLang="zh-TW" dirty="0"/>
              <a:t>題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248215"/>
              </p:ext>
            </p:extLst>
          </p:nvPr>
        </p:nvGraphicFramePr>
        <p:xfrm>
          <a:off x="1907704" y="2780928"/>
          <a:ext cx="492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8" name="Equation" r:id="rId3" imgW="4927320" imgH="419040" progId="Equation.DSMT4">
                  <p:embed/>
                </p:oleObj>
              </mc:Choice>
              <mc:Fallback>
                <p:oleObj name="Equation" r:id="rId3" imgW="49273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7704" y="2780928"/>
                        <a:ext cx="49276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044582"/>
              </p:ext>
            </p:extLst>
          </p:nvPr>
        </p:nvGraphicFramePr>
        <p:xfrm>
          <a:off x="539552" y="3210148"/>
          <a:ext cx="79248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9" name="Equation" r:id="rId5" imgW="7924680" imgH="2450880" progId="Equation.DSMT4">
                  <p:embed/>
                </p:oleObj>
              </mc:Choice>
              <mc:Fallback>
                <p:oleObj name="Equation" r:id="rId5" imgW="7924680" imgH="245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552" y="3210148"/>
                        <a:ext cx="7924800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981230"/>
              </p:ext>
            </p:extLst>
          </p:nvPr>
        </p:nvGraphicFramePr>
        <p:xfrm>
          <a:off x="683568" y="5916190"/>
          <a:ext cx="253841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0" name="Equation" r:id="rId7" imgW="2145960" imgH="393480" progId="Equation.DSMT4">
                  <p:embed/>
                </p:oleObj>
              </mc:Choice>
              <mc:Fallback>
                <p:oleObj name="Equation" r:id="rId7" imgW="2145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3568" y="5916190"/>
                        <a:ext cx="2538413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49876"/>
              </p:ext>
            </p:extLst>
          </p:nvPr>
        </p:nvGraphicFramePr>
        <p:xfrm>
          <a:off x="3491880" y="6127328"/>
          <a:ext cx="381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1" name="Equation" r:id="rId9" imgW="380880" imgH="253800" progId="Equation.DSMT4">
                  <p:embed/>
                </p:oleObj>
              </mc:Choice>
              <mc:Fallback>
                <p:oleObj name="Equation" r:id="rId9" imgW="38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91880" y="6127328"/>
                        <a:ext cx="381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4139952" y="5940569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積分因子不唯一</a:t>
            </a:r>
            <a:endParaRPr lang="zh-TW" altLang="en-US" sz="32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4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Integrating Factor Non-Unique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得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242584"/>
              </p:ext>
            </p:extLst>
          </p:nvPr>
        </p:nvGraphicFramePr>
        <p:xfrm>
          <a:off x="1052513" y="1693863"/>
          <a:ext cx="576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0" name="Equation" r:id="rId3" imgW="5765760" imgH="431640" progId="Equation.DSMT4">
                  <p:embed/>
                </p:oleObj>
              </mc:Choice>
              <mc:Fallback>
                <p:oleObj name="Equation" r:id="rId3" imgW="5765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2513" y="1693863"/>
                        <a:ext cx="5765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511243"/>
              </p:ext>
            </p:extLst>
          </p:nvPr>
        </p:nvGraphicFramePr>
        <p:xfrm>
          <a:off x="569913" y="2205038"/>
          <a:ext cx="5664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1" name="Equation" r:id="rId5" imgW="5663880" imgH="825480" progId="Equation.DSMT4">
                  <p:embed/>
                </p:oleObj>
              </mc:Choice>
              <mc:Fallback>
                <p:oleObj name="Equation" r:id="rId5" imgW="566388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9913" y="2205038"/>
                        <a:ext cx="56642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67544" y="3068960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其中</a:t>
            </a:r>
            <a:endParaRPr lang="en-US" altLang="zh-TW" sz="3200" dirty="0" smtClean="0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568144"/>
              </p:ext>
            </p:extLst>
          </p:nvPr>
        </p:nvGraphicFramePr>
        <p:xfrm>
          <a:off x="1504950" y="3186113"/>
          <a:ext cx="6553200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2" name="Equation" r:id="rId7" imgW="6553080" imgH="3568680" progId="Equation.DSMT4">
                  <p:embed/>
                </p:oleObj>
              </mc:Choice>
              <mc:Fallback>
                <p:oleObj name="Equation" r:id="rId7" imgW="6553080" imgH="3568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04950" y="3186113"/>
                        <a:ext cx="6553200" cy="356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67544" y="3068960"/>
            <a:ext cx="7560840" cy="36724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55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Integrating Factor Non-Unique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因此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r>
              <a:rPr lang="zh-TW" altLang="en-US" dirty="0" smtClean="0"/>
              <a:t>同理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927187"/>
              </p:ext>
            </p:extLst>
          </p:nvPr>
        </p:nvGraphicFramePr>
        <p:xfrm>
          <a:off x="1789113" y="2276872"/>
          <a:ext cx="29749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0" name="Equation" r:id="rId3" imgW="2831760" imgH="431640" progId="Equation.DSMT4">
                  <p:embed/>
                </p:oleObj>
              </mc:Choice>
              <mc:Fallback>
                <p:oleObj name="Equation" r:id="rId3" imgW="2831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9113" y="2276872"/>
                        <a:ext cx="2974975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346286"/>
              </p:ext>
            </p:extLst>
          </p:nvPr>
        </p:nvGraphicFramePr>
        <p:xfrm>
          <a:off x="1501775" y="1700213"/>
          <a:ext cx="342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1" name="Equation" r:id="rId5" imgW="3429000" imgH="393480" progId="Equation.DSMT4">
                  <p:embed/>
                </p:oleObj>
              </mc:Choice>
              <mc:Fallback>
                <p:oleObj name="Equation" r:id="rId5" imgW="3429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1775" y="1700213"/>
                        <a:ext cx="34290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23316"/>
              </p:ext>
            </p:extLst>
          </p:nvPr>
        </p:nvGraphicFramePr>
        <p:xfrm>
          <a:off x="1475656" y="2924944"/>
          <a:ext cx="1104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2" name="Equation" r:id="rId7" imgW="1104840" imgH="901440" progId="Equation.DSMT4">
                  <p:embed/>
                </p:oleObj>
              </mc:Choice>
              <mc:Fallback>
                <p:oleObj name="Equation" r:id="rId7" imgW="110484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5656" y="2924944"/>
                        <a:ext cx="11049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36124"/>
              </p:ext>
            </p:extLst>
          </p:nvPr>
        </p:nvGraphicFramePr>
        <p:xfrm>
          <a:off x="588963" y="4064000"/>
          <a:ext cx="6045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3" name="Equation" r:id="rId9" imgW="6045120" imgH="990360" progId="Equation.DSMT4">
                  <p:embed/>
                </p:oleObj>
              </mc:Choice>
              <mc:Fallback>
                <p:oleObj name="Equation" r:id="rId9" imgW="604512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8963" y="4064000"/>
                        <a:ext cx="60452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40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Exact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53784"/>
              </p:ext>
            </p:extLst>
          </p:nvPr>
        </p:nvGraphicFramePr>
        <p:xfrm>
          <a:off x="1115616" y="1700808"/>
          <a:ext cx="5473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" name="Equation" r:id="rId3" imgW="5473440" imgH="457200" progId="Equation.DSMT4">
                  <p:embed/>
                </p:oleObj>
              </mc:Choice>
              <mc:Fallback>
                <p:oleObj name="Equation" r:id="rId3" imgW="5473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1700808"/>
                        <a:ext cx="5473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94599"/>
              </p:ext>
            </p:extLst>
          </p:nvPr>
        </p:nvGraphicFramePr>
        <p:xfrm>
          <a:off x="1187624" y="2116088"/>
          <a:ext cx="3556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" name="Equation" r:id="rId5" imgW="3555720" imgH="304560" progId="Equation.DSMT4">
                  <p:embed/>
                </p:oleObj>
              </mc:Choice>
              <mc:Fallback>
                <p:oleObj name="Equation" r:id="rId5" imgW="35557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624" y="2116088"/>
                        <a:ext cx="3556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948353"/>
              </p:ext>
            </p:extLst>
          </p:nvPr>
        </p:nvGraphicFramePr>
        <p:xfrm>
          <a:off x="611560" y="2592388"/>
          <a:ext cx="765810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" name="Equation" r:id="rId7" imgW="7657920" imgH="3644640" progId="Equation.DSMT4">
                  <p:embed/>
                </p:oleObj>
              </mc:Choice>
              <mc:Fallback>
                <p:oleObj name="Equation" r:id="rId7" imgW="7657920" imgH="364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560" y="2592388"/>
                        <a:ext cx="7658100" cy="364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9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Exact Examples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340236"/>
              </p:ext>
            </p:extLst>
          </p:nvPr>
        </p:nvGraphicFramePr>
        <p:xfrm>
          <a:off x="200025" y="1988840"/>
          <a:ext cx="88646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" name="Equation" r:id="rId3" imgW="8864280" imgH="1485720" progId="Equation.DSMT4">
                  <p:embed/>
                </p:oleObj>
              </mc:Choice>
              <mc:Fallback>
                <p:oleObj name="Equation" r:id="rId3" imgW="8864280" imgH="1485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025" y="1988840"/>
                        <a:ext cx="8864600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27474"/>
              </p:ext>
            </p:extLst>
          </p:nvPr>
        </p:nvGraphicFramePr>
        <p:xfrm>
          <a:off x="1049338" y="3595688"/>
          <a:ext cx="4660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" name="Equation" r:id="rId5" imgW="4660560" imgH="1562040" progId="Equation.DSMT4">
                  <p:embed/>
                </p:oleObj>
              </mc:Choice>
              <mc:Fallback>
                <p:oleObj name="Equation" r:id="rId5" imgW="4660560" imgH="1562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9338" y="3595688"/>
                        <a:ext cx="4660900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44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Non-Exact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lvl="0"/>
            <a:r>
              <a:rPr lang="zh-TW" altLang="zh-TW" dirty="0"/>
              <a:t>若不為正合情況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zh-TW" altLang="zh-TW" dirty="0" smtClean="0"/>
              <a:t>若有</a:t>
            </a:r>
            <a:r>
              <a:rPr lang="zh-TW" altLang="en-US" dirty="0"/>
              <a:t>乘法</a:t>
            </a:r>
            <a:r>
              <a:rPr lang="zh-TW" altLang="zh-TW" dirty="0" smtClean="0"/>
              <a:t>消</a:t>
            </a:r>
            <a:r>
              <a:rPr lang="zh-TW" altLang="zh-TW" dirty="0"/>
              <a:t>去項</a:t>
            </a:r>
            <a:r>
              <a:rPr lang="en-US" altLang="zh-TW" dirty="0"/>
              <a:t>,</a:t>
            </a:r>
            <a:r>
              <a:rPr lang="zh-TW" altLang="zh-TW" dirty="0"/>
              <a:t>怎麼辦</a:t>
            </a:r>
            <a:r>
              <a:rPr lang="zh-TW" altLang="zh-TW" dirty="0" smtClean="0"/>
              <a:t>？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r>
              <a:rPr lang="zh-TW" altLang="zh-TW" dirty="0"/>
              <a:t>想法：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zh-TW" dirty="0"/>
              <a:t>還它</a:t>
            </a: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846323"/>
              </p:ext>
            </p:extLst>
          </p:nvPr>
        </p:nvGraphicFramePr>
        <p:xfrm>
          <a:off x="932160" y="2332856"/>
          <a:ext cx="50800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Equation" r:id="rId3" imgW="5079960" imgH="1600200" progId="Equation.DSMT4">
                  <p:embed/>
                </p:oleObj>
              </mc:Choice>
              <mc:Fallback>
                <p:oleObj name="Equation" r:id="rId3" imgW="5079960" imgH="160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2160" y="2332856"/>
                        <a:ext cx="50800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01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Non-Exact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方法：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zh-TW" dirty="0"/>
              <a:t>解</a:t>
            </a:r>
            <a:r>
              <a:rPr lang="en-US" altLang="zh-TW" dirty="0"/>
              <a:t>(B)</a:t>
            </a:r>
            <a:r>
              <a:rPr lang="zh-TW" altLang="zh-TW" dirty="0"/>
              <a:t>式</a:t>
            </a:r>
            <a:r>
              <a:rPr lang="en-US" altLang="zh-TW" dirty="0"/>
              <a:t>,</a:t>
            </a:r>
            <a:r>
              <a:rPr lang="zh-TW" altLang="zh-TW" dirty="0"/>
              <a:t>應先將消去項</a:t>
            </a:r>
            <a:r>
              <a:rPr lang="en-US" altLang="zh-TW" dirty="0"/>
              <a:t>,</a:t>
            </a:r>
            <a:r>
              <a:rPr lang="zh-TW" altLang="zh-TW" dirty="0"/>
              <a:t>歸還回</a:t>
            </a:r>
            <a:r>
              <a:rPr lang="en-US" altLang="zh-TW" dirty="0"/>
              <a:t>,</a:t>
            </a:r>
            <a:r>
              <a:rPr lang="zh-TW" altLang="zh-TW" dirty="0"/>
              <a:t>使得</a:t>
            </a:r>
            <a:r>
              <a:rPr lang="en-US" altLang="zh-TW" dirty="0"/>
              <a:t>(B)</a:t>
            </a:r>
            <a:r>
              <a:rPr lang="zh-TW" altLang="zh-TW" dirty="0"/>
              <a:t>成為正</a:t>
            </a:r>
            <a:r>
              <a:rPr lang="zh-TW" altLang="zh-TW" dirty="0" smtClean="0"/>
              <a:t>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sz="800" dirty="0"/>
          </a:p>
          <a:p>
            <a:pPr marL="0" indent="0">
              <a:buNone/>
            </a:pPr>
            <a:r>
              <a:rPr lang="zh-TW" altLang="zh-TW" dirty="0"/>
              <a:t>怎麼知道消去哪些項？</a:t>
            </a:r>
          </a:p>
          <a:p>
            <a:pPr marL="0" lvl="0" indent="0">
              <a:buNone/>
            </a:pPr>
            <a:r>
              <a:rPr lang="en-US" altLang="zh-TW" dirty="0" smtClean="0"/>
              <a:t>(1)</a:t>
            </a:r>
            <a:r>
              <a:rPr lang="zh-TW" altLang="zh-TW" dirty="0"/>
              <a:t>假設消去</a:t>
            </a:r>
            <a:r>
              <a:rPr lang="en-US" altLang="zh-TW" dirty="0"/>
              <a:t> 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079838"/>
              </p:ext>
            </p:extLst>
          </p:nvPr>
        </p:nvGraphicFramePr>
        <p:xfrm>
          <a:off x="2699792" y="4123928"/>
          <a:ext cx="101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8" name="Equation" r:id="rId3" imgW="1015920" imgH="457200" progId="Equation.DSMT4">
                  <p:embed/>
                </p:oleObj>
              </mc:Choice>
              <mc:Fallback>
                <p:oleObj name="Equation" r:id="rId3" imgW="10159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9792" y="4123928"/>
                        <a:ext cx="1016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832236"/>
              </p:ext>
            </p:extLst>
          </p:nvPr>
        </p:nvGraphicFramePr>
        <p:xfrm>
          <a:off x="1115616" y="4653136"/>
          <a:ext cx="5981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9" name="Equation" r:id="rId5" imgW="5981400" imgH="457200" progId="Equation.DSMT4">
                  <p:embed/>
                </p:oleObj>
              </mc:Choice>
              <mc:Fallback>
                <p:oleObj name="Equation" r:id="rId5" imgW="5981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5616" y="4653136"/>
                        <a:ext cx="5981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682096"/>
              </p:ext>
            </p:extLst>
          </p:nvPr>
        </p:nvGraphicFramePr>
        <p:xfrm>
          <a:off x="971600" y="5301208"/>
          <a:ext cx="7454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" name="Equation" r:id="rId7" imgW="7454880" imgH="927000" progId="Equation.DSMT4">
                  <p:embed/>
                </p:oleObj>
              </mc:Choice>
              <mc:Fallback>
                <p:oleObj name="Equation" r:id="rId7" imgW="7454880" imgH="927000" progId="Equation.DSMT4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301208"/>
                        <a:ext cx="7454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2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Non-Exact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(2) </a:t>
            </a: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719375"/>
              </p:ext>
            </p:extLst>
          </p:nvPr>
        </p:nvGraphicFramePr>
        <p:xfrm>
          <a:off x="611560" y="2564904"/>
          <a:ext cx="8424490" cy="186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9" name="Equation" r:id="rId3" imgW="10439280" imgH="2006280" progId="Equation.DSMT4">
                  <p:embed/>
                </p:oleObj>
              </mc:Choice>
              <mc:Fallback>
                <p:oleObj name="Equation" r:id="rId3" imgW="10439280" imgH="2006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2564904"/>
                        <a:ext cx="8424490" cy="186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772027"/>
              </p:ext>
            </p:extLst>
          </p:nvPr>
        </p:nvGraphicFramePr>
        <p:xfrm>
          <a:off x="1115616" y="1556792"/>
          <a:ext cx="7035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0" name="Equation" r:id="rId5" imgW="7035480" imgH="901440" progId="Equation.DSMT4">
                  <p:embed/>
                </p:oleObj>
              </mc:Choice>
              <mc:Fallback>
                <p:oleObj name="Equation" r:id="rId5" imgW="703548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5616" y="1556792"/>
                        <a:ext cx="70358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2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Integrating Factor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目的</a:t>
            </a:r>
            <a:r>
              <a:rPr lang="zh-TW" altLang="zh-TW" dirty="0" smtClean="0"/>
              <a:t>：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解</a:t>
            </a:r>
            <a:r>
              <a:rPr lang="en-US" altLang="zh-TW" dirty="0" smtClean="0"/>
              <a:t>           </a:t>
            </a:r>
            <a:r>
              <a:rPr lang="zh-TW" altLang="zh-TW" dirty="0" smtClean="0"/>
              <a:t>所形成一階</a:t>
            </a:r>
            <a:r>
              <a:rPr lang="en-US" altLang="zh-TW" dirty="0" smtClean="0"/>
              <a:t>P.D.E. ;           </a:t>
            </a:r>
            <a:r>
              <a:rPr lang="zh-TW" altLang="zh-TW" dirty="0" smtClean="0"/>
              <a:t>稱為積分因子</a:t>
            </a:r>
            <a:r>
              <a:rPr lang="en-US" altLang="zh-TW" dirty="0" smtClean="0"/>
              <a:t>(Integrating Factor)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r>
              <a:rPr lang="zh-TW" altLang="zh-TW" dirty="0" smtClean="0"/>
              <a:t>考慮</a:t>
            </a:r>
            <a:r>
              <a:rPr lang="zh-TW" altLang="zh-TW" dirty="0"/>
              <a:t>一階</a:t>
            </a:r>
            <a:r>
              <a:rPr lang="en-US" altLang="zh-TW" dirty="0"/>
              <a:t>P.D.E.</a:t>
            </a:r>
            <a:endParaRPr lang="zh-TW" altLang="zh-TW" dirty="0"/>
          </a:p>
          <a:p>
            <a:pPr marL="0" indent="0">
              <a:buNone/>
            </a:pPr>
            <a:endParaRPr lang="zh-TW" altLang="zh-TW" dirty="0" smtClean="0"/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195143"/>
              </p:ext>
            </p:extLst>
          </p:nvPr>
        </p:nvGraphicFramePr>
        <p:xfrm>
          <a:off x="1878608" y="2276872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" name="Equation" r:id="rId3" imgW="965160" imgH="393480" progId="Equation.DSMT4">
                  <p:embed/>
                </p:oleObj>
              </mc:Choice>
              <mc:Fallback>
                <p:oleObj name="Equation" r:id="rId3" imgW="965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8608" y="2276872"/>
                        <a:ext cx="9652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66328"/>
              </p:ext>
            </p:extLst>
          </p:nvPr>
        </p:nvGraphicFramePr>
        <p:xfrm>
          <a:off x="6084168" y="2315220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2" name="Equation" r:id="rId5" imgW="965160" imgH="393480" progId="Equation.DSMT4">
                  <p:embed/>
                </p:oleObj>
              </mc:Choice>
              <mc:Fallback>
                <p:oleObj name="Equation" r:id="rId5" imgW="965160" imgH="393480" progId="Equation.DSMT4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315220"/>
                        <a:ext cx="965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856665"/>
              </p:ext>
            </p:extLst>
          </p:nvPr>
        </p:nvGraphicFramePr>
        <p:xfrm>
          <a:off x="599008" y="4074244"/>
          <a:ext cx="76454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" name="Equation" r:id="rId7" imgW="7645320" imgH="2450880" progId="Equation.DSMT4">
                  <p:embed/>
                </p:oleObj>
              </mc:Choice>
              <mc:Fallback>
                <p:oleObj name="Equation" r:id="rId7" imgW="7645320" imgH="245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9008" y="4074244"/>
                        <a:ext cx="7645400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6FAE-5648-4C51-8082-D4798FF208B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5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387</Words>
  <Application>Microsoft Office PowerPoint</Application>
  <PresentationFormat>如螢幕大小 (4:3)</PresentationFormat>
  <Paragraphs>174</Paragraphs>
  <Slides>32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1" baseType="lpstr">
      <vt:lpstr>微軟正黑體</vt:lpstr>
      <vt:lpstr>新細明體</vt:lpstr>
      <vt:lpstr>Arial</vt:lpstr>
      <vt:lpstr>Calibri</vt:lpstr>
      <vt:lpstr>Cambria Math</vt:lpstr>
      <vt:lpstr>Times New Roman</vt:lpstr>
      <vt:lpstr>Wingdings</vt:lpstr>
      <vt:lpstr>Office 佈景主題</vt:lpstr>
      <vt:lpstr>Equation</vt:lpstr>
      <vt:lpstr>Chapter 2.  First-Order Ordinary Differential Equations</vt:lpstr>
      <vt:lpstr>Exact Examples</vt:lpstr>
      <vt:lpstr>Exact Examples</vt:lpstr>
      <vt:lpstr>Exact Examples</vt:lpstr>
      <vt:lpstr>Exact Examples</vt:lpstr>
      <vt:lpstr>Non-Exact</vt:lpstr>
      <vt:lpstr>Non-Exact</vt:lpstr>
      <vt:lpstr>Non-Exact</vt:lpstr>
      <vt:lpstr>Integrating Factor</vt:lpstr>
      <vt:lpstr>Integrating Factor</vt:lpstr>
      <vt:lpstr>Integrating Factor</vt:lpstr>
      <vt:lpstr>Integrating Factor</vt:lpstr>
      <vt:lpstr>Integrating Factor</vt:lpstr>
      <vt:lpstr>Integrating Factor</vt:lpstr>
      <vt:lpstr>Integrating Factor</vt:lpstr>
      <vt:lpstr>Integrating Factor</vt:lpstr>
      <vt:lpstr>Integrating Factor</vt:lpstr>
      <vt:lpstr>Integrating Factor</vt:lpstr>
      <vt:lpstr>Integrating Factor Examples</vt:lpstr>
      <vt:lpstr>Integrating Factor Examples</vt:lpstr>
      <vt:lpstr>Integrating Factor Examples</vt:lpstr>
      <vt:lpstr>Integrating Factor Examples</vt:lpstr>
      <vt:lpstr>Integrating Factor Examples</vt:lpstr>
      <vt:lpstr>Integrating Factor Examples</vt:lpstr>
      <vt:lpstr>Integrating Factor Examples</vt:lpstr>
      <vt:lpstr>Integrating Factor Examples</vt:lpstr>
      <vt:lpstr>Integrating Factor Examples</vt:lpstr>
      <vt:lpstr>Integrating Factor Examples</vt:lpstr>
      <vt:lpstr>Integrating Factor Examples</vt:lpstr>
      <vt:lpstr>Integrating Factor Non-Unique</vt:lpstr>
      <vt:lpstr>Integrating Factor Non-Unique</vt:lpstr>
      <vt:lpstr>Integrating Factor Non-Unique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2.  First-Order Ordinary Differential Equations</dc:title>
  <dc:creator>adolph</dc:creator>
  <cp:lastModifiedBy>USER</cp:lastModifiedBy>
  <cp:revision>111</cp:revision>
  <dcterms:created xsi:type="dcterms:W3CDTF">2012-09-06T06:52:53Z</dcterms:created>
  <dcterms:modified xsi:type="dcterms:W3CDTF">2020-09-14T09:43:00Z</dcterms:modified>
</cp:coreProperties>
</file>