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F80EC-5854-456A-8B10-89C798DE3F8C}" type="datetimeFigureOut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7EF6D-13C3-40E0-80C7-03242AF355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40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E5A6-3AE4-459F-9FF1-371AD80F0CC0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 rot="19402461">
            <a:off x="1397229" y="2769036"/>
            <a:ext cx="676875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DCNLAB</a:t>
            </a:r>
            <a:r>
              <a:rPr lang="zh-TW" altLang="en-US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可靠計算暨網路實驗室</a:t>
            </a:r>
          </a:p>
        </p:txBody>
      </p:sp>
    </p:spTree>
    <p:extLst>
      <p:ext uri="{BB962C8B-B14F-4D97-AF65-F5344CB8AC3E}">
        <p14:creationId xmlns:p14="http://schemas.microsoft.com/office/powerpoint/2010/main" val="410857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3626-CD42-443F-819B-A7913F9B16F1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86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1595-4F32-479C-AFE1-38E3B267276F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15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DBF2-F97B-42A3-86F7-F5578C3BEE1F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 rot="19402461">
            <a:off x="1397229" y="2769036"/>
            <a:ext cx="676875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DCNLAB</a:t>
            </a:r>
            <a:r>
              <a:rPr lang="zh-TW" altLang="en-US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可靠計算暨網路實驗室</a:t>
            </a:r>
          </a:p>
        </p:txBody>
      </p:sp>
    </p:spTree>
    <p:extLst>
      <p:ext uri="{BB962C8B-B14F-4D97-AF65-F5344CB8AC3E}">
        <p14:creationId xmlns:p14="http://schemas.microsoft.com/office/powerpoint/2010/main" val="277997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238A-C458-413A-B8ED-214238ED11A5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73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5866-3E8B-4340-A178-1D22668BB8A1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7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FF9C-1421-4AB8-BE5B-2AED82768FF8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30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F66B-6D4B-4D49-A564-0C489F88AF28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5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A6D2-7D2D-4DE5-9651-C15024579656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73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BE0D-3F96-4AD7-BA74-291E3B45F900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1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6875-5AEF-4100-B5B0-C1718EB3B78D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78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0C74-CC14-4DD5-9FF9-131F4484A538}" type="datetime1">
              <a:rPr lang="zh-TW" altLang="en-US" smtClean="0"/>
              <a:t>2020/9/21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4A912-A73A-413E-8F92-7891B1895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41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8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9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9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94.wmf"/><Relationship Id="rId4" Type="http://schemas.openxmlformats.org/officeDocument/2006/relationships/oleObject" Target="../embeddings/oleObject9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2.</a:t>
            </a:r>
            <a:br>
              <a:rPr lang="en-US" altLang="zh-TW" dirty="0" smtClean="0"/>
            </a:br>
            <a:r>
              <a:rPr lang="en-US" altLang="zh-TW" dirty="0" smtClean="0"/>
              <a:t> First-Order Ordinary Differential Equations</a:t>
            </a:r>
            <a:endParaRPr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8002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Chuan-Ching</a:t>
            </a:r>
            <a:r>
              <a:rPr lang="en-US" altLang="zh-TW" dirty="0" smtClean="0"/>
              <a:t> Sue</a:t>
            </a:r>
          </a:p>
          <a:p>
            <a:endParaRPr lang="en-US" altLang="zh-TW" sz="2000" dirty="0" smtClean="0"/>
          </a:p>
          <a:p>
            <a:r>
              <a:rPr lang="en-US" altLang="zh-TW" sz="1800" dirty="0"/>
              <a:t>Dept. of Computer Science and Information Engineering</a:t>
            </a:r>
            <a:r>
              <a:rPr lang="en-US" altLang="zh-TW" sz="1800"/>
              <a:t>, </a:t>
            </a:r>
            <a:endParaRPr lang="en-US" altLang="zh-TW" sz="1800" smtClean="0"/>
          </a:p>
          <a:p>
            <a:r>
              <a:rPr lang="en-US" altLang="zh-TW" sz="1800" smtClean="0"/>
              <a:t>National </a:t>
            </a:r>
            <a:r>
              <a:rPr lang="en-US" altLang="zh-TW" sz="1800" dirty="0"/>
              <a:t>Cheng Kung University</a:t>
            </a:r>
            <a:endParaRPr lang="zh-TW" altLang="en-US" sz="1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5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296040"/>
              </p:ext>
            </p:extLst>
          </p:nvPr>
        </p:nvGraphicFramePr>
        <p:xfrm>
          <a:off x="1450975" y="1951038"/>
          <a:ext cx="28321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Equation" r:id="rId3" imgW="2831760" imgH="2895480" progId="Equation.DSMT4">
                  <p:embed/>
                </p:oleObj>
              </mc:Choice>
              <mc:Fallback>
                <p:oleObj name="Equation" r:id="rId3" imgW="2831760" imgH="289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0975" y="1951038"/>
                        <a:ext cx="2832100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1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Separation of </a:t>
            </a:r>
            <a:r>
              <a:rPr lang="en-US" altLang="zh-TW" dirty="0" smtClean="0"/>
              <a:t>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2.2</a:t>
            </a:r>
            <a:r>
              <a:rPr lang="zh-TW" altLang="zh-TW" dirty="0"/>
              <a:t>分離變數法</a:t>
            </a:r>
            <a:r>
              <a:rPr lang="en-US" altLang="zh-TW" dirty="0"/>
              <a:t>(</a:t>
            </a:r>
            <a:r>
              <a:rPr lang="zh-TW" altLang="zh-TW" dirty="0"/>
              <a:t>補充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zh-TW" altLang="en-US" dirty="0"/>
              <a:t>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69091"/>
              </p:ext>
            </p:extLst>
          </p:nvPr>
        </p:nvGraphicFramePr>
        <p:xfrm>
          <a:off x="1331640" y="2348880"/>
          <a:ext cx="262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6" name="Equation" r:id="rId3" imgW="2628720" imgH="393480" progId="Equation.DSMT4">
                  <p:embed/>
                </p:oleObj>
              </mc:Choice>
              <mc:Fallback>
                <p:oleObj name="Equation" r:id="rId3" imgW="2628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2348880"/>
                        <a:ext cx="2628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688817"/>
              </p:ext>
            </p:extLst>
          </p:nvPr>
        </p:nvGraphicFramePr>
        <p:xfrm>
          <a:off x="611560" y="2996952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7" name="Equation" r:id="rId5" imgW="380880" imgH="253800" progId="Equation.DSMT4">
                  <p:embed/>
                </p:oleObj>
              </mc:Choice>
              <mc:Fallback>
                <p:oleObj name="Equation" r:id="rId5" imgW="38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2996952"/>
                        <a:ext cx="381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605515"/>
              </p:ext>
            </p:extLst>
          </p:nvPr>
        </p:nvGraphicFramePr>
        <p:xfrm>
          <a:off x="1367160" y="2963292"/>
          <a:ext cx="284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8" name="Equation" r:id="rId7" imgW="2844720" imgH="393480" progId="Equation.DSMT4">
                  <p:embed/>
                </p:oleObj>
              </mc:Choice>
              <mc:Fallback>
                <p:oleObj name="Equation" r:id="rId7" imgW="2844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7160" y="2963292"/>
                        <a:ext cx="28448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938826"/>
              </p:ext>
            </p:extLst>
          </p:nvPr>
        </p:nvGraphicFramePr>
        <p:xfrm>
          <a:off x="1403648" y="3645024"/>
          <a:ext cx="23368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9" name="Equation" r:id="rId9" imgW="2336760" imgH="1930320" progId="Equation.DSMT4">
                  <p:embed/>
                </p:oleObj>
              </mc:Choice>
              <mc:Fallback>
                <p:oleObj name="Equation" r:id="rId9" imgW="2336760" imgH="1930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3648" y="3645024"/>
                        <a:ext cx="2336800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343330" y="5733256"/>
            <a:ext cx="1356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3200" dirty="0"/>
              <a:t>除以</a:t>
            </a:r>
            <a:r>
              <a:rPr lang="en-US" altLang="zh-TW" sz="3200" dirty="0"/>
              <a:t>M</a:t>
            </a:r>
            <a:endParaRPr lang="zh-TW" altLang="en-US" sz="3200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204512"/>
              </p:ext>
            </p:extLst>
          </p:nvPr>
        </p:nvGraphicFramePr>
        <p:xfrm>
          <a:off x="3486150" y="5584825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0" name="Equation" r:id="rId11" imgW="1574640" imgH="901440" progId="Equation.DSMT4">
                  <p:embed/>
                </p:oleObj>
              </mc:Choice>
              <mc:Fallback>
                <p:oleObj name="Equation" r:id="rId11" imgW="157464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86150" y="5584825"/>
                        <a:ext cx="15748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850283"/>
              </p:ext>
            </p:extLst>
          </p:nvPr>
        </p:nvGraphicFramePr>
        <p:xfrm>
          <a:off x="2822848" y="5909096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1" name="Equation" r:id="rId13" imgW="380880" imgH="253800" progId="Equation.DSMT4">
                  <p:embed/>
                </p:oleObj>
              </mc:Choice>
              <mc:Fallback>
                <p:oleObj name="Equation" r:id="rId13" imgW="380880" imgH="253800" progId="Equation.DSMT4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848" y="5909096"/>
                        <a:ext cx="381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8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Separation of </a:t>
            </a:r>
            <a:r>
              <a:rPr lang="en-US" altLang="zh-TW" dirty="0" smtClean="0"/>
              <a:t>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022599"/>
              </p:ext>
            </p:extLst>
          </p:nvPr>
        </p:nvGraphicFramePr>
        <p:xfrm>
          <a:off x="1115616" y="1884660"/>
          <a:ext cx="3429000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1" name="Equation" r:id="rId3" imgW="3429000" imgH="2984400" progId="Equation.DSMT4">
                  <p:embed/>
                </p:oleObj>
              </mc:Choice>
              <mc:Fallback>
                <p:oleObj name="Equation" r:id="rId3" imgW="3429000" imgH="298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884660"/>
                        <a:ext cx="3429000" cy="298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685381"/>
              </p:ext>
            </p:extLst>
          </p:nvPr>
        </p:nvGraphicFramePr>
        <p:xfrm>
          <a:off x="4859338" y="2924944"/>
          <a:ext cx="33147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2" name="Equation" r:id="rId5" imgW="3314520" imgH="1981080" progId="Equation.DSMT4">
                  <p:embed/>
                </p:oleObj>
              </mc:Choice>
              <mc:Fallback>
                <p:oleObj name="Equation" r:id="rId5" imgW="3314520" imgH="1981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9338" y="2924944"/>
                        <a:ext cx="33147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605505"/>
              </p:ext>
            </p:extLst>
          </p:nvPr>
        </p:nvGraphicFramePr>
        <p:xfrm>
          <a:off x="1115616" y="5085184"/>
          <a:ext cx="3009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3" name="Equation" r:id="rId7" imgW="3009600" imgH="965160" progId="Equation.DSMT4">
                  <p:embed/>
                </p:oleObj>
              </mc:Choice>
              <mc:Fallback>
                <p:oleObj name="Equation" r:id="rId7" imgW="300960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5616" y="5085184"/>
                        <a:ext cx="30099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787948"/>
              </p:ext>
            </p:extLst>
          </p:nvPr>
        </p:nvGraphicFramePr>
        <p:xfrm>
          <a:off x="1115616" y="6203652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4" name="Equation" r:id="rId9" imgW="1714320" imgH="393480" progId="Equation.DSMT4">
                  <p:embed/>
                </p:oleObj>
              </mc:Choice>
              <mc:Fallback>
                <p:oleObj name="Equation" r:id="rId9" imgW="1714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5616" y="6203652"/>
                        <a:ext cx="1714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635896" y="616530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課本答案</a:t>
            </a:r>
            <a:endParaRPr lang="zh-TW" altLang="en-US" sz="2400" dirty="0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593411"/>
              </p:ext>
            </p:extLst>
          </p:nvPr>
        </p:nvGraphicFramePr>
        <p:xfrm>
          <a:off x="3059832" y="6300961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5" name="Equation" r:id="rId11" imgW="380880" imgH="253800" progId="Equation.DSMT4">
                  <p:embed/>
                </p:oleObj>
              </mc:Choice>
              <mc:Fallback>
                <p:oleObj name="Equation" r:id="rId11" imgW="38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59832" y="6300961"/>
                        <a:ext cx="381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13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Separation of </a:t>
            </a:r>
            <a:r>
              <a:rPr lang="en-US" altLang="zh-TW" dirty="0" smtClean="0"/>
              <a:t>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zh-TW" altLang="zh-TW" dirty="0" smtClean="0"/>
              <a:t>除</a:t>
            </a:r>
            <a:r>
              <a:rPr lang="zh-TW" altLang="zh-TW" dirty="0"/>
              <a:t>以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922474"/>
              </p:ext>
            </p:extLst>
          </p:nvPr>
        </p:nvGraphicFramePr>
        <p:xfrm>
          <a:off x="1043608" y="1739156"/>
          <a:ext cx="262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2" name="Equation" r:id="rId3" imgW="2628720" imgH="393480" progId="Equation.DSMT4">
                  <p:embed/>
                </p:oleObj>
              </mc:Choice>
              <mc:Fallback>
                <p:oleObj name="Equation" r:id="rId3" imgW="2628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739156"/>
                        <a:ext cx="2628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085434"/>
              </p:ext>
            </p:extLst>
          </p:nvPr>
        </p:nvGraphicFramePr>
        <p:xfrm>
          <a:off x="1954932" y="2315220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3" name="Equation" r:id="rId5" imgW="1104840" imgH="393480" progId="Equation.DSMT4">
                  <p:embed/>
                </p:oleObj>
              </mc:Choice>
              <mc:Fallback>
                <p:oleObj name="Equation" r:id="rId5" imgW="1104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4932" y="2315220"/>
                        <a:ext cx="1104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013376"/>
              </p:ext>
            </p:extLst>
          </p:nvPr>
        </p:nvGraphicFramePr>
        <p:xfrm>
          <a:off x="1043608" y="3068960"/>
          <a:ext cx="51435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4" name="Equation" r:id="rId7" imgW="5143320" imgH="2489040" progId="Equation.DSMT4">
                  <p:embed/>
                </p:oleObj>
              </mc:Choice>
              <mc:Fallback>
                <p:oleObj name="Equation" r:id="rId7" imgW="5143320" imgH="248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608" y="3068960"/>
                        <a:ext cx="5143500" cy="248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4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Separation of V</a:t>
            </a:r>
            <a:r>
              <a:rPr lang="en-US" altLang="zh-TW" dirty="0" smtClean="0"/>
              <a:t>ariables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332995"/>
              </p:ext>
            </p:extLst>
          </p:nvPr>
        </p:nvGraphicFramePr>
        <p:xfrm>
          <a:off x="1259632" y="1556792"/>
          <a:ext cx="1587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8" name="Equation" r:id="rId3" imgW="1587240" imgH="825480" progId="Equation.DSMT4">
                  <p:embed/>
                </p:oleObj>
              </mc:Choice>
              <mc:Fallback>
                <p:oleObj name="Equation" r:id="rId3" imgW="158724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556792"/>
                        <a:ext cx="15875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540621"/>
              </p:ext>
            </p:extLst>
          </p:nvPr>
        </p:nvGraphicFramePr>
        <p:xfrm>
          <a:off x="971600" y="2204864"/>
          <a:ext cx="59436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9" name="Equation" r:id="rId5" imgW="5943600" imgH="3251160" progId="Equation.DSMT4">
                  <p:embed/>
                </p:oleObj>
              </mc:Choice>
              <mc:Fallback>
                <p:oleObj name="Equation" r:id="rId5" imgW="5943600" imgH="3251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2204864"/>
                        <a:ext cx="5943600" cy="325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311642"/>
              </p:ext>
            </p:extLst>
          </p:nvPr>
        </p:nvGraphicFramePr>
        <p:xfrm>
          <a:off x="940172" y="5538788"/>
          <a:ext cx="4279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0" name="Equation" r:id="rId7" imgW="4279680" imgH="927000" progId="Equation.DSMT4">
                  <p:embed/>
                </p:oleObj>
              </mc:Choice>
              <mc:Fallback>
                <p:oleObj name="Equation" r:id="rId7" imgW="427968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0172" y="5538788"/>
                        <a:ext cx="42799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762492"/>
              </p:ext>
            </p:extLst>
          </p:nvPr>
        </p:nvGraphicFramePr>
        <p:xfrm>
          <a:off x="5662364" y="5576888"/>
          <a:ext cx="3086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1" name="Equation" r:id="rId9" imgW="3085920" imgH="850680" progId="Equation.DSMT4">
                  <p:embed/>
                </p:oleObj>
              </mc:Choice>
              <mc:Fallback>
                <p:oleObj name="Equation" r:id="rId9" imgW="308592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62364" y="5576888"/>
                        <a:ext cx="30861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3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First-Order O.D.E.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2.3</a:t>
            </a:r>
            <a:r>
              <a:rPr lang="zh-TW" altLang="zh-TW" dirty="0"/>
              <a:t>複習</a:t>
            </a:r>
            <a:r>
              <a:rPr lang="en-US" altLang="zh-TW" dirty="0"/>
              <a:t>:</a:t>
            </a:r>
            <a:r>
              <a:rPr lang="zh-TW" altLang="zh-TW" dirty="0"/>
              <a:t>一階</a:t>
            </a:r>
            <a:r>
              <a:rPr lang="en-US" altLang="zh-TW" dirty="0"/>
              <a:t>O.D.E.(</a:t>
            </a:r>
            <a:r>
              <a:rPr lang="zh-TW" altLang="zh-TW" dirty="0"/>
              <a:t>線性</a:t>
            </a:r>
            <a:r>
              <a:rPr lang="en-US" altLang="zh-TW" dirty="0"/>
              <a:t> OR </a:t>
            </a:r>
            <a:r>
              <a:rPr lang="zh-TW" altLang="zh-TW" dirty="0"/>
              <a:t>非線性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zh-TW" altLang="zh-TW" dirty="0" smtClean="0"/>
              <a:t>一</a:t>
            </a:r>
            <a:r>
              <a:rPr lang="zh-TW" altLang="zh-TW" dirty="0"/>
              <a:t>階線性</a:t>
            </a:r>
            <a:r>
              <a:rPr lang="en-US" altLang="zh-TW" dirty="0"/>
              <a:t>O.D.E.(</a:t>
            </a:r>
            <a:r>
              <a:rPr lang="zh-TW" altLang="zh-TW" dirty="0"/>
              <a:t>常微分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22771"/>
              </p:ext>
            </p:extLst>
          </p:nvPr>
        </p:nvGraphicFramePr>
        <p:xfrm>
          <a:off x="971600" y="3081908"/>
          <a:ext cx="332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" name="Equation" r:id="rId3" imgW="3327120" imgH="419040" progId="Equation.DSMT4">
                  <p:embed/>
                </p:oleObj>
              </mc:Choice>
              <mc:Fallback>
                <p:oleObj name="Equation" r:id="rId3" imgW="3327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3081908"/>
                        <a:ext cx="3327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431504"/>
              </p:ext>
            </p:extLst>
          </p:nvPr>
        </p:nvGraphicFramePr>
        <p:xfrm>
          <a:off x="927100" y="3827388"/>
          <a:ext cx="161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5" name="Equation" r:id="rId5" imgW="1612800" imgH="393480" progId="Equation.DSMT4">
                  <p:embed/>
                </p:oleObj>
              </mc:Choice>
              <mc:Fallback>
                <p:oleObj name="Equation" r:id="rId5" imgW="1612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7100" y="3827388"/>
                        <a:ext cx="1612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899713" y="3717032"/>
            <a:ext cx="36165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Homogeneous  </a:t>
            </a:r>
            <a:r>
              <a:rPr lang="zh-TW" altLang="zh-TW" sz="3200" dirty="0"/>
              <a:t>齊性</a:t>
            </a:r>
            <a:endParaRPr lang="zh-TW" altLang="en-US" sz="3200" dirty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764215"/>
              </p:ext>
            </p:extLst>
          </p:nvPr>
        </p:nvGraphicFramePr>
        <p:xfrm>
          <a:off x="899592" y="4509120"/>
          <a:ext cx="158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6" name="Equation" r:id="rId7" imgW="1587240" imgH="393480" progId="Equation.DSMT4">
                  <p:embed/>
                </p:oleObj>
              </mc:Choice>
              <mc:Fallback>
                <p:oleObj name="Equation" r:id="rId7" imgW="1587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9592" y="4509120"/>
                        <a:ext cx="1587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899713" y="4365104"/>
            <a:ext cx="49421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Non- Homogeneous  </a:t>
            </a:r>
            <a:r>
              <a:rPr lang="zh-TW" altLang="zh-TW" sz="3200" dirty="0"/>
              <a:t>非齊性</a:t>
            </a:r>
            <a:endParaRPr lang="zh-TW" altLang="en-US" sz="32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First-Order O.D.E</a:t>
            </a:r>
            <a:r>
              <a:rPr lang="en-US" altLang="zh-TW" dirty="0" smtClean="0"/>
              <a:t>. (homogeneous)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Case (1):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50842"/>
              </p:ext>
            </p:extLst>
          </p:nvPr>
        </p:nvGraphicFramePr>
        <p:xfrm>
          <a:off x="1259632" y="2348880"/>
          <a:ext cx="4584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" name="Equation" r:id="rId3" imgW="4584600" imgH="419040" progId="Equation.DSMT4">
                  <p:embed/>
                </p:oleObj>
              </mc:Choice>
              <mc:Fallback>
                <p:oleObj name="Equation" r:id="rId3" imgW="4584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2348880"/>
                        <a:ext cx="4584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916181"/>
              </p:ext>
            </p:extLst>
          </p:nvPr>
        </p:nvGraphicFramePr>
        <p:xfrm>
          <a:off x="1221432" y="3015332"/>
          <a:ext cx="72390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" name="Equation" r:id="rId5" imgW="7238880" imgH="2501640" progId="Equation.DSMT4">
                  <p:embed/>
                </p:oleObj>
              </mc:Choice>
              <mc:Fallback>
                <p:oleObj name="Equation" r:id="rId5" imgW="7238880" imgH="250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1432" y="3015332"/>
                        <a:ext cx="7239000" cy="250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964480"/>
              </p:ext>
            </p:extLst>
          </p:nvPr>
        </p:nvGraphicFramePr>
        <p:xfrm>
          <a:off x="1907704" y="5661248"/>
          <a:ext cx="156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0" name="Equation" r:id="rId7" imgW="1562040" imgH="393480" progId="Equation.DSMT4">
                  <p:embed/>
                </p:oleObj>
              </mc:Choice>
              <mc:Fallback>
                <p:oleObj name="Equation" r:id="rId7" imgW="1562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7704" y="5661248"/>
                        <a:ext cx="1562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3779912" y="557007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</a:t>
            </a:r>
            <a:r>
              <a:rPr lang="zh-TW" altLang="zh-TW" sz="2800" dirty="0" smtClean="0"/>
              <a:t>令</a:t>
            </a:r>
            <a:r>
              <a:rPr lang="en-US" altLang="zh-TW" sz="2800" dirty="0" smtClean="0"/>
              <a:t> C =      )</a:t>
            </a:r>
            <a:endParaRPr lang="zh-TW" altLang="zh-TW" sz="2800" dirty="0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554195"/>
              </p:ext>
            </p:extLst>
          </p:nvPr>
        </p:nvGraphicFramePr>
        <p:xfrm>
          <a:off x="4974580" y="5589240"/>
          <a:ext cx="31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1" name="Equation" r:id="rId9" imgW="317160" imgH="368280" progId="Equation.DSMT4">
                  <p:embed/>
                </p:oleObj>
              </mc:Choice>
              <mc:Fallback>
                <p:oleObj name="Equation" r:id="rId9" imgW="3171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74580" y="5589240"/>
                        <a:ext cx="3175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5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First-Order O.D.E</a:t>
            </a:r>
            <a:r>
              <a:rPr lang="en-US" altLang="zh-TW" dirty="0" smtClean="0"/>
              <a:t>.(Non-homogeneous)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Case (2):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661491"/>
              </p:ext>
            </p:extLst>
          </p:nvPr>
        </p:nvGraphicFramePr>
        <p:xfrm>
          <a:off x="1259632" y="2348880"/>
          <a:ext cx="5270500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6" name="Equation" r:id="rId3" imgW="5270400" imgH="4444920" progId="Equation.DSMT4">
                  <p:embed/>
                </p:oleObj>
              </mc:Choice>
              <mc:Fallback>
                <p:oleObj name="Equation" r:id="rId3" imgW="5270400" imgH="4444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2348880"/>
                        <a:ext cx="5270500" cy="444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4805"/>
              </p:ext>
            </p:extLst>
          </p:nvPr>
        </p:nvGraphicFramePr>
        <p:xfrm>
          <a:off x="4283968" y="5483820"/>
          <a:ext cx="185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7" name="Equation" r:id="rId5" imgW="1854000" imgH="825480" progId="Equation.DSMT4">
                  <p:embed/>
                </p:oleObj>
              </mc:Choice>
              <mc:Fallback>
                <p:oleObj name="Equation" r:id="rId5" imgW="185400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3968" y="5483820"/>
                        <a:ext cx="18542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5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First-Order O.D.E.(Non-homogeneous)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179650"/>
              </p:ext>
            </p:extLst>
          </p:nvPr>
        </p:nvGraphicFramePr>
        <p:xfrm>
          <a:off x="1259632" y="2023368"/>
          <a:ext cx="5994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9" name="Equation" r:id="rId3" imgW="5994360" imgH="1117440" progId="Equation.DSMT4">
                  <p:embed/>
                </p:oleObj>
              </mc:Choice>
              <mc:Fallback>
                <p:oleObj name="Equation" r:id="rId3" imgW="599436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2023368"/>
                        <a:ext cx="59944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869581"/>
              </p:ext>
            </p:extLst>
          </p:nvPr>
        </p:nvGraphicFramePr>
        <p:xfrm>
          <a:off x="1187624" y="3667720"/>
          <a:ext cx="57531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0" name="Equation" r:id="rId5" imgW="5752800" imgH="2641320" progId="Equation.DSMT4">
                  <p:embed/>
                </p:oleObj>
              </mc:Choice>
              <mc:Fallback>
                <p:oleObj name="Equation" r:id="rId5" imgW="5752800" imgH="264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3667720"/>
                        <a:ext cx="5753100" cy="264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0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First-Order O.D.E.(Non-homogeneous)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061076"/>
              </p:ext>
            </p:extLst>
          </p:nvPr>
        </p:nvGraphicFramePr>
        <p:xfrm>
          <a:off x="1195388" y="1833563"/>
          <a:ext cx="56515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Equation" r:id="rId3" imgW="5651280" imgH="3390840" progId="Equation.DSMT4">
                  <p:embed/>
                </p:oleObj>
              </mc:Choice>
              <mc:Fallback>
                <p:oleObj name="Equation" r:id="rId3" imgW="5651280" imgH="3390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5388" y="1833563"/>
                        <a:ext cx="5651500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3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上</a:t>
            </a:r>
            <a:r>
              <a:rPr lang="zh-TW" altLang="zh-TW" dirty="0" smtClean="0"/>
              <a:t>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zh-TW" altLang="zh-TW" dirty="0" smtClean="0"/>
              <a:t>若發現</a:t>
            </a:r>
            <a:r>
              <a:rPr lang="en-US" altLang="zh-TW" dirty="0" smtClean="0"/>
              <a:t>                  </a:t>
            </a:r>
            <a:r>
              <a:rPr lang="zh-TW" altLang="zh-TW" dirty="0" smtClean="0"/>
              <a:t>則檢</a:t>
            </a:r>
            <a:r>
              <a:rPr lang="zh-TW" altLang="en-US" dirty="0" smtClean="0"/>
              <a:t>查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zh-TW" altLang="zh-TW" dirty="0" smtClean="0"/>
              <a:t>除以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zh-TW" altLang="zh-TW" dirty="0" smtClean="0"/>
              <a:t>除以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zh-TW" altLang="zh-TW" dirty="0" smtClean="0"/>
              <a:t>除以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zh-TW" altLang="zh-TW" dirty="0" smtClean="0"/>
              <a:t>除以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292062"/>
              </p:ext>
            </p:extLst>
          </p:nvPr>
        </p:nvGraphicFramePr>
        <p:xfrm>
          <a:off x="1835696" y="1700808"/>
          <a:ext cx="213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3" name="Equation" r:id="rId3" imgW="2133360" imgH="393480" progId="Equation.DSMT4">
                  <p:embed/>
                </p:oleObj>
              </mc:Choice>
              <mc:Fallback>
                <p:oleObj name="Equation" r:id="rId3" imgW="2133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700808"/>
                        <a:ext cx="2133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196231"/>
              </p:ext>
            </p:extLst>
          </p:nvPr>
        </p:nvGraphicFramePr>
        <p:xfrm>
          <a:off x="2267744" y="2132856"/>
          <a:ext cx="1409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" name="Equation" r:id="rId5" imgW="1409400" imgH="901440" progId="Equation.DSMT4">
                  <p:embed/>
                </p:oleObj>
              </mc:Choice>
              <mc:Fallback>
                <p:oleObj name="Equation" r:id="rId5" imgW="140940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7744" y="2132856"/>
                        <a:ext cx="14097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401018"/>
              </p:ext>
            </p:extLst>
          </p:nvPr>
        </p:nvGraphicFramePr>
        <p:xfrm>
          <a:off x="5148064" y="2167260"/>
          <a:ext cx="1371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" name="Equation" r:id="rId7" imgW="1371600" imgH="901440" progId="Equation.DSMT4">
                  <p:embed/>
                </p:oleObj>
              </mc:Choice>
              <mc:Fallback>
                <p:oleObj name="Equation" r:id="rId7" imgW="137160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8064" y="2167260"/>
                        <a:ext cx="13716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055371"/>
              </p:ext>
            </p:extLst>
          </p:nvPr>
        </p:nvGraphicFramePr>
        <p:xfrm>
          <a:off x="1907704" y="3429000"/>
          <a:ext cx="163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" name="Equation" r:id="rId9" imgW="1638000" imgH="393480" progId="Equation.DSMT4">
                  <p:embed/>
                </p:oleObj>
              </mc:Choice>
              <mc:Fallback>
                <p:oleObj name="Equation" r:id="rId9" imgW="1638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7704" y="3429000"/>
                        <a:ext cx="16383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587989"/>
              </p:ext>
            </p:extLst>
          </p:nvPr>
        </p:nvGraphicFramePr>
        <p:xfrm>
          <a:off x="2051720" y="4005064"/>
          <a:ext cx="152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" name="Equation" r:id="rId11" imgW="1523880" imgH="393480" progId="Equation.DSMT4">
                  <p:embed/>
                </p:oleObj>
              </mc:Choice>
              <mc:Fallback>
                <p:oleObj name="Equation" r:id="rId11" imgW="1523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1720" y="4005064"/>
                        <a:ext cx="1524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64075"/>
              </p:ext>
            </p:extLst>
          </p:nvPr>
        </p:nvGraphicFramePr>
        <p:xfrm>
          <a:off x="1979712" y="4653136"/>
          <a:ext cx="285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" name="Equation" r:id="rId13" imgW="2857320" imgH="393480" progId="Equation.DSMT4">
                  <p:embed/>
                </p:oleObj>
              </mc:Choice>
              <mc:Fallback>
                <p:oleObj name="Equation" r:id="rId13" imgW="2857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79712" y="4653136"/>
                        <a:ext cx="2857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760578"/>
              </p:ext>
            </p:extLst>
          </p:nvPr>
        </p:nvGraphicFramePr>
        <p:xfrm>
          <a:off x="2120900" y="5229225"/>
          <a:ext cx="377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" name="Equation" r:id="rId15" imgW="3771720" imgH="393480" progId="Equation.DSMT4">
                  <p:embed/>
                </p:oleObj>
              </mc:Choice>
              <mc:Fallback>
                <p:oleObj name="Equation" r:id="rId15" imgW="3771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20900" y="5229225"/>
                        <a:ext cx="3771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36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First-Order O.D.E.(Non-homogeneous)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5734"/>
              </p:ext>
            </p:extLst>
          </p:nvPr>
        </p:nvGraphicFramePr>
        <p:xfrm>
          <a:off x="1265560" y="1697038"/>
          <a:ext cx="29464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3" name="Equation" r:id="rId3" imgW="2946240" imgH="3314520" progId="Equation.DSMT4">
                  <p:embed/>
                </p:oleObj>
              </mc:Choice>
              <mc:Fallback>
                <p:oleObj name="Equation" r:id="rId3" imgW="2946240" imgH="331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5560" y="1697038"/>
                        <a:ext cx="2946400" cy="331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671555"/>
              </p:ext>
            </p:extLst>
          </p:nvPr>
        </p:nvGraphicFramePr>
        <p:xfrm>
          <a:off x="1275308" y="5249863"/>
          <a:ext cx="5168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4" name="Equation" r:id="rId5" imgW="5168880" imgH="1143000" progId="Equation.DSMT4">
                  <p:embed/>
                </p:oleObj>
              </mc:Choice>
              <mc:Fallback>
                <p:oleObj name="Equation" r:id="rId5" imgW="516888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5308" y="5249863"/>
                        <a:ext cx="51689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6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First-Order O.D.E.(Non-homogeneous)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   = 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TW" sz="2800" b="0" dirty="0" smtClean="0"/>
              </a:p>
              <a:p>
                <a:pPr marL="0" indent="0">
                  <a:buNone/>
                </a:pPr>
                <a:endParaRPr lang="en-US" altLang="zh-TW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 :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    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h𝑜𝑚𝑜𝑔𝑒𝑛𝑒𝑜𝑢𝑠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</m:oMath>
                  </m:oMathPara>
                </a14:m>
                <a:endParaRPr lang="en-US" altLang="zh-TW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特解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𝑝𝑎𝑟𝑡𝑖𝑐𝑢𝑙𝑎𝑟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𝑠𝑜𝑙𝑢𝑡𝑖𝑜𝑛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2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互補解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𝑐𝑜𝑚𝑝𝑙𝑒𝑚𝑒𝑛𝑡𝑎𝑟𝑦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𝑠𝑜𝑙𝑢𝑡𝑖𝑜𝑛</m:t>
                          </m:r>
                        </m:e>
                      </m:d>
                    </m:oMath>
                  </m:oMathPara>
                </a14:m>
                <a:endParaRPr lang="en-US" altLang="zh-TW" sz="2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dirty="0" smtClean="0">
                          <a:latin typeface="Cambria Math" panose="02040503050406030204" pitchFamily="18" charset="0"/>
                        </a:rPr>
                        <m:t>記法</m:t>
                      </m:r>
                      <m:r>
                        <a:rPr lang="zh-TW" alt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之解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zh-TW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𝐼𝑟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sz="2800" b="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9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First-Order O.D.E.(Non-homogeneous)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437081"/>
              </p:ext>
            </p:extLst>
          </p:nvPr>
        </p:nvGraphicFramePr>
        <p:xfrm>
          <a:off x="1331640" y="1700808"/>
          <a:ext cx="186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9" name="Equation" r:id="rId3" imgW="1866600" imgH="406080" progId="Equation.DSMT4">
                  <p:embed/>
                </p:oleObj>
              </mc:Choice>
              <mc:Fallback>
                <p:oleObj name="Equation" r:id="rId3" imgW="1866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700808"/>
                        <a:ext cx="18669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746463"/>
              </p:ext>
            </p:extLst>
          </p:nvPr>
        </p:nvGraphicFramePr>
        <p:xfrm>
          <a:off x="1278632" y="2263775"/>
          <a:ext cx="35814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0" name="Equation" r:id="rId5" imgW="3581280" imgH="1498320" progId="Equation.DSMT4">
                  <p:embed/>
                </p:oleObj>
              </mc:Choice>
              <mc:Fallback>
                <p:oleObj name="Equation" r:id="rId5" imgW="3581280" imgH="1498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8632" y="2263775"/>
                        <a:ext cx="3581400" cy="149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906250"/>
              </p:ext>
            </p:extLst>
          </p:nvPr>
        </p:nvGraphicFramePr>
        <p:xfrm>
          <a:off x="1475656" y="3751188"/>
          <a:ext cx="189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1" name="Equation" r:id="rId7" imgW="1892160" imgH="469800" progId="Equation.DSMT4">
                  <p:embed/>
                </p:oleObj>
              </mc:Choice>
              <mc:Fallback>
                <p:oleObj name="Equation" r:id="rId7" imgW="1892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5656" y="3751188"/>
                        <a:ext cx="18923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187624" y="4365104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(1)</a:t>
            </a:r>
            <a:endParaRPr lang="zh-TW" altLang="en-US" sz="2400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072978"/>
              </p:ext>
            </p:extLst>
          </p:nvPr>
        </p:nvGraphicFramePr>
        <p:xfrm>
          <a:off x="1835150" y="4376738"/>
          <a:ext cx="2336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2" name="Equation" r:id="rId9" imgW="2336760" imgH="469800" progId="Equation.DSMT4">
                  <p:embed/>
                </p:oleObj>
              </mc:Choice>
              <mc:Fallback>
                <p:oleObj name="Equation" r:id="rId9" imgW="2336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5150" y="4376738"/>
                        <a:ext cx="23368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187624" y="499189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400" dirty="0" smtClean="0"/>
              <a:t>(2)    Theorem:</a:t>
            </a:r>
            <a:endParaRPr lang="zh-TW" altLang="zh-TW" sz="2400" dirty="0"/>
          </a:p>
        </p:txBody>
      </p:sp>
      <p:sp>
        <p:nvSpPr>
          <p:cNvPr id="10" name="矩形 9"/>
          <p:cNvSpPr/>
          <p:nvPr/>
        </p:nvSpPr>
        <p:spPr>
          <a:xfrm>
            <a:off x="1265312" y="5612755"/>
            <a:ext cx="3575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又         </a:t>
            </a:r>
            <a:r>
              <a:rPr lang="zh-TW" altLang="zh-TW" sz="2400" dirty="0" smtClean="0"/>
              <a:t>滿足</a:t>
            </a:r>
            <a:r>
              <a:rPr lang="zh-TW" altLang="zh-TW" sz="2400" dirty="0"/>
              <a:t>非齊性方程式</a:t>
            </a:r>
            <a:endParaRPr lang="zh-TW" altLang="en-US" sz="2400" dirty="0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181306"/>
              </p:ext>
            </p:extLst>
          </p:nvPr>
        </p:nvGraphicFramePr>
        <p:xfrm>
          <a:off x="4735140" y="5602288"/>
          <a:ext cx="3797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3" name="Equation" r:id="rId11" imgW="3797280" imgH="482400" progId="Equation.DSMT4">
                  <p:embed/>
                </p:oleObj>
              </mc:Choice>
              <mc:Fallback>
                <p:oleObj name="Equation" r:id="rId11" imgW="3797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35140" y="5602288"/>
                        <a:ext cx="37973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22</a:t>
            </a:fld>
            <a:endParaRPr lang="zh-TW" altLang="en-US"/>
          </a:p>
        </p:txBody>
      </p:sp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519504"/>
              </p:ext>
            </p:extLst>
          </p:nvPr>
        </p:nvGraphicFramePr>
        <p:xfrm>
          <a:off x="1630772" y="5661248"/>
          <a:ext cx="636972" cy="34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4" name="Equation" r:id="rId13" imgW="888840" imgH="482400" progId="Equation.DSMT4">
                  <p:embed/>
                </p:oleObj>
              </mc:Choice>
              <mc:Fallback>
                <p:oleObj name="Equation" r:id="rId13" imgW="8888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30772" y="5661248"/>
                        <a:ext cx="636972" cy="345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847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First-Order O.D.E.(Non-homogeneous)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Proof: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25775"/>
              </p:ext>
            </p:extLst>
          </p:nvPr>
        </p:nvGraphicFramePr>
        <p:xfrm>
          <a:off x="1475656" y="2320925"/>
          <a:ext cx="44831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4" name="Equation" r:id="rId3" imgW="4483080" imgH="3555720" progId="Equation.DSMT4">
                  <p:embed/>
                </p:oleObj>
              </mc:Choice>
              <mc:Fallback>
                <p:oleObj name="Equation" r:id="rId3" imgW="4483080" imgH="3555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2320925"/>
                        <a:ext cx="4483100" cy="355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6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Non-homogeneous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260987"/>
              </p:ext>
            </p:extLst>
          </p:nvPr>
        </p:nvGraphicFramePr>
        <p:xfrm>
          <a:off x="1259632" y="1700808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8" name="Equation" r:id="rId3" imgW="1701720" imgH="406080" progId="Equation.DSMT4">
                  <p:embed/>
                </p:oleObj>
              </mc:Choice>
              <mc:Fallback>
                <p:oleObj name="Equation" r:id="rId3" imgW="17017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700808"/>
                        <a:ext cx="1701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804894"/>
              </p:ext>
            </p:extLst>
          </p:nvPr>
        </p:nvGraphicFramePr>
        <p:xfrm>
          <a:off x="1227708" y="2362820"/>
          <a:ext cx="34163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9" name="Equation" r:id="rId5" imgW="3416040" imgH="2145960" progId="Equation.DSMT4">
                  <p:embed/>
                </p:oleObj>
              </mc:Choice>
              <mc:Fallback>
                <p:oleObj name="Equation" r:id="rId5" imgW="3416040" imgH="2145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7708" y="2362820"/>
                        <a:ext cx="3416300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1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3.</a:t>
            </a:r>
            <a:br>
              <a:rPr lang="en-US" altLang="zh-TW" dirty="0" smtClean="0"/>
            </a:br>
            <a:r>
              <a:rPr lang="en-US" altLang="zh-TW" dirty="0" smtClean="0"/>
              <a:t>Higher-Order Differential Equations</a:t>
            </a: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8002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Chuan-Ching</a:t>
            </a:r>
            <a:r>
              <a:rPr lang="en-US" altLang="zh-TW" dirty="0" smtClean="0"/>
              <a:t> Sue</a:t>
            </a:r>
          </a:p>
          <a:p>
            <a:endParaRPr lang="en-US" altLang="zh-TW" sz="2000" dirty="0" smtClean="0"/>
          </a:p>
          <a:p>
            <a:r>
              <a:rPr lang="en-US" altLang="zh-TW" sz="1800" dirty="0"/>
              <a:t>Dept. of Computer Science and Information Engineering, National Cheng Kung University</a:t>
            </a:r>
            <a:endParaRPr lang="zh-TW" altLang="en-US" sz="1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09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First-Order O.D.E.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133397"/>
              </p:ext>
            </p:extLst>
          </p:nvPr>
        </p:nvGraphicFramePr>
        <p:xfrm>
          <a:off x="1187624" y="1772816"/>
          <a:ext cx="365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2" name="Equation" r:id="rId3" imgW="3657600" imgH="457200" progId="Equation.DSMT4">
                  <p:embed/>
                </p:oleObj>
              </mc:Choice>
              <mc:Fallback>
                <p:oleObj name="Equation" r:id="rId3" imgW="3657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1772816"/>
                        <a:ext cx="3657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67544" y="227687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Case (1):</a:t>
            </a:r>
            <a:endParaRPr lang="zh-TW" altLang="en-US" sz="28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336172"/>
              </p:ext>
            </p:extLst>
          </p:nvPr>
        </p:nvGraphicFramePr>
        <p:xfrm>
          <a:off x="1176040" y="2928938"/>
          <a:ext cx="19558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3" name="Equation" r:id="rId5" imgW="1955520" imgH="2692080" progId="Equation.DSMT4">
                  <p:embed/>
                </p:oleObj>
              </mc:Choice>
              <mc:Fallback>
                <p:oleObj name="Equation" r:id="rId5" imgW="1955520" imgH="269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6040" y="2928938"/>
                        <a:ext cx="1955800" cy="269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023828" y="2834408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Homogeneous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83568" y="580526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常係數</a:t>
            </a:r>
            <a:endParaRPr lang="zh-TW" altLang="en-US" sz="2400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155268"/>
              </p:ext>
            </p:extLst>
          </p:nvPr>
        </p:nvGraphicFramePr>
        <p:xfrm>
          <a:off x="2592388" y="5799138"/>
          <a:ext cx="863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4" name="Equation" r:id="rId7" imgW="863280" imgH="469800" progId="Equation.DSMT4">
                  <p:embed/>
                </p:oleObj>
              </mc:Choice>
              <mc:Fallback>
                <p:oleObj name="Equation" r:id="rId7" imgW="8632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2388" y="5799138"/>
                        <a:ext cx="8636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444115" y="580526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/>
              <a:t>的部分必為指數函數</a:t>
            </a:r>
            <a:endParaRPr lang="zh-TW" altLang="en-US" sz="2400" dirty="0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524727"/>
              </p:ext>
            </p:extLst>
          </p:nvPr>
        </p:nvGraphicFramePr>
        <p:xfrm>
          <a:off x="6302880" y="5805264"/>
          <a:ext cx="2120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5" name="Equation" r:id="rId9" imgW="2120760" imgH="368280" progId="Equation.DSMT4">
                  <p:embed/>
                </p:oleObj>
              </mc:Choice>
              <mc:Fallback>
                <p:oleObj name="Equation" r:id="rId9" imgW="21207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02880" y="5805264"/>
                        <a:ext cx="21209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786139"/>
              </p:ext>
            </p:extLst>
          </p:nvPr>
        </p:nvGraphicFramePr>
        <p:xfrm>
          <a:off x="1907704" y="5951646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6" name="Equation" r:id="rId11" imgW="380880" imgH="253800" progId="Equation.DSMT4">
                  <p:embed/>
                </p:oleObj>
              </mc:Choice>
              <mc:Fallback>
                <p:oleObj name="Equation" r:id="rId11" imgW="38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7704" y="5951646"/>
                        <a:ext cx="381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5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First-Order </a:t>
            </a:r>
            <a:r>
              <a:rPr lang="en-US" altLang="zh-TW" dirty="0"/>
              <a:t>O.D.E.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例</a:t>
            </a:r>
            <a:r>
              <a:rPr lang="en-US" altLang="zh-TW" dirty="0" smtClean="0"/>
              <a:t>: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772425"/>
              </p:ext>
            </p:extLst>
          </p:nvPr>
        </p:nvGraphicFramePr>
        <p:xfrm>
          <a:off x="1403648" y="1700808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1" name="Equation" r:id="rId3" imgW="1549080" imgH="406080" progId="Equation.DSMT4">
                  <p:embed/>
                </p:oleObj>
              </mc:Choice>
              <mc:Fallback>
                <p:oleObj name="Equation" r:id="rId3" imgW="1549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700808"/>
                        <a:ext cx="1549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664428"/>
              </p:ext>
            </p:extLst>
          </p:nvPr>
        </p:nvGraphicFramePr>
        <p:xfrm>
          <a:off x="1377950" y="2328863"/>
          <a:ext cx="59944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2" name="Equation" r:id="rId5" imgW="5994360" imgH="3251160" progId="Equation.DSMT4">
                  <p:embed/>
                </p:oleObj>
              </mc:Choice>
              <mc:Fallback>
                <p:oleObj name="Equation" r:id="rId5" imgW="5994360" imgH="3251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7950" y="2328863"/>
                        <a:ext cx="5994400" cy="325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7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Higher-Order O.D.E.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746540"/>
              </p:ext>
            </p:extLst>
          </p:nvPr>
        </p:nvGraphicFramePr>
        <p:xfrm>
          <a:off x="1259632" y="1700808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2" name="Equation" r:id="rId3" imgW="1523880" imgH="406080" progId="Equation.DSMT4">
                  <p:embed/>
                </p:oleObj>
              </mc:Choice>
              <mc:Fallback>
                <p:oleObj name="Equation" r:id="rId3" imgW="1523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700808"/>
                        <a:ext cx="1524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368910"/>
              </p:ext>
            </p:extLst>
          </p:nvPr>
        </p:nvGraphicFramePr>
        <p:xfrm>
          <a:off x="1258888" y="2286000"/>
          <a:ext cx="5308600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3" name="Equation" r:id="rId5" imgW="5308560" imgH="3479760" progId="Equation.DSMT4">
                  <p:embed/>
                </p:oleObj>
              </mc:Choice>
              <mc:Fallback>
                <p:oleObj name="Equation" r:id="rId5" imgW="5308560" imgH="3479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8888" y="2286000"/>
                        <a:ext cx="5308600" cy="347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487859"/>
              </p:ext>
            </p:extLst>
          </p:nvPr>
        </p:nvGraphicFramePr>
        <p:xfrm>
          <a:off x="5725616" y="4760168"/>
          <a:ext cx="2590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4" name="Equation" r:id="rId7" imgW="2590560" imgH="1981080" progId="Equation.DSMT4">
                  <p:embed/>
                </p:oleObj>
              </mc:Choice>
              <mc:Fallback>
                <p:oleObj name="Equation" r:id="rId7" imgW="2590560" imgH="1981080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5616" y="4760168"/>
                        <a:ext cx="25908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2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Higher-Order O.D.E.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Case (1):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700421"/>
              </p:ext>
            </p:extLst>
          </p:nvPr>
        </p:nvGraphicFramePr>
        <p:xfrm>
          <a:off x="1227138" y="2209800"/>
          <a:ext cx="3200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4" name="Equation" r:id="rId3" imgW="3200400" imgH="1015920" progId="Equation.DSMT4">
                  <p:embed/>
                </p:oleObj>
              </mc:Choice>
              <mc:Fallback>
                <p:oleObj name="Equation" r:id="rId3" imgW="320040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7138" y="2209800"/>
                        <a:ext cx="32004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39552" y="3492297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例</a:t>
            </a:r>
            <a:r>
              <a:rPr lang="en-US" altLang="zh-TW" sz="3200" dirty="0" smtClean="0"/>
              <a:t>:</a:t>
            </a:r>
            <a:endParaRPr lang="zh-TW" altLang="en-US" dirty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473107"/>
              </p:ext>
            </p:extLst>
          </p:nvPr>
        </p:nvGraphicFramePr>
        <p:xfrm>
          <a:off x="1331640" y="4102100"/>
          <a:ext cx="3073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5" name="Equation" r:id="rId5" imgW="3073320" imgH="1523880" progId="Equation.DSMT4">
                  <p:embed/>
                </p:oleObj>
              </mc:Choice>
              <mc:Fallback>
                <p:oleObj name="Equation" r:id="rId5" imgW="3073320" imgH="1523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640" y="4102100"/>
                        <a:ext cx="30734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252110"/>
              </p:ext>
            </p:extLst>
          </p:nvPr>
        </p:nvGraphicFramePr>
        <p:xfrm>
          <a:off x="1345704" y="3573016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6" name="Equation" r:id="rId7" imgW="2361960" imgH="406080" progId="Equation.DSMT4">
                  <p:embed/>
                </p:oleObj>
              </mc:Choice>
              <mc:Fallback>
                <p:oleObj name="Equation" r:id="rId7" imgW="2361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5704" y="3573016"/>
                        <a:ext cx="2362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032516"/>
              </p:ext>
            </p:extLst>
          </p:nvPr>
        </p:nvGraphicFramePr>
        <p:xfrm>
          <a:off x="5822900" y="4214601"/>
          <a:ext cx="2349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7" name="Equation" r:id="rId9" imgW="2349360" imgH="939600" progId="Equation.DSMT4">
                  <p:embed/>
                </p:oleObj>
              </mc:Choice>
              <mc:Fallback>
                <p:oleObj name="Equation" r:id="rId9" imgW="2349360" imgH="939600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00" y="4214601"/>
                        <a:ext cx="2349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218324"/>
              </p:ext>
            </p:extLst>
          </p:nvPr>
        </p:nvGraphicFramePr>
        <p:xfrm>
          <a:off x="5882208" y="3598664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8" name="Equation" r:id="rId11" imgW="2361960" imgH="406080" progId="Equation.DSMT4">
                  <p:embed/>
                </p:oleObj>
              </mc:Choice>
              <mc:Fallback>
                <p:oleObj name="Equation" r:id="rId11" imgW="2361960" imgH="406080" progId="Equation.DSMT4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2208" y="3598664"/>
                        <a:ext cx="236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5076056" y="3492296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例</a:t>
            </a:r>
            <a:r>
              <a:rPr lang="en-US" altLang="zh-TW" sz="3200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2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Integrating Factor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今天</a:t>
            </a:r>
          </a:p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886001"/>
              </p:ext>
            </p:extLst>
          </p:nvPr>
        </p:nvGraphicFramePr>
        <p:xfrm>
          <a:off x="1187624" y="2276872"/>
          <a:ext cx="492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3" imgW="4927320" imgH="419040" progId="Equation.DSMT4">
                  <p:embed/>
                </p:oleObj>
              </mc:Choice>
              <mc:Fallback>
                <p:oleObj name="Equation" r:id="rId3" imgW="4927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2276872"/>
                        <a:ext cx="4927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260494"/>
              </p:ext>
            </p:extLst>
          </p:nvPr>
        </p:nvGraphicFramePr>
        <p:xfrm>
          <a:off x="1115616" y="2963292"/>
          <a:ext cx="588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5" imgW="5879880" imgH="393480" progId="Equation.DSMT4">
                  <p:embed/>
                </p:oleObj>
              </mc:Choice>
              <mc:Fallback>
                <p:oleObj name="Equation" r:id="rId5" imgW="5879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16" y="2963292"/>
                        <a:ext cx="5880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764941"/>
              </p:ext>
            </p:extLst>
          </p:nvPr>
        </p:nvGraphicFramePr>
        <p:xfrm>
          <a:off x="518592" y="3030984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Equation" r:id="rId7" imgW="380880" imgH="253800" progId="Equation.DSMT4">
                  <p:embed/>
                </p:oleObj>
              </mc:Choice>
              <mc:Fallback>
                <p:oleObj name="Equation" r:id="rId7" imgW="38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8592" y="3030984"/>
                        <a:ext cx="381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807233"/>
              </p:ext>
            </p:extLst>
          </p:nvPr>
        </p:nvGraphicFramePr>
        <p:xfrm>
          <a:off x="1115616" y="3501008"/>
          <a:ext cx="436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9" imgW="4368600" imgH="393480" progId="Equation.DSMT4">
                  <p:embed/>
                </p:oleObj>
              </mc:Choice>
              <mc:Fallback>
                <p:oleObj name="Equation" r:id="rId9" imgW="4368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5616" y="3501008"/>
                        <a:ext cx="43688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938669"/>
              </p:ext>
            </p:extLst>
          </p:nvPr>
        </p:nvGraphicFramePr>
        <p:xfrm>
          <a:off x="1187624" y="4598888"/>
          <a:ext cx="41021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11" imgW="4101840" imgH="1422360" progId="Equation.DSMT4">
                  <p:embed/>
                </p:oleObj>
              </mc:Choice>
              <mc:Fallback>
                <p:oleObj name="Equation" r:id="rId11" imgW="410184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7624" y="4598888"/>
                        <a:ext cx="41021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300788"/>
              </p:ext>
            </p:extLst>
          </p:nvPr>
        </p:nvGraphicFramePr>
        <p:xfrm>
          <a:off x="5436096" y="3861048"/>
          <a:ext cx="3644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tion" r:id="rId13" imgW="3644640" imgH="901440" progId="Equation.DSMT4">
                  <p:embed/>
                </p:oleObj>
              </mc:Choice>
              <mc:Fallback>
                <p:oleObj name="Equation" r:id="rId13" imgW="364464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36096" y="3861048"/>
                        <a:ext cx="36449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212274"/>
              </p:ext>
            </p:extLst>
          </p:nvPr>
        </p:nvGraphicFramePr>
        <p:xfrm>
          <a:off x="1115616" y="4115420"/>
          <a:ext cx="383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Equation" r:id="rId15" imgW="3835080" imgH="393480" progId="Equation.DSMT4">
                  <p:embed/>
                </p:oleObj>
              </mc:Choice>
              <mc:Fallback>
                <p:oleObj name="Equation" r:id="rId15" imgW="3835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15616" y="4115420"/>
                        <a:ext cx="3835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226019"/>
              </p:ext>
            </p:extLst>
          </p:nvPr>
        </p:nvGraphicFramePr>
        <p:xfrm>
          <a:off x="5004048" y="4183112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tion" r:id="rId17" imgW="380880" imgH="253800" progId="Equation.DSMT4">
                  <p:embed/>
                </p:oleObj>
              </mc:Choice>
              <mc:Fallback>
                <p:oleObj name="Equation" r:id="rId17" imgW="380880" imgH="253800" progId="Equation.DSMT4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183112"/>
                        <a:ext cx="381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0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533168"/>
              </p:ext>
            </p:extLst>
          </p:nvPr>
        </p:nvGraphicFramePr>
        <p:xfrm>
          <a:off x="1166813" y="2220168"/>
          <a:ext cx="7607300" cy="45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name="Equation" r:id="rId3" imgW="7607160" imgH="4520880" progId="Equation.DSMT4">
                  <p:embed/>
                </p:oleObj>
              </mc:Choice>
              <mc:Fallback>
                <p:oleObj name="Equation" r:id="rId3" imgW="7607160" imgH="452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6813" y="2220168"/>
                        <a:ext cx="7607300" cy="452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Higher-Order O.D.E.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Case (2):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9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Higher-Order O.D.E</a:t>
            </a:r>
            <a:r>
              <a:rPr lang="en-US" altLang="zh-TW" dirty="0" smtClean="0"/>
              <a:t>.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例</a:t>
            </a:r>
            <a:r>
              <a:rPr lang="en-US" altLang="zh-TW" dirty="0"/>
              <a:t>: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872138"/>
              </p:ext>
            </p:extLst>
          </p:nvPr>
        </p:nvGraphicFramePr>
        <p:xfrm>
          <a:off x="1401763" y="1700213"/>
          <a:ext cx="252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0" name="Equation" r:id="rId3" imgW="2527200" imgH="406080" progId="Equation.DSMT4">
                  <p:embed/>
                </p:oleObj>
              </mc:Choice>
              <mc:Fallback>
                <p:oleObj name="Equation" r:id="rId3" imgW="2527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1763" y="1700213"/>
                        <a:ext cx="2527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048542"/>
              </p:ext>
            </p:extLst>
          </p:nvPr>
        </p:nvGraphicFramePr>
        <p:xfrm>
          <a:off x="1233488" y="2276475"/>
          <a:ext cx="4254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1" name="Equation" r:id="rId5" imgW="4254480" imgH="965160" progId="Equation.DSMT4">
                  <p:embed/>
                </p:oleObj>
              </mc:Choice>
              <mc:Fallback>
                <p:oleObj name="Equation" r:id="rId5" imgW="425448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3488" y="2276475"/>
                        <a:ext cx="42545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798553"/>
              </p:ext>
            </p:extLst>
          </p:nvPr>
        </p:nvGraphicFramePr>
        <p:xfrm>
          <a:off x="1331640" y="3429000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2" name="Equation" r:id="rId7" imgW="1600200" imgH="406080" progId="Equation.DSMT4">
                  <p:embed/>
                </p:oleObj>
              </mc:Choice>
              <mc:Fallback>
                <p:oleObj name="Equation" r:id="rId7" imgW="1600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640" y="3429000"/>
                        <a:ext cx="1600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622401"/>
              </p:ext>
            </p:extLst>
          </p:nvPr>
        </p:nvGraphicFramePr>
        <p:xfrm>
          <a:off x="1331640" y="4077072"/>
          <a:ext cx="3556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3" name="Equation" r:id="rId9" imgW="3555720" imgH="939600" progId="Equation.DSMT4">
                  <p:embed/>
                </p:oleObj>
              </mc:Choice>
              <mc:Fallback>
                <p:oleObj name="Equation" r:id="rId9" imgW="35557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1640" y="4077072"/>
                        <a:ext cx="35560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0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Higher-Order O.D.E.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 smtClean="0"/>
              <a:t>補充</a:t>
            </a:r>
            <a:r>
              <a:rPr lang="zh-TW" altLang="en-US" dirty="0" smtClean="0"/>
              <a:t> </a:t>
            </a:r>
            <a:r>
              <a:rPr lang="en-US" altLang="zh-TW" dirty="0"/>
              <a:t>:</a:t>
            </a:r>
            <a:endParaRPr lang="zh-TW" altLang="zh-TW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454589"/>
              </p:ext>
            </p:extLst>
          </p:nvPr>
        </p:nvGraphicFramePr>
        <p:xfrm>
          <a:off x="899592" y="2420888"/>
          <a:ext cx="37338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Equation" r:id="rId3" imgW="3733560" imgH="3225600" progId="Equation.DSMT4">
                  <p:embed/>
                </p:oleObj>
              </mc:Choice>
              <mc:Fallback>
                <p:oleObj name="Equation" r:id="rId3" imgW="3733560" imgH="322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420888"/>
                        <a:ext cx="3733800" cy="322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4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Higher-Order O.D.E.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 smtClean="0"/>
              <a:t>定義</a:t>
            </a:r>
            <a:r>
              <a:rPr lang="en-US" altLang="zh-TW" dirty="0"/>
              <a:t>:</a:t>
            </a:r>
            <a:endParaRPr lang="zh-TW" altLang="zh-TW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92630"/>
              </p:ext>
            </p:extLst>
          </p:nvPr>
        </p:nvGraphicFramePr>
        <p:xfrm>
          <a:off x="715963" y="2341563"/>
          <a:ext cx="80010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3" imgW="8001000" imgH="2743200" progId="Equation.DSMT4">
                  <p:embed/>
                </p:oleObj>
              </mc:Choice>
              <mc:Fallback>
                <p:oleObj name="Equation" r:id="rId3" imgW="8001000" imgH="274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5963" y="2341563"/>
                        <a:ext cx="80010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87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Higher-Order O.D.E.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371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sz="3600" dirty="0"/>
              </a:p>
              <a:p>
                <a:pPr marL="0" indent="0">
                  <a:buNone/>
                </a:pPr>
                <a:r>
                  <a:rPr lang="en-US" altLang="zh-TW" sz="2800" dirty="0"/>
                  <a:t> </a:t>
                </a:r>
                <a:r>
                  <a:rPr lang="en-US" altLang="zh-TW" sz="2800" dirty="0" smtClean="0"/>
                  <a:t>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TW" sz="2600" dirty="0" smtClean="0"/>
              </a:p>
              <a:p>
                <a:pPr marL="0" indent="0">
                  <a:buNone/>
                </a:pPr>
                <a:r>
                  <a:rPr lang="en-US" altLang="zh-TW" sz="2600" dirty="0" smtClean="0"/>
                  <a:t>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TW" sz="2600" dirty="0" smtClean="0"/>
              </a:p>
              <a:p>
                <a:pPr marL="0" indent="0">
                  <a:buNone/>
                </a:pPr>
                <a:r>
                  <a:rPr lang="en-US" altLang="zh-TW" sz="2600" dirty="0"/>
                  <a:t> </a:t>
                </a:r>
                <a:r>
                  <a:rPr lang="en-US" altLang="zh-TW" sz="2600" dirty="0" smtClean="0"/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𝐼𝑟𝑑𝑥</m:t>
                        </m:r>
                      </m:e>
                    </m:nary>
                  </m:oMath>
                </a14:m>
                <a:endParaRPr lang="en-US" altLang="zh-TW" sz="2600" b="0" dirty="0" smtClean="0"/>
              </a:p>
              <a:p>
                <a:pPr marL="0" indent="0">
                  <a:buNone/>
                </a:pPr>
                <a:r>
                  <a:rPr lang="en-US" altLang="zh-TW" sz="2600" dirty="0" smtClean="0"/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sup>
                    </m:sSup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TW" sz="260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371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99198"/>
              </p:ext>
            </p:extLst>
          </p:nvPr>
        </p:nvGraphicFramePr>
        <p:xfrm>
          <a:off x="1043608" y="1844824"/>
          <a:ext cx="45847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7" name="Equation" r:id="rId4" imgW="4584600" imgH="2184120" progId="Equation.DSMT4">
                  <p:embed/>
                </p:oleObj>
              </mc:Choice>
              <mc:Fallback>
                <p:oleObj name="Equation" r:id="rId4" imgW="4584600" imgH="218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1844824"/>
                        <a:ext cx="4584700" cy="218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898953"/>
              </p:ext>
            </p:extLst>
          </p:nvPr>
        </p:nvGraphicFramePr>
        <p:xfrm>
          <a:off x="971550" y="4352925"/>
          <a:ext cx="29845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8" name="Equation" r:id="rId6" imgW="2984400" imgH="2184120" progId="Equation.DSMT4">
                  <p:embed/>
                </p:oleObj>
              </mc:Choice>
              <mc:Fallback>
                <p:oleObj name="Equation" r:id="rId6" imgW="2984400" imgH="218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1550" y="4352925"/>
                        <a:ext cx="2984500" cy="218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184776"/>
              </p:ext>
            </p:extLst>
          </p:nvPr>
        </p:nvGraphicFramePr>
        <p:xfrm>
          <a:off x="1259632" y="1700808"/>
          <a:ext cx="389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" name="Equation" r:id="rId3" imgW="3898800" imgH="393480" progId="Equation.DSMT4">
                  <p:embed/>
                </p:oleObj>
              </mc:Choice>
              <mc:Fallback>
                <p:oleObj name="Equation" r:id="rId3" imgW="3898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700808"/>
                        <a:ext cx="3898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956489"/>
              </p:ext>
            </p:extLst>
          </p:nvPr>
        </p:nvGraphicFramePr>
        <p:xfrm>
          <a:off x="1265932" y="2375892"/>
          <a:ext cx="35941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" name="Equation" r:id="rId5" imgW="3593880" imgH="2781000" progId="Equation.DSMT4">
                  <p:embed/>
                </p:oleObj>
              </mc:Choice>
              <mc:Fallback>
                <p:oleObj name="Equation" r:id="rId5" imgW="3593880" imgH="27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932" y="2375892"/>
                        <a:ext cx="3594100" cy="278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696908"/>
              </p:ext>
            </p:extLst>
          </p:nvPr>
        </p:nvGraphicFramePr>
        <p:xfrm>
          <a:off x="1017588" y="5149850"/>
          <a:ext cx="6032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" name="Equation" r:id="rId7" imgW="6032160" imgH="1015920" progId="Equation.DSMT4">
                  <p:embed/>
                </p:oleObj>
              </mc:Choice>
              <mc:Fallback>
                <p:oleObj name="Equation" r:id="rId7" imgW="603216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7588" y="5149850"/>
                        <a:ext cx="60325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92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746516"/>
              </p:ext>
            </p:extLst>
          </p:nvPr>
        </p:nvGraphicFramePr>
        <p:xfrm>
          <a:off x="1011238" y="1825625"/>
          <a:ext cx="55372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Equation" r:id="rId3" imgW="5537160" imgH="2539800" progId="Equation.DSMT4">
                  <p:embed/>
                </p:oleObj>
              </mc:Choice>
              <mc:Fallback>
                <p:oleObj name="Equation" r:id="rId3" imgW="5537160" imgH="25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1238" y="1825625"/>
                        <a:ext cx="5537200" cy="2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763688" y="472514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800" dirty="0" smtClean="0"/>
              <a:t>(1)                         </a:t>
            </a:r>
            <a:r>
              <a:rPr lang="en-US" altLang="zh-TW" sz="2800" dirty="0"/>
              <a:t>(2)</a:t>
            </a:r>
            <a:endParaRPr lang="zh-TW" altLang="en-US" sz="2800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1979712" y="4437112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4355976" y="4437112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6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(1):                                    (2):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871031"/>
              </p:ext>
            </p:extLst>
          </p:nvPr>
        </p:nvGraphicFramePr>
        <p:xfrm>
          <a:off x="1317625" y="1668463"/>
          <a:ext cx="2476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0" name="Equation" r:id="rId3" imgW="2476440" imgH="1562040" progId="Equation.DSMT4">
                  <p:embed/>
                </p:oleObj>
              </mc:Choice>
              <mc:Fallback>
                <p:oleObj name="Equation" r:id="rId3" imgW="247644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7625" y="1668463"/>
                        <a:ext cx="24765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936274"/>
              </p:ext>
            </p:extLst>
          </p:nvPr>
        </p:nvGraphicFramePr>
        <p:xfrm>
          <a:off x="5121275" y="1687513"/>
          <a:ext cx="31623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" name="Equation" r:id="rId5" imgW="3162240" imgH="2082600" progId="Equation.DSMT4">
                  <p:embed/>
                </p:oleObj>
              </mc:Choice>
              <mc:Fallback>
                <p:oleObj name="Equation" r:id="rId5" imgW="3162240" imgH="20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21275" y="1687513"/>
                        <a:ext cx="3162300" cy="208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524328" y="275131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zh-TW" altLang="zh-TW" sz="2400" dirty="0"/>
              <a:t>令</a:t>
            </a:r>
            <a:r>
              <a:rPr lang="en-US" altLang="zh-TW" sz="2400" dirty="0"/>
              <a:t>t=</a:t>
            </a:r>
            <a:r>
              <a:rPr lang="en-US" altLang="zh-TW" sz="2400" dirty="0" err="1"/>
              <a:t>sinx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690759"/>
              </p:ext>
            </p:extLst>
          </p:nvPr>
        </p:nvGraphicFramePr>
        <p:xfrm>
          <a:off x="550863" y="3992563"/>
          <a:ext cx="542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" name="Equation" r:id="rId7" imgW="5422680" imgH="444240" progId="Equation.DSMT4">
                  <p:embed/>
                </p:oleObj>
              </mc:Choice>
              <mc:Fallback>
                <p:oleObj name="Equation" r:id="rId7" imgW="5422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863" y="3992563"/>
                        <a:ext cx="5422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889149"/>
              </p:ext>
            </p:extLst>
          </p:nvPr>
        </p:nvGraphicFramePr>
        <p:xfrm>
          <a:off x="683568" y="4581128"/>
          <a:ext cx="32385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3" name="Equation" r:id="rId9" imgW="3238200" imgH="1917360" progId="Equation.DSMT4">
                  <p:embed/>
                </p:oleObj>
              </mc:Choice>
              <mc:Fallback>
                <p:oleObj name="Equation" r:id="rId9" imgW="3238200" imgH="1917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3568" y="4581128"/>
                        <a:ext cx="3238500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95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875003"/>
              </p:ext>
            </p:extLst>
          </p:nvPr>
        </p:nvGraphicFramePr>
        <p:xfrm>
          <a:off x="450850" y="2009775"/>
          <a:ext cx="5334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Equation" r:id="rId3" imgW="5333760" imgH="2133360" progId="Equation.DSMT4">
                  <p:embed/>
                </p:oleObj>
              </mc:Choice>
              <mc:Fallback>
                <p:oleObj name="Equation" r:id="rId3" imgW="5333760" imgH="2133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850" y="2009775"/>
                        <a:ext cx="53340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0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065752"/>
              </p:ext>
            </p:extLst>
          </p:nvPr>
        </p:nvGraphicFramePr>
        <p:xfrm>
          <a:off x="1294780" y="1484784"/>
          <a:ext cx="2197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" name="Equation" r:id="rId3" imgW="2197080" imgH="825480" progId="Equation.DSMT4">
                  <p:embed/>
                </p:oleObj>
              </mc:Choice>
              <mc:Fallback>
                <p:oleObj name="Equation" r:id="rId3" imgW="219708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4780" y="1484784"/>
                        <a:ext cx="21971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601221" y="1620089"/>
            <a:ext cx="33073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(</a:t>
            </a:r>
            <a:r>
              <a:rPr lang="zh-TW" altLang="zh-TW" sz="3200" dirty="0" smtClean="0"/>
              <a:t>分離變數法可解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478595"/>
              </p:ext>
            </p:extLst>
          </p:nvPr>
        </p:nvGraphicFramePr>
        <p:xfrm>
          <a:off x="1236092" y="2562076"/>
          <a:ext cx="32639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" name="Equation" r:id="rId5" imgW="3263760" imgH="2450880" progId="Equation.DSMT4">
                  <p:embed/>
                </p:oleObj>
              </mc:Choice>
              <mc:Fallback>
                <p:oleObj name="Equation" r:id="rId5" imgW="3263760" imgH="245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6092" y="2562076"/>
                        <a:ext cx="326390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187624" y="5373216"/>
            <a:ext cx="13949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3200" dirty="0"/>
              <a:t>除以</a:t>
            </a:r>
            <a:r>
              <a:rPr lang="en-US" altLang="zh-TW" sz="3200" dirty="0"/>
              <a:t>-N</a:t>
            </a:r>
            <a:endParaRPr lang="zh-TW" altLang="en-US" sz="3200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785652"/>
              </p:ext>
            </p:extLst>
          </p:nvPr>
        </p:nvGraphicFramePr>
        <p:xfrm>
          <a:off x="2704976" y="5191596"/>
          <a:ext cx="1651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9" name="Equation" r:id="rId7" imgW="1650960" imgH="901440" progId="Equation.DSMT4">
                  <p:embed/>
                </p:oleObj>
              </mc:Choice>
              <mc:Fallback>
                <p:oleObj name="Equation" r:id="rId7" imgW="165096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4976" y="5191596"/>
                        <a:ext cx="16510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10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299544"/>
              </p:ext>
            </p:extLst>
          </p:nvPr>
        </p:nvGraphicFramePr>
        <p:xfrm>
          <a:off x="1162050" y="1938338"/>
          <a:ext cx="4229100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Equation" r:id="rId3" imgW="4228920" imgH="4444920" progId="Equation.DSMT4">
                  <p:embed/>
                </p:oleObj>
              </mc:Choice>
              <mc:Fallback>
                <p:oleObj name="Equation" r:id="rId3" imgW="4228920" imgH="4444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2050" y="1938338"/>
                        <a:ext cx="4229100" cy="444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A912-A73A-413E-8F92-7891B189583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9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357</Words>
  <Application>Microsoft Office PowerPoint</Application>
  <PresentationFormat>如螢幕大小 (4:3)</PresentationFormat>
  <Paragraphs>145</Paragraphs>
  <Slides>34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微軟正黑體</vt:lpstr>
      <vt:lpstr>新細明體</vt:lpstr>
      <vt:lpstr>Arial</vt:lpstr>
      <vt:lpstr>Calibri</vt:lpstr>
      <vt:lpstr>Cambria Math</vt:lpstr>
      <vt:lpstr>Office 佈景主題</vt:lpstr>
      <vt:lpstr>Equation</vt:lpstr>
      <vt:lpstr>Chapter 2.  First-Order Ordinary Differential Equations</vt:lpstr>
      <vt:lpstr>Review</vt:lpstr>
      <vt:lpstr>Integrating Factor Examples</vt:lpstr>
      <vt:lpstr>Integrating Factor Examples</vt:lpstr>
      <vt:lpstr>Integrating Factor Examples</vt:lpstr>
      <vt:lpstr>Integrating Factor Examples</vt:lpstr>
      <vt:lpstr>Integrating Factor Examples</vt:lpstr>
      <vt:lpstr>Integrating Factor Examples</vt:lpstr>
      <vt:lpstr>Integrating Factor Examples</vt:lpstr>
      <vt:lpstr>Integrating Factor Examples</vt:lpstr>
      <vt:lpstr>Separation of Variables</vt:lpstr>
      <vt:lpstr>Separation of Variables</vt:lpstr>
      <vt:lpstr>Separation of Variables</vt:lpstr>
      <vt:lpstr>Separation of Variables Example</vt:lpstr>
      <vt:lpstr>First-Order O.D.E.</vt:lpstr>
      <vt:lpstr>First-Order O.D.E. (homogeneous)</vt:lpstr>
      <vt:lpstr>First-Order O.D.E.(Non-homogeneous)</vt:lpstr>
      <vt:lpstr>First-Order O.D.E.(Non-homogeneous)</vt:lpstr>
      <vt:lpstr>First-Order O.D.E.(Non-homogeneous)</vt:lpstr>
      <vt:lpstr>First-Order O.D.E.(Non-homogeneous)</vt:lpstr>
      <vt:lpstr>First-Order O.D.E.(Non-homogeneous)</vt:lpstr>
      <vt:lpstr>First-Order O.D.E.(Non-homogeneous)</vt:lpstr>
      <vt:lpstr>First-Order O.D.E.(Non-homogeneous)</vt:lpstr>
      <vt:lpstr>Non-homogeneous Example</vt:lpstr>
      <vt:lpstr>Chapter 3. Higher-Order Differential Equations</vt:lpstr>
      <vt:lpstr>First-Order O.D.E.</vt:lpstr>
      <vt:lpstr>First-Order O.D.E.</vt:lpstr>
      <vt:lpstr>Higher-Order O.D.E.</vt:lpstr>
      <vt:lpstr>Higher-Order O.D.E.</vt:lpstr>
      <vt:lpstr>Higher-Order O.D.E.</vt:lpstr>
      <vt:lpstr>Higher-Order O.D.E. Examples</vt:lpstr>
      <vt:lpstr>Higher-Order O.D.E.</vt:lpstr>
      <vt:lpstr>Higher-Order O.D.E.</vt:lpstr>
      <vt:lpstr>Higher-Order O.D.E.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adolph</dc:creator>
  <cp:lastModifiedBy>USER</cp:lastModifiedBy>
  <cp:revision>131</cp:revision>
  <dcterms:created xsi:type="dcterms:W3CDTF">2012-09-11T07:23:10Z</dcterms:created>
  <dcterms:modified xsi:type="dcterms:W3CDTF">2020-09-21T11:31:52Z</dcterms:modified>
</cp:coreProperties>
</file>