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1711EF3-CF30-4DFD-9477-ACAB6AF4AE13}">
          <p14:sldIdLst>
            <p14:sldId id="28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8" autoAdjust="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45.wmf"/><Relationship Id="rId1" Type="http://schemas.openxmlformats.org/officeDocument/2006/relationships/image" Target="../media/image56.wmf"/><Relationship Id="rId4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8BAF3-12F6-4EC9-96ED-DF6714A9DA1F}" type="datetimeFigureOut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426E1-FC9F-4A7C-AC73-C7350A9F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95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426E1-FC9F-4A7C-AC73-C7350A9F228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7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426E1-FC9F-4A7C-AC73-C7350A9F228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95F7-2B0B-4D5D-B7F2-0AB5CF64E6C5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8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BB05-786F-45FD-AC0F-71C551E204BF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2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47AD-3E6D-449A-B026-E77983FF4CDF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A10B-2F41-4455-9D76-01DA10606706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5E8C-AF77-4CF1-809D-A37377F67E74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57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699E-57C2-417B-B560-1E59C09B4CB8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4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FF5-20D5-4906-B9ED-C975F5993D45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94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A5DE-E152-4196-9539-8589F06B3AB3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12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D072-4550-400A-918F-D7E2576F3D8E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A860-AE97-403B-AD92-6AD8DA4D452C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4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2B1A-7EBD-4851-B209-62931F0C30BA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11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6A15-A6EE-4C37-ACD6-22D894F5EA3D}" type="datetime1">
              <a:rPr lang="zh-TW" altLang="en-US" smtClean="0"/>
              <a:t>2014/9/21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5D24-F7F7-4C66-8D94-AA46F5114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3.</a:t>
            </a:r>
            <a:br>
              <a:rPr lang="en-US" altLang="zh-TW" dirty="0" smtClean="0"/>
            </a:br>
            <a:r>
              <a:rPr lang="en-US" altLang="zh-TW" dirty="0" smtClean="0"/>
              <a:t>Higher-Order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45698"/>
              </p:ext>
            </p:extLst>
          </p:nvPr>
        </p:nvGraphicFramePr>
        <p:xfrm>
          <a:off x="1187624" y="2060848"/>
          <a:ext cx="3384377" cy="180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" name="Equation" r:id="rId3" imgW="1333440" imgH="711000" progId="Equation.DSMT4">
                  <p:embed/>
                </p:oleObj>
              </mc:Choice>
              <mc:Fallback>
                <p:oleObj name="Equation" r:id="rId3" imgW="1333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060848"/>
                        <a:ext cx="3384377" cy="1805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65374"/>
              </p:ext>
            </p:extLst>
          </p:nvPr>
        </p:nvGraphicFramePr>
        <p:xfrm>
          <a:off x="1187624" y="1628800"/>
          <a:ext cx="25832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628800"/>
                        <a:ext cx="258328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52116"/>
              </p:ext>
            </p:extLst>
          </p:nvPr>
        </p:nvGraphicFramePr>
        <p:xfrm>
          <a:off x="1259632" y="4509120"/>
          <a:ext cx="3600400" cy="1816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" name="Equation" r:id="rId7" imgW="1409400" imgH="711000" progId="Equation.DSMT4">
                  <p:embed/>
                </p:oleObj>
              </mc:Choice>
              <mc:Fallback>
                <p:oleObj name="Equation" r:id="rId7" imgW="1409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4509120"/>
                        <a:ext cx="3600400" cy="1816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22787"/>
              </p:ext>
            </p:extLst>
          </p:nvPr>
        </p:nvGraphicFramePr>
        <p:xfrm>
          <a:off x="1259632" y="4005064"/>
          <a:ext cx="292982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" name="Equation" r:id="rId9" imgW="1180800" imgH="203040" progId="Equation.DSMT4">
                  <p:embed/>
                </p:oleObj>
              </mc:Choice>
              <mc:Fallback>
                <p:oleObj name="Equation" r:id="rId9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632" y="4005064"/>
                        <a:ext cx="292982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N-Order Constant Coefficients D.E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推廣</a:t>
            </a:r>
            <a:r>
              <a:rPr lang="en-US" altLang="zh-TW" dirty="0"/>
              <a:t>N</a:t>
            </a:r>
            <a:r>
              <a:rPr lang="zh-TW" altLang="zh-TW" dirty="0"/>
              <a:t>階常係數</a:t>
            </a:r>
            <a:r>
              <a:rPr lang="en-US" altLang="zh-TW" dirty="0"/>
              <a:t> O.D.E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lvl="0" indent="0">
              <a:buNone/>
            </a:pPr>
            <a:endParaRPr lang="zh-TW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13776"/>
              </p:ext>
            </p:extLst>
          </p:nvPr>
        </p:nvGraphicFramePr>
        <p:xfrm>
          <a:off x="1115616" y="2924944"/>
          <a:ext cx="601866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3" imgW="2247840" imgH="914400" progId="Equation.DSMT4">
                  <p:embed/>
                </p:oleObj>
              </mc:Choice>
              <mc:Fallback>
                <p:oleObj name="Equation" r:id="rId3" imgW="2247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924944"/>
                        <a:ext cx="6018668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6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N-Order Constant Coefficients D.E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Case(1) </a:t>
            </a:r>
            <a:r>
              <a:rPr lang="zh-TW" altLang="en-US" dirty="0" smtClean="0"/>
              <a:t>相異實根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Case(2)</a:t>
            </a:r>
            <a:r>
              <a:rPr lang="zh-TW" altLang="en-US" dirty="0" smtClean="0"/>
              <a:t> 相等實根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73553"/>
              </p:ext>
            </p:extLst>
          </p:nvPr>
        </p:nvGraphicFramePr>
        <p:xfrm>
          <a:off x="1193801" y="2441965"/>
          <a:ext cx="5250408" cy="120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3" name="Equation" r:id="rId3" imgW="2108160" imgH="482400" progId="Equation.DSMT4">
                  <p:embed/>
                </p:oleObj>
              </mc:Choice>
              <mc:Fallback>
                <p:oleObj name="Equation" r:id="rId3" imgW="2108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801" y="2441965"/>
                        <a:ext cx="5250408" cy="1203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29150"/>
              </p:ext>
            </p:extLst>
          </p:nvPr>
        </p:nvGraphicFramePr>
        <p:xfrm>
          <a:off x="1195388" y="4724400"/>
          <a:ext cx="59594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Equation" r:id="rId5" imgW="2349360" imgH="482400" progId="Equation.DSMT4">
                  <p:embed/>
                </p:oleObj>
              </mc:Choice>
              <mc:Fallback>
                <p:oleObj name="Equation" r:id="rId5" imgW="2349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388" y="4724400"/>
                        <a:ext cx="59594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N-Order Constant Coefficients D.E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Case(3)</a:t>
            </a:r>
            <a:r>
              <a:rPr lang="zh-TW" altLang="en-US" dirty="0" smtClean="0"/>
              <a:t> 共軛複數根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18455"/>
              </p:ext>
            </p:extLst>
          </p:nvPr>
        </p:nvGraphicFramePr>
        <p:xfrm>
          <a:off x="1187623" y="2348880"/>
          <a:ext cx="620168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3" imgW="2476440" imgH="1523880" progId="Equation.DSMT4">
                  <p:embed/>
                </p:oleObj>
              </mc:Choice>
              <mc:Fallback>
                <p:oleObj name="Equation" r:id="rId3" imgW="247644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3" y="2348880"/>
                        <a:ext cx="6201689" cy="381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N-Order Constant Coefficients D.E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Case(4)</a:t>
            </a:r>
            <a:r>
              <a:rPr lang="zh-TW" altLang="en-US" dirty="0"/>
              <a:t>共軛複數</a:t>
            </a:r>
            <a:r>
              <a:rPr lang="zh-TW" altLang="en-US" dirty="0" smtClean="0"/>
              <a:t>根重根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20597"/>
              </p:ext>
            </p:extLst>
          </p:nvPr>
        </p:nvGraphicFramePr>
        <p:xfrm>
          <a:off x="1259631" y="2204864"/>
          <a:ext cx="6480721" cy="3288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3" imgW="2577960" imgH="1307880" progId="Equation.DSMT4">
                  <p:embed/>
                </p:oleObj>
              </mc:Choice>
              <mc:Fallback>
                <p:oleObj name="Equation" r:id="rId3" imgW="257796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1" y="2204864"/>
                        <a:ext cx="6480721" cy="3288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N-Order Constant Coefficients D.E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zh-TW" sz="2800" dirty="0" smtClean="0"/>
              <a:t>設</a:t>
            </a:r>
            <a:r>
              <a:rPr lang="zh-TW" altLang="zh-TW" sz="2800" dirty="0"/>
              <a:t>一微分方程式的</a:t>
            </a:r>
            <a:r>
              <a:rPr lang="zh-TW" altLang="zh-TW" sz="2800" dirty="0" smtClean="0"/>
              <a:t>特性方程式</a:t>
            </a:r>
            <a:r>
              <a:rPr lang="zh-TW" altLang="zh-TW" sz="2800" dirty="0"/>
              <a:t>的根分別為</a:t>
            </a:r>
            <a:r>
              <a:rPr lang="zh-TW" altLang="zh-TW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Sol: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229601"/>
              </p:ext>
            </p:extLst>
          </p:nvPr>
        </p:nvGraphicFramePr>
        <p:xfrm>
          <a:off x="1148518" y="2060848"/>
          <a:ext cx="7167898" cy="10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3" imgW="3200400" imgH="482400" progId="Equation.DSMT4">
                  <p:embed/>
                </p:oleObj>
              </mc:Choice>
              <mc:Fallback>
                <p:oleObj name="Equation" r:id="rId3" imgW="3200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8518" y="2060848"/>
                        <a:ext cx="7167898" cy="107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11505"/>
              </p:ext>
            </p:extLst>
          </p:nvPr>
        </p:nvGraphicFramePr>
        <p:xfrm>
          <a:off x="1115616" y="3429000"/>
          <a:ext cx="5404492" cy="338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Equation" r:id="rId5" imgW="2514600" imgH="1574640" progId="Equation.DSMT4">
                  <p:embed/>
                </p:oleObj>
              </mc:Choice>
              <mc:Fallback>
                <p:oleObj name="Equation" r:id="rId5" imgW="25146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3429000"/>
                        <a:ext cx="5404492" cy="3384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Determine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如何</a:t>
            </a:r>
            <a:r>
              <a:rPr lang="zh-TW" altLang="zh-TW" dirty="0" smtClean="0"/>
              <a:t>決定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4818"/>
              </p:ext>
            </p:extLst>
          </p:nvPr>
        </p:nvGraphicFramePr>
        <p:xfrm>
          <a:off x="2627784" y="1628800"/>
          <a:ext cx="454174" cy="57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1628800"/>
                        <a:ext cx="454174" cy="57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217444"/>
              </p:ext>
            </p:extLst>
          </p:nvPr>
        </p:nvGraphicFramePr>
        <p:xfrm>
          <a:off x="1331640" y="3284984"/>
          <a:ext cx="2665269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Equation" r:id="rId5" imgW="1054080" imgH="939600" progId="Equation.DSMT4">
                  <p:embed/>
                </p:oleObj>
              </mc:Choice>
              <mc:Fallback>
                <p:oleObj name="Equation" r:id="rId5" imgW="1054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3284984"/>
                        <a:ext cx="2665269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74578"/>
              </p:ext>
            </p:extLst>
          </p:nvPr>
        </p:nvGraphicFramePr>
        <p:xfrm>
          <a:off x="1331641" y="2526376"/>
          <a:ext cx="2160240" cy="627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1" y="2526376"/>
                        <a:ext cx="2160240" cy="627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981327"/>
              </p:ext>
            </p:extLst>
          </p:nvPr>
        </p:nvGraphicFramePr>
        <p:xfrm>
          <a:off x="5940152" y="476672"/>
          <a:ext cx="576064" cy="72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4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76672"/>
                        <a:ext cx="576064" cy="729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1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Method 1 </a:t>
            </a:r>
            <a:r>
              <a:rPr lang="en-US" altLang="zh-TW" sz="2800" dirty="0" smtClean="0"/>
              <a:t>: Undetermined </a:t>
            </a:r>
            <a:r>
              <a:rPr lang="en-US" altLang="zh-TW" sz="2800" dirty="0"/>
              <a:t>Coefficient (</a:t>
            </a:r>
            <a:r>
              <a:rPr lang="zh-TW" altLang="zh-TW" sz="2800" dirty="0"/>
              <a:t>未定係數法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25235"/>
              </p:ext>
            </p:extLst>
          </p:nvPr>
        </p:nvGraphicFramePr>
        <p:xfrm>
          <a:off x="858838" y="2133600"/>
          <a:ext cx="4543425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3" imgW="1790640" imgH="1803240" progId="Equation.DSMT4">
                  <p:embed/>
                </p:oleObj>
              </mc:Choice>
              <mc:Fallback>
                <p:oleObj name="Equation" r:id="rId3" imgW="17906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838" y="2133600"/>
                        <a:ext cx="4543425" cy="457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19872" y="2895327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zh-TW" altLang="zh-TW" sz="2400" dirty="0"/>
              <a:t>依照</a:t>
            </a:r>
            <a:r>
              <a:rPr lang="en-US" altLang="zh-TW" sz="2400" dirty="0"/>
              <a:t> r (x) </a:t>
            </a:r>
            <a:r>
              <a:rPr lang="zh-TW" altLang="zh-TW" sz="2400" dirty="0"/>
              <a:t>函數的型式決定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]</a:t>
            </a:r>
            <a:endParaRPr lang="zh-TW" altLang="zh-TW" sz="24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83256"/>
              </p:ext>
            </p:extLst>
          </p:nvPr>
        </p:nvGraphicFramePr>
        <p:xfrm>
          <a:off x="6948264" y="2854325"/>
          <a:ext cx="454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854325"/>
                        <a:ext cx="454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19799"/>
              </p:ext>
            </p:extLst>
          </p:nvPr>
        </p:nvGraphicFramePr>
        <p:xfrm>
          <a:off x="1258888" y="2298352"/>
          <a:ext cx="3889375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4" name="Equation" r:id="rId3" imgW="1485720" imgH="1257120" progId="Equation.DSMT4">
                  <p:embed/>
                </p:oleObj>
              </mc:Choice>
              <mc:Fallback>
                <p:oleObj name="Equation" r:id="rId3" imgW="148572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298352"/>
                        <a:ext cx="3889375" cy="329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80234"/>
              </p:ext>
            </p:extLst>
          </p:nvPr>
        </p:nvGraphicFramePr>
        <p:xfrm>
          <a:off x="1259631" y="1556792"/>
          <a:ext cx="3024337" cy="63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1" y="1556792"/>
                        <a:ext cx="3024337" cy="63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26959"/>
              </p:ext>
            </p:extLst>
          </p:nvPr>
        </p:nvGraphicFramePr>
        <p:xfrm>
          <a:off x="827088" y="1449388"/>
          <a:ext cx="432117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7" name="Equation" r:id="rId4" imgW="1523880" imgH="1015920" progId="Equation.DSMT4">
                  <p:embed/>
                </p:oleObj>
              </mc:Choice>
              <mc:Fallback>
                <p:oleObj name="Equation" r:id="rId4" imgW="15238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1449388"/>
                        <a:ext cx="4321175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36376"/>
              </p:ext>
            </p:extLst>
          </p:nvPr>
        </p:nvGraphicFramePr>
        <p:xfrm>
          <a:off x="827584" y="5254079"/>
          <a:ext cx="51117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8" name="Equation" r:id="rId6" imgW="2209680" imgH="393480" progId="Equation.DSMT4">
                  <p:embed/>
                </p:oleObj>
              </mc:Choice>
              <mc:Fallback>
                <p:oleObj name="Equation" r:id="rId6" imgW="2209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5254079"/>
                        <a:ext cx="51117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84187"/>
              </p:ext>
            </p:extLst>
          </p:nvPr>
        </p:nvGraphicFramePr>
        <p:xfrm>
          <a:off x="827584" y="4437112"/>
          <a:ext cx="2635348" cy="89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9" name="Equation" r:id="rId8" imgW="1155600" imgH="393480" progId="Equation.DSMT4">
                  <p:embed/>
                </p:oleObj>
              </mc:Choice>
              <mc:Fallback>
                <p:oleObj name="Equation" r:id="rId8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584" y="4437112"/>
                        <a:ext cx="2635348" cy="897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6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10762"/>
              </p:ext>
            </p:extLst>
          </p:nvPr>
        </p:nvGraphicFramePr>
        <p:xfrm>
          <a:off x="1331640" y="1700808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Equation" r:id="rId3" imgW="2361960" imgH="406080" progId="Equation.DSMT4">
                  <p:embed/>
                </p:oleObj>
              </mc:Choice>
              <mc:Fallback>
                <p:oleObj name="Equation" r:id="rId3" imgW="236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700808"/>
                        <a:ext cx="2362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66554"/>
              </p:ext>
            </p:extLst>
          </p:nvPr>
        </p:nvGraphicFramePr>
        <p:xfrm>
          <a:off x="1077913" y="2435225"/>
          <a:ext cx="6489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Equation" r:id="rId5" imgW="6489360" imgH="1498320" progId="Equation.DSMT4">
                  <p:embed/>
                </p:oleObj>
              </mc:Choice>
              <mc:Fallback>
                <p:oleObj name="Equation" r:id="rId5" imgW="648936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913" y="2435225"/>
                        <a:ext cx="64897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56776"/>
              </p:ext>
            </p:extLst>
          </p:nvPr>
        </p:nvGraphicFramePr>
        <p:xfrm>
          <a:off x="600075" y="1773238"/>
          <a:ext cx="80883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9" name="Equation" r:id="rId3" imgW="3657600" imgH="533160" progId="Equation.DSMT4">
                  <p:embed/>
                </p:oleObj>
              </mc:Choice>
              <mc:Fallback>
                <p:oleObj name="Equation" r:id="rId3" imgW="3657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75" y="1773238"/>
                        <a:ext cx="8088313" cy="11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55576" y="3394067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AutoNum type="romanUcPeriod"/>
            </a:pPr>
            <a:r>
              <a:rPr lang="zh-TW" altLang="zh-TW" sz="2800" dirty="0" smtClean="0"/>
              <a:t>依照</a:t>
            </a:r>
            <a:r>
              <a:rPr lang="zh-TW" altLang="zh-TW" sz="2800" dirty="0"/>
              <a:t>前述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     </a:t>
            </a:r>
            <a:r>
              <a:rPr lang="zh-TW" altLang="en-US" sz="2400" dirty="0" smtClean="0"/>
              <a:t>，</a:t>
            </a:r>
            <a:r>
              <a:rPr lang="en-US" altLang="zh-TW" sz="2800" dirty="0" smtClean="0"/>
              <a:t>    </a:t>
            </a:r>
            <a:r>
              <a:rPr lang="zh-TW" altLang="zh-TW" sz="2800" dirty="0" smtClean="0"/>
              <a:t>的</a:t>
            </a:r>
            <a:r>
              <a:rPr lang="zh-TW" altLang="zh-TW" sz="2800" dirty="0"/>
              <a:t>結果</a:t>
            </a:r>
            <a:r>
              <a:rPr lang="zh-TW" altLang="zh-TW" sz="2400" dirty="0"/>
              <a:t>，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</a:t>
            </a:r>
            <a:r>
              <a:rPr lang="zh-TW" altLang="zh-TW" sz="2800" dirty="0" smtClean="0"/>
              <a:t>可以</a:t>
            </a:r>
            <a:r>
              <a:rPr lang="zh-TW" altLang="zh-TW" sz="2800" dirty="0"/>
              <a:t>先</a:t>
            </a:r>
            <a:r>
              <a:rPr lang="zh-TW" altLang="zh-TW" sz="2800" dirty="0" smtClean="0"/>
              <a:t>決定</a:t>
            </a:r>
            <a:endParaRPr lang="en-US" altLang="zh-TW" sz="2800" dirty="0" smtClean="0"/>
          </a:p>
          <a:p>
            <a:pPr marL="571500" lvl="0" indent="-571500">
              <a:buAutoNum type="romanUcPeriod"/>
            </a:pPr>
            <a:r>
              <a:rPr lang="en-US" altLang="zh-TW" sz="2800" dirty="0" smtClean="0"/>
              <a:t>        </a:t>
            </a:r>
            <a:r>
              <a:rPr lang="zh-TW" altLang="zh-TW" sz="2800" dirty="0" smtClean="0"/>
              <a:t>決定</a:t>
            </a:r>
            <a:endParaRPr lang="zh-TW" altLang="zh-TW" sz="28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172923"/>
              </p:ext>
            </p:extLst>
          </p:nvPr>
        </p:nvGraphicFramePr>
        <p:xfrm>
          <a:off x="2915816" y="3357563"/>
          <a:ext cx="9429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"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3357563"/>
                        <a:ext cx="942975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349157"/>
              </p:ext>
            </p:extLst>
          </p:nvPr>
        </p:nvGraphicFramePr>
        <p:xfrm>
          <a:off x="5220071" y="3356992"/>
          <a:ext cx="419215" cy="53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1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0071" y="3356992"/>
                        <a:ext cx="419215" cy="538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63624"/>
              </p:ext>
            </p:extLst>
          </p:nvPr>
        </p:nvGraphicFramePr>
        <p:xfrm>
          <a:off x="2843808" y="3800913"/>
          <a:ext cx="432048" cy="54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808" y="3800913"/>
                        <a:ext cx="432048" cy="547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093830"/>
              </p:ext>
            </p:extLst>
          </p:nvPr>
        </p:nvGraphicFramePr>
        <p:xfrm>
          <a:off x="1409005" y="3871120"/>
          <a:ext cx="642715" cy="494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3" name="Equation" r:id="rId11" imgW="330120" imgH="253800" progId="Equation.DSMT4">
                  <p:embed/>
                </p:oleObj>
              </mc:Choice>
              <mc:Fallback>
                <p:oleObj name="Equation" r:id="rId11" imgW="330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9005" y="3871120"/>
                        <a:ext cx="642715" cy="494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1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r(x)</a:t>
            </a:r>
            <a:r>
              <a:rPr lang="zh-TW" altLang="zh-TW" dirty="0"/>
              <a:t>的函數型式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505216"/>
              </p:ext>
            </p:extLst>
          </p:nvPr>
        </p:nvGraphicFramePr>
        <p:xfrm>
          <a:off x="467544" y="2276872"/>
          <a:ext cx="7621587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Equation" r:id="rId3" imgW="3149280" imgH="1549080" progId="Equation.DSMT4">
                  <p:embed/>
                </p:oleObj>
              </mc:Choice>
              <mc:Fallback>
                <p:oleObj name="Equation" r:id="rId3" imgW="314928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7621587" cy="374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77823"/>
              </p:ext>
            </p:extLst>
          </p:nvPr>
        </p:nvGraphicFramePr>
        <p:xfrm>
          <a:off x="555753" y="1844824"/>
          <a:ext cx="6824559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Equation" r:id="rId3" imgW="2831760" imgH="1015920" progId="Equation.DSMT4">
                  <p:embed/>
                </p:oleObj>
              </mc:Choice>
              <mc:Fallback>
                <p:oleObj name="Equation" r:id="rId3" imgW="28317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753" y="1844824"/>
                        <a:ext cx="6824559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9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觀察</a:t>
            </a:r>
            <a:endParaRPr lang="en-US" altLang="zh-TW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33087"/>
              </p:ext>
            </p:extLst>
          </p:nvPr>
        </p:nvGraphicFramePr>
        <p:xfrm>
          <a:off x="1349375" y="2133600"/>
          <a:ext cx="21971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Equation" r:id="rId4" imgW="812520" imgH="482400" progId="Equation.DSMT4">
                  <p:embed/>
                </p:oleObj>
              </mc:Choice>
              <mc:Fallback>
                <p:oleObj name="Equation" r:id="rId4" imgW="812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9375" y="2133600"/>
                        <a:ext cx="2197100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60508"/>
              </p:ext>
            </p:extLst>
          </p:nvPr>
        </p:nvGraphicFramePr>
        <p:xfrm>
          <a:off x="21717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1700" y="2438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619076"/>
              </p:ext>
            </p:extLst>
          </p:nvPr>
        </p:nvGraphicFramePr>
        <p:xfrm>
          <a:off x="4355976" y="2132856"/>
          <a:ext cx="296853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Equation" r:id="rId8" imgW="1231560" imgH="507960" progId="Equation.DSMT4">
                  <p:embed/>
                </p:oleObj>
              </mc:Choice>
              <mc:Fallback>
                <p:oleObj name="Equation" r:id="rId8" imgW="1231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5976" y="2132856"/>
                        <a:ext cx="296853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259632" y="353307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猜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                =&gt; </a:t>
            </a:r>
            <a:r>
              <a:rPr lang="zh-TW" altLang="zh-TW" sz="2800" dirty="0"/>
              <a:t>失效</a:t>
            </a:r>
            <a:endParaRPr lang="zh-TW" altLang="en-US" sz="28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746560"/>
              </p:ext>
            </p:extLst>
          </p:nvPr>
        </p:nvGraphicFramePr>
        <p:xfrm>
          <a:off x="1691680" y="3501008"/>
          <a:ext cx="1582823" cy="63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" name="Equation" r:id="rId10" imgW="634680" imgH="253800" progId="Equation.DSMT4">
                  <p:embed/>
                </p:oleObj>
              </mc:Choice>
              <mc:Fallback>
                <p:oleObj name="Equation" r:id="rId10" imgW="634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1680" y="3501008"/>
                        <a:ext cx="1582823" cy="633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88209"/>
              </p:ext>
            </p:extLst>
          </p:nvPr>
        </p:nvGraphicFramePr>
        <p:xfrm>
          <a:off x="1259632" y="4005064"/>
          <a:ext cx="324036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4" name="Equation" r:id="rId12" imgW="1269720" imgH="253800" progId="Equation.DSMT4">
                  <p:embed/>
                </p:oleObj>
              </mc:Choice>
              <mc:Fallback>
                <p:oleObj name="Equation" r:id="rId12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9632" y="4005064"/>
                        <a:ext cx="324036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39552" y="4797152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=&gt;</a:t>
            </a:r>
            <a:r>
              <a:rPr lang="zh-TW" altLang="zh-TW" sz="2800" dirty="0"/>
              <a:t>當我們依</a:t>
            </a:r>
            <a:r>
              <a:rPr lang="en-US" altLang="zh-TW" sz="2800" dirty="0"/>
              <a:t>r(x)</a:t>
            </a:r>
            <a:r>
              <a:rPr lang="zh-TW" altLang="zh-TW" sz="2800" dirty="0"/>
              <a:t>的函數型式決定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zh-TW" altLang="zh-TW" sz="2800" dirty="0" smtClean="0"/>
              <a:t>後</a:t>
            </a:r>
            <a:r>
              <a:rPr lang="zh-TW" altLang="zh-TW" sz="2400" dirty="0"/>
              <a:t>，</a:t>
            </a:r>
            <a:r>
              <a:rPr lang="zh-TW" altLang="zh-TW" sz="2800" dirty="0"/>
              <a:t>將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       </a:t>
            </a:r>
            <a:r>
              <a:rPr lang="zh-TW" altLang="en-US" sz="2800" dirty="0" smtClean="0"/>
              <a:t> </a:t>
            </a:r>
            <a:r>
              <a:rPr lang="zh-TW" altLang="zh-TW" sz="2800" dirty="0" smtClean="0"/>
              <a:t>與</a:t>
            </a:r>
            <a:r>
              <a:rPr lang="en-US" altLang="zh-TW" sz="2800" dirty="0" smtClean="0"/>
              <a:t>       </a:t>
            </a:r>
            <a:r>
              <a:rPr lang="zh-TW" altLang="zh-TW" sz="2800" dirty="0" smtClean="0"/>
              <a:t>比較</a:t>
            </a:r>
            <a:r>
              <a:rPr lang="zh-TW" altLang="zh-TW" sz="2800" dirty="0"/>
              <a:t>是否有相同項</a:t>
            </a:r>
            <a:r>
              <a:rPr lang="zh-TW" altLang="zh-TW" sz="2400" dirty="0"/>
              <a:t>。</a:t>
            </a:r>
            <a:r>
              <a:rPr lang="zh-TW" altLang="zh-TW" sz="2800" dirty="0"/>
              <a:t>若有</a:t>
            </a:r>
            <a:r>
              <a:rPr lang="zh-TW" altLang="zh-TW" sz="2400" dirty="0"/>
              <a:t>，</a:t>
            </a:r>
            <a:r>
              <a:rPr lang="zh-TW" altLang="zh-TW" sz="2800" dirty="0"/>
              <a:t>必須將相同的部分乘上</a:t>
            </a:r>
            <a:r>
              <a:rPr lang="en-US" altLang="zh-TW" sz="2800" dirty="0"/>
              <a:t>x</a:t>
            </a:r>
            <a:r>
              <a:rPr lang="zh-TW" altLang="zh-TW" sz="2800" dirty="0"/>
              <a:t>的最低冪次</a:t>
            </a:r>
            <a:r>
              <a:rPr lang="zh-TW" altLang="zh-TW" sz="2400" dirty="0"/>
              <a:t>，</a:t>
            </a:r>
            <a:r>
              <a:rPr lang="zh-TW" altLang="zh-TW" sz="2800" dirty="0"/>
              <a:t>使其不再相同為止</a:t>
            </a:r>
            <a:r>
              <a:rPr lang="zh-TW" altLang="zh-TW" sz="2400" dirty="0"/>
              <a:t>，</a:t>
            </a:r>
            <a:r>
              <a:rPr lang="zh-TW" altLang="zh-TW" sz="2800" dirty="0"/>
              <a:t>之後再將修正後</a:t>
            </a:r>
            <a:r>
              <a:rPr lang="en-US" altLang="zh-TW" sz="2800" dirty="0"/>
              <a:t> </a:t>
            </a:r>
            <a:r>
              <a:rPr lang="zh-TW" altLang="zh-TW" sz="2800" dirty="0"/>
              <a:t>代入</a:t>
            </a:r>
            <a:r>
              <a:rPr lang="zh-TW" altLang="zh-TW" sz="2400" dirty="0"/>
              <a:t>，</a:t>
            </a:r>
            <a:r>
              <a:rPr lang="zh-TW" altLang="zh-TW" sz="2800" dirty="0"/>
              <a:t>決定未定的</a:t>
            </a:r>
            <a:r>
              <a:rPr lang="zh-TW" altLang="zh-TW" sz="2800" dirty="0" smtClean="0"/>
              <a:t>係數</a:t>
            </a:r>
            <a:r>
              <a:rPr lang="zh-TW" altLang="en-US" sz="2400" dirty="0" smtClean="0"/>
              <a:t>。</a:t>
            </a:r>
            <a:endParaRPr lang="zh-TW" altLang="en-US" sz="2800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68249"/>
              </p:ext>
            </p:extLst>
          </p:nvPr>
        </p:nvGraphicFramePr>
        <p:xfrm>
          <a:off x="5364088" y="4797152"/>
          <a:ext cx="375200" cy="47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5"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64088" y="4797152"/>
                        <a:ext cx="375200" cy="475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16970"/>
              </p:ext>
            </p:extLst>
          </p:nvPr>
        </p:nvGraphicFramePr>
        <p:xfrm>
          <a:off x="6672164" y="4823048"/>
          <a:ext cx="780156" cy="47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6" name="Equation" r:id="rId16" imgW="393480" imgH="241200" progId="Equation.DSMT4">
                  <p:embed/>
                </p:oleObj>
              </mc:Choice>
              <mc:Fallback>
                <p:oleObj name="Equation" r:id="rId16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72164" y="4823048"/>
                        <a:ext cx="780156" cy="47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40331"/>
              </p:ext>
            </p:extLst>
          </p:nvPr>
        </p:nvGraphicFramePr>
        <p:xfrm>
          <a:off x="7812360" y="4797151"/>
          <a:ext cx="792088" cy="47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7" name="Equation" r:id="rId18" imgW="380880" imgH="228600" progId="Equation.DSMT4">
                  <p:embed/>
                </p:oleObj>
              </mc:Choice>
              <mc:Fallback>
                <p:oleObj name="Equation" r:id="rId18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12360" y="4797151"/>
                        <a:ext cx="792088" cy="475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82041"/>
              </p:ext>
            </p:extLst>
          </p:nvPr>
        </p:nvGraphicFramePr>
        <p:xfrm>
          <a:off x="8403691" y="5637382"/>
          <a:ext cx="416781" cy="52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" name="Equation" r:id="rId20" imgW="190440" imgH="241200" progId="Equation.DSMT4">
                  <p:embed/>
                </p:oleObj>
              </mc:Choice>
              <mc:Fallback>
                <p:oleObj name="Equation" r:id="rId20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03691" y="5637382"/>
                        <a:ext cx="416781" cy="52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547160"/>
              </p:ext>
            </p:extLst>
          </p:nvPr>
        </p:nvGraphicFramePr>
        <p:xfrm>
          <a:off x="1219200" y="1628775"/>
          <a:ext cx="29130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628775"/>
                        <a:ext cx="29130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471388"/>
              </p:ext>
            </p:extLst>
          </p:nvPr>
        </p:nvGraphicFramePr>
        <p:xfrm>
          <a:off x="1182688" y="2335213"/>
          <a:ext cx="4870450" cy="32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Equation" r:id="rId5" imgW="1942920" imgH="1307880" progId="Equation.DSMT4">
                  <p:embed/>
                </p:oleObj>
              </mc:Choice>
              <mc:Fallback>
                <p:oleObj name="Equation" r:id="rId5" imgW="194292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2688" y="2335213"/>
                        <a:ext cx="4870450" cy="327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8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代入原</a:t>
            </a:r>
            <a:r>
              <a:rPr lang="en-US" altLang="zh-TW" dirty="0"/>
              <a:t>O.D.E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60190"/>
              </p:ext>
            </p:extLst>
          </p:nvPr>
        </p:nvGraphicFramePr>
        <p:xfrm>
          <a:off x="1125538" y="2349500"/>
          <a:ext cx="591661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3" imgW="2539800" imgH="711000" progId="Equation.DSMT4">
                  <p:embed/>
                </p:oleObj>
              </mc:Choice>
              <mc:Fallback>
                <p:oleObj name="Equation" r:id="rId3" imgW="2539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538" y="2349500"/>
                        <a:ext cx="5916612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4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23756"/>
              </p:ext>
            </p:extLst>
          </p:nvPr>
        </p:nvGraphicFramePr>
        <p:xfrm>
          <a:off x="1219200" y="1557338"/>
          <a:ext cx="31051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7" name="Equation" r:id="rId3" imgW="1231560" imgH="228600" progId="Equation.DSMT4">
                  <p:embed/>
                </p:oleObj>
              </mc:Choice>
              <mc:Fallback>
                <p:oleObj name="Equation" r:id="rId3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557338"/>
                        <a:ext cx="3105150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416754"/>
              </p:ext>
            </p:extLst>
          </p:nvPr>
        </p:nvGraphicFramePr>
        <p:xfrm>
          <a:off x="21717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1700" y="2438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33188"/>
              </p:ext>
            </p:extLst>
          </p:nvPr>
        </p:nvGraphicFramePr>
        <p:xfrm>
          <a:off x="1115616" y="2276872"/>
          <a:ext cx="4026884" cy="128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9" name="Equation" r:id="rId7" imgW="1587240" imgH="507960" progId="Equation.DSMT4">
                  <p:embed/>
                </p:oleObj>
              </mc:Choice>
              <mc:Fallback>
                <p:oleObj name="Equation" r:id="rId7" imgW="1587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2276872"/>
                        <a:ext cx="4026884" cy="1288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87624" y="368122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zh-TW" sz="2800" dirty="0"/>
              <a:t>練習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435701"/>
              </p:ext>
            </p:extLst>
          </p:nvPr>
        </p:nvGraphicFramePr>
        <p:xfrm>
          <a:off x="1252538" y="4292600"/>
          <a:ext cx="476408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0" name="Equation" r:id="rId9" imgW="1854000" imgH="812520" progId="Equation.DSMT4">
                  <p:embed/>
                </p:oleObj>
              </mc:Choice>
              <mc:Fallback>
                <p:oleObj name="Equation" r:id="rId9" imgW="18540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2538" y="4292600"/>
                        <a:ext cx="4764087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6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Undetermined Coefficient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660144"/>
              </p:ext>
            </p:extLst>
          </p:nvPr>
        </p:nvGraphicFramePr>
        <p:xfrm>
          <a:off x="1204913" y="1589088"/>
          <a:ext cx="24876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9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4913" y="1589088"/>
                        <a:ext cx="248761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937085"/>
              </p:ext>
            </p:extLst>
          </p:nvPr>
        </p:nvGraphicFramePr>
        <p:xfrm>
          <a:off x="1215653" y="2132856"/>
          <a:ext cx="731678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0" name="Equation" r:id="rId5" imgW="2882880" imgH="965160" progId="Equation.DSMT4">
                  <p:embed/>
                </p:oleObj>
              </mc:Choice>
              <mc:Fallback>
                <p:oleObj name="Equation" r:id="rId5" imgW="28828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5653" y="2132856"/>
                        <a:ext cx="7316787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15616" y="458112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 smtClean="0"/>
              <a:t>代入原</a:t>
            </a:r>
            <a:r>
              <a:rPr lang="en-US" altLang="zh-TW" sz="2800" dirty="0" smtClean="0"/>
              <a:t>O.D.E</a:t>
            </a:r>
            <a:r>
              <a:rPr lang="zh-TW" altLang="zh-TW" sz="2800" dirty="0" smtClean="0"/>
              <a:t>求出</a:t>
            </a:r>
            <a:endParaRPr lang="zh-TW" altLang="en-US" sz="2800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96524"/>
              </p:ext>
            </p:extLst>
          </p:nvPr>
        </p:nvGraphicFramePr>
        <p:xfrm>
          <a:off x="3840163" y="4586288"/>
          <a:ext cx="9429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1" name="Equation" r:id="rId7" imgW="393480" imgH="228600" progId="Equation.DSMT4">
                  <p:embed/>
                </p:oleObj>
              </mc:Choice>
              <mc:Fallback>
                <p:oleObj name="Equation" r:id="rId7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0163" y="4586288"/>
                        <a:ext cx="942975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15616" y="5284365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Note</a:t>
            </a:r>
            <a:r>
              <a:rPr lang="en-US" altLang="zh-TW" sz="2800" dirty="0" smtClean="0"/>
              <a:t>:</a:t>
            </a:r>
          </a:p>
          <a:p>
            <a:pPr marL="342900" lvl="0" indent="-342900">
              <a:buAutoNum type="arabicPeriod"/>
            </a:pPr>
            <a:r>
              <a:rPr lang="zh-TW" altLang="zh-TW" sz="2800" dirty="0" smtClean="0"/>
              <a:t>未定</a:t>
            </a:r>
            <a:r>
              <a:rPr lang="zh-TW" altLang="zh-TW" sz="2800" dirty="0"/>
              <a:t>係數法</a:t>
            </a:r>
            <a:r>
              <a:rPr lang="zh-TW" altLang="zh-TW" sz="2400" dirty="0"/>
              <a:t>，</a:t>
            </a:r>
            <a:r>
              <a:rPr lang="zh-TW" altLang="zh-TW" sz="2800" dirty="0"/>
              <a:t>道理簡單卻</a:t>
            </a:r>
            <a:r>
              <a:rPr lang="zh-TW" altLang="zh-TW" sz="2800" dirty="0" smtClean="0"/>
              <a:t>費時</a:t>
            </a:r>
            <a:endParaRPr lang="en-US" altLang="zh-TW" sz="2800" dirty="0" smtClean="0"/>
          </a:p>
          <a:p>
            <a:pPr marL="342900" lvl="0" indent="-342900">
              <a:buAutoNum type="arabicPeriod"/>
            </a:pPr>
            <a:r>
              <a:rPr lang="zh-TW" altLang="zh-TW" sz="2800" dirty="0"/>
              <a:t>有些函數</a:t>
            </a:r>
            <a:r>
              <a:rPr lang="zh-TW" altLang="zh-TW" sz="2400" dirty="0"/>
              <a:t>，</a:t>
            </a:r>
            <a:r>
              <a:rPr lang="zh-TW" altLang="zh-TW" sz="2800" dirty="0"/>
              <a:t>不知道如何猜</a:t>
            </a: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07184"/>
              </p:ext>
            </p:extLst>
          </p:nvPr>
        </p:nvGraphicFramePr>
        <p:xfrm>
          <a:off x="5407397" y="6121400"/>
          <a:ext cx="20748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2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7397" y="6121400"/>
                        <a:ext cx="2074863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Reduction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Method 2</a:t>
            </a:r>
            <a:r>
              <a:rPr lang="en-US" altLang="zh-TW" dirty="0" smtClean="0"/>
              <a:t>: Order </a:t>
            </a:r>
            <a:r>
              <a:rPr lang="en-US" altLang="zh-TW" dirty="0"/>
              <a:t>Reduction Method(</a:t>
            </a:r>
            <a:r>
              <a:rPr lang="zh-TW" altLang="zh-TW" dirty="0"/>
              <a:t>降階法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77664"/>
              </p:ext>
            </p:extLst>
          </p:nvPr>
        </p:nvGraphicFramePr>
        <p:xfrm>
          <a:off x="1222375" y="2133600"/>
          <a:ext cx="2844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9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2375" y="2133600"/>
                        <a:ext cx="28448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365100"/>
              </p:ext>
            </p:extLst>
          </p:nvPr>
        </p:nvGraphicFramePr>
        <p:xfrm>
          <a:off x="1187623" y="2852936"/>
          <a:ext cx="281399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0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3" y="2852936"/>
                        <a:ext cx="2813997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537020"/>
              </p:ext>
            </p:extLst>
          </p:nvPr>
        </p:nvGraphicFramePr>
        <p:xfrm>
          <a:off x="1187624" y="4005064"/>
          <a:ext cx="214887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1" name="Equation" r:id="rId7" imgW="1028520" imgH="241200" progId="Equation.DSMT4">
                  <p:embed/>
                </p:oleObj>
              </mc:Choice>
              <mc:Fallback>
                <p:oleObj name="Equation" r:id="rId7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4005064"/>
                        <a:ext cx="214887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83575"/>
              </p:ext>
            </p:extLst>
          </p:nvPr>
        </p:nvGraphicFramePr>
        <p:xfrm>
          <a:off x="1187624" y="4581128"/>
          <a:ext cx="260600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2" name="Equation" r:id="rId9" imgW="1206360" imgH="533160" progId="Equation.DSMT4">
                  <p:embed/>
                </p:oleObj>
              </mc:Choice>
              <mc:Fallback>
                <p:oleObj name="Equation" r:id="rId9" imgW="1206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624" y="4581128"/>
                        <a:ext cx="2606004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840699"/>
              </p:ext>
            </p:extLst>
          </p:nvPr>
        </p:nvGraphicFramePr>
        <p:xfrm>
          <a:off x="1214438" y="5805488"/>
          <a:ext cx="26114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3" name="Equation" r:id="rId11" imgW="1155600" imgH="279360" progId="Equation.DSMT4">
                  <p:embed/>
                </p:oleObj>
              </mc:Choice>
              <mc:Fallback>
                <p:oleObj name="Equation" r:id="rId11" imgW="1155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4438" y="5805488"/>
                        <a:ext cx="2611437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Reduction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41380"/>
              </p:ext>
            </p:extLst>
          </p:nvPr>
        </p:nvGraphicFramePr>
        <p:xfrm>
          <a:off x="1032495" y="1844675"/>
          <a:ext cx="46196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3" name="Equation" r:id="rId3" imgW="1993680" imgH="583920" progId="Equation.DSMT4">
                  <p:embed/>
                </p:oleObj>
              </mc:Choice>
              <mc:Fallback>
                <p:oleObj name="Equation" r:id="rId3" imgW="19936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495" y="1844675"/>
                        <a:ext cx="461962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260195"/>
              </p:ext>
            </p:extLst>
          </p:nvPr>
        </p:nvGraphicFramePr>
        <p:xfrm>
          <a:off x="1115616" y="3323106"/>
          <a:ext cx="5184576" cy="6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4" name="Equation" r:id="rId5" imgW="2374560" imgH="279360" progId="Equation.DSMT4">
                  <p:embed/>
                </p:oleObj>
              </mc:Choice>
              <mc:Fallback>
                <p:oleObj name="Equation" r:id="rId5" imgW="237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3323106"/>
                        <a:ext cx="5184576" cy="6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25380"/>
              </p:ext>
            </p:extLst>
          </p:nvPr>
        </p:nvGraphicFramePr>
        <p:xfrm>
          <a:off x="1907704" y="4005064"/>
          <a:ext cx="3564397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Equation" r:id="rId7" imgW="1600200" imgH="711000" progId="Equation.DSMT4">
                  <p:embed/>
                </p:oleObj>
              </mc:Choice>
              <mc:Fallback>
                <p:oleObj name="Equation" r:id="rId7" imgW="1600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704" y="4005064"/>
                        <a:ext cx="3564397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7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265232"/>
              </p:ext>
            </p:extLst>
          </p:nvPr>
        </p:nvGraphicFramePr>
        <p:xfrm>
          <a:off x="1343893" y="2795488"/>
          <a:ext cx="474027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Equation" r:id="rId3" imgW="3974760" imgH="2705040" progId="Equation.DSMT4">
                  <p:embed/>
                </p:oleObj>
              </mc:Choice>
              <mc:Fallback>
                <p:oleObj name="Equation" r:id="rId3" imgW="3974760" imgH="270504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893" y="2795488"/>
                        <a:ext cx="4740275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27092"/>
              </p:ext>
            </p:extLst>
          </p:nvPr>
        </p:nvGraphicFramePr>
        <p:xfrm>
          <a:off x="1331640" y="2014488"/>
          <a:ext cx="5172787" cy="47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Equation" r:id="rId5" imgW="4394160" imgH="406080" progId="Equation.DSMT4">
                  <p:embed/>
                </p:oleObj>
              </mc:Choice>
              <mc:Fallback>
                <p:oleObj name="Equation" r:id="rId5" imgW="4394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2014488"/>
                        <a:ext cx="5172787" cy="478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Reduction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26091"/>
              </p:ext>
            </p:extLst>
          </p:nvPr>
        </p:nvGraphicFramePr>
        <p:xfrm>
          <a:off x="1219200" y="1557338"/>
          <a:ext cx="29448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3" name="Equation" r:id="rId3" imgW="1168200" imgH="228600" progId="Equation.DSMT4">
                  <p:embed/>
                </p:oleObj>
              </mc:Choice>
              <mc:Fallback>
                <p:oleObj name="Equation" r:id="rId3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557338"/>
                        <a:ext cx="294481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87887"/>
              </p:ext>
            </p:extLst>
          </p:nvPr>
        </p:nvGraphicFramePr>
        <p:xfrm>
          <a:off x="1187624" y="2420888"/>
          <a:ext cx="3456384" cy="370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4" name="Equation" r:id="rId5" imgW="1396800" imgH="1498320" progId="Equation.DSMT4">
                  <p:embed/>
                </p:oleObj>
              </mc:Choice>
              <mc:Fallback>
                <p:oleObj name="Equation" r:id="rId5" imgW="13968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420888"/>
                        <a:ext cx="3456384" cy="3708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Reduction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8397"/>
              </p:ext>
            </p:extLst>
          </p:nvPr>
        </p:nvGraphicFramePr>
        <p:xfrm>
          <a:off x="1187624" y="1700808"/>
          <a:ext cx="4176464" cy="234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9" name="Equation" r:id="rId3" imgW="1790640" imgH="1002960" progId="Equation.DSMT4">
                  <p:embed/>
                </p:oleObj>
              </mc:Choice>
              <mc:Fallback>
                <p:oleObj name="Equation" r:id="rId3" imgW="17906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700808"/>
                        <a:ext cx="4176464" cy="2340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92123"/>
              </p:ext>
            </p:extLst>
          </p:nvPr>
        </p:nvGraphicFramePr>
        <p:xfrm>
          <a:off x="755576" y="3789040"/>
          <a:ext cx="483150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5" imgW="2031840" imgH="393480" progId="Equation.DSMT4">
                  <p:embed/>
                </p:oleObj>
              </mc:Choice>
              <mc:Fallback>
                <p:oleObj name="Equation" r:id="rId5" imgW="2031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3789040"/>
                        <a:ext cx="483150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27584" y="4941168"/>
            <a:ext cx="568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Note:</a:t>
            </a:r>
            <a:endParaRPr lang="zh-TW" altLang="zh-TW" sz="2800" dirty="0"/>
          </a:p>
          <a:p>
            <a:r>
              <a:rPr lang="en-US" altLang="zh-TW" sz="2800" dirty="0"/>
              <a:t>  </a:t>
            </a:r>
            <a:r>
              <a:rPr lang="zh-TW" altLang="zh-TW" sz="2800" dirty="0"/>
              <a:t>降階的順序是否會影響</a:t>
            </a:r>
            <a:r>
              <a:rPr lang="en-US" altLang="zh-TW" sz="2800" dirty="0"/>
              <a:t> 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?</a:t>
            </a:r>
            <a:endParaRPr lang="zh-TW" altLang="zh-TW" sz="2800" dirty="0"/>
          </a:p>
          <a:p>
            <a:r>
              <a:rPr lang="en-US" altLang="zh-TW" sz="2800" dirty="0"/>
              <a:t> 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: NO</a:t>
            </a:r>
            <a:r>
              <a:rPr lang="en-US" altLang="zh-TW" sz="2800" dirty="0" smtClean="0"/>
              <a:t>!</a:t>
            </a:r>
            <a:endParaRPr lang="zh-TW" altLang="zh-TW" sz="2800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947910"/>
              </p:ext>
            </p:extLst>
          </p:nvPr>
        </p:nvGraphicFramePr>
        <p:xfrm>
          <a:off x="4716016" y="5330012"/>
          <a:ext cx="432048" cy="54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016" y="5330012"/>
                        <a:ext cx="432048" cy="547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2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Reduction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zh-TW" dirty="0" smtClean="0"/>
              <a:t>設</a:t>
            </a:r>
            <a:r>
              <a:rPr lang="zh-TW" altLang="zh-TW" dirty="0"/>
              <a:t>某個微分方程式的特性方程式的根</a:t>
            </a:r>
            <a:r>
              <a:rPr lang="zh-TW" altLang="zh-TW" dirty="0" smtClean="0"/>
              <a:t>為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Sol: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448601"/>
              </p:ext>
            </p:extLst>
          </p:nvPr>
        </p:nvGraphicFramePr>
        <p:xfrm>
          <a:off x="1115616" y="2204864"/>
          <a:ext cx="549534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Equation" r:id="rId3" imgW="2209680" imgH="723600" progId="Equation.DSMT4">
                  <p:embed/>
                </p:oleObj>
              </mc:Choice>
              <mc:Fallback>
                <p:oleObj name="Equation" r:id="rId3" imgW="22096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204864"/>
                        <a:ext cx="5495348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93763"/>
              </p:ext>
            </p:extLst>
          </p:nvPr>
        </p:nvGraphicFramePr>
        <p:xfrm>
          <a:off x="912813" y="4638675"/>
          <a:ext cx="81565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Equation" r:id="rId5" imgW="3543120" imgH="291960" progId="Equation.DSMT4">
                  <p:embed/>
                </p:oleObj>
              </mc:Choice>
              <mc:Fallback>
                <p:oleObj name="Equation" r:id="rId5" imgW="354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4638675"/>
                        <a:ext cx="8156575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Reduction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31193"/>
              </p:ext>
            </p:extLst>
          </p:nvPr>
        </p:nvGraphicFramePr>
        <p:xfrm>
          <a:off x="1219200" y="1557338"/>
          <a:ext cx="37131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8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557338"/>
                        <a:ext cx="371316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54646"/>
              </p:ext>
            </p:extLst>
          </p:nvPr>
        </p:nvGraphicFramePr>
        <p:xfrm>
          <a:off x="1187624" y="2276872"/>
          <a:ext cx="6400710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9" name="Equation" r:id="rId5" imgW="2539800" imgH="1371600" progId="Equation.DSMT4">
                  <p:embed/>
                </p:oleObj>
              </mc:Choice>
              <mc:Fallback>
                <p:oleObj name="Equation" r:id="rId5" imgW="25398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276872"/>
                        <a:ext cx="6400710" cy="34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8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Differential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Def.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49802"/>
              </p:ext>
            </p:extLst>
          </p:nvPr>
        </p:nvGraphicFramePr>
        <p:xfrm>
          <a:off x="1414512" y="2276872"/>
          <a:ext cx="41656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3" imgW="4165560" imgH="3962160" progId="Equation.DSMT4">
                  <p:embed/>
                </p:oleObj>
              </mc:Choice>
              <mc:Fallback>
                <p:oleObj name="Equation" r:id="rId3" imgW="4165560" imgH="3962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4512" y="2276872"/>
                        <a:ext cx="41656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83272"/>
              </p:ext>
            </p:extLst>
          </p:nvPr>
        </p:nvGraphicFramePr>
        <p:xfrm>
          <a:off x="1403648" y="1844824"/>
          <a:ext cx="23495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3" imgW="2349360" imgH="2133360" progId="Equation.DSMT4">
                  <p:embed/>
                </p:oleObj>
              </mc:Choice>
              <mc:Fallback>
                <p:oleObj name="Equation" r:id="rId3" imgW="234936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23495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38687"/>
              </p:ext>
            </p:extLst>
          </p:nvPr>
        </p:nvGraphicFramePr>
        <p:xfrm>
          <a:off x="1403648" y="4293096"/>
          <a:ext cx="2882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5" imgW="2882880" imgH="1562040" progId="Equation.DSMT4">
                  <p:embed/>
                </p:oleObj>
              </mc:Choice>
              <mc:Fallback>
                <p:oleObj name="Equation" r:id="rId5" imgW="28828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4293096"/>
                        <a:ext cx="2882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30821"/>
              </p:ext>
            </p:extLst>
          </p:nvPr>
        </p:nvGraphicFramePr>
        <p:xfrm>
          <a:off x="611560" y="1700808"/>
          <a:ext cx="8250237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3" imgW="3746160" imgH="1447560" progId="Equation.DSMT4">
                  <p:embed/>
                </p:oleObj>
              </mc:Choice>
              <mc:Fallback>
                <p:oleObj name="Equation" r:id="rId3" imgW="374616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700808"/>
                        <a:ext cx="8250237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3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Case(3):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35576"/>
              </p:ext>
            </p:extLst>
          </p:nvPr>
        </p:nvGraphicFramePr>
        <p:xfrm>
          <a:off x="539551" y="2204864"/>
          <a:ext cx="4716273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" name="Equation" r:id="rId3" imgW="2260440" imgH="965160" progId="Equation.DSMT4">
                  <p:embed/>
                </p:oleObj>
              </mc:Choice>
              <mc:Fallback>
                <p:oleObj name="Equation" r:id="rId3" imgW="2260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1" y="2204864"/>
                        <a:ext cx="4716273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950394"/>
              </p:ext>
            </p:extLst>
          </p:nvPr>
        </p:nvGraphicFramePr>
        <p:xfrm>
          <a:off x="5547769" y="2204864"/>
          <a:ext cx="2912663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" name="Equation" r:id="rId5" imgW="1409400" imgH="1498320" progId="Equation.DSMT4">
                  <p:embed/>
                </p:oleObj>
              </mc:Choice>
              <mc:Fallback>
                <p:oleObj name="Equation" r:id="rId5" imgW="14094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7769" y="2204864"/>
                        <a:ext cx="2912663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69170"/>
              </p:ext>
            </p:extLst>
          </p:nvPr>
        </p:nvGraphicFramePr>
        <p:xfrm>
          <a:off x="1403648" y="1989138"/>
          <a:ext cx="482600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3" imgW="1981080" imgH="1625400" progId="Equation.DSMT4">
                  <p:embed/>
                </p:oleObj>
              </mc:Choice>
              <mc:Fallback>
                <p:oleObj name="Equation" r:id="rId3" imgW="198108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989138"/>
                        <a:ext cx="4826000" cy="396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4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87258"/>
              </p:ext>
            </p:extLst>
          </p:nvPr>
        </p:nvGraphicFramePr>
        <p:xfrm>
          <a:off x="1187624" y="2132856"/>
          <a:ext cx="302577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" name="Equation" r:id="rId3" imgW="1218960" imgH="711000" progId="Equation.DSMT4">
                  <p:embed/>
                </p:oleObj>
              </mc:Choice>
              <mc:Fallback>
                <p:oleObj name="Equation" r:id="rId3" imgW="1218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132856"/>
                        <a:ext cx="3025775" cy="176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71844"/>
              </p:ext>
            </p:extLst>
          </p:nvPr>
        </p:nvGraphicFramePr>
        <p:xfrm>
          <a:off x="1187624" y="1628800"/>
          <a:ext cx="23942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628800"/>
                        <a:ext cx="239426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38914"/>
              </p:ext>
            </p:extLst>
          </p:nvPr>
        </p:nvGraphicFramePr>
        <p:xfrm>
          <a:off x="1187623" y="4581128"/>
          <a:ext cx="5255321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" name="Equation" r:id="rId7" imgW="2031840" imgH="723600" progId="Equation.DSMT4">
                  <p:embed/>
                </p:oleObj>
              </mc:Choice>
              <mc:Fallback>
                <p:oleObj name="Equation" r:id="rId7" imgW="203184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3" y="4581128"/>
                        <a:ext cx="5255321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59422"/>
              </p:ext>
            </p:extLst>
          </p:nvPr>
        </p:nvGraphicFramePr>
        <p:xfrm>
          <a:off x="1187624" y="4005064"/>
          <a:ext cx="274080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" name="Equation" r:id="rId9" imgW="1104840" imgH="203040" progId="Equation.DSMT4">
                  <p:embed/>
                </p:oleObj>
              </mc:Choice>
              <mc:Fallback>
                <p:oleObj name="Equation" r:id="rId9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624" y="4005064"/>
                        <a:ext cx="274080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5D24-F7F7-4C66-8D94-AA46F51149E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9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386</Words>
  <Application>Microsoft Office PowerPoint</Application>
  <PresentationFormat>如螢幕大小 (4:3)</PresentationFormat>
  <Paragraphs>138</Paragraphs>
  <Slides>33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Arial</vt:lpstr>
      <vt:lpstr>Calibri</vt:lpstr>
      <vt:lpstr>Office 佈景主題</vt:lpstr>
      <vt:lpstr>Equation</vt:lpstr>
      <vt:lpstr>MathType 6.0 Equation</vt:lpstr>
      <vt:lpstr>Chapter 3. Higher-Order Differential Equations</vt:lpstr>
      <vt:lpstr>Review</vt:lpstr>
      <vt:lpstr>Review</vt:lpstr>
      <vt:lpstr>Differential Operator</vt:lpstr>
      <vt:lpstr>Differential Operator</vt:lpstr>
      <vt:lpstr>Differential Operator</vt:lpstr>
      <vt:lpstr>Differential Operator</vt:lpstr>
      <vt:lpstr>Differential Operator</vt:lpstr>
      <vt:lpstr>Differential Operator</vt:lpstr>
      <vt:lpstr>Differential Operator</vt:lpstr>
      <vt:lpstr>N-Order Constant Coefficients D.E</vt:lpstr>
      <vt:lpstr>N-Order Constant Coefficients D.E</vt:lpstr>
      <vt:lpstr>N-Order Constant Coefficients D.E</vt:lpstr>
      <vt:lpstr>N-Order Constant Coefficients D.E</vt:lpstr>
      <vt:lpstr>N-Order Constant Coefficients D.E</vt:lpstr>
      <vt:lpstr>Determine     </vt:lpstr>
      <vt:lpstr>Undetermined Coefficient</vt:lpstr>
      <vt:lpstr>Undetermined Coefficient</vt:lpstr>
      <vt:lpstr>Undetermined Coefficient</vt:lpstr>
      <vt:lpstr>Undetermined Coefficient</vt:lpstr>
      <vt:lpstr>Undetermined Coefficient</vt:lpstr>
      <vt:lpstr>Undetermined Coefficient</vt:lpstr>
      <vt:lpstr>Undetermined Coefficient</vt:lpstr>
      <vt:lpstr>Undetermined Coefficient</vt:lpstr>
      <vt:lpstr>Undetermined Coefficient</vt:lpstr>
      <vt:lpstr>Undetermined Coefficient</vt:lpstr>
      <vt:lpstr>Undetermined Coefficient</vt:lpstr>
      <vt:lpstr>Order Reduction Method</vt:lpstr>
      <vt:lpstr>Order Reduction Method</vt:lpstr>
      <vt:lpstr>Order Reduction Method</vt:lpstr>
      <vt:lpstr>Order Reduction Method</vt:lpstr>
      <vt:lpstr>Order Reduction Method</vt:lpstr>
      <vt:lpstr>Order Reduction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adolph</dc:creator>
  <cp:lastModifiedBy>Jekery</cp:lastModifiedBy>
  <cp:revision>174</cp:revision>
  <dcterms:created xsi:type="dcterms:W3CDTF">2012-09-16T02:29:57Z</dcterms:created>
  <dcterms:modified xsi:type="dcterms:W3CDTF">2014-09-21T10:28:35Z</dcterms:modified>
</cp:coreProperties>
</file>