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77" r:id="rId17"/>
    <p:sldId id="278" r:id="rId18"/>
    <p:sldId id="268" r:id="rId19"/>
    <p:sldId id="269" r:id="rId20"/>
    <p:sldId id="279" r:id="rId21"/>
    <p:sldId id="274" r:id="rId22"/>
    <p:sldId id="270" r:id="rId23"/>
    <p:sldId id="275" r:id="rId24"/>
    <p:sldId id="271" r:id="rId25"/>
    <p:sldId id="276" r:id="rId2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20" autoAdjust="0"/>
  </p:normalViewPr>
  <p:slideViewPr>
    <p:cSldViewPr>
      <p:cViewPr varScale="1">
        <p:scale>
          <a:sx n="87" d="100"/>
          <a:sy n="87" d="100"/>
        </p:scale>
        <p:origin x="10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38C03F2-8310-4204-9E84-F570C4C26C0C}" type="datetimeFigureOut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94861C-4390-40DF-A55C-6C4632C0F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7DC-E910-462C-B369-699DC9E7FF6C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E1F-78FD-4564-9C70-07BAA0D6CBFE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72E-E944-415F-8F58-1B8B9E659FB8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06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CA4-5D36-4F3C-827B-2E6D4D46EDE3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FDA2-EF80-42A6-8D5F-1A5870522C4D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F126-80FB-496F-881C-8D99E287C729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F93-4DF2-4609-B898-7E6566CD061B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42B-96BD-4948-AC6F-4198384C06DB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6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9BC-B142-44FF-B6C0-7E4F0A2D1CD4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EDDF-B076-41E1-B9CA-879521EB1075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5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6B91-2D0E-4A8F-AA4B-6D29664CA792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5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E88E-0AE8-4CC5-B5DC-9E96EC8AF111}" type="datetime1">
              <a:rPr lang="zh-TW" altLang="en-US" smtClean="0"/>
              <a:t>2014/9/28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87C-7923-4BFF-8D20-3F7DFE3C8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特性</a:t>
            </a:r>
            <a:r>
              <a:rPr lang="en-US" altLang="zh-TW" dirty="0"/>
              <a:t>2.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05083"/>
              </p:ext>
            </p:extLst>
          </p:nvPr>
        </p:nvGraphicFramePr>
        <p:xfrm>
          <a:off x="2076263" y="1628800"/>
          <a:ext cx="5104684" cy="52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3" imgW="2197100" imgH="228600" progId="Equation.DSMT4">
                  <p:embed/>
                </p:oleObj>
              </mc:Choice>
              <mc:Fallback>
                <p:oleObj name="Equation" r:id="rId3" imgW="2197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263" y="1628800"/>
                        <a:ext cx="5104684" cy="529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04035"/>
              </p:ext>
            </p:extLst>
          </p:nvPr>
        </p:nvGraphicFramePr>
        <p:xfrm>
          <a:off x="1508125" y="2060575"/>
          <a:ext cx="3063875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5" imgW="1536480" imgH="2209680" progId="Equation.DSMT4">
                  <p:embed/>
                </p:oleObj>
              </mc:Choice>
              <mc:Fallback>
                <p:oleObj name="Equation" r:id="rId5" imgW="1536480" imgH="2209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060575"/>
                        <a:ext cx="3063875" cy="440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68496"/>
              </p:ext>
            </p:extLst>
          </p:nvPr>
        </p:nvGraphicFramePr>
        <p:xfrm>
          <a:off x="1187624" y="1655351"/>
          <a:ext cx="2736304" cy="52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55351"/>
                        <a:ext cx="2736304" cy="523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336722"/>
              </p:ext>
            </p:extLst>
          </p:nvPr>
        </p:nvGraphicFramePr>
        <p:xfrm>
          <a:off x="1259632" y="2204864"/>
          <a:ext cx="2880320" cy="393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" name="Equation" r:id="rId5" imgW="1536480" imgH="2095200" progId="Equation.DSMT4">
                  <p:embed/>
                </p:oleObj>
              </mc:Choice>
              <mc:Fallback>
                <p:oleObj name="Equation" r:id="rId5" imgW="1536480" imgH="209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04864"/>
                        <a:ext cx="2880320" cy="3930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84034"/>
              </p:ext>
            </p:extLst>
          </p:nvPr>
        </p:nvGraphicFramePr>
        <p:xfrm>
          <a:off x="5004048" y="2276872"/>
          <a:ext cx="2664296" cy="25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Equation" r:id="rId7" imgW="1282680" imgH="1218960" progId="Equation.DSMT4">
                  <p:embed/>
                </p:oleObj>
              </mc:Choice>
              <mc:Fallback>
                <p:oleObj name="Equation" r:id="rId7" imgW="12826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276872"/>
                        <a:ext cx="2664296" cy="25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Pf </a:t>
            </a:r>
            <a:r>
              <a:rPr lang="zh-TW" altLang="zh-TW" dirty="0" smtClean="0"/>
              <a:t>特性</a:t>
            </a:r>
            <a:r>
              <a:rPr lang="en-US" altLang="zh-TW" dirty="0"/>
              <a:t>2: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629010"/>
              </p:ext>
            </p:extLst>
          </p:nvPr>
        </p:nvGraphicFramePr>
        <p:xfrm>
          <a:off x="971600" y="2276872"/>
          <a:ext cx="52768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3" imgW="2755800" imgH="482400" progId="Equation.DSMT4">
                  <p:embed/>
                </p:oleObj>
              </mc:Choice>
              <mc:Fallback>
                <p:oleObj name="Equation" r:id="rId3" imgW="275580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76872"/>
                        <a:ext cx="5276850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57336"/>
              </p:ext>
            </p:extLst>
          </p:nvPr>
        </p:nvGraphicFramePr>
        <p:xfrm>
          <a:off x="971600" y="3140968"/>
          <a:ext cx="3960440" cy="96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5" imgW="1981080" imgH="482400" progId="Equation.DSMT4">
                  <p:embed/>
                </p:oleObj>
              </mc:Choice>
              <mc:Fallback>
                <p:oleObj name="Equation" r:id="rId5" imgW="198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140968"/>
                        <a:ext cx="3960440" cy="964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3485"/>
              </p:ext>
            </p:extLst>
          </p:nvPr>
        </p:nvGraphicFramePr>
        <p:xfrm>
          <a:off x="931329" y="4149080"/>
          <a:ext cx="5872919" cy="1384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7" imgW="3124080" imgH="736560" progId="Equation.DSMT4">
                  <p:embed/>
                </p:oleObj>
              </mc:Choice>
              <mc:Fallback>
                <p:oleObj name="Equation" r:id="rId7" imgW="3124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329" y="4149080"/>
                        <a:ext cx="5872919" cy="1384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820706"/>
              </p:ext>
            </p:extLst>
          </p:nvPr>
        </p:nvGraphicFramePr>
        <p:xfrm>
          <a:off x="971601" y="5517232"/>
          <a:ext cx="2952327" cy="126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9" imgW="1688367" imgH="723586" progId="Equation.DSMT4">
                  <p:embed/>
                </p:oleObj>
              </mc:Choice>
              <mc:Fallback>
                <p:oleObj name="Equation" r:id="rId9" imgW="1688367" imgH="723586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5517232"/>
                        <a:ext cx="2952327" cy="1265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2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19853"/>
              </p:ext>
            </p:extLst>
          </p:nvPr>
        </p:nvGraphicFramePr>
        <p:xfrm>
          <a:off x="611560" y="1916832"/>
          <a:ext cx="404772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3" imgW="1904760" imgH="507960" progId="Equation.DSMT4">
                  <p:embed/>
                </p:oleObj>
              </mc:Choice>
              <mc:Fallback>
                <p:oleObj name="Equation" r:id="rId3" imgW="1904760" imgH="50796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4047724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75390"/>
              </p:ext>
            </p:extLst>
          </p:nvPr>
        </p:nvGraphicFramePr>
        <p:xfrm>
          <a:off x="608360" y="3212976"/>
          <a:ext cx="835612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5" imgW="4736880" imgH="1143000" progId="Equation.DSMT4">
                  <p:embed/>
                </p:oleObj>
              </mc:Choice>
              <mc:Fallback>
                <p:oleObj name="Equation" r:id="rId5" imgW="4736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360" y="3212976"/>
                        <a:ext cx="8356128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特性</a:t>
            </a:r>
            <a:r>
              <a:rPr lang="en-US" altLang="zh-TW" dirty="0" smtClean="0"/>
              <a:t>3.</a:t>
            </a:r>
            <a:endParaRPr lang="zh-TW" altLang="en-US" dirty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34850"/>
              </p:ext>
            </p:extLst>
          </p:nvPr>
        </p:nvGraphicFramePr>
        <p:xfrm>
          <a:off x="2275756" y="1628800"/>
          <a:ext cx="3808412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" name="Equation" r:id="rId3" imgW="1854000" imgH="583920" progId="Equation.DSMT4">
                  <p:embed/>
                </p:oleObj>
              </mc:Choice>
              <mc:Fallback>
                <p:oleObj name="Equation" r:id="rId3" imgW="1854000" imgH="583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756" y="1628800"/>
                        <a:ext cx="3808412" cy="1201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50210"/>
              </p:ext>
            </p:extLst>
          </p:nvPr>
        </p:nvGraphicFramePr>
        <p:xfrm>
          <a:off x="1183800" y="3101459"/>
          <a:ext cx="2452096" cy="47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800" y="3101459"/>
                        <a:ext cx="2452096" cy="471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420225"/>
              </p:ext>
            </p:extLst>
          </p:nvPr>
        </p:nvGraphicFramePr>
        <p:xfrm>
          <a:off x="1187623" y="3861048"/>
          <a:ext cx="321698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name="Equation" r:id="rId7" imgW="1562040" imgH="698400" progId="Equation.DSMT4">
                  <p:embed/>
                </p:oleObj>
              </mc:Choice>
              <mc:Fallback>
                <p:oleObj name="Equation" r:id="rId7" imgW="156204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3861048"/>
                        <a:ext cx="3216981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513143"/>
              </p:ext>
            </p:extLst>
          </p:nvPr>
        </p:nvGraphicFramePr>
        <p:xfrm>
          <a:off x="5220072" y="3789040"/>
          <a:ext cx="3384376" cy="279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" name="Equation" r:id="rId9" imgW="1815840" imgH="1498320" progId="Equation.DSMT4">
                  <p:embed/>
                </p:oleObj>
              </mc:Choice>
              <mc:Fallback>
                <p:oleObj name="Equation" r:id="rId9" imgW="181584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0072" y="3789040"/>
                        <a:ext cx="3384376" cy="279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Pf</a:t>
            </a:r>
            <a:r>
              <a:rPr lang="zh-TW" altLang="zh-TW" dirty="0" smtClean="0"/>
              <a:t>特性</a:t>
            </a:r>
            <a:r>
              <a:rPr lang="en-US" altLang="zh-TW" dirty="0" smtClean="0"/>
              <a:t>3</a:t>
            </a:r>
            <a:r>
              <a:rPr lang="zh-TW" altLang="zh-TW" dirty="0" smtClean="0"/>
              <a:t>：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3498"/>
              </p:ext>
            </p:extLst>
          </p:nvPr>
        </p:nvGraphicFramePr>
        <p:xfrm>
          <a:off x="971600" y="2276872"/>
          <a:ext cx="3168352" cy="288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3" imgW="1549400" imgH="1422400" progId="Equation.DSMT4">
                  <p:embed/>
                </p:oleObj>
              </mc:Choice>
              <mc:Fallback>
                <p:oleObj name="Equation" r:id="rId3" imgW="1549400" imgH="142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76872"/>
                        <a:ext cx="3168352" cy="2889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61643"/>
              </p:ext>
            </p:extLst>
          </p:nvPr>
        </p:nvGraphicFramePr>
        <p:xfrm>
          <a:off x="1115616" y="1628557"/>
          <a:ext cx="2417669" cy="50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3" imgW="1104900" imgH="228600" progId="Equation.DSMT4">
                  <p:embed/>
                </p:oleObj>
              </mc:Choice>
              <mc:Fallback>
                <p:oleObj name="Equation" r:id="rId3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557"/>
                        <a:ext cx="2417669" cy="504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7658"/>
              </p:ext>
            </p:extLst>
          </p:nvPr>
        </p:nvGraphicFramePr>
        <p:xfrm>
          <a:off x="1115616" y="2276872"/>
          <a:ext cx="3096344" cy="390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5" imgW="1549080" imgH="1955520" progId="Equation.DSMT4">
                  <p:embed/>
                </p:oleObj>
              </mc:Choice>
              <mc:Fallback>
                <p:oleObj name="Equation" r:id="rId5" imgW="154908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3096344" cy="390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71823"/>
              </p:ext>
            </p:extLst>
          </p:nvPr>
        </p:nvGraphicFramePr>
        <p:xfrm>
          <a:off x="971599" y="1732033"/>
          <a:ext cx="4032449" cy="241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3" imgW="2286000" imgH="1371600" progId="Equation.DSMT4">
                  <p:embed/>
                </p:oleObj>
              </mc:Choice>
              <mc:Fallback>
                <p:oleObj name="Equation" r:id="rId3" imgW="2286000" imgH="137160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1732033"/>
                        <a:ext cx="4032449" cy="241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21611"/>
              </p:ext>
            </p:extLst>
          </p:nvPr>
        </p:nvGraphicFramePr>
        <p:xfrm>
          <a:off x="374650" y="1927225"/>
          <a:ext cx="85629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3" imgW="4635360" imgH="1777680" progId="Equation.DSMT4">
                  <p:embed/>
                </p:oleObj>
              </mc:Choice>
              <mc:Fallback>
                <p:oleObj name="Equation" r:id="rId3" imgW="4635360" imgH="1777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927225"/>
                        <a:ext cx="8562975" cy="327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752090"/>
              </p:ext>
            </p:extLst>
          </p:nvPr>
        </p:nvGraphicFramePr>
        <p:xfrm>
          <a:off x="659605" y="2204864"/>
          <a:ext cx="8016851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3" imgW="4533840" imgH="1218960" progId="Equation.DSMT4">
                  <p:embed/>
                </p:oleObj>
              </mc:Choice>
              <mc:Fallback>
                <p:oleObj name="Equation" r:id="rId3" imgW="4533840" imgH="1218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5" y="2204864"/>
                        <a:ext cx="8016851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2898" y="1877332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其中 令</a:t>
            </a:r>
            <a:endParaRPr lang="zh-TW" altLang="en-US" sz="24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95924"/>
              </p:ext>
            </p:extLst>
          </p:nvPr>
        </p:nvGraphicFramePr>
        <p:xfrm>
          <a:off x="1749823" y="1916832"/>
          <a:ext cx="1415364" cy="42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5" imgW="736280" imgH="215806" progId="Equation.DSMT4">
                  <p:embed/>
                </p:oleObj>
              </mc:Choice>
              <mc:Fallback>
                <p:oleObj name="Equation" r:id="rId5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823" y="1916832"/>
                        <a:ext cx="1415364" cy="422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1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0040" y="188641"/>
            <a:ext cx="7772400" cy="1152128"/>
          </a:xfrm>
        </p:spPr>
        <p:txBody>
          <a:bodyPr/>
          <a:lstStyle/>
          <a:p>
            <a:r>
              <a:rPr lang="en-US" altLang="zh-TW" dirty="0" smtClean="0"/>
              <a:t>Particular Solution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3224979"/>
            <a:ext cx="18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特解求法</a:t>
            </a:r>
            <a:endParaRPr kumimoji="1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09306"/>
              </p:ext>
            </p:extLst>
          </p:nvPr>
        </p:nvGraphicFramePr>
        <p:xfrm>
          <a:off x="2208213" y="2997200"/>
          <a:ext cx="46164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997200"/>
                        <a:ext cx="461645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3040" y="1019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304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24930"/>
              </p:ext>
            </p:extLst>
          </p:nvPr>
        </p:nvGraphicFramePr>
        <p:xfrm>
          <a:off x="827585" y="3998198"/>
          <a:ext cx="1800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" name="Equation" r:id="rId5" imgW="723586" imgH="241195" progId="Equation.DSMT4">
                  <p:embed/>
                </p:oleObj>
              </mc:Choice>
              <mc:Fallback>
                <p:oleObj name="Equation" r:id="rId5" imgW="723586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3998198"/>
                        <a:ext cx="18002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2304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23736"/>
              </p:ext>
            </p:extLst>
          </p:nvPr>
        </p:nvGraphicFramePr>
        <p:xfrm>
          <a:off x="1273175" y="4653136"/>
          <a:ext cx="459951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Equation" r:id="rId7" imgW="2184120" imgH="507960" progId="Equation.DSMT4">
                  <p:embed/>
                </p:oleObj>
              </mc:Choice>
              <mc:Fallback>
                <p:oleObj name="Equation" r:id="rId7" imgW="21841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653136"/>
                        <a:ext cx="4599511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94480"/>
              </p:ext>
            </p:extLst>
          </p:nvPr>
        </p:nvGraphicFramePr>
        <p:xfrm>
          <a:off x="906017" y="1628800"/>
          <a:ext cx="432512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Equation" r:id="rId9" imgW="2070100" imgH="241300" progId="Equation.DSMT4">
                  <p:embed/>
                </p:oleObj>
              </mc:Choice>
              <mc:Fallback>
                <p:oleObj name="Equation" r:id="rId9" imgW="20701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017" y="1628800"/>
                        <a:ext cx="432512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27584" y="23192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其中</a:t>
            </a:r>
            <a:endParaRPr lang="zh-TW" altLang="en-US" sz="2400" dirty="0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13638"/>
              </p:ext>
            </p:extLst>
          </p:nvPr>
        </p:nvGraphicFramePr>
        <p:xfrm>
          <a:off x="1536873" y="2276475"/>
          <a:ext cx="42592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Equation" r:id="rId11" imgW="1993680" imgH="228600" progId="Equation.DSMT4">
                  <p:embed/>
                </p:oleObj>
              </mc:Choice>
              <mc:Fallback>
                <p:oleObj name="Equation" r:id="rId11" imgW="199368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873" y="2276475"/>
                        <a:ext cx="4259263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738598" y="2247255"/>
            <a:ext cx="2793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 smtClean="0"/>
              <a:t>常係數非</a:t>
            </a:r>
            <a:r>
              <a:rPr lang="zh-TW" altLang="en-US" sz="2400" dirty="0"/>
              <a:t>齊項</a:t>
            </a:r>
            <a:r>
              <a:rPr lang="en-US" altLang="zh-TW" sz="2400" dirty="0" smtClean="0"/>
              <a:t>O.D.E.</a:t>
            </a:r>
            <a:endParaRPr lang="zh-TW" altLang="zh-TW" sz="2400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47257"/>
              </p:ext>
            </p:extLst>
          </p:nvPr>
        </p:nvGraphicFramePr>
        <p:xfrm>
          <a:off x="881590" y="5013176"/>
          <a:ext cx="45005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1590" y="5013176"/>
                        <a:ext cx="45005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6837"/>
              </p:ext>
            </p:extLst>
          </p:nvPr>
        </p:nvGraphicFramePr>
        <p:xfrm>
          <a:off x="500063" y="1779588"/>
          <a:ext cx="83613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" imgW="5155920" imgH="1803240" progId="Equation.DSMT4">
                  <p:embed/>
                </p:oleObj>
              </mc:Choice>
              <mc:Fallback>
                <p:oleObj name="Equation" r:id="rId3" imgW="5155920" imgH="180324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779588"/>
                        <a:ext cx="83613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26761"/>
              </p:ext>
            </p:extLst>
          </p:nvPr>
        </p:nvGraphicFramePr>
        <p:xfrm>
          <a:off x="590352" y="5013325"/>
          <a:ext cx="455771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5" imgW="2438280" imgH="634680" progId="Equation.DSMT4">
                  <p:embed/>
                </p:oleObj>
              </mc:Choice>
              <mc:Fallback>
                <p:oleObj name="Equation" r:id="rId5" imgW="2438280" imgH="63468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52" y="5013325"/>
                        <a:ext cx="4557712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94450"/>
              </p:ext>
            </p:extLst>
          </p:nvPr>
        </p:nvGraphicFramePr>
        <p:xfrm>
          <a:off x="1187624" y="1628800"/>
          <a:ext cx="335990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335990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83353"/>
              </p:ext>
            </p:extLst>
          </p:nvPr>
        </p:nvGraphicFramePr>
        <p:xfrm>
          <a:off x="1220788" y="2325688"/>
          <a:ext cx="3351212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5" imgW="1282680" imgH="990360" progId="Equation.DSMT4">
                  <p:embed/>
                </p:oleObj>
              </mc:Choice>
              <mc:Fallback>
                <p:oleObj name="Equation" r:id="rId5" imgW="12826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325688"/>
                        <a:ext cx="3351212" cy="192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法</a:t>
            </a:r>
            <a:r>
              <a:rPr lang="en-US" altLang="zh-TW" dirty="0" smtClean="0"/>
              <a:t>1]</a:t>
            </a:r>
            <a:r>
              <a:rPr lang="zh-TW" altLang="en-US" dirty="0" smtClean="0"/>
              <a:t> 未定係數法</a:t>
            </a:r>
            <a:endParaRPr lang="zh-TW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69726"/>
              </p:ext>
            </p:extLst>
          </p:nvPr>
        </p:nvGraphicFramePr>
        <p:xfrm>
          <a:off x="971600" y="2276872"/>
          <a:ext cx="2812513" cy="197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3" imgW="1409088" imgH="990170" progId="Equation.DSMT4">
                  <p:embed/>
                </p:oleObj>
              </mc:Choice>
              <mc:Fallback>
                <p:oleObj name="Equation" r:id="rId3" imgW="1409088" imgH="9901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76872"/>
                        <a:ext cx="2812513" cy="1979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zh-TW" dirty="0"/>
              <a:t>法</a:t>
            </a:r>
            <a:r>
              <a:rPr lang="en-US" altLang="zh-TW" dirty="0"/>
              <a:t>2</a:t>
            </a:r>
            <a:r>
              <a:rPr lang="en-US" altLang="zh-TW" dirty="0" smtClean="0"/>
              <a:t>]</a:t>
            </a:r>
            <a:r>
              <a:rPr lang="zh-TW" altLang="en-US" dirty="0" smtClean="0"/>
              <a:t> 降階法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56219"/>
              </p:ext>
            </p:extLst>
          </p:nvPr>
        </p:nvGraphicFramePr>
        <p:xfrm>
          <a:off x="827583" y="2348880"/>
          <a:ext cx="4102115" cy="1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3" imgW="2019300" imgH="825500" progId="Equation.DSMT4">
                  <p:embed/>
                </p:oleObj>
              </mc:Choice>
              <mc:Fallback>
                <p:oleObj name="Equation" r:id="rId3" imgW="20193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348880"/>
                        <a:ext cx="4102115" cy="1685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9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056" y="260648"/>
            <a:ext cx="8229600" cy="1143000"/>
          </a:xfrm>
        </p:spPr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578" y="1628800"/>
            <a:ext cx="8229600" cy="4525963"/>
          </a:xfrm>
        </p:spPr>
        <p:txBody>
          <a:bodyPr/>
          <a:lstStyle/>
          <a:p>
            <a:r>
              <a:rPr lang="en-US" altLang="zh-TW" dirty="0"/>
              <a:t>[</a:t>
            </a:r>
            <a:r>
              <a:rPr lang="zh-TW" altLang="zh-TW" dirty="0"/>
              <a:t>法</a:t>
            </a:r>
            <a:r>
              <a:rPr lang="en-US" altLang="zh-TW" dirty="0"/>
              <a:t>3</a:t>
            </a:r>
            <a:r>
              <a:rPr lang="en-US" altLang="zh-TW" dirty="0" smtClean="0"/>
              <a:t>]</a:t>
            </a:r>
            <a:r>
              <a:rPr lang="zh-TW" altLang="en-US" dirty="0" smtClean="0"/>
              <a:t> 微分運算子法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03658"/>
              </p:ext>
            </p:extLst>
          </p:nvPr>
        </p:nvGraphicFramePr>
        <p:xfrm>
          <a:off x="1031875" y="2348880"/>
          <a:ext cx="6255220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3" imgW="3632040" imgH="2171520" progId="Equation.DSMT4">
                  <p:embed/>
                </p:oleObj>
              </mc:Choice>
              <mc:Fallback>
                <p:oleObj name="Equation" r:id="rId3" imgW="3632040" imgH="21715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348880"/>
                        <a:ext cx="6255220" cy="3744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51106"/>
              </p:ext>
            </p:extLst>
          </p:nvPr>
        </p:nvGraphicFramePr>
        <p:xfrm>
          <a:off x="971600" y="1793875"/>
          <a:ext cx="4859338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2857320" imgH="2044440" progId="Equation.DSMT4">
                  <p:embed/>
                </p:oleObj>
              </mc:Choice>
              <mc:Fallback>
                <p:oleObj name="Equation" r:id="rId3" imgW="2857320" imgH="204444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93875"/>
                        <a:ext cx="4859338" cy="347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93144"/>
            <a:ext cx="8229600" cy="4525963"/>
          </a:xfrm>
        </p:spPr>
        <p:txBody>
          <a:bodyPr/>
          <a:lstStyle/>
          <a:p>
            <a:pPr lvl="0"/>
            <a:r>
              <a:rPr lang="en-US" altLang="zh-TW" dirty="0"/>
              <a:t>Method3:</a:t>
            </a:r>
            <a:r>
              <a:rPr lang="zh-TW" altLang="zh-TW" dirty="0"/>
              <a:t>微分運算子法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38184"/>
              </p:ext>
            </p:extLst>
          </p:nvPr>
        </p:nvGraphicFramePr>
        <p:xfrm>
          <a:off x="815072" y="2193613"/>
          <a:ext cx="1152128" cy="73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3" imgW="495085" imgH="393529" progId="Equation.DSMT4">
                  <p:embed/>
                </p:oleObj>
              </mc:Choice>
              <mc:Fallback>
                <p:oleObj name="Equation" r:id="rId3" imgW="495085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72" y="2193613"/>
                        <a:ext cx="1152128" cy="731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87341"/>
              </p:ext>
            </p:extLst>
          </p:nvPr>
        </p:nvGraphicFramePr>
        <p:xfrm>
          <a:off x="2483768" y="2153796"/>
          <a:ext cx="1330722" cy="77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5" imgW="634725" imgH="418918" progId="Equation.DSMT4">
                  <p:embed/>
                </p:oleObj>
              </mc:Choice>
              <mc:Fallback>
                <p:oleObj name="Equation" r:id="rId5" imgW="634725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53796"/>
                        <a:ext cx="1330722" cy="771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30927"/>
              </p:ext>
            </p:extLst>
          </p:nvPr>
        </p:nvGraphicFramePr>
        <p:xfrm>
          <a:off x="1234858" y="3068960"/>
          <a:ext cx="4320481" cy="54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7" imgW="1905000" imgH="241300" progId="Equation.DSMT4">
                  <p:embed/>
                </p:oleObj>
              </mc:Choice>
              <mc:Fallback>
                <p:oleObj name="Equation" r:id="rId7" imgW="1905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858" y="3068960"/>
                        <a:ext cx="4320481" cy="542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87624" y="3519527"/>
            <a:ext cx="5837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 ~~~~~~~~~~~~~^~~~~~~~~~~~~</a:t>
            </a:r>
            <a:r>
              <a:rPr lang="zh-TW" altLang="zh-TW" sz="2400" dirty="0" smtClean="0"/>
              <a:t>特性方程式</a:t>
            </a:r>
            <a:endParaRPr lang="en-US" altLang="zh-TW" sz="2400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45526"/>
              </p:ext>
            </p:extLst>
          </p:nvPr>
        </p:nvGraphicFramePr>
        <p:xfrm>
          <a:off x="1111250" y="4029075"/>
          <a:ext cx="3344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029075"/>
                        <a:ext cx="334486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400695" y="40474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求出</a:t>
            </a:r>
            <a:endParaRPr lang="zh-TW" altLang="en-US" sz="24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97545"/>
              </p:ext>
            </p:extLst>
          </p:nvPr>
        </p:nvGraphicFramePr>
        <p:xfrm>
          <a:off x="5252017" y="4047455"/>
          <a:ext cx="132344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11" imgW="660400" imgH="228600" progId="Equation.DSMT4">
                  <p:embed/>
                </p:oleObj>
              </mc:Choice>
              <mc:Fallback>
                <p:oleObj name="Equation" r:id="rId11" imgW="660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017" y="4047455"/>
                        <a:ext cx="1323440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115616" y="46531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可以得到</a:t>
            </a:r>
            <a:endParaRPr lang="zh-TW" altLang="en-US" sz="2400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19625"/>
              </p:ext>
            </p:extLst>
          </p:nvPr>
        </p:nvGraphicFramePr>
        <p:xfrm>
          <a:off x="2443705" y="4620981"/>
          <a:ext cx="840215" cy="49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05" y="4620981"/>
                        <a:ext cx="840215" cy="493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046970"/>
              </p:ext>
            </p:extLst>
          </p:nvPr>
        </p:nvGraphicFramePr>
        <p:xfrm>
          <a:off x="1148167" y="5229199"/>
          <a:ext cx="5008009" cy="5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15" imgW="2273300" imgH="241300" progId="Equation.DSMT4">
                  <p:embed/>
                </p:oleObj>
              </mc:Choice>
              <mc:Fallback>
                <p:oleObj name="Equation" r:id="rId15" imgW="22733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167" y="5229199"/>
                        <a:ext cx="5008009" cy="523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35936"/>
              </p:ext>
            </p:extLst>
          </p:nvPr>
        </p:nvGraphicFramePr>
        <p:xfrm>
          <a:off x="1265227" y="5681314"/>
          <a:ext cx="444058" cy="53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7" imgW="203112" imgH="241195" progId="Equation.DSMT4">
                  <p:embed/>
                </p:oleObj>
              </mc:Choice>
              <mc:Fallback>
                <p:oleObj name="Equation" r:id="rId17" imgW="203112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27" y="5681314"/>
                        <a:ext cx="444058" cy="535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664263" y="5775647"/>
            <a:ext cx="1755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一定滿足</a:t>
            </a:r>
            <a:r>
              <a:rPr lang="en-US" altLang="zh-TW" sz="2400" dirty="0"/>
              <a:t>(*)</a:t>
            </a:r>
            <a:endParaRPr lang="zh-TW" altLang="zh-TW" sz="2400" dirty="0"/>
          </a:p>
        </p:txBody>
      </p:sp>
      <p:sp>
        <p:nvSpPr>
          <p:cNvPr id="18" name="矩形 17"/>
          <p:cNvSpPr/>
          <p:nvPr/>
        </p:nvSpPr>
        <p:spPr>
          <a:xfrm>
            <a:off x="743566" y="3109545"/>
            <a:ext cx="417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41177"/>
              </p:ext>
            </p:extLst>
          </p:nvPr>
        </p:nvGraphicFramePr>
        <p:xfrm>
          <a:off x="4236516" y="2326282"/>
          <a:ext cx="1415604" cy="52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19" imgW="660240" imgH="279360" progId="Equation.DSMT4">
                  <p:embed/>
                </p:oleObj>
              </mc:Choice>
              <mc:Fallback>
                <p:oleObj name="Equation" r:id="rId19" imgW="660240" imgH="27936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516" y="2326282"/>
                        <a:ext cx="1415604" cy="52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8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7051" y="257704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其中</a:t>
            </a:r>
            <a:endParaRPr lang="zh-TW" alt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07677"/>
              </p:ext>
            </p:extLst>
          </p:nvPr>
        </p:nvGraphicFramePr>
        <p:xfrm>
          <a:off x="1619672" y="2630507"/>
          <a:ext cx="2525489" cy="43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Equation" r:id="rId3" imgW="1371600" imgH="241300" progId="Equation.DSMT4">
                  <p:embed/>
                </p:oleObj>
              </mc:Choice>
              <mc:Fallback>
                <p:oleObj name="Equation" r:id="rId3" imgW="13716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0507"/>
                        <a:ext cx="2525489" cy="438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7051" y="3140968"/>
            <a:ext cx="6036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Linear Differential Operator (</a:t>
            </a:r>
            <a:r>
              <a:rPr lang="zh-TW" altLang="zh-TW" sz="2400" dirty="0"/>
              <a:t>線性微分運算子</a:t>
            </a:r>
            <a:r>
              <a:rPr lang="en-US" altLang="zh-TW" sz="2400" dirty="0"/>
              <a:t>)</a:t>
            </a:r>
            <a:endParaRPr lang="zh-TW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827584" y="3831431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定義為</a:t>
            </a:r>
            <a:r>
              <a:rPr lang="en-US" altLang="zh-TW" sz="2400" dirty="0"/>
              <a:t>L(D)</a:t>
            </a:r>
            <a:endParaRPr lang="zh-TW" altLang="zh-TW" sz="2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97559"/>
              </p:ext>
            </p:extLst>
          </p:nvPr>
        </p:nvGraphicFramePr>
        <p:xfrm>
          <a:off x="1411777" y="4325362"/>
          <a:ext cx="3376247" cy="47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Equation" r:id="rId5" imgW="1727200" imgH="241300" progId="Equation.DSMT4">
                  <p:embed/>
                </p:oleObj>
              </mc:Choice>
              <mc:Fallback>
                <p:oleObj name="Equation" r:id="rId5" imgW="172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77" y="4325362"/>
                        <a:ext cx="3376247" cy="471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50293"/>
              </p:ext>
            </p:extLst>
          </p:nvPr>
        </p:nvGraphicFramePr>
        <p:xfrm>
          <a:off x="873571" y="1988840"/>
          <a:ext cx="3554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Equation" r:id="rId7" imgW="1930320" imgH="253800" progId="Equation.DSMT4">
                  <p:embed/>
                </p:oleObj>
              </mc:Choice>
              <mc:Fallback>
                <p:oleObj name="Equation" r:id="rId7" imgW="1930320" imgH="2538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71" y="1988840"/>
                        <a:ext cx="35544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14883"/>
              </p:ext>
            </p:extLst>
          </p:nvPr>
        </p:nvGraphicFramePr>
        <p:xfrm>
          <a:off x="909059" y="4355812"/>
          <a:ext cx="450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Equation" r:id="rId9" imgW="190440" imgH="152280" progId="Equation.DSMT4">
                  <p:embed/>
                </p:oleObj>
              </mc:Choice>
              <mc:Fallback>
                <p:oleObj name="Equation" r:id="rId9" imgW="190440" imgH="15228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59" y="4355812"/>
                        <a:ext cx="450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特性</a:t>
            </a:r>
            <a:r>
              <a:rPr lang="en-US" altLang="zh-TW" dirty="0" smtClean="0"/>
              <a:t>1.</a:t>
            </a:r>
            <a:endParaRPr lang="zh-TW" altLang="en-US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43563"/>
              </p:ext>
            </p:extLst>
          </p:nvPr>
        </p:nvGraphicFramePr>
        <p:xfrm>
          <a:off x="2174794" y="1656303"/>
          <a:ext cx="2397206" cy="47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794" y="1656303"/>
                        <a:ext cx="2397206" cy="476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09163"/>
              </p:ext>
            </p:extLst>
          </p:nvPr>
        </p:nvGraphicFramePr>
        <p:xfrm>
          <a:off x="1187624" y="2461247"/>
          <a:ext cx="3561714" cy="53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name="Equation" r:id="rId5" imgW="1511300" imgH="228600" progId="Equation.DSMT4">
                  <p:embed/>
                </p:oleObj>
              </mc:Choice>
              <mc:Fallback>
                <p:oleObj name="Equation" r:id="rId5" imgW="1511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61247"/>
                        <a:ext cx="3561714" cy="535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84249"/>
              </p:ext>
            </p:extLst>
          </p:nvPr>
        </p:nvGraphicFramePr>
        <p:xfrm>
          <a:off x="1187624" y="2996952"/>
          <a:ext cx="324036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Equation" r:id="rId7" imgW="1752600" imgH="660400" progId="Equation.DSMT4">
                  <p:embed/>
                </p:oleObj>
              </mc:Choice>
              <mc:Fallback>
                <p:oleObj name="Equation" r:id="rId7" imgW="17526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96952"/>
                        <a:ext cx="3240360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24173"/>
              </p:ext>
            </p:extLst>
          </p:nvPr>
        </p:nvGraphicFramePr>
        <p:xfrm>
          <a:off x="1244923" y="4221088"/>
          <a:ext cx="326082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Equation" r:id="rId9" imgW="1726920" imgH="419040" progId="Equation.DSMT4">
                  <p:embed/>
                </p:oleObj>
              </mc:Choice>
              <mc:Fallback>
                <p:oleObj name="Equation" r:id="rId9" imgW="17269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23" y="4221088"/>
                        <a:ext cx="3260820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75597"/>
              </p:ext>
            </p:extLst>
          </p:nvPr>
        </p:nvGraphicFramePr>
        <p:xfrm>
          <a:off x="1907704" y="5157192"/>
          <a:ext cx="360797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name="Equation" r:id="rId11" imgW="1930400" imgH="660400" progId="Equation.DSMT4">
                  <p:embed/>
                </p:oleObj>
              </mc:Choice>
              <mc:Fallback>
                <p:oleObj name="Equation" r:id="rId11" imgW="19304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57192"/>
                        <a:ext cx="3607979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Pf: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98250"/>
              </p:ext>
            </p:extLst>
          </p:nvPr>
        </p:nvGraphicFramePr>
        <p:xfrm>
          <a:off x="812800" y="2214563"/>
          <a:ext cx="6656388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3" imgW="3365280" imgH="1917360" progId="Equation.DSMT4">
                  <p:embed/>
                </p:oleObj>
              </mc:Choice>
              <mc:Fallback>
                <p:oleObj name="Equation" r:id="rId3" imgW="3365280" imgH="1917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214563"/>
                        <a:ext cx="6656388" cy="3783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49103"/>
              </p:ext>
            </p:extLst>
          </p:nvPr>
        </p:nvGraphicFramePr>
        <p:xfrm>
          <a:off x="1187624" y="1619810"/>
          <a:ext cx="2713316" cy="54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19810"/>
                        <a:ext cx="2713316" cy="54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37458"/>
              </p:ext>
            </p:extLst>
          </p:nvPr>
        </p:nvGraphicFramePr>
        <p:xfrm>
          <a:off x="1201738" y="2276475"/>
          <a:ext cx="270668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5" imgW="1168200" imgH="1193760" progId="Equation.DSMT4">
                  <p:embed/>
                </p:oleObj>
              </mc:Choice>
              <mc:Fallback>
                <p:oleObj name="Equation" r:id="rId5" imgW="1168200" imgH="1193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276475"/>
                        <a:ext cx="2706687" cy="2751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84167"/>
              </p:ext>
            </p:extLst>
          </p:nvPr>
        </p:nvGraphicFramePr>
        <p:xfrm>
          <a:off x="827584" y="2277838"/>
          <a:ext cx="3312368" cy="45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Equation" r:id="rId3" imgW="1701720" imgH="2349360" progId="Equation.DSMT4">
                  <p:embed/>
                </p:oleObj>
              </mc:Choice>
              <mc:Fallback>
                <p:oleObj name="Equation" r:id="rId3" imgW="1701720" imgH="2349360" progId="Equation.DSMT4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7838"/>
                        <a:ext cx="3312368" cy="4577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25341"/>
              </p:ext>
            </p:extLst>
          </p:nvPr>
        </p:nvGraphicFramePr>
        <p:xfrm>
          <a:off x="4535488" y="2276897"/>
          <a:ext cx="3204864" cy="29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Equation" r:id="rId5" imgW="1612800" imgH="1498320" progId="Equation.DSMT4">
                  <p:embed/>
                </p:oleObj>
              </mc:Choice>
              <mc:Fallback>
                <p:oleObj name="Equation" r:id="rId5" imgW="1612800" imgH="1498320" progId="Equation.DSMT4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2276897"/>
                        <a:ext cx="3204864" cy="297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03499"/>
              </p:ext>
            </p:extLst>
          </p:nvPr>
        </p:nvGraphicFramePr>
        <p:xfrm>
          <a:off x="4568602" y="5108575"/>
          <a:ext cx="23796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Equation" r:id="rId7" imgW="1180800" imgH="203040" progId="Equation.DSMT4">
                  <p:embed/>
                </p:oleObj>
              </mc:Choice>
              <mc:Fallback>
                <p:oleObj name="Equation" r:id="rId7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8602" y="5108575"/>
                        <a:ext cx="237966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58649"/>
              </p:ext>
            </p:extLst>
          </p:nvPr>
        </p:nvGraphicFramePr>
        <p:xfrm>
          <a:off x="1376126" y="1627857"/>
          <a:ext cx="531578" cy="50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9" imgW="253800" imgH="241200" progId="Equation.DSMT4">
                  <p:embed/>
                </p:oleObj>
              </mc:Choice>
              <mc:Fallback>
                <p:oleObj name="Equation" r:id="rId9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6126" y="1627857"/>
                        <a:ext cx="531578" cy="504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1533"/>
              </p:ext>
            </p:extLst>
          </p:nvPr>
        </p:nvGraphicFramePr>
        <p:xfrm>
          <a:off x="1187624" y="1613837"/>
          <a:ext cx="1944216" cy="55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13837"/>
                        <a:ext cx="1944216" cy="553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25864"/>
              </p:ext>
            </p:extLst>
          </p:nvPr>
        </p:nvGraphicFramePr>
        <p:xfrm>
          <a:off x="1187624" y="2204864"/>
          <a:ext cx="3240360" cy="31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Equation" r:id="rId5" imgW="1447800" imgH="1409700" progId="Equation.DSMT4">
                  <p:embed/>
                </p:oleObj>
              </mc:Choice>
              <mc:Fallback>
                <p:oleObj name="Equation" r:id="rId5" imgW="1447800" imgH="140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04864"/>
                        <a:ext cx="3240360" cy="3163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97783" y="5633239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zh-TW" sz="2400" dirty="0"/>
              <a:t>類似於特定係數法</a:t>
            </a:r>
            <a:r>
              <a:rPr lang="en-US" altLang="zh-TW" sz="2400" dirty="0"/>
              <a:t>.</a:t>
            </a:r>
            <a:r>
              <a:rPr lang="zh-TW" altLang="zh-TW" sz="2400" dirty="0"/>
              <a:t>當</a:t>
            </a:r>
            <a:r>
              <a:rPr lang="en-US" altLang="zh-TW" sz="2400" dirty="0"/>
              <a:t>r(x)</a:t>
            </a:r>
            <a:r>
              <a:rPr lang="zh-TW" altLang="zh-TW" sz="2400" dirty="0"/>
              <a:t>與</a:t>
            </a:r>
            <a:endParaRPr lang="zh-TW" altLang="en-US" sz="2400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89494"/>
              </p:ext>
            </p:extLst>
          </p:nvPr>
        </p:nvGraphicFramePr>
        <p:xfrm>
          <a:off x="4644008" y="5661248"/>
          <a:ext cx="442545" cy="40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Equation" r:id="rId7" imgW="215713" imgH="203024" progId="Equation.DSMT4">
                  <p:embed/>
                </p:oleObj>
              </mc:Choice>
              <mc:Fallback>
                <p:oleObj name="Equation" r:id="rId7" imgW="215713" imgH="2030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661248"/>
                        <a:ext cx="442545" cy="403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004048" y="5633238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相同時獲重根時的問題</a:t>
            </a:r>
            <a:r>
              <a:rPr lang="en-US" altLang="zh-TW" sz="2400" dirty="0"/>
              <a:t>)</a:t>
            </a:r>
            <a:endParaRPr lang="zh-TW" altLang="zh-TW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236</Words>
  <Application>Microsoft Office PowerPoint</Application>
  <PresentationFormat>如螢幕大小 (4:3)</PresentationFormat>
  <Paragraphs>97</Paragraphs>
  <Slides>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新細明體</vt:lpstr>
      <vt:lpstr>Arial</vt:lpstr>
      <vt:lpstr>Calibri</vt:lpstr>
      <vt:lpstr>Times New Roman</vt:lpstr>
      <vt:lpstr>Office 佈景主題</vt:lpstr>
      <vt:lpstr>Equation</vt:lpstr>
      <vt:lpstr>MathType 6.0 Equation</vt:lpstr>
      <vt:lpstr>Chapter 3. Higher-Order Differential Equations</vt:lpstr>
      <vt:lpstr>Particular Solution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Differential Operator Method</vt:lpstr>
      <vt:lpstr>Example Practice</vt:lpstr>
      <vt:lpstr>Example Practice</vt:lpstr>
      <vt:lpstr>Example Practice</vt:lpstr>
      <vt:lpstr>Example Practice</vt:lpstr>
      <vt:lpstr>Example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Jekery</cp:lastModifiedBy>
  <cp:revision>104</cp:revision>
  <cp:lastPrinted>2012-10-20T07:28:07Z</cp:lastPrinted>
  <dcterms:created xsi:type="dcterms:W3CDTF">2012-09-27T02:15:24Z</dcterms:created>
  <dcterms:modified xsi:type="dcterms:W3CDTF">2014-09-28T11:26:06Z</dcterms:modified>
</cp:coreProperties>
</file>