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5FB7104-D70A-42A0-B293-1E1D4984C52E}" type="datetimeFigureOut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4A96452-19D6-48B6-AB1D-B5D410268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02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0B20-98D0-4070-88E6-272B297A48CE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33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CA9F-9753-4A1D-8582-A4335658E332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28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B65C-D502-4711-B639-5A1D2AFA0EA4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8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9EEA-E3D9-4127-83AD-BC5328221498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8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B9D-BA19-48BC-AB69-85ABA64EE517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614-5CED-469B-B825-BA220AA363B5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9A67-706B-419B-A835-E7AD9DED7AAA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836A-0011-43CF-AE2D-FF2293EFDC58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85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7564-2822-47FB-8B65-78A4EC1469BB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D591-2185-4D3E-815F-D2D88CF54679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9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2B49-B4A0-4CA5-939E-4109F338E8F2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83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C0FF-313B-4319-827A-D7DC7E9776F0}" type="datetime1">
              <a:rPr lang="zh-TW" altLang="en-US" smtClean="0"/>
              <a:t>2013/8/9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5A0C-D32E-4737-AE0E-618651C89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09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3.</a:t>
            </a:r>
            <a:br>
              <a:rPr lang="en-US" altLang="zh-TW" dirty="0" smtClean="0"/>
            </a:br>
            <a:r>
              <a:rPr lang="en-US" altLang="zh-TW" dirty="0" smtClean="0"/>
              <a:t>Higher-Order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 of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059333"/>
              </p:ext>
            </p:extLst>
          </p:nvPr>
        </p:nvGraphicFramePr>
        <p:xfrm>
          <a:off x="755575" y="1628800"/>
          <a:ext cx="5601552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3" imgW="2831760" imgH="2730240" progId="Equation.DSMT4">
                  <p:embed/>
                </p:oleObj>
              </mc:Choice>
              <mc:Fallback>
                <p:oleObj name="Equation" r:id="rId3" imgW="2831760" imgH="273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5" y="1628800"/>
                        <a:ext cx="5601552" cy="54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 of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定義</a:t>
            </a:r>
            <a:r>
              <a:rPr lang="en-US" altLang="zh-TW" dirty="0" err="1" smtClean="0"/>
              <a:t>Wranski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1100" dirty="0" smtClean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32634"/>
              </p:ext>
            </p:extLst>
          </p:nvPr>
        </p:nvGraphicFramePr>
        <p:xfrm>
          <a:off x="3174739" y="1412776"/>
          <a:ext cx="3845533" cy="103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Equation" r:id="rId3" imgW="1803400" imgH="482600" progId="Equation.DSMT4">
                  <p:embed/>
                </p:oleObj>
              </mc:Choice>
              <mc:Fallback>
                <p:oleObj name="Equation" r:id="rId3" imgW="18034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739" y="1412776"/>
                        <a:ext cx="3845533" cy="1032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047726"/>
              </p:ext>
            </p:extLst>
          </p:nvPr>
        </p:nvGraphicFramePr>
        <p:xfrm>
          <a:off x="899592" y="2449187"/>
          <a:ext cx="5184576" cy="90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8" name="Equation" r:id="rId5" imgW="2451100" imgH="431800" progId="Equation.DSMT4">
                  <p:embed/>
                </p:oleObj>
              </mc:Choice>
              <mc:Fallback>
                <p:oleObj name="Equation" r:id="rId5" imgW="2451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49187"/>
                        <a:ext cx="5184576" cy="9078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65098"/>
              </p:ext>
            </p:extLst>
          </p:nvPr>
        </p:nvGraphicFramePr>
        <p:xfrm>
          <a:off x="1165104" y="3645024"/>
          <a:ext cx="2326776" cy="44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104" y="3645024"/>
                        <a:ext cx="2326776" cy="447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82058"/>
              </p:ext>
            </p:extLst>
          </p:nvPr>
        </p:nvGraphicFramePr>
        <p:xfrm>
          <a:off x="1132933" y="4221088"/>
          <a:ext cx="235894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0" name="Equation" r:id="rId9" imgW="939600" imgH="457200" progId="Equation.DSMT4">
                  <p:embed/>
                </p:oleObj>
              </mc:Choice>
              <mc:Fallback>
                <p:oleObj name="Equation" r:id="rId9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933" y="4221088"/>
                        <a:ext cx="2358947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1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 of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006510"/>
              </p:ext>
            </p:extLst>
          </p:nvPr>
        </p:nvGraphicFramePr>
        <p:xfrm>
          <a:off x="755576" y="1700808"/>
          <a:ext cx="5084014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3" imgW="2400120" imgH="2209680" progId="Equation.DSMT4">
                  <p:embed/>
                </p:oleObj>
              </mc:Choice>
              <mc:Fallback>
                <p:oleObj name="Equation" r:id="rId3" imgW="2400120" imgH="220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700808"/>
                        <a:ext cx="5084014" cy="468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Method Verification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用</a:t>
            </a:r>
            <a:r>
              <a:rPr lang="en-US" altLang="zh-TW" dirty="0" smtClean="0"/>
              <a:t>Method2 (Order Reduction): 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022477"/>
              </p:ext>
            </p:extLst>
          </p:nvPr>
        </p:nvGraphicFramePr>
        <p:xfrm>
          <a:off x="822325" y="2420938"/>
          <a:ext cx="35052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3" imgW="1523880" imgH="1384200" progId="Equation.DSMT4">
                  <p:embed/>
                </p:oleObj>
              </mc:Choice>
              <mc:Fallback>
                <p:oleObj name="Equation" r:id="rId3" imgW="1523880" imgH="1384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420938"/>
                        <a:ext cx="3505200" cy="316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8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Method Verification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82058"/>
              </p:ext>
            </p:extLst>
          </p:nvPr>
        </p:nvGraphicFramePr>
        <p:xfrm>
          <a:off x="827584" y="1628799"/>
          <a:ext cx="3888432" cy="494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3" imgW="1815840" imgH="2311200" progId="Equation.DSMT4">
                  <p:embed/>
                </p:oleObj>
              </mc:Choice>
              <mc:Fallback>
                <p:oleObj name="Equation" r:id="rId3" imgW="181584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628799"/>
                        <a:ext cx="3888432" cy="494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782978"/>
              </p:ext>
            </p:extLst>
          </p:nvPr>
        </p:nvGraphicFramePr>
        <p:xfrm>
          <a:off x="1138609" y="1628800"/>
          <a:ext cx="3001343" cy="49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Equation" r:id="rId3" imgW="1346200" imgH="228600" progId="Equation.DSMT4">
                  <p:embed/>
                </p:oleObj>
              </mc:Choice>
              <mc:Fallback>
                <p:oleObj name="Equation" r:id="rId3" imgW="1346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609" y="1628800"/>
                        <a:ext cx="3001343" cy="497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256579"/>
              </p:ext>
            </p:extLst>
          </p:nvPr>
        </p:nvGraphicFramePr>
        <p:xfrm>
          <a:off x="1115615" y="2256740"/>
          <a:ext cx="2736305" cy="956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Equation" r:id="rId5" imgW="1333500" imgH="457200" progId="Equation.DSMT4">
                  <p:embed/>
                </p:oleObj>
              </mc:Choice>
              <mc:Fallback>
                <p:oleObj name="Equation" r:id="rId5" imgW="1333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2256740"/>
                        <a:ext cx="2736305" cy="956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67544" y="3769876"/>
            <a:ext cx="5714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Method1 (Undetermined Coefficient):</a:t>
            </a:r>
            <a:endParaRPr lang="zh-TW" altLang="zh-TW" sz="28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2819"/>
              </p:ext>
            </p:extLst>
          </p:nvPr>
        </p:nvGraphicFramePr>
        <p:xfrm>
          <a:off x="1115616" y="4271434"/>
          <a:ext cx="3528391" cy="174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7" imgW="1638000" imgH="812520" progId="Equation.DSMT4">
                  <p:embed/>
                </p:oleObj>
              </mc:Choice>
              <mc:Fallback>
                <p:oleObj name="Equation" r:id="rId7" imgW="163800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71434"/>
                        <a:ext cx="3528391" cy="1749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86059"/>
              </p:ext>
            </p:extLst>
          </p:nvPr>
        </p:nvGraphicFramePr>
        <p:xfrm>
          <a:off x="896938" y="1549400"/>
          <a:ext cx="7545387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3" imgW="3848040" imgH="1879560" progId="Equation.DSMT4">
                  <p:embed/>
                </p:oleObj>
              </mc:Choice>
              <mc:Fallback>
                <p:oleObj name="Equation" r:id="rId3" imgW="384804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938" y="1549400"/>
                        <a:ext cx="7545387" cy="368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Method2 (Order Reduction):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55654"/>
              </p:ext>
            </p:extLst>
          </p:nvPr>
        </p:nvGraphicFramePr>
        <p:xfrm>
          <a:off x="831529" y="2162472"/>
          <a:ext cx="4532559" cy="418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3" imgW="1981200" imgH="1828800" progId="Equation.DSMT4">
                  <p:embed/>
                </p:oleObj>
              </mc:Choice>
              <mc:Fallback>
                <p:oleObj name="Equation" r:id="rId3" imgW="1981200" imgH="182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29" y="2162472"/>
                        <a:ext cx="4532559" cy="4183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Method3 (Differential Operator):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83606"/>
              </p:ext>
            </p:extLst>
          </p:nvPr>
        </p:nvGraphicFramePr>
        <p:xfrm>
          <a:off x="899592" y="2234481"/>
          <a:ext cx="2736304" cy="440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3" imgW="1244600" imgH="1993900" progId="Equation.DSMT4">
                  <p:embed/>
                </p:oleObj>
              </mc:Choice>
              <mc:Fallback>
                <p:oleObj name="Equation" r:id="rId3" imgW="1244600" imgH="1993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34481"/>
                        <a:ext cx="2736304" cy="4405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9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Method4 (Variation of Variable):</a:t>
            </a:r>
            <a:endParaRPr lang="zh-TW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505800"/>
              </p:ext>
            </p:extLst>
          </p:nvPr>
        </p:nvGraphicFramePr>
        <p:xfrm>
          <a:off x="827584" y="2234480"/>
          <a:ext cx="5273732" cy="393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3" imgW="2552400" imgH="1904760" progId="Equation.DSMT4">
                  <p:embed/>
                </p:oleObj>
              </mc:Choice>
              <mc:Fallback>
                <p:oleObj name="Equation" r:id="rId3" imgW="2552400" imgH="1904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34480"/>
                        <a:ext cx="5273732" cy="3930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3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R(x)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63032"/>
              </p:ext>
            </p:extLst>
          </p:nvPr>
        </p:nvGraphicFramePr>
        <p:xfrm>
          <a:off x="1079612" y="1628800"/>
          <a:ext cx="5796644" cy="52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3" imgW="2387600" imgH="215900" progId="Equation.DSMT4">
                  <p:embed/>
                </p:oleObj>
              </mc:Choice>
              <mc:Fallback>
                <p:oleObj name="Equation" r:id="rId3" imgW="2387600" imgH="215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1628800"/>
                        <a:ext cx="5796644" cy="526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03196"/>
              </p:ext>
            </p:extLst>
          </p:nvPr>
        </p:nvGraphicFramePr>
        <p:xfrm>
          <a:off x="1043608" y="2348880"/>
          <a:ext cx="766770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5" imgW="3327120" imgH="1218960" progId="Equation.DSMT4">
                  <p:embed/>
                </p:oleObj>
              </mc:Choice>
              <mc:Fallback>
                <p:oleObj name="Equation" r:id="rId5" imgW="3327120" imgH="1218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48880"/>
                        <a:ext cx="7667706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8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540742"/>
              </p:ext>
            </p:extLst>
          </p:nvPr>
        </p:nvGraphicFramePr>
        <p:xfrm>
          <a:off x="827583" y="1700808"/>
          <a:ext cx="261366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3" imgW="1282680" imgH="812520" progId="Equation.DSMT4">
                  <p:embed/>
                </p:oleObj>
              </mc:Choice>
              <mc:Fallback>
                <p:oleObj name="Equation" r:id="rId3" imgW="12826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3" y="1700808"/>
                        <a:ext cx="2613665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55576" y="3752166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*</a:t>
            </a:r>
            <a:r>
              <a:rPr lang="zh-TW" altLang="zh-TW" sz="2400" dirty="0"/>
              <a:t>分析</a:t>
            </a:r>
            <a:r>
              <a:rPr lang="zh-TW" altLang="zh-TW" sz="2400" dirty="0" smtClean="0"/>
              <a:t>：</a:t>
            </a:r>
            <a:r>
              <a:rPr lang="zh-TW" altLang="en-US" sz="2400" dirty="0" smtClean="0"/>
              <a:t>未</a:t>
            </a:r>
            <a:r>
              <a:rPr lang="zh-TW" altLang="zh-TW" sz="2400" dirty="0" smtClean="0"/>
              <a:t>定</a:t>
            </a:r>
            <a:r>
              <a:rPr lang="zh-TW" altLang="zh-TW" sz="2400" dirty="0"/>
              <a:t>係數法及微分運算子法，</a:t>
            </a:r>
            <a:r>
              <a:rPr lang="zh-TW" altLang="zh-TW" sz="2400" dirty="0" smtClean="0"/>
              <a:t>受限於</a:t>
            </a:r>
            <a:r>
              <a:rPr lang="en-US" altLang="zh-TW" sz="2400" dirty="0"/>
              <a:t>r(x)</a:t>
            </a:r>
            <a:r>
              <a:rPr lang="zh-TW" altLang="zh-TW" sz="2400" dirty="0"/>
              <a:t>的型式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3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R(x)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366610"/>
              </p:ext>
            </p:extLst>
          </p:nvPr>
        </p:nvGraphicFramePr>
        <p:xfrm>
          <a:off x="1115616" y="1700213"/>
          <a:ext cx="47386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" imgW="2197080" imgH="1168200" progId="Equation.DSMT4">
                  <p:embed/>
                </p:oleObj>
              </mc:Choice>
              <mc:Fallback>
                <p:oleObj name="Equation" r:id="rId3" imgW="21970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00213"/>
                        <a:ext cx="47386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5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R(x)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用</a:t>
            </a:r>
            <a:r>
              <a:rPr lang="zh-TW" altLang="zh-TW" dirty="0" smtClean="0"/>
              <a:t>特性</a:t>
            </a:r>
            <a:r>
              <a:rPr lang="en-US" altLang="zh-TW" dirty="0" smtClean="0"/>
              <a:t>3.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02930"/>
              </p:ext>
            </p:extLst>
          </p:nvPr>
        </p:nvGraphicFramePr>
        <p:xfrm>
          <a:off x="900113" y="2276872"/>
          <a:ext cx="4756134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3" imgW="2476440" imgH="2095200" progId="Equation.DSMT4">
                  <p:embed/>
                </p:oleObj>
              </mc:Choice>
              <mc:Fallback>
                <p:oleObj name="Equation" r:id="rId3" imgW="2476440" imgH="2095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872"/>
                        <a:ext cx="4756134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51761"/>
              </p:ext>
            </p:extLst>
          </p:nvPr>
        </p:nvGraphicFramePr>
        <p:xfrm>
          <a:off x="2555776" y="1700808"/>
          <a:ext cx="338437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1700808"/>
                        <a:ext cx="338437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R(x)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06570"/>
              </p:ext>
            </p:extLst>
          </p:nvPr>
        </p:nvGraphicFramePr>
        <p:xfrm>
          <a:off x="657225" y="1563216"/>
          <a:ext cx="462597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3" imgW="2666880" imgH="2197080" progId="Equation.DSMT4">
                  <p:embed/>
                </p:oleObj>
              </mc:Choice>
              <mc:Fallback>
                <p:oleObj name="Equation" r:id="rId3" imgW="2666880" imgH="2197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225" y="1563216"/>
                        <a:ext cx="4625975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231607"/>
              </p:ext>
            </p:extLst>
          </p:nvPr>
        </p:nvGraphicFramePr>
        <p:xfrm>
          <a:off x="683568" y="5301208"/>
          <a:ext cx="649759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5" imgW="3492360" imgH="812520" progId="Equation.DSMT4">
                  <p:embed/>
                </p:oleObj>
              </mc:Choice>
              <mc:Fallback>
                <p:oleObj name="Equation" r:id="rId5" imgW="34923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5301208"/>
                        <a:ext cx="6497597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8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Variation of </a:t>
            </a:r>
            <a:r>
              <a:rPr lang="en-US" altLang="zh-TW" dirty="0" smtClean="0"/>
              <a:t>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Method 4: Variation of Variable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zh-TW" altLang="zh-TW" sz="2800" dirty="0" smtClean="0"/>
              <a:t>概念：</a:t>
            </a:r>
            <a:endParaRPr lang="zh-TW" altLang="en-US" sz="2800" dirty="0" smtClean="0"/>
          </a:p>
          <a:p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08730"/>
              </p:ext>
            </p:extLst>
          </p:nvPr>
        </p:nvGraphicFramePr>
        <p:xfrm>
          <a:off x="899592" y="2783251"/>
          <a:ext cx="4752528" cy="352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3" imgW="2260600" imgH="1676400" progId="Equation.DSMT4">
                  <p:embed/>
                </p:oleObj>
              </mc:Choice>
              <mc:Fallback>
                <p:oleObj name="Equation" r:id="rId3" imgW="2260600" imgH="167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83251"/>
                        <a:ext cx="4752528" cy="3526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 of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47459"/>
              </p:ext>
            </p:extLst>
          </p:nvPr>
        </p:nvGraphicFramePr>
        <p:xfrm>
          <a:off x="1115616" y="2276872"/>
          <a:ext cx="4676775" cy="425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Equation" r:id="rId3" imgW="2286000" imgH="2082600" progId="Equation.DSMT4">
                  <p:embed/>
                </p:oleObj>
              </mc:Choice>
              <mc:Fallback>
                <p:oleObj name="Equation" r:id="rId3" imgW="2286000" imgH="20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76872"/>
                        <a:ext cx="4676775" cy="4256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41645"/>
              </p:ext>
            </p:extLst>
          </p:nvPr>
        </p:nvGraphicFramePr>
        <p:xfrm>
          <a:off x="1115616" y="1596521"/>
          <a:ext cx="1728192" cy="53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5" imgW="736560" imgH="228600" progId="Equation.DSMT4">
                  <p:embed/>
                </p:oleObj>
              </mc:Choice>
              <mc:Fallback>
                <p:oleObj name="Equation" r:id="rId5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1596521"/>
                        <a:ext cx="1728192" cy="536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 of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962952"/>
              </p:ext>
            </p:extLst>
          </p:nvPr>
        </p:nvGraphicFramePr>
        <p:xfrm>
          <a:off x="683567" y="1772816"/>
          <a:ext cx="8136905" cy="400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3" imgW="3873240" imgH="1904760" progId="Equation.DSMT4">
                  <p:embed/>
                </p:oleObj>
              </mc:Choice>
              <mc:Fallback>
                <p:oleObj name="Equation" r:id="rId3" imgW="3873240" imgH="1904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1772816"/>
                        <a:ext cx="8136905" cy="400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4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Variation of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74384"/>
              </p:ext>
            </p:extLst>
          </p:nvPr>
        </p:nvGraphicFramePr>
        <p:xfrm>
          <a:off x="827584" y="1700808"/>
          <a:ext cx="7911784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3" imgW="3898800" imgH="2412720" progId="Equation.DSMT4">
                  <p:embed/>
                </p:oleObj>
              </mc:Choice>
              <mc:Fallback>
                <p:oleObj name="Equation" r:id="rId3" imgW="3898800" imgH="241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700808"/>
                        <a:ext cx="7911784" cy="489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5A0C-D32E-4737-AE0E-618651C891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6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165</Words>
  <Application>Microsoft Office PowerPoint</Application>
  <PresentationFormat>如螢幕大小 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佈景主題</vt:lpstr>
      <vt:lpstr>Equation</vt:lpstr>
      <vt:lpstr>Chapter 3. Higher-Order Differential Equations</vt:lpstr>
      <vt:lpstr>Advanced R(x)</vt:lpstr>
      <vt:lpstr>Advanced R(x)</vt:lpstr>
      <vt:lpstr>Advanced R(x)</vt:lpstr>
      <vt:lpstr>Advanced R(x)</vt:lpstr>
      <vt:lpstr>Variation of Variable</vt:lpstr>
      <vt:lpstr>Variation of Variable</vt:lpstr>
      <vt:lpstr>Variation of Variable</vt:lpstr>
      <vt:lpstr>Variation of Variable</vt:lpstr>
      <vt:lpstr>Variation of Variable</vt:lpstr>
      <vt:lpstr>Variation of Variable</vt:lpstr>
      <vt:lpstr>Variation of Variable</vt:lpstr>
      <vt:lpstr>Other Method Verification</vt:lpstr>
      <vt:lpstr>Other Method Verification</vt:lpstr>
      <vt:lpstr>Example Practice</vt:lpstr>
      <vt:lpstr>Example Practice</vt:lpstr>
      <vt:lpstr>Example Practice</vt:lpstr>
      <vt:lpstr>Example Practice</vt:lpstr>
      <vt:lpstr>Example Practice</vt:lpstr>
      <vt:lpstr>Example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YoScuba</dc:creator>
  <cp:lastModifiedBy>adolph</cp:lastModifiedBy>
  <cp:revision>71</cp:revision>
  <cp:lastPrinted>2012-10-27T08:11:37Z</cp:lastPrinted>
  <dcterms:created xsi:type="dcterms:W3CDTF">2012-10-02T05:00:35Z</dcterms:created>
  <dcterms:modified xsi:type="dcterms:W3CDTF">2013-08-09T08:26:43Z</dcterms:modified>
</cp:coreProperties>
</file>