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E875D8A-39A6-418A-959C-21DFC3E16AEE}" type="datetimeFigureOut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D913EF9-5598-4919-9BD6-2886BBC0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66BF-5F8C-4AC8-B9AC-7081C26844CB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2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BF03-AA68-4597-8D45-6834FEB5BED8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1BB-6220-43E8-A936-C1CBC66C46C0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7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7DC-E910-462C-B369-699DC9E7FF6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CA4-5D36-4F3C-827B-2E6D4D46EDE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FDA2-EF80-42A6-8D5F-1A5870522C4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1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F126-80FB-496F-881C-8D99E287C72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2F93-4DF2-4609-B898-7E6566CD06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1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42B-96BD-4948-AC6F-4198384C06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6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79BC-B142-44FF-B6C0-7E4F0A2D1C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EDDF-B076-41E1-B9CA-879521EB10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083E-C31F-4546-92B1-DBE77C596BC8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2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6B91-2D0E-4A8F-AA4B-6D29664CA79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E1F-78FD-4564-9C70-07BAA0D6CBF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72E-E944-415F-8F58-1B8B9E659FB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6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0FB3-14DF-4B6D-8E47-477F40A95A1B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702C-83A0-438E-A0AB-02DF05AC8956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1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90F1-3884-41E9-A12E-73966BA1D8DB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ACCE-0498-44BD-BBA9-B311B8F0EC3F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1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3EF-7D25-499F-9344-DFE810F9FBA5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7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2484-9E98-4C8B-8567-F5FB13749FF7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EBB4-1132-44BB-9FF3-3718CA8BE59F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23D2-A871-4CDE-BB3D-B1FB597F820C}" type="datetime1">
              <a:rPr lang="zh-TW" altLang="en-US" smtClean="0"/>
              <a:t>2014/10/11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5425-2BBD-431F-BCB0-D7D58F696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1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E88E-0AE8-4CC5-B5DC-9E96EC8AF1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2014/10/11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87C-7923-4BFF-8D20-3F7DFE3C8BC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362974"/>
              </p:ext>
            </p:extLst>
          </p:nvPr>
        </p:nvGraphicFramePr>
        <p:xfrm>
          <a:off x="1115616" y="1556792"/>
          <a:ext cx="186943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186943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58211"/>
              </p:ext>
            </p:extLst>
          </p:nvPr>
        </p:nvGraphicFramePr>
        <p:xfrm>
          <a:off x="1014413" y="2235200"/>
          <a:ext cx="68326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5" imgW="2514600" imgH="736560" progId="Equation.DSMT4">
                  <p:embed/>
                </p:oleObj>
              </mc:Choice>
              <mc:Fallback>
                <p:oleObj name="Equation" r:id="rId5" imgW="25146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235200"/>
                        <a:ext cx="6832600" cy="198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</a:t>
            </a:r>
            <a:r>
              <a:rPr lang="en-US" altLang="zh-TW" dirty="0" smtClean="0"/>
              <a:t>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zh-TW" sz="2400" dirty="0"/>
              <a:t>變係數微分方程式</a:t>
            </a:r>
          </a:p>
          <a:p>
            <a:r>
              <a:rPr lang="en-US" altLang="zh-TW" sz="2400" dirty="0"/>
              <a:t>Euler-Cauchy Differential </a:t>
            </a:r>
            <a:r>
              <a:rPr lang="en-US" altLang="zh-TW" sz="2400" dirty="0" err="1"/>
              <a:t>Eqs</a:t>
            </a:r>
            <a:r>
              <a:rPr lang="en-US" altLang="zh-TW" sz="2400" dirty="0"/>
              <a:t>.</a:t>
            </a:r>
            <a:endParaRPr lang="zh-TW" altLang="zh-TW" sz="2400" dirty="0"/>
          </a:p>
          <a:p>
            <a:r>
              <a:rPr lang="zh-TW" altLang="zh-TW" sz="2400" dirty="0"/>
              <a:t>尤拉科西</a:t>
            </a:r>
            <a:r>
              <a:rPr lang="en-US" altLang="zh-TW" sz="2400" dirty="0"/>
              <a:t> or </a:t>
            </a:r>
            <a:r>
              <a:rPr lang="zh-TW" altLang="zh-TW" sz="2400" dirty="0"/>
              <a:t>等維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150648"/>
              </p:ext>
            </p:extLst>
          </p:nvPr>
        </p:nvGraphicFramePr>
        <p:xfrm>
          <a:off x="804044" y="2943225"/>
          <a:ext cx="78724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3" imgW="2895480" imgH="241200" progId="Equation.DSMT4">
                  <p:embed/>
                </p:oleObj>
              </mc:Choice>
              <mc:Fallback>
                <p:oleObj name="Equation" r:id="rId3" imgW="289548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44" y="2943225"/>
                        <a:ext cx="7872412" cy="63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3623481"/>
            <a:ext cx="3771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r(x) = 0 homogeneous case</a:t>
            </a:r>
            <a:endParaRPr lang="zh-TW" altLang="zh-TW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488128"/>
              </p:ext>
            </p:extLst>
          </p:nvPr>
        </p:nvGraphicFramePr>
        <p:xfrm>
          <a:off x="827584" y="4085146"/>
          <a:ext cx="762043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5" imgW="2743200" imgH="241300" progId="Equation.DSMT4">
                  <p:embed/>
                </p:oleObj>
              </mc:Choice>
              <mc:Fallback>
                <p:oleObj name="Equation" r:id="rId5" imgW="2743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85146"/>
                        <a:ext cx="762043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27584" y="4725144"/>
            <a:ext cx="2420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想法</a:t>
            </a:r>
            <a:r>
              <a:rPr lang="en-US" altLang="zh-TW" sz="2400" dirty="0"/>
              <a:t>:</a:t>
            </a:r>
            <a:r>
              <a:rPr lang="zh-TW" altLang="zh-TW" sz="2400" dirty="0"/>
              <a:t>常係數時積</a:t>
            </a:r>
            <a:endParaRPr lang="zh-TW" altLang="en-US" sz="2400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0717"/>
              </p:ext>
            </p:extLst>
          </p:nvPr>
        </p:nvGraphicFramePr>
        <p:xfrm>
          <a:off x="3113584" y="4615025"/>
          <a:ext cx="1165560" cy="57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584" y="4615025"/>
                        <a:ext cx="1165560" cy="571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281895" y="4719738"/>
            <a:ext cx="635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求λ</a:t>
            </a:r>
          </a:p>
        </p:txBody>
      </p:sp>
      <p:sp>
        <p:nvSpPr>
          <p:cNvPr id="19" name="矩形 18"/>
          <p:cNvSpPr/>
          <p:nvPr/>
        </p:nvSpPr>
        <p:spPr>
          <a:xfrm>
            <a:off x="827584" y="51946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400" dirty="0"/>
              <a:t>想辦法變成常系數</a:t>
            </a:r>
          </a:p>
          <a:p>
            <a:r>
              <a:rPr lang="zh-TW" altLang="zh-TW" sz="2400" dirty="0"/>
              <a:t>想法</a:t>
            </a:r>
            <a:r>
              <a:rPr lang="en-US" altLang="zh-TW" sz="2400" dirty="0"/>
              <a:t>:</a:t>
            </a:r>
            <a:r>
              <a:rPr lang="zh-TW" altLang="zh-TW" sz="2400" dirty="0"/>
              <a:t>令</a:t>
            </a:r>
            <a:endParaRPr lang="zh-TW" altLang="en-US" sz="24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13757"/>
              </p:ext>
            </p:extLst>
          </p:nvPr>
        </p:nvGraphicFramePr>
        <p:xfrm>
          <a:off x="2072721" y="5550580"/>
          <a:ext cx="877804" cy="45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9" imgW="380835" imgH="203112" progId="Equation.DSMT4">
                  <p:embed/>
                </p:oleObj>
              </mc:Choice>
              <mc:Fallback>
                <p:oleObj name="Equation" r:id="rId9" imgW="38083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721" y="5550580"/>
                        <a:ext cx="877804" cy="456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1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03175"/>
              </p:ext>
            </p:extLst>
          </p:nvPr>
        </p:nvGraphicFramePr>
        <p:xfrm>
          <a:off x="1083588" y="1628800"/>
          <a:ext cx="3128372" cy="5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588" y="1628800"/>
                        <a:ext cx="3128372" cy="564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724531"/>
              </p:ext>
            </p:extLst>
          </p:nvPr>
        </p:nvGraphicFramePr>
        <p:xfrm>
          <a:off x="1008063" y="2260600"/>
          <a:ext cx="365125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5" imgW="1587240" imgH="1473120" progId="Equation.DSMT4">
                  <p:embed/>
                </p:oleObj>
              </mc:Choice>
              <mc:Fallback>
                <p:oleObj name="Equation" r:id="rId5" imgW="1587240" imgH="1473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260600"/>
                        <a:ext cx="3651250" cy="340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09940"/>
              </p:ext>
            </p:extLst>
          </p:nvPr>
        </p:nvGraphicFramePr>
        <p:xfrm>
          <a:off x="621704" y="1700808"/>
          <a:ext cx="5678488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2679480" imgH="2108160" progId="Equation.DSMT4">
                  <p:embed/>
                </p:oleObj>
              </mc:Choice>
              <mc:Fallback>
                <p:oleObj name="Equation" r:id="rId3" imgW="2679480" imgH="2108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04" y="1700808"/>
                        <a:ext cx="5678488" cy="447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20549"/>
              </p:ext>
            </p:extLst>
          </p:nvPr>
        </p:nvGraphicFramePr>
        <p:xfrm>
          <a:off x="755575" y="1628800"/>
          <a:ext cx="7386481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3" imgW="3810000" imgH="2603500" progId="Equation.DSMT4">
                  <p:embed/>
                </p:oleObj>
              </mc:Choice>
              <mc:Fallback>
                <p:oleObj name="Equation" r:id="rId3" imgW="3810000" imgH="2603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1628800"/>
                        <a:ext cx="7386481" cy="504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7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51787"/>
              </p:ext>
            </p:extLst>
          </p:nvPr>
        </p:nvGraphicFramePr>
        <p:xfrm>
          <a:off x="781050" y="1582738"/>
          <a:ext cx="44323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2120760" imgH="2133360" progId="Equation.DSMT4">
                  <p:embed/>
                </p:oleObj>
              </mc:Choice>
              <mc:Fallback>
                <p:oleObj name="Equation" r:id="rId3" imgW="2120760" imgH="2133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582738"/>
                        <a:ext cx="4432300" cy="448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54511"/>
              </p:ext>
            </p:extLst>
          </p:nvPr>
        </p:nvGraphicFramePr>
        <p:xfrm>
          <a:off x="884238" y="1744663"/>
          <a:ext cx="4362450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3" imgW="1892160" imgH="1269720" progId="Equation.DSMT4">
                  <p:embed/>
                </p:oleObj>
              </mc:Choice>
              <mc:Fallback>
                <p:oleObj name="Equation" r:id="rId3" imgW="1892160" imgH="1269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744663"/>
                        <a:ext cx="4362450" cy="2935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3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91461"/>
              </p:ext>
            </p:extLst>
          </p:nvPr>
        </p:nvGraphicFramePr>
        <p:xfrm>
          <a:off x="1187624" y="1628800"/>
          <a:ext cx="319050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319050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01198"/>
              </p:ext>
            </p:extLst>
          </p:nvPr>
        </p:nvGraphicFramePr>
        <p:xfrm>
          <a:off x="1134213" y="2060848"/>
          <a:ext cx="3797827" cy="437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8" name="Equation" r:id="rId5" imgW="1600200" imgH="1854200" progId="Equation.DSMT4">
                  <p:embed/>
                </p:oleObj>
              </mc:Choice>
              <mc:Fallback>
                <p:oleObj name="Equation" r:id="rId5" imgW="1600200" imgH="185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213" y="2060848"/>
                        <a:ext cx="3797827" cy="4379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45585"/>
              </p:ext>
            </p:extLst>
          </p:nvPr>
        </p:nvGraphicFramePr>
        <p:xfrm>
          <a:off x="1187624" y="1628800"/>
          <a:ext cx="4285761" cy="54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3" imgW="1790700" imgH="228600" progId="Equation.DSMT4">
                  <p:embed/>
                </p:oleObj>
              </mc:Choice>
              <mc:Fallback>
                <p:oleObj name="Equation" r:id="rId3" imgW="1790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4285761" cy="545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0068"/>
              </p:ext>
            </p:extLst>
          </p:nvPr>
        </p:nvGraphicFramePr>
        <p:xfrm>
          <a:off x="1187624" y="1988840"/>
          <a:ext cx="6120680" cy="445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5" imgW="2895600" imgH="2108200" progId="Equation.DSMT4">
                  <p:embed/>
                </p:oleObj>
              </mc:Choice>
              <mc:Fallback>
                <p:oleObj name="Equation" r:id="rId5" imgW="2895600" imgH="210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6120680" cy="4454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52789"/>
              </p:ext>
            </p:extLst>
          </p:nvPr>
        </p:nvGraphicFramePr>
        <p:xfrm>
          <a:off x="1115616" y="1628800"/>
          <a:ext cx="317828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317828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70734"/>
              </p:ext>
            </p:extLst>
          </p:nvPr>
        </p:nvGraphicFramePr>
        <p:xfrm>
          <a:off x="1115616" y="2132856"/>
          <a:ext cx="3681107" cy="45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5" imgW="1498600" imgH="1854200" progId="Equation.DSMT4">
                  <p:embed/>
                </p:oleObj>
              </mc:Choice>
              <mc:Fallback>
                <p:oleObj name="Equation" r:id="rId5" imgW="1498600" imgH="185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32856"/>
                        <a:ext cx="3681107" cy="4568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44193"/>
              </p:ext>
            </p:extLst>
          </p:nvPr>
        </p:nvGraphicFramePr>
        <p:xfrm>
          <a:off x="827584" y="1700808"/>
          <a:ext cx="118413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3" imgW="622030" imgH="215806" progId="Equation.DSMT4">
                  <p:embed/>
                </p:oleObj>
              </mc:Choice>
              <mc:Fallback>
                <p:oleObj name="Equation" r:id="rId3" imgW="622030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118413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55576" y="213612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2400" dirty="0"/>
              <a:t>補充</a:t>
            </a:r>
            <a:r>
              <a:rPr lang="zh-TW" altLang="zh-TW" sz="2400" dirty="0" smtClean="0"/>
              <a:t>說明</a:t>
            </a:r>
            <a:endParaRPr lang="zh-TW" altLang="zh-TW" sz="2400" dirty="0"/>
          </a:p>
          <a:p>
            <a:r>
              <a:rPr lang="zh-TW" altLang="zh-TW" sz="2400" dirty="0"/>
              <a:t>一組函數集合</a:t>
            </a:r>
            <a:endParaRPr lang="zh-TW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988293"/>
              </p:ext>
            </p:extLst>
          </p:nvPr>
        </p:nvGraphicFramePr>
        <p:xfrm>
          <a:off x="2771800" y="2551620"/>
          <a:ext cx="2668782" cy="4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51620"/>
                        <a:ext cx="2668782" cy="415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55576" y="296712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考慮</a:t>
            </a:r>
            <a:endParaRPr lang="zh-TW" altLang="en-US" sz="24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31394"/>
              </p:ext>
            </p:extLst>
          </p:nvPr>
        </p:nvGraphicFramePr>
        <p:xfrm>
          <a:off x="1475656" y="3001904"/>
          <a:ext cx="4350902" cy="426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7" imgW="2286000" imgH="228600" progId="Equation.DSMT4">
                  <p:embed/>
                </p:oleObj>
              </mc:Choice>
              <mc:Fallback>
                <p:oleObj name="Equation" r:id="rId7" imgW="2286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01904"/>
                        <a:ext cx="4350902" cy="426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868144" y="3013286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-----------(1)</a:t>
            </a:r>
            <a:endParaRPr lang="zh-TW" altLang="zh-TW" sz="2400" dirty="0"/>
          </a:p>
        </p:txBody>
      </p:sp>
      <p:sp>
        <p:nvSpPr>
          <p:cNvPr id="13" name="矩形 12"/>
          <p:cNvSpPr/>
          <p:nvPr/>
        </p:nvSpPr>
        <p:spPr>
          <a:xfrm>
            <a:off x="755576" y="342878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其中</a:t>
            </a:r>
            <a:endParaRPr lang="zh-TW" altLang="en-US" sz="2400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886021"/>
              </p:ext>
            </p:extLst>
          </p:nvPr>
        </p:nvGraphicFramePr>
        <p:xfrm>
          <a:off x="1527101" y="3474950"/>
          <a:ext cx="2540936" cy="4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9" imgW="1371600" imgH="228600" progId="Equation.DSMT4">
                  <p:embed/>
                </p:oleObj>
              </mc:Choice>
              <mc:Fallback>
                <p:oleObj name="Equation" r:id="rId9" imgW="1371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01" y="3474950"/>
                        <a:ext cx="2540936" cy="415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55576" y="4121282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(A)</a:t>
            </a:r>
            <a:r>
              <a:rPr lang="zh-TW" altLang="zh-TW" sz="2400" dirty="0" smtClean="0"/>
              <a:t>若</a:t>
            </a:r>
            <a:r>
              <a:rPr lang="en-US" altLang="zh-TW" sz="2400" dirty="0"/>
              <a:t>(1)</a:t>
            </a:r>
            <a:r>
              <a:rPr lang="zh-TW" altLang="zh-TW" sz="2400" dirty="0"/>
              <a:t>成立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529897" y="4121612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Wingdings"/>
              </a:rPr>
              <a:t></a:t>
            </a:r>
            <a:endParaRPr lang="zh-TW" altLang="en-US" sz="240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11762"/>
              </p:ext>
            </p:extLst>
          </p:nvPr>
        </p:nvGraphicFramePr>
        <p:xfrm>
          <a:off x="3004980" y="4121611"/>
          <a:ext cx="2892216" cy="46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11" imgW="1409700" imgH="228600" progId="Equation.DSMT4">
                  <p:embed/>
                </p:oleObj>
              </mc:Choice>
              <mc:Fallback>
                <p:oleObj name="Equation" r:id="rId11" imgW="1409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80" y="4121611"/>
                        <a:ext cx="2892216" cy="461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755576" y="46679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則</a:t>
            </a:r>
            <a:endParaRPr lang="zh-TW" altLang="en-US" sz="2400" dirty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602989"/>
              </p:ext>
            </p:extLst>
          </p:nvPr>
        </p:nvGraphicFramePr>
        <p:xfrm>
          <a:off x="1248019" y="4667944"/>
          <a:ext cx="2868464" cy="46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Equation" r:id="rId13" imgW="1371600" imgH="228600" progId="Equation.DSMT4">
                  <p:embed/>
                </p:oleObj>
              </mc:Choice>
              <mc:Fallback>
                <p:oleObj name="Equation" r:id="rId13" imgW="1371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19" y="4667944"/>
                        <a:ext cx="2868464" cy="469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086946" y="4673515"/>
            <a:ext cx="4359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為線性獨立</a:t>
            </a:r>
            <a:r>
              <a:rPr lang="en-US" altLang="zh-TW" sz="2400" dirty="0"/>
              <a:t>(Linear Independent)</a:t>
            </a:r>
            <a:endParaRPr lang="zh-TW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755576" y="5135180"/>
            <a:ext cx="3036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dirty="0" smtClean="0"/>
              <a:t>(B)                </a:t>
            </a:r>
            <a:r>
              <a:rPr lang="en-US" altLang="zh-TW" sz="2400" dirty="0" err="1" smtClean="0"/>
              <a:t>s.t</a:t>
            </a:r>
            <a:r>
              <a:rPr lang="en-US" altLang="zh-TW" sz="2400" dirty="0" err="1"/>
              <a:t>.</a:t>
            </a:r>
            <a:r>
              <a:rPr lang="en-US" altLang="zh-TW" sz="2400" dirty="0"/>
              <a:t> (1)</a:t>
            </a:r>
            <a:r>
              <a:rPr lang="zh-TW" altLang="zh-TW" sz="2400" dirty="0"/>
              <a:t>成立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44054"/>
              </p:ext>
            </p:extLst>
          </p:nvPr>
        </p:nvGraphicFramePr>
        <p:xfrm>
          <a:off x="1248019" y="5163599"/>
          <a:ext cx="990582" cy="45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3" name="Equation" r:id="rId15" imgW="508000" imgH="228600" progId="Equation.DSMT4">
                  <p:embed/>
                </p:oleObj>
              </mc:Choice>
              <mc:Fallback>
                <p:oleObj name="Equation" r:id="rId15" imgW="5080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19" y="5163599"/>
                        <a:ext cx="990582" cy="453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55576" y="559684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則</a:t>
            </a:r>
            <a:endParaRPr lang="zh-TW" altLang="en-US" sz="2400" dirty="0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22899"/>
              </p:ext>
            </p:extLst>
          </p:nvPr>
        </p:nvGraphicFramePr>
        <p:xfrm>
          <a:off x="1155684" y="5629073"/>
          <a:ext cx="2768243" cy="452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" name="Equation" r:id="rId17" imgW="1371600" imgH="228600" progId="Equation.DSMT4">
                  <p:embed/>
                </p:oleObj>
              </mc:Choice>
              <mc:Fallback>
                <p:oleObj name="Equation" r:id="rId17" imgW="1371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84" y="5629073"/>
                        <a:ext cx="2768243" cy="452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3923928" y="5689178"/>
            <a:ext cx="4147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為線性相依</a:t>
            </a:r>
            <a:r>
              <a:rPr lang="en-US" altLang="zh-TW" sz="2400" dirty="0"/>
              <a:t>(Linear Dependent)</a:t>
            </a:r>
            <a:endParaRPr lang="zh-TW" altLang="zh-TW" sz="2400" dirty="0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1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273552"/>
              </p:ext>
            </p:extLst>
          </p:nvPr>
        </p:nvGraphicFramePr>
        <p:xfrm>
          <a:off x="827583" y="1700808"/>
          <a:ext cx="4236107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3" name="Equation" r:id="rId3" imgW="1600200" imgH="762000" progId="Equation.DSMT4">
                  <p:embed/>
                </p:oleObj>
              </mc:Choice>
              <mc:Fallback>
                <p:oleObj name="Equation" r:id="rId3" imgW="1600200" imgH="762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700808"/>
                        <a:ext cx="4236107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24893"/>
              </p:ext>
            </p:extLst>
          </p:nvPr>
        </p:nvGraphicFramePr>
        <p:xfrm>
          <a:off x="899592" y="4077072"/>
          <a:ext cx="535305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5" imgW="2019240" imgH="634680" progId="Equation.DSMT4">
                  <p:embed/>
                </p:oleObj>
              </mc:Choice>
              <mc:Fallback>
                <p:oleObj name="Equation" r:id="rId5" imgW="201924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5353050" cy="169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71913"/>
              </p:ext>
            </p:extLst>
          </p:nvPr>
        </p:nvGraphicFramePr>
        <p:xfrm>
          <a:off x="899592" y="1700808"/>
          <a:ext cx="5748571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3" imgW="2349360" imgH="1854000" progId="Equation.DSMT4">
                  <p:embed/>
                </p:oleObj>
              </mc:Choice>
              <mc:Fallback>
                <p:oleObj name="Equation" r:id="rId3" imgW="2349360" imgH="18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5748571" cy="4536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46981"/>
              </p:ext>
            </p:extLst>
          </p:nvPr>
        </p:nvGraphicFramePr>
        <p:xfrm>
          <a:off x="971600" y="1628799"/>
          <a:ext cx="3168352" cy="510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3" imgW="1434960" imgH="2311200" progId="Equation.DSMT4">
                  <p:embed/>
                </p:oleObj>
              </mc:Choice>
              <mc:Fallback>
                <p:oleObj name="Equation" r:id="rId3" imgW="143496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628799"/>
                        <a:ext cx="3168352" cy="5103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61495"/>
              </p:ext>
            </p:extLst>
          </p:nvPr>
        </p:nvGraphicFramePr>
        <p:xfrm>
          <a:off x="1043608" y="1773238"/>
          <a:ext cx="44180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3" imgW="1777680" imgH="1320480" progId="Equation.DSMT4">
                  <p:embed/>
                </p:oleObj>
              </mc:Choice>
              <mc:Fallback>
                <p:oleObj name="Equation" r:id="rId3" imgW="1777680" imgH="1320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3238"/>
                        <a:ext cx="4418012" cy="331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90268"/>
              </p:ext>
            </p:extLst>
          </p:nvPr>
        </p:nvGraphicFramePr>
        <p:xfrm>
          <a:off x="1023491" y="1624224"/>
          <a:ext cx="6860877" cy="46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3" imgW="3136680" imgH="2108160" progId="Equation.DSMT4">
                  <p:embed/>
                </p:oleObj>
              </mc:Choice>
              <mc:Fallback>
                <p:oleObj name="Equation" r:id="rId3" imgW="3136680" imgH="2108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491" y="1624224"/>
                        <a:ext cx="6860877" cy="461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72816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*</a:t>
            </a:r>
            <a:r>
              <a:rPr lang="zh-TW" altLang="zh-TW" sz="2400" dirty="0"/>
              <a:t>注意 若是用</a:t>
            </a:r>
            <a:endParaRPr lang="zh-TW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94770"/>
              </p:ext>
            </p:extLst>
          </p:nvPr>
        </p:nvGraphicFramePr>
        <p:xfrm>
          <a:off x="2773951" y="1733115"/>
          <a:ext cx="2476413" cy="54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3" imgW="1079032" imgH="241195" progId="Equation.DSMT4">
                  <p:embed/>
                </p:oleObj>
              </mc:Choice>
              <mc:Fallback>
                <p:oleObj name="Equation" r:id="rId3" imgW="1079032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951" y="1733115"/>
                        <a:ext cx="2476413" cy="541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99364"/>
              </p:ext>
            </p:extLst>
          </p:nvPr>
        </p:nvGraphicFramePr>
        <p:xfrm>
          <a:off x="827853" y="2234480"/>
          <a:ext cx="5635612" cy="364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5" imgW="2349500" imgH="1524000" progId="Equation.DSMT4">
                  <p:embed/>
                </p:oleObj>
              </mc:Choice>
              <mc:Fallback>
                <p:oleObj name="Equation" r:id="rId5" imgW="2349500" imgH="152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53" y="2234480"/>
                        <a:ext cx="5635612" cy="3642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33497"/>
              </p:ext>
            </p:extLst>
          </p:nvPr>
        </p:nvGraphicFramePr>
        <p:xfrm>
          <a:off x="1274763" y="1700213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700213"/>
                        <a:ext cx="4368800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390029"/>
              </p:ext>
            </p:extLst>
          </p:nvPr>
        </p:nvGraphicFramePr>
        <p:xfrm>
          <a:off x="1273175" y="2230438"/>
          <a:ext cx="3214688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4" name="Equation" r:id="rId5" imgW="1650960" imgH="2336760" progId="Equation.DSMT4">
                  <p:embed/>
                </p:oleObj>
              </mc:Choice>
              <mc:Fallback>
                <p:oleObj name="Equation" r:id="rId5" imgW="1650960" imgH="2336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230438"/>
                        <a:ext cx="3214688" cy="4548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9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46594"/>
              </p:ext>
            </p:extLst>
          </p:nvPr>
        </p:nvGraphicFramePr>
        <p:xfrm>
          <a:off x="839788" y="1497013"/>
          <a:ext cx="4727575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3" imgW="2387520" imgH="2666880" progId="Equation.DSMT4">
                  <p:embed/>
                </p:oleObj>
              </mc:Choice>
              <mc:Fallback>
                <p:oleObj name="Equation" r:id="rId3" imgW="2387520" imgH="2666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497013"/>
                        <a:ext cx="4727575" cy="528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9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147927"/>
              </p:ext>
            </p:extLst>
          </p:nvPr>
        </p:nvGraphicFramePr>
        <p:xfrm>
          <a:off x="1115616" y="1700808"/>
          <a:ext cx="4608512" cy="175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3" imgW="1905000" imgH="736600" progId="Equation.DSMT4">
                  <p:embed/>
                </p:oleObj>
              </mc:Choice>
              <mc:Fallback>
                <p:oleObj name="Equation" r:id="rId3" imgW="19050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808"/>
                        <a:ext cx="4608512" cy="1758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63031"/>
              </p:ext>
            </p:extLst>
          </p:nvPr>
        </p:nvGraphicFramePr>
        <p:xfrm>
          <a:off x="1115616" y="3622049"/>
          <a:ext cx="6513590" cy="54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5" imgW="2705100" imgH="228600" progId="Equation.DSMT4">
                  <p:embed/>
                </p:oleObj>
              </mc:Choice>
              <mc:Fallback>
                <p:oleObj name="Equation" r:id="rId5" imgW="2705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622049"/>
                        <a:ext cx="6513590" cy="541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15970"/>
              </p:ext>
            </p:extLst>
          </p:nvPr>
        </p:nvGraphicFramePr>
        <p:xfrm>
          <a:off x="1163769" y="4210267"/>
          <a:ext cx="3768271" cy="238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7" imgW="1663560" imgH="1054080" progId="Equation.DSMT4">
                  <p:embed/>
                </p:oleObj>
              </mc:Choice>
              <mc:Fallback>
                <p:oleObj name="Equation" r:id="rId7" imgW="1663560" imgH="1054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769" y="4210267"/>
                        <a:ext cx="3768271" cy="2387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2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75338"/>
              </p:ext>
            </p:extLst>
          </p:nvPr>
        </p:nvGraphicFramePr>
        <p:xfrm>
          <a:off x="801688" y="1700213"/>
          <a:ext cx="5437187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3" imgW="2628720" imgH="2158920" progId="Equation.DSMT4">
                  <p:embed/>
                </p:oleObj>
              </mc:Choice>
              <mc:Fallback>
                <p:oleObj name="Equation" r:id="rId3" imgW="2628720" imgH="215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1688" y="1700213"/>
                        <a:ext cx="5437187" cy="446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050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2481"/>
              </p:ext>
            </p:extLst>
          </p:nvPr>
        </p:nvGraphicFramePr>
        <p:xfrm>
          <a:off x="1148845" y="1628799"/>
          <a:ext cx="3279139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Equation" r:id="rId3" imgW="1257300" imgH="228600" progId="Equation.DSMT4">
                  <p:embed/>
                </p:oleObj>
              </mc:Choice>
              <mc:Fallback>
                <p:oleObj name="Equation" r:id="rId3" imgW="12573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45" y="1628799"/>
                        <a:ext cx="3279139" cy="576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21191"/>
              </p:ext>
            </p:extLst>
          </p:nvPr>
        </p:nvGraphicFramePr>
        <p:xfrm>
          <a:off x="1212904" y="2234481"/>
          <a:ext cx="4511224" cy="112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tion" r:id="rId5" imgW="1841500" imgH="457200" progId="Equation.DSMT4">
                  <p:embed/>
                </p:oleObj>
              </mc:Choice>
              <mc:Fallback>
                <p:oleObj name="Equation" r:id="rId5" imgW="1841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904" y="2234481"/>
                        <a:ext cx="4511224" cy="1122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86336"/>
              </p:ext>
            </p:extLst>
          </p:nvPr>
        </p:nvGraphicFramePr>
        <p:xfrm>
          <a:off x="1187624" y="3590032"/>
          <a:ext cx="3698321" cy="55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7" imgW="1422400" imgH="215900" progId="Equation.DSMT4">
                  <p:embed/>
                </p:oleObj>
              </mc:Choice>
              <mc:Fallback>
                <p:oleObj name="Equation" r:id="rId7" imgW="14224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90032"/>
                        <a:ext cx="3698321" cy="559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2910"/>
              </p:ext>
            </p:extLst>
          </p:nvPr>
        </p:nvGraphicFramePr>
        <p:xfrm>
          <a:off x="1187624" y="4221088"/>
          <a:ext cx="4265361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9" imgW="2031840" imgH="1091880" progId="Equation.DSMT4">
                  <p:embed/>
                </p:oleObj>
              </mc:Choice>
              <mc:Fallback>
                <p:oleObj name="Equation" r:id="rId9" imgW="2031840" imgH="1091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4265361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106424"/>
              </p:ext>
            </p:extLst>
          </p:nvPr>
        </p:nvGraphicFramePr>
        <p:xfrm>
          <a:off x="827584" y="1700808"/>
          <a:ext cx="404405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1625600" imgH="1447800" progId="Equation.DSMT4">
                  <p:embed/>
                </p:oleObj>
              </mc:Choice>
              <mc:Fallback>
                <p:oleObj name="Equation" r:id="rId3" imgW="1625600" imgH="144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4044051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05384"/>
              </p:ext>
            </p:extLst>
          </p:nvPr>
        </p:nvGraphicFramePr>
        <p:xfrm>
          <a:off x="755576" y="1628800"/>
          <a:ext cx="5446189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3" imgW="2336760" imgH="1981080" progId="Equation.DSMT4">
                  <p:embed/>
                </p:oleObj>
              </mc:Choice>
              <mc:Fallback>
                <p:oleObj name="Equation" r:id="rId3" imgW="2336760" imgH="1981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28800"/>
                        <a:ext cx="5446189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Euler-Cauchy Differential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79654"/>
              </p:ext>
            </p:extLst>
          </p:nvPr>
        </p:nvGraphicFramePr>
        <p:xfrm>
          <a:off x="827584" y="1700808"/>
          <a:ext cx="5912236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3" imgW="2666880" imgH="1688760" progId="Equation.DSMT4">
                  <p:embed/>
                </p:oleObj>
              </mc:Choice>
              <mc:Fallback>
                <p:oleObj name="Equation" r:id="rId3" imgW="2666880" imgH="1688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5912236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Bernoulli </a:t>
            </a:r>
            <a:r>
              <a:rPr lang="en-US" altLang="zh-TW" dirty="0"/>
              <a:t>equation [</a:t>
            </a:r>
            <a:r>
              <a:rPr lang="zh-TW" altLang="zh-TW" dirty="0"/>
              <a:t>非線性</a:t>
            </a:r>
            <a:r>
              <a:rPr lang="en-US" altLang="zh-TW" dirty="0"/>
              <a:t>]</a:t>
            </a:r>
            <a:endParaRPr lang="zh-TW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42729"/>
              </p:ext>
            </p:extLst>
          </p:nvPr>
        </p:nvGraphicFramePr>
        <p:xfrm>
          <a:off x="889000" y="2205038"/>
          <a:ext cx="3000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3" imgW="1536480" imgH="253800" progId="Equation.DSMT4">
                  <p:embed/>
                </p:oleObj>
              </mc:Choice>
              <mc:Fallback>
                <p:oleObj name="Equation" r:id="rId3" imgW="15364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205038"/>
                        <a:ext cx="3000375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98811"/>
              </p:ext>
            </p:extLst>
          </p:nvPr>
        </p:nvGraphicFramePr>
        <p:xfrm>
          <a:off x="899592" y="2780927"/>
          <a:ext cx="4536504" cy="387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5" imgW="2260440" imgH="1930320" progId="Equation.DSMT4">
                  <p:embed/>
                </p:oleObj>
              </mc:Choice>
              <mc:Fallback>
                <p:oleObj name="Equation" r:id="rId5" imgW="226044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780927"/>
                        <a:ext cx="4536504" cy="387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701488"/>
              </p:ext>
            </p:extLst>
          </p:nvPr>
        </p:nvGraphicFramePr>
        <p:xfrm>
          <a:off x="684213" y="1628775"/>
          <a:ext cx="6951662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Equation" r:id="rId3" imgW="3340080" imgH="2184120" progId="Equation.DSMT4">
                  <p:embed/>
                </p:oleObj>
              </mc:Choice>
              <mc:Fallback>
                <p:oleObj name="Equation" r:id="rId3" imgW="3340080" imgH="2184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6951662" cy="456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2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8339"/>
              </p:ext>
            </p:extLst>
          </p:nvPr>
        </p:nvGraphicFramePr>
        <p:xfrm>
          <a:off x="1140569" y="2420888"/>
          <a:ext cx="4727575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3" imgW="2438280" imgH="2031840" progId="Equation.DSMT4">
                  <p:embed/>
                </p:oleObj>
              </mc:Choice>
              <mc:Fallback>
                <p:oleObj name="Equation" r:id="rId3" imgW="2438280" imgH="2031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569" y="2420888"/>
                        <a:ext cx="4727575" cy="3946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623288"/>
              </p:ext>
            </p:extLst>
          </p:nvPr>
        </p:nvGraphicFramePr>
        <p:xfrm>
          <a:off x="1189946" y="1484784"/>
          <a:ext cx="194189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5" imgW="965160" imgH="393480" progId="Equation.DSMT4">
                  <p:embed/>
                </p:oleObj>
              </mc:Choice>
              <mc:Fallback>
                <p:oleObj name="Equation" r:id="rId5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9946" y="1484784"/>
                        <a:ext cx="194189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非線性→線性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型式</a:t>
            </a:r>
            <a:r>
              <a:rPr lang="en-US" altLang="zh-TW" dirty="0"/>
              <a:t>(1)</a:t>
            </a:r>
            <a:endParaRPr lang="zh-TW" altLang="zh-TW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39496"/>
              </p:ext>
            </p:extLst>
          </p:nvPr>
        </p:nvGraphicFramePr>
        <p:xfrm>
          <a:off x="900113" y="3300413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3" imgW="1701720" imgH="1498320" progId="Equation.DSMT4">
                  <p:embed/>
                </p:oleObj>
              </mc:Choice>
              <mc:Fallback>
                <p:oleObj name="Equation" r:id="rId3" imgW="1701720" imgH="1498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00413"/>
                        <a:ext cx="3455987" cy="306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13195"/>
              </p:ext>
            </p:extLst>
          </p:nvPr>
        </p:nvGraphicFramePr>
        <p:xfrm>
          <a:off x="5554561" y="5589240"/>
          <a:ext cx="28338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5" imgW="1549080" imgH="393480" progId="Equation.DSMT4">
                  <p:embed/>
                </p:oleObj>
              </mc:Choice>
              <mc:Fallback>
                <p:oleObj name="Equation" r:id="rId5" imgW="1549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4561" y="5589240"/>
                        <a:ext cx="2833863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7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79033"/>
              </p:ext>
            </p:extLst>
          </p:nvPr>
        </p:nvGraphicFramePr>
        <p:xfrm>
          <a:off x="1160313" y="2492896"/>
          <a:ext cx="4995863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3" imgW="2286000" imgH="1587240" progId="Equation.DSMT4">
                  <p:embed/>
                </p:oleObj>
              </mc:Choice>
              <mc:Fallback>
                <p:oleObj name="Equation" r:id="rId3" imgW="2286000" imgH="1587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313" y="2492896"/>
                        <a:ext cx="4995863" cy="3475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63798"/>
              </p:ext>
            </p:extLst>
          </p:nvPr>
        </p:nvGraphicFramePr>
        <p:xfrm>
          <a:off x="1187624" y="1484784"/>
          <a:ext cx="331701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1484784"/>
                        <a:ext cx="331701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1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Bernoulli Equation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型式</a:t>
            </a:r>
            <a:r>
              <a:rPr lang="en-US" altLang="zh-TW" dirty="0"/>
              <a:t>(2)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Bernoulli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型式</a:t>
            </a:r>
            <a:r>
              <a:rPr lang="en-US" altLang="zh-TW" dirty="0"/>
              <a:t>(3)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Riccati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79636"/>
              </p:ext>
            </p:extLst>
          </p:nvPr>
        </p:nvGraphicFramePr>
        <p:xfrm>
          <a:off x="1224136" y="4118435"/>
          <a:ext cx="4499992" cy="233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Equation" r:id="rId3" imgW="2019300" imgH="1041400" progId="Equation.DSMT4">
                  <p:embed/>
                </p:oleObj>
              </mc:Choice>
              <mc:Fallback>
                <p:oleObj name="Equation" r:id="rId3" imgW="2019300" imgH="1041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36" y="4118435"/>
                        <a:ext cx="4499992" cy="2334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Pf: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144986"/>
              </p:ext>
            </p:extLst>
          </p:nvPr>
        </p:nvGraphicFramePr>
        <p:xfrm>
          <a:off x="899592" y="2234481"/>
          <a:ext cx="1152008" cy="45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3" imgW="571252" imgH="228501" progId="Equation.DSMT4">
                  <p:embed/>
                </p:oleObj>
              </mc:Choice>
              <mc:Fallback>
                <p:oleObj name="Equation" r:id="rId3" imgW="571252" imgH="22850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34481"/>
                        <a:ext cx="1152008" cy="453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326366"/>
              </p:ext>
            </p:extLst>
          </p:nvPr>
        </p:nvGraphicFramePr>
        <p:xfrm>
          <a:off x="899592" y="2708920"/>
          <a:ext cx="506266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5" imgW="2349500" imgH="901700" progId="Equation.DSMT4">
                  <p:embed/>
                </p:oleObj>
              </mc:Choice>
              <mc:Fallback>
                <p:oleObj name="Equation" r:id="rId5" imgW="2349500" imgH="901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5062662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84" y="486916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上述例子只有兩個函數容易判斷</a:t>
            </a:r>
            <a:endParaRPr lang="zh-TW" altLang="en-US" sz="24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870767"/>
              </p:ext>
            </p:extLst>
          </p:nvPr>
        </p:nvGraphicFramePr>
        <p:xfrm>
          <a:off x="5337864" y="4869160"/>
          <a:ext cx="818312" cy="47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7" imgW="393359" imgH="215713" progId="Equation.DSMT4">
                  <p:embed/>
                </p:oleObj>
              </mc:Choice>
              <mc:Fallback>
                <p:oleObj name="Equation" r:id="rId7" imgW="393359" imgH="2157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864" y="4869160"/>
                        <a:ext cx="818312" cy="470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90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72816"/>
            <a:ext cx="274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dirty="0"/>
              <a:t>Extend to n </a:t>
            </a:r>
            <a:r>
              <a:rPr lang="zh-TW" altLang="zh-TW" sz="2400" dirty="0"/>
              <a:t>個函數</a:t>
            </a:r>
            <a:r>
              <a:rPr lang="en-US" altLang="zh-TW" sz="2400" dirty="0"/>
              <a:t>?</a:t>
            </a:r>
            <a:endParaRPr lang="zh-TW" altLang="zh-TW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71818"/>
              </p:ext>
            </p:extLst>
          </p:nvPr>
        </p:nvGraphicFramePr>
        <p:xfrm>
          <a:off x="884341" y="2348880"/>
          <a:ext cx="581226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2501900" imgH="965200" progId="Equation.DSMT4">
                  <p:embed/>
                </p:oleObj>
              </mc:Choice>
              <mc:Fallback>
                <p:oleObj name="Equation" r:id="rId3" imgW="25019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41" y="2348880"/>
                        <a:ext cx="5812269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5013176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回顧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02733"/>
              </p:ext>
            </p:extLst>
          </p:nvPr>
        </p:nvGraphicFramePr>
        <p:xfrm>
          <a:off x="1746004" y="4693157"/>
          <a:ext cx="1850026" cy="110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774364" imgH="457002" progId="Equation.DSMT4">
                  <p:embed/>
                </p:oleObj>
              </mc:Choice>
              <mc:Fallback>
                <p:oleObj name="Equation" r:id="rId5" imgW="774364" imgH="4570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004" y="4693157"/>
                        <a:ext cx="1850026" cy="1101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46037"/>
              </p:ext>
            </p:extLst>
          </p:nvPr>
        </p:nvGraphicFramePr>
        <p:xfrm>
          <a:off x="827584" y="1844824"/>
          <a:ext cx="7928579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3771900" imgH="1397000" progId="Equation.DSMT4">
                  <p:embed/>
                </p:oleObj>
              </mc:Choice>
              <mc:Fallback>
                <p:oleObj name="Equation" r:id="rId3" imgW="3771900" imgH="1397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7928579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77281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上述聯立方程式之行列式為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03546"/>
              </p:ext>
            </p:extLst>
          </p:nvPr>
        </p:nvGraphicFramePr>
        <p:xfrm>
          <a:off x="845581" y="2420888"/>
          <a:ext cx="7686859" cy="226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3" imgW="3200400" imgH="939800" progId="Equation.DSMT4">
                  <p:embed/>
                </p:oleObj>
              </mc:Choice>
              <mc:Fallback>
                <p:oleObj name="Equation" r:id="rId3" imgW="3200400" imgH="9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81" y="2420888"/>
                        <a:ext cx="7686859" cy="2269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43915"/>
              </p:ext>
            </p:extLst>
          </p:nvPr>
        </p:nvGraphicFramePr>
        <p:xfrm>
          <a:off x="827584" y="1700808"/>
          <a:ext cx="5259301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2044700" imgH="1371600" progId="Equation.DSMT4">
                  <p:embed/>
                </p:oleObj>
              </mc:Choice>
              <mc:Fallback>
                <p:oleObj name="Equation" r:id="rId3" imgW="20447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5259301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Independent &amp; 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45471"/>
              </p:ext>
            </p:extLst>
          </p:nvPr>
        </p:nvGraphicFramePr>
        <p:xfrm>
          <a:off x="1152469" y="1646577"/>
          <a:ext cx="1331299" cy="55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69" y="1646577"/>
                        <a:ext cx="1331299" cy="558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7175"/>
              </p:ext>
            </p:extLst>
          </p:nvPr>
        </p:nvGraphicFramePr>
        <p:xfrm>
          <a:off x="1180831" y="2276872"/>
          <a:ext cx="411124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31" y="2276872"/>
                        <a:ext cx="4111249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62327"/>
              </p:ext>
            </p:extLst>
          </p:nvPr>
        </p:nvGraphicFramePr>
        <p:xfrm>
          <a:off x="1115616" y="3557346"/>
          <a:ext cx="1018731" cy="73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Equation" r:id="rId7" imgW="317362" imgH="228501" progId="Equation.DSMT4">
                  <p:embed/>
                </p:oleObj>
              </mc:Choice>
              <mc:Fallback>
                <p:oleObj name="Equation" r:id="rId7" imgW="31736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57346"/>
                        <a:ext cx="1018731" cy="73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58268"/>
              </p:ext>
            </p:extLst>
          </p:nvPr>
        </p:nvGraphicFramePr>
        <p:xfrm>
          <a:off x="1115616" y="4293096"/>
          <a:ext cx="5904656" cy="139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Equation" r:id="rId9" imgW="2070100" imgH="482600" progId="Equation.DSMT4">
                  <p:embed/>
                </p:oleObj>
              </mc:Choice>
              <mc:Fallback>
                <p:oleObj name="Equation" r:id="rId9" imgW="2070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5904656" cy="1390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5425-2BBD-431F-BCB0-D7D58F6964A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357</Words>
  <Application>Microsoft Office PowerPoint</Application>
  <PresentationFormat>如螢幕大小 (4:3)</PresentationFormat>
  <Paragraphs>158</Paragraphs>
  <Slides>38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2" baseType="lpstr">
      <vt:lpstr>Office 佈景主題</vt:lpstr>
      <vt:lpstr>1_Office 佈景主題</vt:lpstr>
      <vt:lpstr>Equation</vt:lpstr>
      <vt:lpstr>MathType 6.0 Equation</vt:lpstr>
      <vt:lpstr>Chapter 3. Higher-Order Differential Equations</vt:lpstr>
      <vt:lpstr>Linear Independent &amp; Dependent</vt:lpstr>
      <vt:lpstr>Linear Independent &amp; Dependent</vt:lpstr>
      <vt:lpstr>Linear Independent &amp; Dependent</vt:lpstr>
      <vt:lpstr>Linear Independent &amp; Dependent</vt:lpstr>
      <vt:lpstr>Linear Independent &amp; Dependent</vt:lpstr>
      <vt:lpstr>Linear Independent &amp; Dependent</vt:lpstr>
      <vt:lpstr>Linear Independent &amp; Dependent</vt:lpstr>
      <vt:lpstr>Linear Independent &amp; Dependent</vt:lpstr>
      <vt:lpstr>Linear Independent &amp; Dependent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Euler-Cauchy Differential Equations</vt:lpstr>
      <vt:lpstr>Bernoulli Equation</vt:lpstr>
      <vt:lpstr>Bernoulli Equation</vt:lpstr>
      <vt:lpstr>Bernoulli Equation</vt:lpstr>
      <vt:lpstr>Bernoulli Equation</vt:lpstr>
      <vt:lpstr>Bernoulli Equation</vt:lpstr>
      <vt:lpstr>Bernoulli Equation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YoScuba</dc:creator>
  <cp:lastModifiedBy>suecc</cp:lastModifiedBy>
  <cp:revision>68</cp:revision>
  <dcterms:created xsi:type="dcterms:W3CDTF">2012-10-02T05:20:25Z</dcterms:created>
  <dcterms:modified xsi:type="dcterms:W3CDTF">2014-10-11T15:34:38Z</dcterms:modified>
</cp:coreProperties>
</file>