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95" r:id="rId2"/>
    <p:sldId id="296" r:id="rId3"/>
    <p:sldId id="297" r:id="rId4"/>
    <p:sldId id="298" r:id="rId5"/>
    <p:sldId id="299" r:id="rId6"/>
    <p:sldId id="327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06" r:id="rId15"/>
    <p:sldId id="309" r:id="rId16"/>
    <p:sldId id="308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9" r:id="rId25"/>
    <p:sldId id="318" r:id="rId26"/>
    <p:sldId id="320" r:id="rId27"/>
    <p:sldId id="322" r:id="rId28"/>
    <p:sldId id="323" r:id="rId29"/>
    <p:sldId id="324" r:id="rId30"/>
    <p:sldId id="325" r:id="rId31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E875D8A-39A6-418A-959C-21DFC3E16AEE}" type="datetimeFigureOut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D913EF9-5598-4919-9BD6-2886BBC0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55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7DC-E910-462C-B369-699DC9E7FF6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5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EE1F-78FD-4564-9C70-07BAA0D6CBF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72E-E944-415F-8F58-1B8B9E659FB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5CA4-5D36-4F3C-827B-2E6D4D46EDE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9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FDA2-EF80-42A6-8D5F-1A5870522C4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1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F126-80FB-496F-881C-8D99E287C72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4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2F93-4DF2-4609-B898-7E6566CD061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1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B42B-96BD-4948-AC6F-4198384C06D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6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79BC-B142-44FF-B6C0-7E4F0A2D1C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5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EDDF-B076-41E1-B9CA-879521EB10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7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6B91-2D0E-4A8F-AA4B-6D29664CA79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5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FE88E-0AE8-4CC5-B5DC-9E96EC8AF1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3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png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3.</a:t>
            </a:r>
            <a:br>
              <a:rPr lang="en-US" altLang="zh-TW" dirty="0" smtClean="0"/>
            </a:br>
            <a:r>
              <a:rPr lang="en-US" altLang="zh-TW" dirty="0" smtClean="0"/>
              <a:t>Higher-Order Differential Equations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Chuan-Ching</a:t>
            </a:r>
            <a:r>
              <a:rPr lang="en-US" altLang="zh-TW" dirty="0" smtClean="0"/>
              <a:t> Sue</a:t>
            </a:r>
          </a:p>
          <a:p>
            <a:endParaRPr lang="en-US" altLang="zh-TW" sz="2000" dirty="0" smtClean="0"/>
          </a:p>
          <a:p>
            <a:r>
              <a:rPr lang="en-US" altLang="zh-TW" sz="1800" dirty="0"/>
              <a:t>Dept. of Computer Science and Information Engineering, </a:t>
            </a:r>
            <a:endParaRPr lang="en-US" altLang="zh-TW" sz="1800" dirty="0" smtClean="0"/>
          </a:p>
          <a:p>
            <a:r>
              <a:rPr lang="en-US" altLang="zh-TW" sz="1800" dirty="0" smtClean="0"/>
              <a:t>National </a:t>
            </a:r>
            <a:r>
              <a:rPr lang="en-US" altLang="zh-TW" sz="1800" dirty="0"/>
              <a:t>Cheng Kung University</a:t>
            </a:r>
            <a:endParaRPr lang="zh-TW" altLang="en-US" sz="1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Review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934882"/>
              </p:ext>
            </p:extLst>
          </p:nvPr>
        </p:nvGraphicFramePr>
        <p:xfrm>
          <a:off x="1043608" y="1124745"/>
          <a:ext cx="2593628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7" name="Equation" r:id="rId3" imgW="1676400" imgH="2044700" progId="Equation.DSMT4">
                  <p:embed/>
                </p:oleObj>
              </mc:Choice>
              <mc:Fallback>
                <p:oleObj name="Equation" r:id="rId3" imgW="1676400" imgH="2044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124745"/>
                        <a:ext cx="2593628" cy="31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45892"/>
              </p:ext>
            </p:extLst>
          </p:nvPr>
        </p:nvGraphicFramePr>
        <p:xfrm>
          <a:off x="1043608" y="4365104"/>
          <a:ext cx="2448272" cy="1836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8" name="Equation" r:id="rId5" imgW="1524000" imgH="1143000" progId="Equation.DSMT4">
                  <p:embed/>
                </p:oleObj>
              </mc:Choice>
              <mc:Fallback>
                <p:oleObj name="Equation" r:id="rId5" imgW="1524000" imgH="1143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365104"/>
                        <a:ext cx="2448272" cy="18362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9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Review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495301"/>
              </p:ext>
            </p:extLst>
          </p:nvPr>
        </p:nvGraphicFramePr>
        <p:xfrm>
          <a:off x="1078135" y="1340768"/>
          <a:ext cx="5726113" cy="461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name="Equation" r:id="rId3" imgW="3403440" imgH="2743200" progId="Equation.DSMT4">
                  <p:embed/>
                </p:oleObj>
              </mc:Choice>
              <mc:Fallback>
                <p:oleObj name="Equation" r:id="rId3" imgW="3403440" imgH="274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135" y="1340768"/>
                        <a:ext cx="5726113" cy="4613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9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Review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773242"/>
              </p:ext>
            </p:extLst>
          </p:nvPr>
        </p:nvGraphicFramePr>
        <p:xfrm>
          <a:off x="1115616" y="1412775"/>
          <a:ext cx="3968477" cy="4884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3" name="Equation" r:id="rId3" imgW="2603500" imgH="3200400" progId="Equation.DSMT4">
                  <p:embed/>
                </p:oleObj>
              </mc:Choice>
              <mc:Fallback>
                <p:oleObj name="Equation" r:id="rId3" imgW="2603500" imgH="3200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412775"/>
                        <a:ext cx="3968477" cy="48842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40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09675"/>
              </p:ext>
            </p:extLst>
          </p:nvPr>
        </p:nvGraphicFramePr>
        <p:xfrm>
          <a:off x="1475656" y="2204863"/>
          <a:ext cx="6696744" cy="3825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5" name="Equation" r:id="rId3" imgW="3632040" imgH="2082600" progId="Equation.DSMT4">
                  <p:embed/>
                </p:oleObj>
              </mc:Choice>
              <mc:Fallback>
                <p:oleObj name="Equation" r:id="rId3" imgW="3632040" imgH="20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04863"/>
                        <a:ext cx="6696744" cy="3825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98680"/>
              </p:ext>
            </p:extLst>
          </p:nvPr>
        </p:nvGraphicFramePr>
        <p:xfrm>
          <a:off x="1475655" y="1661182"/>
          <a:ext cx="4176465" cy="543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6" name="Equation" r:id="rId5" imgW="2145960" imgH="279360" progId="Equation.DSMT4">
                  <p:embed/>
                </p:oleObj>
              </mc:Choice>
              <mc:Fallback>
                <p:oleObj name="Equation" r:id="rId5" imgW="2145960" imgH="279360" progId="Equation.DSMT4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5" y="1661182"/>
                        <a:ext cx="4176465" cy="543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22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Review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95686"/>
              </p:ext>
            </p:extLst>
          </p:nvPr>
        </p:nvGraphicFramePr>
        <p:xfrm>
          <a:off x="1475656" y="1651519"/>
          <a:ext cx="5256584" cy="3001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7" name="Equation" r:id="rId3" imgW="2971800" imgH="1701720" progId="Equation.DSMT4">
                  <p:embed/>
                </p:oleObj>
              </mc:Choice>
              <mc:Fallback>
                <p:oleObj name="Equation" r:id="rId3" imgW="2971800" imgH="1701720" progId="Equation.DSMT4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651519"/>
                        <a:ext cx="5256584" cy="3001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5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§ </a:t>
            </a:r>
            <a:r>
              <a:rPr lang="en-US" altLang="zh-TW" dirty="0"/>
              <a:t>2.2</a:t>
            </a:r>
            <a:r>
              <a:rPr lang="zh-TW" altLang="zh-TW" dirty="0"/>
              <a:t>分離變數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zh-TW" altLang="zh-TW" dirty="0" smtClean="0"/>
              <a:t>例</a:t>
            </a:r>
            <a:r>
              <a:rPr lang="en-US" altLang="zh-TW" dirty="0" smtClean="0"/>
              <a:t>4</a:t>
            </a:r>
            <a:r>
              <a:rPr lang="zh-TW" altLang="zh-TW" dirty="0" smtClean="0"/>
              <a:t>：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922064"/>
              </p:ext>
            </p:extLst>
          </p:nvPr>
        </p:nvGraphicFramePr>
        <p:xfrm>
          <a:off x="1835697" y="2060848"/>
          <a:ext cx="3672407" cy="839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3" name="Equation" r:id="rId3" imgW="1726920" imgH="393480" progId="Equation.DSMT4">
                  <p:embed/>
                </p:oleObj>
              </mc:Choice>
              <mc:Fallback>
                <p:oleObj name="Equation" r:id="rId3" imgW="172692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7" y="2060848"/>
                        <a:ext cx="3672407" cy="8399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747335"/>
              </p:ext>
            </p:extLst>
          </p:nvPr>
        </p:nvGraphicFramePr>
        <p:xfrm>
          <a:off x="1817688" y="2781300"/>
          <a:ext cx="5000625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4" name="Equation" r:id="rId5" imgW="2247840" imgH="1320480" progId="Equation.DSMT4">
                  <p:embed/>
                </p:oleObj>
              </mc:Choice>
              <mc:Fallback>
                <p:oleObj name="Equation" r:id="rId5" imgW="2247840" imgH="1320480" progId="Equation.DSMT4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781300"/>
                        <a:ext cx="5000625" cy="295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5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Review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196033"/>
              </p:ext>
            </p:extLst>
          </p:nvPr>
        </p:nvGraphicFramePr>
        <p:xfrm>
          <a:off x="1835696" y="1556792"/>
          <a:ext cx="6840760" cy="4700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7" name="Equation" r:id="rId3" imgW="3454200" imgH="2361960" progId="Equation.DSMT4">
                  <p:embed/>
                </p:oleObj>
              </mc:Choice>
              <mc:Fallback>
                <p:oleObj name="Equation" r:id="rId3" imgW="3454200" imgH="2361960" progId="Equation.DSMT4">
                  <p:embed/>
                  <p:pic>
                    <p:nvPicPr>
                      <p:cNvPr id="0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556792"/>
                        <a:ext cx="6840760" cy="4700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4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§</a:t>
            </a:r>
            <a:r>
              <a:rPr lang="en-US" altLang="zh-TW" dirty="0"/>
              <a:t> 2.3</a:t>
            </a:r>
            <a:r>
              <a:rPr lang="zh-TW" altLang="zh-TW" dirty="0"/>
              <a:t>線性微分方程式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zh-TW" altLang="zh-TW" dirty="0" smtClean="0"/>
              <a:t>例</a:t>
            </a:r>
            <a:r>
              <a:rPr lang="en-US" altLang="zh-TW" dirty="0" smtClean="0"/>
              <a:t>1</a:t>
            </a:r>
            <a:r>
              <a:rPr lang="zh-TW" altLang="zh-TW" dirty="0" smtClean="0"/>
              <a:t>：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32959"/>
              </p:ext>
            </p:extLst>
          </p:nvPr>
        </p:nvGraphicFramePr>
        <p:xfrm>
          <a:off x="1891701" y="2132856"/>
          <a:ext cx="2992333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8" name="Equation" r:id="rId3" imgW="1422400" imgH="1524000" progId="Equation.DSMT4">
                  <p:embed/>
                </p:oleObj>
              </mc:Choice>
              <mc:Fallback>
                <p:oleObj name="Equation" r:id="rId3" imgW="1422400" imgH="1524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701" y="2132856"/>
                        <a:ext cx="2992333" cy="31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71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zh-TW" altLang="zh-TW" dirty="0" smtClean="0"/>
              <a:t>例</a:t>
            </a:r>
            <a:r>
              <a:rPr lang="en-US" altLang="zh-TW" dirty="0"/>
              <a:t>2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endParaRPr lang="zh-TW" altLang="zh-TW" dirty="0" smtClean="0"/>
          </a:p>
          <a:p>
            <a:pPr marL="0" indent="0">
              <a:buNone/>
            </a:pP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137512"/>
              </p:ext>
            </p:extLst>
          </p:nvPr>
        </p:nvGraphicFramePr>
        <p:xfrm>
          <a:off x="1835696" y="1484784"/>
          <a:ext cx="5472608" cy="267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1" name="Equation" r:id="rId3" imgW="2578100" imgH="1270000" progId="Equation.DSMT4">
                  <p:embed/>
                </p:oleObj>
              </mc:Choice>
              <mc:Fallback>
                <p:oleObj name="Equation" r:id="rId3" imgW="2578100" imgH="1270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484784"/>
                        <a:ext cx="5472608" cy="267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409507"/>
              </p:ext>
            </p:extLst>
          </p:nvPr>
        </p:nvGraphicFramePr>
        <p:xfrm>
          <a:off x="1860550" y="4149725"/>
          <a:ext cx="578485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2" name="Equation" r:id="rId5" imgW="2882880" imgH="1206360" progId="Equation.DSMT4">
                  <p:embed/>
                </p:oleObj>
              </mc:Choice>
              <mc:Fallback>
                <p:oleObj name="Equation" r:id="rId5" imgW="2882880" imgH="1206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4149725"/>
                        <a:ext cx="5784850" cy="244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內容版面配置區 2"/>
          <p:cNvSpPr txBox="1">
            <a:spLocks/>
          </p:cNvSpPr>
          <p:nvPr/>
        </p:nvSpPr>
        <p:spPr>
          <a:xfrm>
            <a:off x="467544" y="42210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TW" altLang="en-US" dirty="0" smtClean="0"/>
              <a:t>    </a:t>
            </a:r>
            <a:r>
              <a:rPr lang="zh-TW" altLang="zh-TW" dirty="0" smtClean="0"/>
              <a:t>例</a:t>
            </a:r>
            <a:r>
              <a:rPr lang="en-US" altLang="zh-TW" dirty="0" smtClean="0"/>
              <a:t>3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r>
              <a:rPr lang="zh-TW" altLang="en-US" dirty="0" smtClean="0"/>
              <a:t>    </a:t>
            </a:r>
            <a:endParaRPr lang="zh-TW" altLang="zh-TW" dirty="0" smtClean="0"/>
          </a:p>
          <a:p>
            <a:pPr marL="0" indent="0">
              <a:buFont typeface="Arial" pitchFamily="34" charset="0"/>
              <a:buNone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6615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§</a:t>
            </a:r>
            <a:r>
              <a:rPr lang="en-US" altLang="zh-TW" dirty="0"/>
              <a:t> 2.4</a:t>
            </a:r>
            <a:r>
              <a:rPr lang="zh-TW" altLang="zh-TW" dirty="0"/>
              <a:t>正合方程式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zh-TW" altLang="zh-TW" dirty="0" smtClean="0"/>
              <a:t>例</a:t>
            </a:r>
            <a:r>
              <a:rPr lang="en-US" altLang="zh-TW" dirty="0" smtClean="0"/>
              <a:t>1</a:t>
            </a:r>
            <a:r>
              <a:rPr lang="zh-TW" altLang="zh-TW" dirty="0" smtClean="0"/>
              <a:t>：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489104"/>
              </p:ext>
            </p:extLst>
          </p:nvPr>
        </p:nvGraphicFramePr>
        <p:xfrm>
          <a:off x="1907704" y="2204865"/>
          <a:ext cx="5203779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Equation" r:id="rId3" imgW="2108200" imgH="1397000" progId="Equation.DSMT4">
                  <p:embed/>
                </p:oleObj>
              </mc:Choice>
              <mc:Fallback>
                <p:oleObj name="Equation" r:id="rId3" imgW="2108200" imgH="1397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204865"/>
                        <a:ext cx="5203779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31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Bernoulli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TW" dirty="0" smtClean="0"/>
              <a:t>‧</a:t>
            </a:r>
            <a:r>
              <a:rPr lang="zh-TW" altLang="zh-TW" dirty="0" smtClean="0"/>
              <a:t>非線性→線性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2400" dirty="0" smtClean="0"/>
              <a:t>         </a:t>
            </a:r>
            <a:r>
              <a:rPr lang="zh-TW" altLang="zh-TW" dirty="0" smtClean="0"/>
              <a:t>型式</a:t>
            </a:r>
            <a:r>
              <a:rPr lang="en-US" altLang="zh-TW" dirty="0"/>
              <a:t>(1)</a:t>
            </a:r>
            <a:endParaRPr lang="zh-TW" altLang="zh-TW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425032"/>
              </p:ext>
            </p:extLst>
          </p:nvPr>
        </p:nvGraphicFramePr>
        <p:xfrm>
          <a:off x="1176338" y="2816225"/>
          <a:ext cx="3336925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" name="Equation" r:id="rId3" imgW="1714320" imgH="1930320" progId="Equation.DSMT4">
                  <p:embed/>
                </p:oleObj>
              </mc:Choice>
              <mc:Fallback>
                <p:oleObj name="Equation" r:id="rId3" imgW="1714320" imgH="19303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816225"/>
                        <a:ext cx="3336925" cy="3784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8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zh-TW" altLang="zh-TW" dirty="0" smtClean="0"/>
              <a:t>例</a:t>
            </a:r>
            <a:r>
              <a:rPr lang="en-US" altLang="zh-TW" dirty="0" smtClean="0"/>
              <a:t>4</a:t>
            </a:r>
            <a:r>
              <a:rPr lang="zh-TW" altLang="zh-TW" dirty="0" smtClean="0"/>
              <a:t>：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153779"/>
              </p:ext>
            </p:extLst>
          </p:nvPr>
        </p:nvGraphicFramePr>
        <p:xfrm>
          <a:off x="1907704" y="1556792"/>
          <a:ext cx="4248472" cy="451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Equation" r:id="rId3" imgW="1815840" imgH="1930320" progId="Equation.DSMT4">
                  <p:embed/>
                </p:oleObj>
              </mc:Choice>
              <mc:Fallback>
                <p:oleObj name="Equation" r:id="rId3" imgW="1815840" imgH="1930320" progId="Equation.DSMT4">
                  <p:embed/>
                  <p:pic>
                    <p:nvPicPr>
                      <p:cNvPr id="0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556792"/>
                        <a:ext cx="4248472" cy="451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91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600721"/>
              </p:ext>
            </p:extLst>
          </p:nvPr>
        </p:nvGraphicFramePr>
        <p:xfrm>
          <a:off x="1907703" y="1611518"/>
          <a:ext cx="6724747" cy="484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Equation" r:id="rId3" imgW="2997000" imgH="2158920" progId="Equation.DSMT4">
                  <p:embed/>
                </p:oleObj>
              </mc:Choice>
              <mc:Fallback>
                <p:oleObj name="Equation" r:id="rId3" imgW="2997000" imgH="2158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3" y="1611518"/>
                        <a:ext cx="6724747" cy="48418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95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§</a:t>
            </a:r>
            <a:r>
              <a:rPr lang="en-US" altLang="zh-TW" dirty="0"/>
              <a:t> 2.5</a:t>
            </a:r>
            <a:r>
              <a:rPr lang="zh-TW" altLang="zh-TW" dirty="0"/>
              <a:t>取代法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zh-TW" altLang="zh-TW" dirty="0" smtClean="0"/>
              <a:t>例</a:t>
            </a:r>
            <a:r>
              <a:rPr lang="en-US" altLang="zh-TW" dirty="0" smtClean="0"/>
              <a:t>1</a:t>
            </a:r>
            <a:r>
              <a:rPr lang="zh-TW" altLang="zh-TW" dirty="0" smtClean="0"/>
              <a:t>：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160701"/>
              </p:ext>
            </p:extLst>
          </p:nvPr>
        </p:nvGraphicFramePr>
        <p:xfrm>
          <a:off x="1979712" y="2276871"/>
          <a:ext cx="4830228" cy="4392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1" name="Equation" r:id="rId3" imgW="2730500" imgH="2489200" progId="Equation.DSMT4">
                  <p:embed/>
                </p:oleObj>
              </mc:Choice>
              <mc:Fallback>
                <p:oleObj name="Equation" r:id="rId3" imgW="2730500" imgH="2489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276871"/>
                        <a:ext cx="4830228" cy="43924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48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772904"/>
              </p:ext>
            </p:extLst>
          </p:nvPr>
        </p:nvGraphicFramePr>
        <p:xfrm>
          <a:off x="1835696" y="1268760"/>
          <a:ext cx="3514725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8" name="Equation" r:id="rId3" imgW="1701720" imgH="1892160" progId="Equation.DSMT4">
                  <p:embed/>
                </p:oleObj>
              </mc:Choice>
              <mc:Fallback>
                <p:oleObj name="Equation" r:id="rId3" imgW="1701720" imgH="1892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268760"/>
                        <a:ext cx="3514725" cy="3914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4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388705"/>
              </p:ext>
            </p:extLst>
          </p:nvPr>
        </p:nvGraphicFramePr>
        <p:xfrm>
          <a:off x="1763688" y="980728"/>
          <a:ext cx="3370263" cy="453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4" name="Equation" r:id="rId3" imgW="1663560" imgH="2234880" progId="Equation.DSMT4">
                  <p:embed/>
                </p:oleObj>
              </mc:Choice>
              <mc:Fallback>
                <p:oleObj name="Equation" r:id="rId3" imgW="1663560" imgH="223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980728"/>
                        <a:ext cx="3370263" cy="453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31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P.D.E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zh-TW" altLang="zh-TW" dirty="0" smtClean="0"/>
              <a:t>例：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202256"/>
              </p:ext>
            </p:extLst>
          </p:nvPr>
        </p:nvGraphicFramePr>
        <p:xfrm>
          <a:off x="1763688" y="2204864"/>
          <a:ext cx="4752528" cy="453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7" name="Equation" r:id="rId3" imgW="3200400" imgH="3048000" progId="Equation.DSMT4">
                  <p:embed/>
                </p:oleObj>
              </mc:Choice>
              <mc:Fallback>
                <p:oleObj name="Equation" r:id="rId3" imgW="3200400" imgH="304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204864"/>
                        <a:ext cx="4752528" cy="4532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54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442305"/>
              </p:ext>
            </p:extLst>
          </p:nvPr>
        </p:nvGraphicFramePr>
        <p:xfrm>
          <a:off x="1763688" y="1546790"/>
          <a:ext cx="2520280" cy="519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name="Equation" r:id="rId3" imgW="1447800" imgH="2984500" progId="Equation.DSMT4">
                  <p:embed/>
                </p:oleObj>
              </mc:Choice>
              <mc:Fallback>
                <p:oleObj name="Equation" r:id="rId3" imgW="1447800" imgH="2984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546790"/>
                        <a:ext cx="2520280" cy="51945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4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Chap3</a:t>
            </a:r>
            <a:endParaRPr lang="zh-TW" altLang="zh-TW" dirty="0"/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zh-TW" altLang="zh-TW" dirty="0" smtClean="0"/>
              <a:t> </a:t>
            </a:r>
            <a:r>
              <a:rPr lang="zh-TW" altLang="zh-TW" dirty="0"/>
              <a:t>常</a:t>
            </a:r>
            <a:r>
              <a:rPr lang="en-US" altLang="zh-TW" dirty="0" smtClean="0"/>
              <a:t>O.D.E</a:t>
            </a:r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 </a:t>
            </a:r>
            <a:r>
              <a:rPr lang="zh-TW" altLang="zh-TW" dirty="0" smtClean="0"/>
              <a:t>法</a:t>
            </a:r>
            <a:r>
              <a:rPr lang="zh-TW" altLang="zh-TW" dirty="0"/>
              <a:t>一</a:t>
            </a:r>
            <a:r>
              <a:rPr lang="en-US" altLang="zh-TW" dirty="0"/>
              <a:t>U.C   3-3, 3-4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zh-TW" altLang="en-US" dirty="0" smtClean="0"/>
              <a:t>  </a:t>
            </a:r>
            <a:r>
              <a:rPr lang="en-US" altLang="zh-TW" dirty="0" smtClean="0"/>
              <a:t>  </a:t>
            </a:r>
            <a:r>
              <a:rPr lang="zh-TW" altLang="zh-TW" dirty="0"/>
              <a:t>法二</a:t>
            </a:r>
            <a:r>
              <a:rPr lang="en-US" altLang="zh-TW" dirty="0"/>
              <a:t>R.O.   </a:t>
            </a:r>
            <a:r>
              <a:rPr lang="zh-TW" altLang="zh-TW" dirty="0"/>
              <a:t>補充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zh-TW" altLang="zh-TW" dirty="0"/>
              <a:t>法三</a:t>
            </a:r>
            <a:r>
              <a:rPr lang="en-US" altLang="zh-TW" dirty="0"/>
              <a:t>D.D.   </a:t>
            </a:r>
            <a:r>
              <a:rPr lang="zh-TW" altLang="zh-TW" dirty="0"/>
              <a:t>補充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zh-TW" altLang="zh-TW" dirty="0"/>
              <a:t>法四</a:t>
            </a:r>
            <a:r>
              <a:rPr lang="en-US" altLang="zh-TW" dirty="0"/>
              <a:t>VV    3-5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75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3-3:</a:t>
            </a:r>
          </a:p>
          <a:p>
            <a:pPr marL="0" lv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例</a:t>
            </a:r>
            <a:r>
              <a:rPr lang="en-US" altLang="zh-TW" dirty="0" smtClean="0"/>
              <a:t>9:</a:t>
            </a: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461752"/>
              </p:ext>
            </p:extLst>
          </p:nvPr>
        </p:nvGraphicFramePr>
        <p:xfrm>
          <a:off x="2051050" y="2262188"/>
          <a:ext cx="324167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3" name="Equation" r:id="rId3" imgW="1841500" imgH="990600" progId="Equation.DSMT4">
                  <p:embed/>
                </p:oleObj>
              </mc:Choice>
              <mc:Fallback>
                <p:oleObj name="Equation" r:id="rId3" imgW="1841500" imgH="99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62188"/>
                        <a:ext cx="3241675" cy="174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960801"/>
              </p:ext>
            </p:extLst>
          </p:nvPr>
        </p:nvGraphicFramePr>
        <p:xfrm>
          <a:off x="2051720" y="4077072"/>
          <a:ext cx="4669234" cy="2492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4" name="Equation" r:id="rId5" imgW="3162300" imgH="1689100" progId="Equation.DSMT4">
                  <p:embed/>
                </p:oleObj>
              </mc:Choice>
              <mc:Fallback>
                <p:oleObj name="Equation" r:id="rId5" imgW="3162300" imgH="168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077072"/>
                        <a:ext cx="4669234" cy="24928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9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680738"/>
              </p:ext>
            </p:extLst>
          </p:nvPr>
        </p:nvGraphicFramePr>
        <p:xfrm>
          <a:off x="1954213" y="1757834"/>
          <a:ext cx="5757862" cy="433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name="Equation" r:id="rId3" imgW="3301920" imgH="2489040" progId="Equation.DSMT4">
                  <p:embed/>
                </p:oleObj>
              </mc:Choice>
              <mc:Fallback>
                <p:oleObj name="Equation" r:id="rId3" imgW="3301920" imgH="248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1757834"/>
                        <a:ext cx="5757862" cy="4335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14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Bernoulli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277102"/>
              </p:ext>
            </p:extLst>
          </p:nvPr>
        </p:nvGraphicFramePr>
        <p:xfrm>
          <a:off x="996950" y="2212975"/>
          <a:ext cx="4543425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" name="Equation" r:id="rId3" imgW="2286000" imgH="1587240" progId="Equation.DSMT4">
                  <p:embed/>
                </p:oleObj>
              </mc:Choice>
              <mc:Fallback>
                <p:oleObj name="Equation" r:id="rId3" imgW="2286000" imgH="1587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212975"/>
                        <a:ext cx="4543425" cy="3160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389097" y="324433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097" y="3244334"/>
                <a:ext cx="36580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568578"/>
              </p:ext>
            </p:extLst>
          </p:nvPr>
        </p:nvGraphicFramePr>
        <p:xfrm>
          <a:off x="1113225" y="1578640"/>
          <a:ext cx="2954719" cy="77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9" name="Equation" r:id="rId6" imgW="1511280" imgH="393480" progId="Equation.DSMT4">
                  <p:embed/>
                </p:oleObj>
              </mc:Choice>
              <mc:Fallback>
                <p:oleObj name="Equation" r:id="rId6" imgW="1511280" imgH="393480" progId="Equation.DSMT4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225" y="1578640"/>
                        <a:ext cx="2954719" cy="77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4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443887"/>
              </p:ext>
            </p:extLst>
          </p:nvPr>
        </p:nvGraphicFramePr>
        <p:xfrm>
          <a:off x="1955725" y="1700808"/>
          <a:ext cx="4056435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Equation" r:id="rId3" imgW="2082600" imgH="1701720" progId="Equation.DSMT4">
                  <p:embed/>
                </p:oleObj>
              </mc:Choice>
              <mc:Fallback>
                <p:oleObj name="Equation" r:id="rId3" imgW="2082600" imgH="1701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725" y="1700808"/>
                        <a:ext cx="4056435" cy="3312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Bernoulli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zh-TW" altLang="zh-TW" dirty="0" smtClean="0"/>
              <a:t>型式</a:t>
            </a:r>
            <a:r>
              <a:rPr lang="en-US" altLang="zh-TW" dirty="0"/>
              <a:t>(2)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smtClean="0"/>
              <a:t>          Bernoulli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zh-TW" altLang="zh-TW" dirty="0" smtClean="0"/>
              <a:t>型式</a:t>
            </a:r>
            <a:r>
              <a:rPr lang="en-US" altLang="zh-TW" dirty="0"/>
              <a:t>(3)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Riccati</a:t>
            </a:r>
            <a:endParaRPr lang="zh-TW" altLang="zh-TW" dirty="0"/>
          </a:p>
          <a:p>
            <a:pPr marL="0" indent="0">
              <a:buNone/>
            </a:pPr>
            <a:endParaRPr lang="zh-TW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547426"/>
              </p:ext>
            </p:extLst>
          </p:nvPr>
        </p:nvGraphicFramePr>
        <p:xfrm>
          <a:off x="1475656" y="3933055"/>
          <a:ext cx="4320480" cy="2241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1" name="Equation" r:id="rId3" imgW="2019300" imgH="1041400" progId="Equation.DSMT4">
                  <p:embed/>
                </p:oleObj>
              </mc:Choice>
              <mc:Fallback>
                <p:oleObj name="Equation" r:id="rId3" imgW="2019300" imgH="1041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933055"/>
                        <a:ext cx="4320480" cy="2241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4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Bernoulli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929474"/>
              </p:ext>
            </p:extLst>
          </p:nvPr>
        </p:nvGraphicFramePr>
        <p:xfrm>
          <a:off x="1475656" y="2187574"/>
          <a:ext cx="4968552" cy="44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3" name="Equation" r:id="rId3" imgW="2489040" imgH="2234880" progId="Equation.DSMT4">
                  <p:embed/>
                </p:oleObj>
              </mc:Choice>
              <mc:Fallback>
                <p:oleObj name="Equation" r:id="rId3" imgW="2489040" imgH="22348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187574"/>
                        <a:ext cx="4968552" cy="447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384704"/>
              </p:ext>
            </p:extLst>
          </p:nvPr>
        </p:nvGraphicFramePr>
        <p:xfrm>
          <a:off x="1475656" y="1640600"/>
          <a:ext cx="3879932" cy="492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4" name="Equation" r:id="rId5" imgW="1803240" imgH="228600" progId="Equation.DSMT4">
                  <p:embed/>
                </p:oleObj>
              </mc:Choice>
              <mc:Fallback>
                <p:oleObj name="Equation" r:id="rId5" imgW="1803240" imgH="228600" progId="Equation.DSMT4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640600"/>
                        <a:ext cx="3879932" cy="492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4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Review</a:t>
            </a:r>
            <a:endParaRPr lang="en-US" altLang="zh-TW" dirty="0" smtClean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Chuan-Ching</a:t>
            </a:r>
            <a:r>
              <a:rPr lang="en-US" altLang="zh-TW" dirty="0" smtClean="0"/>
              <a:t> Sue</a:t>
            </a:r>
          </a:p>
          <a:p>
            <a:endParaRPr lang="en-US" altLang="zh-TW" sz="2000" dirty="0" smtClean="0"/>
          </a:p>
          <a:p>
            <a:r>
              <a:rPr lang="en-US" altLang="zh-TW" sz="1800" dirty="0"/>
              <a:t>Dept. of Computer Science and Information Engineering</a:t>
            </a:r>
            <a:r>
              <a:rPr lang="en-US" altLang="zh-TW" sz="1800"/>
              <a:t>, </a:t>
            </a:r>
            <a:endParaRPr lang="en-US" altLang="zh-TW" sz="1800" smtClean="0"/>
          </a:p>
          <a:p>
            <a:r>
              <a:rPr lang="en-US" altLang="zh-TW" sz="1800" smtClean="0"/>
              <a:t>National </a:t>
            </a:r>
            <a:r>
              <a:rPr lang="en-US" altLang="zh-TW" sz="1800" dirty="0"/>
              <a:t>Cheng Kung University</a:t>
            </a:r>
            <a:endParaRPr lang="zh-TW" altLang="en-US" sz="1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6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Review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598825"/>
              </p:ext>
            </p:extLst>
          </p:nvPr>
        </p:nvGraphicFramePr>
        <p:xfrm>
          <a:off x="1116013" y="1484784"/>
          <a:ext cx="7410298" cy="4856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2" name="Equation" r:id="rId3" imgW="4457520" imgH="2920680" progId="Equation.DSMT4">
                  <p:embed/>
                </p:oleObj>
              </mc:Choice>
              <mc:Fallback>
                <p:oleObj name="Equation" r:id="rId3" imgW="4457520" imgH="29206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84784"/>
                        <a:ext cx="7410298" cy="48568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0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Review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017512"/>
              </p:ext>
            </p:extLst>
          </p:nvPr>
        </p:nvGraphicFramePr>
        <p:xfrm>
          <a:off x="1115616" y="1340768"/>
          <a:ext cx="4278973" cy="518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9" name="Equation" r:id="rId3" imgW="2400120" imgH="2908080" progId="Equation.DSMT4">
                  <p:embed/>
                </p:oleObj>
              </mc:Choice>
              <mc:Fallback>
                <p:oleObj name="Equation" r:id="rId3" imgW="2400120" imgH="2908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340768"/>
                        <a:ext cx="4278973" cy="5184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9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Review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026996"/>
              </p:ext>
            </p:extLst>
          </p:nvPr>
        </p:nvGraphicFramePr>
        <p:xfrm>
          <a:off x="1116013" y="1089025"/>
          <a:ext cx="46085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3" name="Equation" r:id="rId3" imgW="2755800" imgH="2070000" progId="Equation.DSMT4">
                  <p:embed/>
                </p:oleObj>
              </mc:Choice>
              <mc:Fallback>
                <p:oleObj name="Equation" r:id="rId3" imgW="2755800" imgH="2070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089025"/>
                        <a:ext cx="4608512" cy="346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06385"/>
              </p:ext>
            </p:extLst>
          </p:nvPr>
        </p:nvGraphicFramePr>
        <p:xfrm>
          <a:off x="1043608" y="4437112"/>
          <a:ext cx="389255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4" name="Equation" r:id="rId5" imgW="2387520" imgH="1371600" progId="Equation.DSMT4">
                  <p:embed/>
                </p:oleObj>
              </mc:Choice>
              <mc:Fallback>
                <p:oleObj name="Equation" r:id="rId5" imgW="2387520" imgH="1371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437112"/>
                        <a:ext cx="3892550" cy="2222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6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214</Words>
  <Application>Microsoft Office PowerPoint</Application>
  <PresentationFormat>如螢幕大小 (4:3)</PresentationFormat>
  <Paragraphs>109</Paragraphs>
  <Slides>30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33" baseType="lpstr">
      <vt:lpstr>1_Office 佈景主題</vt:lpstr>
      <vt:lpstr>Equation</vt:lpstr>
      <vt:lpstr>MathType 6.0 Equation</vt:lpstr>
      <vt:lpstr>Chapter 3. Higher-Order Differential Equations</vt:lpstr>
      <vt:lpstr>Bernoulli Equation</vt:lpstr>
      <vt:lpstr>Bernoulli Equation</vt:lpstr>
      <vt:lpstr>Bernoulli Equation</vt:lpstr>
      <vt:lpstr>Bernoulli Equation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YoScuba</dc:creator>
  <cp:lastModifiedBy>suecc</cp:lastModifiedBy>
  <cp:revision>155</cp:revision>
  <cp:lastPrinted>2012-11-03T06:38:03Z</cp:lastPrinted>
  <dcterms:created xsi:type="dcterms:W3CDTF">2012-10-02T05:20:25Z</dcterms:created>
  <dcterms:modified xsi:type="dcterms:W3CDTF">2014-10-11T16:41:23Z</dcterms:modified>
</cp:coreProperties>
</file>