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58" r:id="rId2"/>
    <p:sldId id="256" r:id="rId3"/>
    <p:sldId id="310" r:id="rId4"/>
    <p:sldId id="293" r:id="rId5"/>
    <p:sldId id="294" r:id="rId6"/>
    <p:sldId id="302" r:id="rId7"/>
    <p:sldId id="291" r:id="rId8"/>
    <p:sldId id="303" r:id="rId9"/>
    <p:sldId id="304" r:id="rId10"/>
    <p:sldId id="307" r:id="rId11"/>
    <p:sldId id="292" r:id="rId12"/>
    <p:sldId id="297" r:id="rId13"/>
    <p:sldId id="311" r:id="rId14"/>
    <p:sldId id="313" r:id="rId15"/>
    <p:sldId id="308" r:id="rId16"/>
    <p:sldId id="266" r:id="rId17"/>
    <p:sldId id="267" r:id="rId18"/>
    <p:sldId id="314" r:id="rId19"/>
    <p:sldId id="298" r:id="rId20"/>
    <p:sldId id="299" r:id="rId21"/>
    <p:sldId id="309" r:id="rId22"/>
    <p:sldId id="315" r:id="rId23"/>
    <p:sldId id="275" r:id="rId24"/>
    <p:sldId id="276" r:id="rId25"/>
    <p:sldId id="317" r:id="rId26"/>
    <p:sldId id="316" r:id="rId27"/>
    <p:sldId id="318" r:id="rId28"/>
    <p:sldId id="312" r:id="rId29"/>
    <p:sldId id="301" r:id="rId30"/>
    <p:sldId id="287" r:id="rId31"/>
  </p:sldIdLst>
  <p:sldSz cx="10287000" cy="6858000" type="35mm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3" d="100"/>
          <a:sy n="113" d="100"/>
        </p:scale>
        <p:origin x="-546" y="-72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轄區面積(Km2)</c:v>
          </c:tx>
          <c:invertIfNegative val="0"/>
          <c:val>
            <c:numRef>
              <c:f>Sheet1!$L$1:$L$7</c:f>
              <c:numCache>
                <c:formatCode>General</c:formatCode>
                <c:ptCount val="7"/>
                <c:pt idx="0">
                  <c:v>475.62</c:v>
                </c:pt>
                <c:pt idx="1">
                  <c:v>583.35999999999979</c:v>
                </c:pt>
                <c:pt idx="2">
                  <c:v>322.92999999999989</c:v>
                </c:pt>
                <c:pt idx="3">
                  <c:v>369.54</c:v>
                </c:pt>
                <c:pt idx="4">
                  <c:v>264.56</c:v>
                </c:pt>
                <c:pt idx="5">
                  <c:v>132.62</c:v>
                </c:pt>
                <c:pt idx="6">
                  <c:v>43.44</c:v>
                </c:pt>
              </c:numCache>
            </c:numRef>
          </c:val>
        </c:ser>
        <c:ser>
          <c:idx val="2"/>
          <c:order val="1"/>
          <c:tx>
            <c:v>轄區人口(千人)</c:v>
          </c:tx>
          <c:invertIfNegative val="0"/>
          <c:val>
            <c:numRef>
              <c:f>Sheet1!$M$1:$M$7</c:f>
              <c:numCache>
                <c:formatCode>General</c:formatCode>
                <c:ptCount val="7"/>
                <c:pt idx="0">
                  <c:v>204.16499999999999</c:v>
                </c:pt>
                <c:pt idx="1">
                  <c:v>149.43600000000001</c:v>
                </c:pt>
                <c:pt idx="2">
                  <c:v>168.006</c:v>
                </c:pt>
                <c:pt idx="3">
                  <c:v>177.74399999999994</c:v>
                </c:pt>
                <c:pt idx="4">
                  <c:v>405.834</c:v>
                </c:pt>
                <c:pt idx="5">
                  <c:v>422.63</c:v>
                </c:pt>
                <c:pt idx="6">
                  <c:v>355.392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1153024"/>
        <c:axId val="161154560"/>
      </c:barChart>
      <c:catAx>
        <c:axId val="161153024"/>
        <c:scaling>
          <c:orientation val="minMax"/>
        </c:scaling>
        <c:delete val="0"/>
        <c:axPos val="b"/>
        <c:majorTickMark val="none"/>
        <c:minorTickMark val="none"/>
        <c:tickLblPos val="nextTo"/>
        <c:crossAx val="161154560"/>
        <c:crosses val="autoZero"/>
        <c:auto val="1"/>
        <c:lblAlgn val="ctr"/>
        <c:lblOffset val="100"/>
        <c:noMultiLvlLbl val="0"/>
      </c:catAx>
      <c:valAx>
        <c:axId val="16115456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6115302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</c:spPr>
  <c:txPr>
    <a:bodyPr/>
    <a:lstStyle/>
    <a:p>
      <a:pPr>
        <a:defRPr sz="2000" baseline="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轄區人口</c:v>
          </c:tx>
          <c:invertIfNegative val="0"/>
          <c:val>
            <c:numRef>
              <c:f>Sheet1!$O$1:$O$7</c:f>
              <c:numCache>
                <c:formatCode>0%</c:formatCode>
                <c:ptCount val="7"/>
                <c:pt idx="0">
                  <c:v>0.11</c:v>
                </c:pt>
                <c:pt idx="1">
                  <c:v>8.0000000000000029E-2</c:v>
                </c:pt>
                <c:pt idx="2">
                  <c:v>9.0000000000000024E-2</c:v>
                </c:pt>
                <c:pt idx="3">
                  <c:v>9.0000000000000024E-2</c:v>
                </c:pt>
                <c:pt idx="4">
                  <c:v>0.22</c:v>
                </c:pt>
                <c:pt idx="5">
                  <c:v>0.22</c:v>
                </c:pt>
                <c:pt idx="6">
                  <c:v>0.19</c:v>
                </c:pt>
              </c:numCache>
            </c:numRef>
          </c:val>
        </c:ser>
        <c:ser>
          <c:idx val="1"/>
          <c:order val="1"/>
          <c:tx>
            <c:v>出勤次數</c:v>
          </c:tx>
          <c:invertIfNegative val="0"/>
          <c:val>
            <c:numRef>
              <c:f>Sheet1!$P$1:$P$7</c:f>
              <c:numCache>
                <c:formatCode>0%</c:formatCode>
                <c:ptCount val="7"/>
                <c:pt idx="0">
                  <c:v>0.1</c:v>
                </c:pt>
                <c:pt idx="1">
                  <c:v>8.0000000000000029E-2</c:v>
                </c:pt>
                <c:pt idx="2">
                  <c:v>7.0000000000000021E-2</c:v>
                </c:pt>
                <c:pt idx="3">
                  <c:v>0.1</c:v>
                </c:pt>
                <c:pt idx="4">
                  <c:v>0.22</c:v>
                </c:pt>
                <c:pt idx="5">
                  <c:v>0.22</c:v>
                </c:pt>
                <c:pt idx="6">
                  <c:v>0.21000000000000005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028864"/>
        <c:axId val="195030400"/>
      </c:barChart>
      <c:catAx>
        <c:axId val="195028864"/>
        <c:scaling>
          <c:orientation val="minMax"/>
        </c:scaling>
        <c:delete val="0"/>
        <c:axPos val="b"/>
        <c:majorTickMark val="none"/>
        <c:minorTickMark val="none"/>
        <c:tickLblPos val="nextTo"/>
        <c:crossAx val="195030400"/>
        <c:crosses val="autoZero"/>
        <c:auto val="1"/>
        <c:lblAlgn val="ctr"/>
        <c:lblOffset val="100"/>
        <c:noMultiLvlLbl val="0"/>
      </c:catAx>
      <c:valAx>
        <c:axId val="195030400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9502886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</c:spPr>
  <c:txPr>
    <a:bodyPr/>
    <a:lstStyle/>
    <a:p>
      <a:pPr>
        <a:defRPr sz="2400" baseline="0"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259794931574756"/>
          <c:y val="4.4409667541557334E-2"/>
          <c:w val="0.86712970946843493"/>
          <c:h val="0.844752405949256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實際送醫人數</c:v>
                </c:pt>
              </c:strCache>
            </c:strRef>
          </c:tx>
          <c:cat>
            <c:numRef>
              <c:f>Sheet1!$A$2:$A$9</c:f>
              <c:numCache>
                <c:formatCode>General</c:formatCode>
                <c:ptCount val="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49998</c:v>
                </c:pt>
                <c:pt idx="1">
                  <c:v>51617</c:v>
                </c:pt>
                <c:pt idx="2">
                  <c:v>54418</c:v>
                </c:pt>
                <c:pt idx="3">
                  <c:v>58182</c:v>
                </c:pt>
                <c:pt idx="4">
                  <c:v>66136</c:v>
                </c:pt>
                <c:pt idx="5">
                  <c:v>72002</c:v>
                </c:pt>
                <c:pt idx="6">
                  <c:v>73983</c:v>
                </c:pt>
                <c:pt idx="7">
                  <c:v>76464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救護出勤次數</c:v>
                </c:pt>
              </c:strCache>
            </c:strRef>
          </c:tx>
          <c:cat>
            <c:numRef>
              <c:f>Sheet1!$A$2:$A$9</c:f>
              <c:numCache>
                <c:formatCode>General</c:formatCode>
                <c:ptCount val="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58197</c:v>
                </c:pt>
                <c:pt idx="1">
                  <c:v>60395</c:v>
                </c:pt>
                <c:pt idx="2">
                  <c:v>62450</c:v>
                </c:pt>
                <c:pt idx="3">
                  <c:v>66380</c:v>
                </c:pt>
                <c:pt idx="4">
                  <c:v>75236</c:v>
                </c:pt>
                <c:pt idx="5">
                  <c:v>81895</c:v>
                </c:pt>
                <c:pt idx="6">
                  <c:v>84429</c:v>
                </c:pt>
                <c:pt idx="7">
                  <c:v>86512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5937664"/>
        <c:axId val="240607616"/>
      </c:lineChart>
      <c:catAx>
        <c:axId val="225937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40607616"/>
        <c:crosses val="autoZero"/>
        <c:auto val="1"/>
        <c:lblAlgn val="ctr"/>
        <c:lblOffset val="100"/>
        <c:noMultiLvlLbl val="0"/>
      </c:catAx>
      <c:valAx>
        <c:axId val="240607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59376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6422014469370738"/>
          <c:y val="0.60901334208223956"/>
          <c:w val="0.18163404729491084"/>
          <c:h val="0.15419553805774291"/>
        </c:manualLayout>
      </c:layout>
      <c:overlay val="0"/>
    </c:legend>
    <c:plotVisOnly val="1"/>
    <c:dispBlanksAs val="gap"/>
    <c:showDLblsOverMax val="0"/>
  </c:chart>
  <c:spPr>
    <a:solidFill>
      <a:schemeClr val="bg1"/>
    </a:solidFill>
    <a:ln w="28575">
      <a:solidFill>
        <a:schemeClr val="tx1"/>
      </a:solidFill>
    </a:ln>
  </c:spPr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numRef>
              <c:f>Sheet1!$A$1:$A$12</c:f>
              <c:numCache>
                <c:formatCode>mmm\-yy</c:formatCode>
                <c:ptCount val="12"/>
                <c:pt idx="0">
                  <c:v>42491</c:v>
                </c:pt>
                <c:pt idx="1">
                  <c:v>42522</c:v>
                </c:pt>
                <c:pt idx="2">
                  <c:v>42552</c:v>
                </c:pt>
                <c:pt idx="3">
                  <c:v>42583</c:v>
                </c:pt>
                <c:pt idx="4">
                  <c:v>42614</c:v>
                </c:pt>
                <c:pt idx="5">
                  <c:v>42644</c:v>
                </c:pt>
                <c:pt idx="6">
                  <c:v>42675</c:v>
                </c:pt>
                <c:pt idx="7">
                  <c:v>42705</c:v>
                </c:pt>
                <c:pt idx="8">
                  <c:v>42736</c:v>
                </c:pt>
                <c:pt idx="9">
                  <c:v>42767</c:v>
                </c:pt>
                <c:pt idx="10">
                  <c:v>42795</c:v>
                </c:pt>
                <c:pt idx="11">
                  <c:v>42826</c:v>
                </c:pt>
              </c:numCache>
            </c:numRef>
          </c:cat>
          <c:val>
            <c:numRef>
              <c:f>Sheet1!$B$1:$B$12</c:f>
              <c:numCache>
                <c:formatCode>General</c:formatCode>
                <c:ptCount val="12"/>
                <c:pt idx="0">
                  <c:v>8523</c:v>
                </c:pt>
                <c:pt idx="1">
                  <c:v>8346</c:v>
                </c:pt>
                <c:pt idx="2">
                  <c:v>8342</c:v>
                </c:pt>
                <c:pt idx="3">
                  <c:v>7859</c:v>
                </c:pt>
                <c:pt idx="4">
                  <c:v>8426</c:v>
                </c:pt>
                <c:pt idx="5">
                  <c:v>8860</c:v>
                </c:pt>
                <c:pt idx="6">
                  <c:v>7956</c:v>
                </c:pt>
                <c:pt idx="7">
                  <c:v>8219</c:v>
                </c:pt>
                <c:pt idx="8">
                  <c:v>8836</c:v>
                </c:pt>
                <c:pt idx="9">
                  <c:v>7679</c:v>
                </c:pt>
                <c:pt idx="10">
                  <c:v>8151</c:v>
                </c:pt>
                <c:pt idx="11">
                  <c:v>8016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053056"/>
        <c:axId val="195054592"/>
      </c:barChart>
      <c:dateAx>
        <c:axId val="19505305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195054592"/>
        <c:crosses val="autoZero"/>
        <c:auto val="1"/>
        <c:lblOffset val="100"/>
        <c:baseTimeUnit val="months"/>
      </c:dateAx>
      <c:valAx>
        <c:axId val="195054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50530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D5BA47-9581-4023-A7E7-29D44951AF7E}" type="doc">
      <dgm:prSet loTypeId="urn:microsoft.com/office/officeart/2005/8/layout/chevron1" loCatId="process" qsTypeId="urn:microsoft.com/office/officeart/2005/8/quickstyle/3d3" qsCatId="3D" csTypeId="urn:microsoft.com/office/officeart/2005/8/colors/colorful3" csCatId="colorful" phldr="1"/>
      <dgm:spPr/>
    </dgm:pt>
    <dgm:pt modelId="{95E9B6BD-F5FF-4452-ABBA-5DE77BE72634}">
      <dgm:prSet phldrT="[文字]"/>
      <dgm:spPr/>
      <dgm:t>
        <a:bodyPr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快速</a:t>
          </a:r>
          <a:endParaRPr lang="en-US" altLang="zh-TW" dirty="0" smtClean="0">
            <a:latin typeface="標楷體" pitchFamily="65" charset="-120"/>
            <a:ea typeface="標楷體" pitchFamily="65" charset="-120"/>
          </a:endParaRPr>
        </a:p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視診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B6EB9323-81B9-4B67-8867-94309A8D8B1B}" type="parTrans" cxnId="{D7EAD937-ABDA-4D87-9F71-BE3E91E6689F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85CEA496-7401-44A4-8451-F741233226FC}" type="sibTrans" cxnId="{D7EAD937-ABDA-4D87-9F71-BE3E91E6689F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D23BA3FE-557B-4E0E-9DBF-C753E2C6410A}">
      <dgm:prSet phldrT="[文字]"/>
      <dgm:spPr/>
      <dgm:t>
        <a:bodyPr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測量生命徵象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FC39760D-6AE2-4655-8156-D13E16B42D35}" type="parTrans" cxnId="{81E48A42-29B4-4E16-91B8-33BB4614E4A3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321C8C78-A326-4995-9D9C-01E416EF4ACB}" type="sibTrans" cxnId="{81E48A42-29B4-4E16-91B8-33BB4614E4A3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89716DAC-844B-439C-9369-CB9984E8215C}">
      <dgm:prSet phldrT="[文字]"/>
      <dgm:spPr/>
      <dgm:t>
        <a:bodyPr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選擇適當主訴</a:t>
          </a:r>
          <a:endParaRPr lang="en-US" altLang="zh-TW" dirty="0" smtClean="0">
            <a:latin typeface="標楷體" pitchFamily="65" charset="-120"/>
            <a:ea typeface="標楷體" pitchFamily="65" charset="-120"/>
          </a:endParaRPr>
        </a:p>
      </dgm:t>
    </dgm:pt>
    <dgm:pt modelId="{22A692BF-27EB-41F8-BD4B-4194A12818AA}" type="parTrans" cxnId="{3C2B48AD-C66A-4775-B959-5139EE3FFF9B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55E37808-1BB6-472B-B175-09AE198CCB40}" type="sibTrans" cxnId="{3C2B48AD-C66A-4775-B959-5139EE3FFF9B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638FCD82-3BAD-46A6-B93B-BDC168CAA51D}">
      <dgm:prSet/>
      <dgm:spPr/>
      <dgm:t>
        <a:bodyPr/>
        <a:lstStyle/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調節</a:t>
          </a:r>
          <a:endParaRPr lang="en-US" altLang="zh-TW" dirty="0" smtClean="0">
            <a:latin typeface="標楷體" pitchFamily="65" charset="-120"/>
            <a:ea typeface="標楷體" pitchFamily="65" charset="-120"/>
          </a:endParaRPr>
        </a:p>
        <a:p>
          <a:r>
            <a:rPr lang="zh-TW" altLang="en-US" dirty="0" smtClean="0">
              <a:latin typeface="標楷體" pitchFamily="65" charset="-120"/>
              <a:ea typeface="標楷體" pitchFamily="65" charset="-120"/>
            </a:rPr>
            <a:t>變數</a:t>
          </a:r>
          <a:endParaRPr lang="zh-TW" altLang="en-US" dirty="0">
            <a:latin typeface="標楷體" pitchFamily="65" charset="-120"/>
            <a:ea typeface="標楷體" pitchFamily="65" charset="-120"/>
          </a:endParaRPr>
        </a:p>
      </dgm:t>
    </dgm:pt>
    <dgm:pt modelId="{E284F407-2250-4297-B941-E3272DF6E7D9}" type="parTrans" cxnId="{AAEE1A05-8C28-4642-B5F8-2FFADBA6B365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C11009F9-A397-472D-9855-41FD6FF060E7}" type="sibTrans" cxnId="{AAEE1A05-8C28-4642-B5F8-2FFADBA6B365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E2AF0D49-28F5-4C4B-B60F-845C55B942CF}" type="pres">
      <dgm:prSet presAssocID="{9ED5BA47-9581-4023-A7E7-29D44951AF7E}" presName="Name0" presStyleCnt="0">
        <dgm:presLayoutVars>
          <dgm:dir/>
          <dgm:animLvl val="lvl"/>
          <dgm:resizeHandles val="exact"/>
        </dgm:presLayoutVars>
      </dgm:prSet>
      <dgm:spPr/>
    </dgm:pt>
    <dgm:pt modelId="{CE3D2BAC-85F9-4EDD-BA1A-5C8FD9C5367C}" type="pres">
      <dgm:prSet presAssocID="{95E9B6BD-F5FF-4452-ABBA-5DE77BE7263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54303C4-91DC-4CF3-8B00-7E11A108F274}" type="pres">
      <dgm:prSet presAssocID="{85CEA496-7401-44A4-8451-F741233226FC}" presName="parTxOnlySpace" presStyleCnt="0"/>
      <dgm:spPr/>
    </dgm:pt>
    <dgm:pt modelId="{73A38A61-5187-4EC2-9C8F-D72D033D06CB}" type="pres">
      <dgm:prSet presAssocID="{D23BA3FE-557B-4E0E-9DBF-C753E2C6410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892EEBA-4C9C-42C4-8F79-A330A81E46D2}" type="pres">
      <dgm:prSet presAssocID="{321C8C78-A326-4995-9D9C-01E416EF4ACB}" presName="parTxOnlySpace" presStyleCnt="0"/>
      <dgm:spPr/>
    </dgm:pt>
    <dgm:pt modelId="{107F88C0-5153-4A2D-8B82-8B3FB31AF2A3}" type="pres">
      <dgm:prSet presAssocID="{89716DAC-844B-439C-9369-CB9984E8215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15AD839-ED00-442C-8CEF-2AD803F16E4A}" type="pres">
      <dgm:prSet presAssocID="{55E37808-1BB6-472B-B175-09AE198CCB40}" presName="parTxOnlySpace" presStyleCnt="0"/>
      <dgm:spPr/>
    </dgm:pt>
    <dgm:pt modelId="{F84CEEEA-3818-486E-BA49-E5A48D85F83D}" type="pres">
      <dgm:prSet presAssocID="{638FCD82-3BAD-46A6-B93B-BDC168CAA51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C2B48AD-C66A-4775-B959-5139EE3FFF9B}" srcId="{9ED5BA47-9581-4023-A7E7-29D44951AF7E}" destId="{89716DAC-844B-439C-9369-CB9984E8215C}" srcOrd="2" destOrd="0" parTransId="{22A692BF-27EB-41F8-BD4B-4194A12818AA}" sibTransId="{55E37808-1BB6-472B-B175-09AE198CCB40}"/>
    <dgm:cxn modelId="{81E48A42-29B4-4E16-91B8-33BB4614E4A3}" srcId="{9ED5BA47-9581-4023-A7E7-29D44951AF7E}" destId="{D23BA3FE-557B-4E0E-9DBF-C753E2C6410A}" srcOrd="1" destOrd="0" parTransId="{FC39760D-6AE2-4655-8156-D13E16B42D35}" sibTransId="{321C8C78-A326-4995-9D9C-01E416EF4ACB}"/>
    <dgm:cxn modelId="{E041CAF2-8460-46F2-B164-42A41015EEFF}" type="presOf" srcId="{638FCD82-3BAD-46A6-B93B-BDC168CAA51D}" destId="{F84CEEEA-3818-486E-BA49-E5A48D85F83D}" srcOrd="0" destOrd="0" presId="urn:microsoft.com/office/officeart/2005/8/layout/chevron1"/>
    <dgm:cxn modelId="{AAEE1A05-8C28-4642-B5F8-2FFADBA6B365}" srcId="{9ED5BA47-9581-4023-A7E7-29D44951AF7E}" destId="{638FCD82-3BAD-46A6-B93B-BDC168CAA51D}" srcOrd="3" destOrd="0" parTransId="{E284F407-2250-4297-B941-E3272DF6E7D9}" sibTransId="{C11009F9-A397-472D-9855-41FD6FF060E7}"/>
    <dgm:cxn modelId="{79837E87-D9E1-4325-A885-CA046D523218}" type="presOf" srcId="{9ED5BA47-9581-4023-A7E7-29D44951AF7E}" destId="{E2AF0D49-28F5-4C4B-B60F-845C55B942CF}" srcOrd="0" destOrd="0" presId="urn:microsoft.com/office/officeart/2005/8/layout/chevron1"/>
    <dgm:cxn modelId="{5B3808E1-B129-4D39-B31A-6100DF4E845A}" type="presOf" srcId="{D23BA3FE-557B-4E0E-9DBF-C753E2C6410A}" destId="{73A38A61-5187-4EC2-9C8F-D72D033D06CB}" srcOrd="0" destOrd="0" presId="urn:microsoft.com/office/officeart/2005/8/layout/chevron1"/>
    <dgm:cxn modelId="{D7EAD937-ABDA-4D87-9F71-BE3E91E6689F}" srcId="{9ED5BA47-9581-4023-A7E7-29D44951AF7E}" destId="{95E9B6BD-F5FF-4452-ABBA-5DE77BE72634}" srcOrd="0" destOrd="0" parTransId="{B6EB9323-81B9-4B67-8867-94309A8D8B1B}" sibTransId="{85CEA496-7401-44A4-8451-F741233226FC}"/>
    <dgm:cxn modelId="{C928F535-5038-4DAE-AE40-05DF732412B1}" type="presOf" srcId="{95E9B6BD-F5FF-4452-ABBA-5DE77BE72634}" destId="{CE3D2BAC-85F9-4EDD-BA1A-5C8FD9C5367C}" srcOrd="0" destOrd="0" presId="urn:microsoft.com/office/officeart/2005/8/layout/chevron1"/>
    <dgm:cxn modelId="{2E642A03-96C0-4C9A-B829-310AC199B23A}" type="presOf" srcId="{89716DAC-844B-439C-9369-CB9984E8215C}" destId="{107F88C0-5153-4A2D-8B82-8B3FB31AF2A3}" srcOrd="0" destOrd="0" presId="urn:microsoft.com/office/officeart/2005/8/layout/chevron1"/>
    <dgm:cxn modelId="{75C089C5-73A9-4045-BC53-3CBDAF7F0C6B}" type="presParOf" srcId="{E2AF0D49-28F5-4C4B-B60F-845C55B942CF}" destId="{CE3D2BAC-85F9-4EDD-BA1A-5C8FD9C5367C}" srcOrd="0" destOrd="0" presId="urn:microsoft.com/office/officeart/2005/8/layout/chevron1"/>
    <dgm:cxn modelId="{66A227A9-F38F-4C51-AC25-C2A391ECC9FE}" type="presParOf" srcId="{E2AF0D49-28F5-4C4B-B60F-845C55B942CF}" destId="{854303C4-91DC-4CF3-8B00-7E11A108F274}" srcOrd="1" destOrd="0" presId="urn:microsoft.com/office/officeart/2005/8/layout/chevron1"/>
    <dgm:cxn modelId="{D40D574A-857B-4347-9C5E-D885F37B692F}" type="presParOf" srcId="{E2AF0D49-28F5-4C4B-B60F-845C55B942CF}" destId="{73A38A61-5187-4EC2-9C8F-D72D033D06CB}" srcOrd="2" destOrd="0" presId="urn:microsoft.com/office/officeart/2005/8/layout/chevron1"/>
    <dgm:cxn modelId="{D3DE0378-BE0C-49C0-B227-FDBD8D3DA077}" type="presParOf" srcId="{E2AF0D49-28F5-4C4B-B60F-845C55B942CF}" destId="{5892EEBA-4C9C-42C4-8F79-A330A81E46D2}" srcOrd="3" destOrd="0" presId="urn:microsoft.com/office/officeart/2005/8/layout/chevron1"/>
    <dgm:cxn modelId="{F16E680A-3149-4A2D-BFA4-2544B4450334}" type="presParOf" srcId="{E2AF0D49-28F5-4C4B-B60F-845C55B942CF}" destId="{107F88C0-5153-4A2D-8B82-8B3FB31AF2A3}" srcOrd="4" destOrd="0" presId="urn:microsoft.com/office/officeart/2005/8/layout/chevron1"/>
    <dgm:cxn modelId="{89DDD5B3-5925-46FF-863F-F52125AE7BFE}" type="presParOf" srcId="{E2AF0D49-28F5-4C4B-B60F-845C55B942CF}" destId="{D15AD839-ED00-442C-8CEF-2AD803F16E4A}" srcOrd="5" destOrd="0" presId="urn:microsoft.com/office/officeart/2005/8/layout/chevron1"/>
    <dgm:cxn modelId="{E6DF4FEB-C6F9-45BA-8CB4-A1D94BF78C15}" type="presParOf" srcId="{E2AF0D49-28F5-4C4B-B60F-845C55B942CF}" destId="{F84CEEEA-3818-486E-BA49-E5A48D85F83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1EC83-CD91-439F-9087-4E0F86640BFD}" type="datetimeFigureOut">
              <a:rPr lang="zh-TW" altLang="en-US" smtClean="0"/>
              <a:pPr/>
              <a:t>2020/3/17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8895B-81C4-4EC9-90BC-27C4D15538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641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安南、和緯、永華</a:t>
            </a:r>
            <a:endParaRPr lang="en-US" altLang="zh-TW" dirty="0" smtClean="0"/>
          </a:p>
          <a:p>
            <a:r>
              <a:rPr lang="zh-TW" altLang="en-US" dirty="0" smtClean="0"/>
              <a:t>南門、後甲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F5B4E-43E1-4B17-93E2-1AA30AB48C28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611630" y="359898"/>
            <a:ext cx="833247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611630" y="1850064"/>
            <a:ext cx="833247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FAFF40-BA0D-47D6-9C4A-10733B4D3170}" type="datetimeFigureOut">
              <a:rPr lang="zh-TW" altLang="en-US" smtClean="0"/>
              <a:pPr/>
              <a:t>2020/3/17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2429B6-118D-4A87-825F-425D06DF829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036612" y="1413802"/>
            <a:ext cx="236601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301823" y="1345016"/>
            <a:ext cx="72009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FAFF40-BA0D-47D6-9C4A-10733B4D3170}" type="datetimeFigureOut">
              <a:rPr lang="zh-TW" altLang="en-US" smtClean="0"/>
              <a:pPr/>
              <a:t>2020/3/17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2429B6-118D-4A87-825F-425D06DF82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715250" y="274639"/>
            <a:ext cx="20574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85875" y="274640"/>
            <a:ext cx="6257925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FAFF40-BA0D-47D6-9C4A-10733B4D3170}" type="datetimeFigureOut">
              <a:rPr lang="zh-TW" altLang="en-US" smtClean="0"/>
              <a:pPr/>
              <a:t>2020/3/17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2429B6-118D-4A87-825F-425D06DF82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FAFF40-BA0D-47D6-9C4A-10733B4D3170}" type="datetimeFigureOut">
              <a:rPr lang="zh-TW" altLang="en-US" smtClean="0"/>
              <a:pPr/>
              <a:t>2020/3/17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2429B6-118D-4A87-825F-425D06DF82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68251" y="-54"/>
            <a:ext cx="771525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00691" y="2600325"/>
            <a:ext cx="72009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00691" y="1066800"/>
            <a:ext cx="72009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FAFF40-BA0D-47D6-9C4A-10733B4D3170}" type="datetimeFigureOut">
              <a:rPr lang="zh-TW" altLang="en-US" smtClean="0"/>
              <a:pPr/>
              <a:t>2020/3/17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2429B6-118D-4A87-825F-425D06DF829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571750" y="0"/>
            <a:ext cx="85725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443861" y="2814656"/>
            <a:ext cx="236601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709072" y="2745870"/>
            <a:ext cx="72009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5059" y="274320"/>
            <a:ext cx="843534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615059" y="1524000"/>
            <a:ext cx="4114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935599" y="1524000"/>
            <a:ext cx="4114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FAFF40-BA0D-47D6-9C4A-10733B4D3170}" type="datetimeFigureOut">
              <a:rPr lang="zh-TW" altLang="en-US" smtClean="0"/>
              <a:pPr/>
              <a:t>2020/3/17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2429B6-118D-4A87-825F-425D06DF82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4350" y="5160336"/>
            <a:ext cx="92583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14350" y="328278"/>
            <a:ext cx="45262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5246370" y="328278"/>
            <a:ext cx="45262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514350" y="969336"/>
            <a:ext cx="45262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246370" y="969336"/>
            <a:ext cx="45262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FAFF40-BA0D-47D6-9C4A-10733B4D3170}" type="datetimeFigureOut">
              <a:rPr lang="zh-TW" altLang="en-US" smtClean="0"/>
              <a:pPr/>
              <a:t>2020/3/17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2429B6-118D-4A87-825F-425D06DF82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5059" y="274320"/>
            <a:ext cx="843534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FAFF40-BA0D-47D6-9C4A-10733B4D3170}" type="datetimeFigureOut">
              <a:rPr lang="zh-TW" altLang="en-US" smtClean="0"/>
              <a:pPr/>
              <a:t>2020/3/17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2429B6-118D-4A87-825F-425D06DF82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1857" y="0"/>
            <a:ext cx="9145143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FAFF40-BA0D-47D6-9C4A-10733B4D3170}" type="datetimeFigureOut">
              <a:rPr lang="zh-TW" altLang="en-US" smtClean="0"/>
              <a:pPr/>
              <a:t>2020/3/17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2429B6-118D-4A87-825F-425D06DF829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141857" y="-54"/>
            <a:ext cx="8229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4350" y="216778"/>
            <a:ext cx="428625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14350" y="1406964"/>
            <a:ext cx="428625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514350" y="2133601"/>
            <a:ext cx="9172575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FAFF40-BA0D-47D6-9C4A-10733B4D3170}" type="datetimeFigureOut">
              <a:rPr lang="zh-TW" altLang="en-US" smtClean="0"/>
              <a:pPr/>
              <a:t>2020/3/17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2429B6-118D-4A87-825F-425D06DF82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2758" y="1066800"/>
            <a:ext cx="30861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FAFF40-BA0D-47D6-9C4A-10733B4D3170}" type="datetimeFigureOut">
              <a:rPr lang="zh-TW" altLang="en-US" smtClean="0"/>
              <a:pPr/>
              <a:t>2020/3/17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2429B6-118D-4A87-825F-425D06DF829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57250" y="1066800"/>
            <a:ext cx="51435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42975" y="1143004"/>
            <a:ext cx="497205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446316" y="954341"/>
            <a:ext cx="771525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629125" y="936786"/>
            <a:ext cx="730377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42975" y="4800600"/>
            <a:ext cx="497205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917917" y="-815922"/>
            <a:ext cx="1843748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89919" y="21103"/>
            <a:ext cx="1914965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205741" y="1055077"/>
            <a:ext cx="1266432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139483" y="-54"/>
            <a:ext cx="914751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615059" y="274638"/>
            <a:ext cx="84353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615059" y="1447800"/>
            <a:ext cx="84353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4029075" y="6305550"/>
            <a:ext cx="24003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1FAFF40-BA0D-47D6-9C4A-10733B4D3170}" type="datetimeFigureOut">
              <a:rPr lang="zh-TW" altLang="en-US" smtClean="0"/>
              <a:pPr/>
              <a:t>2020/3/17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6429375" y="6305550"/>
            <a:ext cx="325755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9690354" y="6305550"/>
            <a:ext cx="51435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42429B6-118D-4A87-825F-425D06DF829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141857" y="-54"/>
            <a:ext cx="8229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algn="ctr"/>
            <a:r>
              <a:rPr lang="zh-TW" altLang="en-US" sz="4800" b="1" dirty="0" smtClean="0"/>
              <a:t>課前小叮嚀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000" dirty="0" smtClean="0"/>
              <a:t>講堂很大，為了方便討論與互動，</a:t>
            </a:r>
            <a:r>
              <a:rPr lang="zh-TW" altLang="en-US" sz="3000" b="1" dirty="0" smtClean="0">
                <a:solidFill>
                  <a:srgbClr val="FF0000"/>
                </a:solidFill>
              </a:rPr>
              <a:t>請盡量往前排坐</a:t>
            </a:r>
            <a:r>
              <a:rPr lang="zh-TW" altLang="en-US" sz="3000" dirty="0" smtClean="0"/>
              <a:t>，坐在後排的同學一定會被頻繁地邀請發言。</a:t>
            </a:r>
            <a:endParaRPr lang="en-US" altLang="zh-TW" sz="3000" dirty="0" smtClean="0"/>
          </a:p>
          <a:p>
            <a:r>
              <a:rPr lang="zh-TW" altLang="en-US" sz="3000" dirty="0" smtClean="0"/>
              <a:t>課程開始前，請</a:t>
            </a:r>
            <a:r>
              <a:rPr lang="zh-TW" altLang="en-US" sz="3000" smtClean="0"/>
              <a:t>在助教協助</a:t>
            </a:r>
            <a:r>
              <a:rPr lang="zh-TW" altLang="en-US" sz="3000" dirty="0" smtClean="0"/>
              <a:t>下，</a:t>
            </a:r>
            <a:r>
              <a:rPr lang="zh-TW" altLang="en-US" sz="3000" b="1" dirty="0" smtClean="0">
                <a:solidFill>
                  <a:srgbClr val="FF0000"/>
                </a:solidFill>
              </a:rPr>
              <a:t>分為四組</a:t>
            </a:r>
            <a:r>
              <a:rPr lang="zh-TW" altLang="en-US" sz="3000" dirty="0" smtClean="0"/>
              <a:t>，以方便進行小組討論。</a:t>
            </a:r>
            <a:endParaRPr lang="en-US" altLang="zh-TW" sz="3000" dirty="0" smtClean="0"/>
          </a:p>
          <a:p>
            <a:r>
              <a:rPr lang="zh-TW" altLang="en-US" sz="3000" dirty="0" smtClean="0"/>
              <a:t>一定會提早下課，所以為了課程活動進行的流暢，</a:t>
            </a:r>
            <a:r>
              <a:rPr lang="zh-TW" altLang="en-US" sz="3000" b="1" dirty="0" smtClean="0">
                <a:solidFill>
                  <a:srgbClr val="FF0000"/>
                </a:solidFill>
              </a:rPr>
              <a:t>中場不休息</a:t>
            </a:r>
            <a:r>
              <a:rPr lang="zh-TW" altLang="en-US" sz="3000" dirty="0" smtClean="0"/>
              <a:t>。</a:t>
            </a:r>
            <a:endParaRPr lang="zh-TW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資源分配的合理性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Arial Black" pitchFamily="34" charset="0"/>
              </a:rPr>
              <a:t>More people, more need !</a:t>
            </a:r>
          </a:p>
          <a:p>
            <a:endParaRPr lang="en-US" altLang="zh-TW" dirty="0" smtClean="0">
              <a:latin typeface="Arial Black" pitchFamily="34" charset="0"/>
            </a:endParaRPr>
          </a:p>
          <a:p>
            <a:endParaRPr lang="en-US" altLang="zh-TW" dirty="0" smtClean="0">
              <a:latin typeface="Arial Black" pitchFamily="34" charset="0"/>
            </a:endParaRPr>
          </a:p>
          <a:p>
            <a:pPr>
              <a:buNone/>
            </a:pPr>
            <a:endParaRPr lang="en-US" altLang="zh-TW" dirty="0" smtClean="0">
              <a:latin typeface="Arial Black" pitchFamily="34" charset="0"/>
            </a:endParaRPr>
          </a:p>
          <a:p>
            <a:r>
              <a:rPr lang="en-US" altLang="zh-TW" dirty="0" smtClean="0">
                <a:latin typeface="Arial Black" pitchFamily="34" charset="0"/>
              </a:rPr>
              <a:t>Time is life !</a:t>
            </a:r>
            <a:endParaRPr lang="zh-TW" altLang="en-US" dirty="0">
              <a:latin typeface="Arial Black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67036" y="2132856"/>
          <a:ext cx="9073008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4126"/>
                <a:gridCol w="1134126"/>
                <a:gridCol w="1134126"/>
                <a:gridCol w="1134126"/>
                <a:gridCol w="1134126"/>
                <a:gridCol w="1134126"/>
                <a:gridCol w="1134126"/>
                <a:gridCol w="11341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大隊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分隊平均人口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22685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21348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28001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22218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36894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42263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39488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95028" y="4453096"/>
          <a:ext cx="9073008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4126"/>
                <a:gridCol w="1134126"/>
                <a:gridCol w="1134126"/>
                <a:gridCol w="1134126"/>
                <a:gridCol w="1134126"/>
                <a:gridCol w="1134126"/>
                <a:gridCol w="1134126"/>
                <a:gridCol w="11341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大隊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分隊平均面積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52.85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83.34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53.82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46.19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24.05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13.26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4.83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/>
          <p:nvPr/>
        </p:nvGraphicFramePr>
        <p:xfrm>
          <a:off x="390972" y="1340768"/>
          <a:ext cx="9649072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213792" y="116632"/>
            <a:ext cx="9258300" cy="1143000"/>
          </a:xfrm>
        </p:spPr>
        <p:txBody>
          <a:bodyPr/>
          <a:lstStyle/>
          <a:p>
            <a:r>
              <a:rPr lang="en-US" altLang="zh-TW" dirty="0" smtClean="0"/>
              <a:t>2006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2013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台南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縣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市救護紀錄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743900" y="159918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6">
                    <a:lumMod val="75000"/>
                  </a:schemeClr>
                </a:solidFill>
              </a:rPr>
              <a:t>86512</a:t>
            </a:r>
            <a:endParaRPr lang="zh-TW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815908" y="242088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76464</a:t>
            </a:r>
            <a:endParaRPr lang="zh-TW" altLang="en-US" sz="24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423420" y="3966155"/>
            <a:ext cx="571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solidFill>
                  <a:srgbClr val="FF0000"/>
                </a:solidFill>
                <a:latin typeface="AVGmdBU" pitchFamily="2" charset="-120"/>
                <a:ea typeface="AVGmdBU" pitchFamily="2" charset="-120"/>
                <a:cs typeface="Arial" pitchFamily="34" charset="0"/>
              </a:rPr>
              <a:t>△ = 10048</a:t>
            </a:r>
            <a:r>
              <a:rPr lang="zh-TW" altLang="en-US" sz="4800" b="1" dirty="0" smtClean="0">
                <a:solidFill>
                  <a:srgbClr val="FF0000"/>
                </a:solidFill>
                <a:latin typeface="AVGmdBU" pitchFamily="2" charset="-120"/>
                <a:ea typeface="AVGmdBU" pitchFamily="2" charset="-120"/>
                <a:cs typeface="Arial" pitchFamily="34" charset="0"/>
              </a:rPr>
              <a:t> </a:t>
            </a:r>
            <a:r>
              <a:rPr lang="en-US" altLang="zh-TW" sz="4800" b="1" dirty="0" smtClean="0">
                <a:solidFill>
                  <a:srgbClr val="FF0000"/>
                </a:solidFill>
                <a:latin typeface="AVGmdBU" pitchFamily="2" charset="-120"/>
                <a:ea typeface="AVGmdBU" pitchFamily="2" charset="-120"/>
                <a:cs typeface="Arial" pitchFamily="34" charset="0"/>
              </a:rPr>
              <a:t>(11.6%)</a:t>
            </a:r>
            <a:endParaRPr lang="zh-TW" altLang="en-US" sz="4800" b="1" dirty="0">
              <a:solidFill>
                <a:srgbClr val="FF0000"/>
              </a:solidFill>
              <a:latin typeface="AVGmdBU" pitchFamily="2" charset="-120"/>
              <a:ea typeface="AVGmdBU" pitchFamily="2" charset="-120"/>
              <a:cs typeface="Arial" pitchFamily="34" charset="0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9319964" y="2060848"/>
            <a:ext cx="360040" cy="288032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小組討論（</a:t>
            </a:r>
            <a:r>
              <a:rPr lang="en-US" altLang="zh-TW" dirty="0" smtClean="0"/>
              <a:t>15</a:t>
            </a:r>
            <a:r>
              <a:rPr lang="zh-TW" altLang="en-US" dirty="0" smtClean="0"/>
              <a:t>分鐘）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255068" y="1447800"/>
            <a:ext cx="8435340" cy="4800600"/>
          </a:xfrm>
        </p:spPr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第一組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若要新設救護分隊，應加強北台南或南台南？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第二組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如何有效減少救護車的濫用（△）？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第三組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若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119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救護車全面收費，你們的看法是？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第四組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可否指定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119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救護車去特定的醫院？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903140" y="2372687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 smtClean="0">
                <a:latin typeface="標楷體" pitchFamily="65" charset="-120"/>
                <a:ea typeface="標楷體" pitchFamily="65" charset="-120"/>
              </a:rPr>
              <a:t>你的急診經驗是？</a:t>
            </a:r>
            <a:endParaRPr lang="zh-TW" altLang="en-US" sz="72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63180" y="3585210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Who should/could go to ED?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183060" y="2348880"/>
            <a:ext cx="861774" cy="24482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183060" y="2420888"/>
            <a:ext cx="861774" cy="2448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病人來診</a:t>
            </a:r>
            <a:endParaRPr lang="zh-TW" altLang="en-US" sz="4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423420" y="188640"/>
            <a:ext cx="3240000" cy="122413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855468" y="427311"/>
            <a:ext cx="2988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altLang="zh-TW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標楷體"/>
                <a:cs typeface="Arial" panose="020B0604020202020204" pitchFamily="34" charset="0"/>
              </a:rPr>
              <a:t>Ⅰ</a:t>
            </a:r>
            <a:endParaRPr lang="zh-TW" alt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423780" y="1484784"/>
            <a:ext cx="3240000" cy="12241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891472" y="1651447"/>
            <a:ext cx="47885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altLang="zh-TW" sz="4400" b="1" dirty="0">
                <a:solidFill>
                  <a:schemeClr val="bg1"/>
                </a:solidFill>
                <a:latin typeface="Arial" panose="020B0604020202020204" pitchFamily="34" charset="0"/>
                <a:ea typeface="標楷體"/>
                <a:cs typeface="Arial" panose="020B0604020202020204" pitchFamily="34" charset="0"/>
              </a:rPr>
              <a:t>Ⅱ</a:t>
            </a:r>
            <a:endParaRPr lang="zh-TW" alt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423780" y="2780928"/>
            <a:ext cx="3240000" cy="122413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4423780" y="4077072"/>
            <a:ext cx="3240000" cy="12241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4423780" y="5373216"/>
            <a:ext cx="3240000" cy="12241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891472" y="3019599"/>
            <a:ext cx="2988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altLang="zh-TW" sz="4400" b="1" dirty="0">
                <a:solidFill>
                  <a:schemeClr val="bg1"/>
                </a:solidFill>
                <a:latin typeface="Arial" panose="020B0604020202020204" pitchFamily="34" charset="0"/>
                <a:ea typeface="標楷體"/>
                <a:cs typeface="Arial" panose="020B0604020202020204" pitchFamily="34" charset="0"/>
              </a:rPr>
              <a:t>Ⅲ</a:t>
            </a:r>
            <a:endParaRPr lang="zh-TW" alt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927476" y="4293096"/>
            <a:ext cx="2988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altLang="zh-TW" sz="4400" b="1" dirty="0">
                <a:solidFill>
                  <a:schemeClr val="bg1"/>
                </a:solidFill>
                <a:latin typeface="Arial" panose="020B0604020202020204" pitchFamily="34" charset="0"/>
                <a:ea typeface="標楷體"/>
                <a:cs typeface="Arial" panose="020B0604020202020204" pitchFamily="34" charset="0"/>
              </a:rPr>
              <a:t>Ⅳ</a:t>
            </a:r>
            <a:endParaRPr lang="zh-TW" alt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963480" y="5539879"/>
            <a:ext cx="2988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altLang="zh-TW" sz="4400" b="1" dirty="0">
                <a:solidFill>
                  <a:schemeClr val="bg1"/>
                </a:solidFill>
                <a:latin typeface="Arial" panose="020B0604020202020204" pitchFamily="34" charset="0"/>
                <a:ea typeface="標楷體"/>
                <a:cs typeface="Arial" panose="020B0604020202020204" pitchFamily="34" charset="0"/>
              </a:rPr>
              <a:t>Ⅴ</a:t>
            </a:r>
            <a:endParaRPr lang="zh-TW" alt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8095828" y="1412776"/>
            <a:ext cx="1728192" cy="7920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8095828" y="2276872"/>
            <a:ext cx="1728192" cy="7920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8095828" y="3140968"/>
            <a:ext cx="1728192" cy="7920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8095828" y="4005064"/>
            <a:ext cx="1728192" cy="7920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311852" y="1414517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出院</a:t>
            </a:r>
            <a:endParaRPr lang="zh-TW" altLang="en-US" sz="3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311852" y="2278613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住</a:t>
            </a:r>
            <a:r>
              <a:rPr lang="zh-TW" altLang="en-US" sz="3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院</a:t>
            </a:r>
            <a:endParaRPr lang="zh-TW" altLang="en-US" sz="3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383860" y="4006805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手術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095828" y="4869160"/>
            <a:ext cx="1728192" cy="7920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8383860" y="4870901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留觀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8383860" y="3142709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轉院</a:t>
            </a:r>
          </a:p>
        </p:txBody>
      </p:sp>
      <p:sp>
        <p:nvSpPr>
          <p:cNvPr id="21" name="左大括弧 20"/>
          <p:cNvSpPr/>
          <p:nvPr/>
        </p:nvSpPr>
        <p:spPr>
          <a:xfrm>
            <a:off x="4063380" y="620688"/>
            <a:ext cx="288032" cy="568863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左大括弧 28"/>
          <p:cNvSpPr/>
          <p:nvPr/>
        </p:nvSpPr>
        <p:spPr>
          <a:xfrm rot="10800000">
            <a:off x="7735788" y="620688"/>
            <a:ext cx="288032" cy="568863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>
            <a:off x="2119164" y="2420888"/>
            <a:ext cx="1800200" cy="208823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831132" y="2999854"/>
            <a:ext cx="223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急診檢傷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3200" dirty="0" smtClean="0">
                <a:latin typeface="Arial Black" panose="020B0A04020102020204" pitchFamily="34" charset="0"/>
              </a:rPr>
              <a:t>TTAS</a:t>
            </a:r>
            <a:endParaRPr lang="zh-TW" alt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5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759124" y="2636912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為什麼需要急診檢傷？</a:t>
            </a:r>
            <a:endParaRPr lang="zh-TW" altLang="en-US" sz="60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7" name="圖片 6" descr="263-3492436-e99ecabdb06f0783a5e00550546793c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5922" y="836712"/>
            <a:ext cx="9430106" cy="530336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51012" y="1700808"/>
            <a:ext cx="4104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 smtClean="0">
                <a:solidFill>
                  <a:srgbClr val="FFC000"/>
                </a:solidFill>
                <a:latin typeface="標楷體" pitchFamily="65" charset="-120"/>
                <a:ea typeface="標楷體" pitchFamily="65" charset="-120"/>
              </a:rPr>
              <a:t>因為</a:t>
            </a:r>
            <a:r>
              <a:rPr lang="en-US" altLang="zh-TW" sz="6000" dirty="0" smtClean="0">
                <a:solidFill>
                  <a:srgbClr val="FFC000"/>
                </a:solidFill>
                <a:latin typeface="標楷體" pitchFamily="65" charset="-120"/>
                <a:ea typeface="標楷體" pitchFamily="65" charset="-120"/>
              </a:rPr>
              <a:t>……</a:t>
            </a:r>
            <a:endParaRPr lang="zh-TW" altLang="en-US" sz="6000" dirty="0">
              <a:solidFill>
                <a:srgbClr val="FFC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TW" altLang="en-US" sz="5400" b="1" dirty="0" smtClean="0"/>
              <a:t>何謂急診檢傷分級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327076" y="1484784"/>
            <a:ext cx="4114800" cy="4663440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急診檢傷是指病患到達急診後，由急診資深護理人員依其病情，使用標準方式快速評估及將病人分級的過程</a:t>
            </a:r>
            <a:r>
              <a:rPr lang="zh-TW" altLang="en-US" sz="3600" dirty="0" smtClean="0"/>
              <a:t>。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pic>
        <p:nvPicPr>
          <p:cNvPr id="4" name="圖片 3" descr="triage_nur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3540" y="1844824"/>
            <a:ext cx="4572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TW" altLang="en-US" sz="5400" b="1" dirty="0" smtClean="0"/>
              <a:t>急診檢傷分級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302940" y="1412776"/>
            <a:ext cx="9601200" cy="2667000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快速辨識病人是否有緊急或危及生命的情況</a:t>
            </a:r>
          </a:p>
          <a:p>
            <a:pPr eaLnBrk="1" hangingPunct="1"/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評估或決定目前病況的嚴重度和分級</a:t>
            </a:r>
          </a:p>
          <a:p>
            <a:pPr eaLnBrk="1" hangingPunct="1"/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指引病人至適當的醫療區</a:t>
            </a:r>
          </a:p>
          <a:p>
            <a:pPr eaLnBrk="1" hangingPunct="1"/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病人待診時仍依分級持續評估病人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32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6" name="資料庫圖表 5"/>
          <p:cNvGraphicFramePr/>
          <p:nvPr/>
        </p:nvGraphicFramePr>
        <p:xfrm>
          <a:off x="1255068" y="2204864"/>
          <a:ext cx="8784976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1134174" y="5013176"/>
            <a:ext cx="915282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TW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Taiwan Triage and Acuity Scale</a:t>
            </a:r>
            <a:endParaRPr lang="zh-TW" altLang="en-US" sz="4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20" y="342900"/>
            <a:ext cx="9144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4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7076" y="260648"/>
            <a:ext cx="8581073" cy="620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線接點 6"/>
          <p:cNvCxnSpPr/>
          <p:nvPr/>
        </p:nvCxnSpPr>
        <p:spPr>
          <a:xfrm>
            <a:off x="7663780" y="4221088"/>
            <a:ext cx="21602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079604" y="4509120"/>
            <a:ext cx="12961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9031932" y="4869160"/>
            <a:ext cx="7200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079604" y="5157192"/>
            <a:ext cx="33843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036" y="1359969"/>
            <a:ext cx="8047037" cy="484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785914" y="2571744"/>
            <a:ext cx="42862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001152" y="2500306"/>
            <a:ext cx="57150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714476" y="1571612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百萬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人次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072590" y="191666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人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57682" y="3786190"/>
            <a:ext cx="244810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5769</a:t>
            </a:r>
            <a:endParaRPr lang="zh-TW" altLang="en-US" sz="8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11630" y="876696"/>
            <a:ext cx="8332470" cy="1472184"/>
          </a:xfrm>
        </p:spPr>
        <p:txBody>
          <a:bodyPr>
            <a:normAutofit fontScale="90000"/>
          </a:bodyPr>
          <a:lstStyle/>
          <a:p>
            <a:r>
              <a:rPr lang="zh-TW" altLang="en-US" sz="7300" dirty="0" smtClean="0">
                <a:latin typeface="標楷體" pitchFamily="65" charset="-120"/>
                <a:ea typeface="標楷體" pitchFamily="65" charset="-120"/>
              </a:rPr>
              <a:t>先到不先得</a:t>
            </a:r>
            <a:r>
              <a:rPr lang="en-US" altLang="zh-TW" sz="7300" dirty="0" smtClean="0">
                <a:latin typeface="標楷體" pitchFamily="65" charset="-120"/>
                <a:ea typeface="標楷體" pitchFamily="65" charset="-120"/>
              </a:rPr>
              <a:t>?</a:t>
            </a:r>
            <a:br>
              <a:rPr lang="en-US" altLang="zh-TW" sz="7300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淺論緊急救護與急診</a:t>
            </a:r>
            <a:endParaRPr lang="zh-TW" altLang="en-US" sz="4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11630" y="2684512"/>
            <a:ext cx="8332470" cy="1752600"/>
          </a:xfrm>
        </p:spPr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急難救助通識課程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成大醫院急診部 謝至嘉 醫師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以成大醫院為例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  <p:pic>
        <p:nvPicPr>
          <p:cNvPr id="4" name="圖片 3" descr="emergency ro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8" y="260648"/>
            <a:ext cx="2438400" cy="107442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231732" y="764704"/>
            <a:ext cx="936104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滿載</a:t>
            </a:r>
            <a:endParaRPr lang="zh-TW" altLang="en-US" sz="24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6" name="圖表 5"/>
          <p:cNvGraphicFramePr/>
          <p:nvPr/>
        </p:nvGraphicFramePr>
        <p:xfrm>
          <a:off x="1357286" y="1428736"/>
          <a:ext cx="8715436" cy="485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直線接點 7"/>
          <p:cNvCxnSpPr/>
          <p:nvPr/>
        </p:nvCxnSpPr>
        <p:spPr>
          <a:xfrm>
            <a:off x="1857352" y="3143248"/>
            <a:ext cx="8001056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428724" y="1357298"/>
            <a:ext cx="292895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6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8267</a:t>
            </a:r>
            <a:endParaRPr lang="zh-TW" altLang="en-US" sz="6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1092" y="116632"/>
            <a:ext cx="843534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醫學中心急診病患檢傷分布</a:t>
            </a:r>
            <a:endParaRPr lang="zh-TW" altLang="en-US" sz="5400" dirty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15255"/>
              </p:ext>
            </p:extLst>
          </p:nvPr>
        </p:nvGraphicFramePr>
        <p:xfrm>
          <a:off x="1471092" y="1340768"/>
          <a:ext cx="8424935" cy="28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7"/>
                <a:gridCol w="1684987"/>
                <a:gridCol w="1684987"/>
                <a:gridCol w="1684987"/>
                <a:gridCol w="1684987"/>
              </a:tblGrid>
              <a:tr h="936104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sz="5400" b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2017</a:t>
                      </a:r>
                      <a:r>
                        <a:rPr lang="zh-TW" altLang="en-US" sz="5400" b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年成大醫院急診</a:t>
                      </a:r>
                      <a:endParaRPr lang="zh-TW" altLang="en-US" sz="5400" b="0" dirty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 smtClean="0">
                          <a:solidFill>
                            <a:schemeClr val="bg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一級</a:t>
                      </a:r>
                      <a:endParaRPr lang="zh-TW" altLang="en-US" sz="4800" dirty="0">
                        <a:solidFill>
                          <a:schemeClr val="bg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 smtClean="0">
                          <a:solidFill>
                            <a:schemeClr val="bg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二級</a:t>
                      </a:r>
                      <a:endParaRPr lang="zh-TW" altLang="en-US" sz="4800" dirty="0">
                        <a:solidFill>
                          <a:schemeClr val="bg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 smtClean="0">
                          <a:solidFill>
                            <a:schemeClr val="bg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三級</a:t>
                      </a:r>
                      <a:endParaRPr lang="zh-TW" altLang="en-US" sz="4800" dirty="0">
                        <a:solidFill>
                          <a:schemeClr val="bg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 smtClean="0">
                          <a:solidFill>
                            <a:schemeClr val="bg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四級</a:t>
                      </a:r>
                      <a:endParaRPr lang="zh-TW" altLang="en-US" sz="4800" dirty="0">
                        <a:solidFill>
                          <a:schemeClr val="bg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 smtClean="0">
                          <a:solidFill>
                            <a:schemeClr val="bg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五級</a:t>
                      </a:r>
                      <a:endParaRPr lang="zh-TW" altLang="en-US" sz="4800" dirty="0">
                        <a:solidFill>
                          <a:schemeClr val="bg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latin typeface="Arial Black" pitchFamily="34" charset="0"/>
                        </a:rPr>
                        <a:t>4.26%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Arial Black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latin typeface="Arial Black" pitchFamily="34" charset="0"/>
                        </a:rPr>
                        <a:t>14.1%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Arial Black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latin typeface="Arial Black" pitchFamily="34" charset="0"/>
                        </a:rPr>
                        <a:t>76.5%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Arial Black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latin typeface="Arial Black" pitchFamily="34" charset="0"/>
                        </a:rPr>
                        <a:t>4.72%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Arial Black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latin typeface="Arial Black" pitchFamily="34" charset="0"/>
                        </a:rPr>
                        <a:t>0.39%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Arial Black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向下箭號圖說文字 3"/>
          <p:cNvSpPr/>
          <p:nvPr/>
        </p:nvSpPr>
        <p:spPr>
          <a:xfrm>
            <a:off x="4783460" y="2204864"/>
            <a:ext cx="5184576" cy="3168352"/>
          </a:xfrm>
          <a:prstGeom prst="downArrowCallout">
            <a:avLst>
              <a:gd name="adj1" fmla="val 8124"/>
              <a:gd name="adj2" fmla="val 11715"/>
              <a:gd name="adj3" fmla="val 15497"/>
              <a:gd name="adj4" fmla="val 64977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223620" y="5301208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>
                <a:solidFill>
                  <a:srgbClr val="FF0000"/>
                </a:solidFill>
                <a:latin typeface="Arial Black" pitchFamily="34" charset="0"/>
              </a:rPr>
              <a:t>81.61%</a:t>
            </a:r>
            <a:endParaRPr lang="zh-TW" altLang="en-US" sz="6000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64" y="182674"/>
            <a:ext cx="9720000" cy="648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1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r>
              <a:rPr lang="en-US" altLang="zh-TW" sz="5400" b="1" dirty="0" smtClean="0"/>
              <a:t>SHOW</a:t>
            </a:r>
            <a:r>
              <a:rPr lang="zh-TW" altLang="en-US" sz="5400" b="1" dirty="0" smtClean="0"/>
              <a:t> </a:t>
            </a:r>
            <a:r>
              <a:rPr lang="en-US" altLang="zh-TW" sz="5400" b="1" dirty="0" smtClean="0"/>
              <a:t>ME</a:t>
            </a:r>
            <a:r>
              <a:rPr lang="zh-TW" altLang="en-US" sz="5400" b="1" dirty="0" smtClean="0"/>
              <a:t> </a:t>
            </a:r>
            <a:r>
              <a:rPr lang="en-US" altLang="zh-TW" sz="5400" b="1" dirty="0" smtClean="0"/>
              <a:t>THE</a:t>
            </a:r>
            <a:r>
              <a:rPr lang="zh-TW" altLang="en-US" sz="5400" b="1" dirty="0" smtClean="0"/>
              <a:t> </a:t>
            </a:r>
            <a:r>
              <a:rPr lang="en-US" altLang="zh-TW" sz="5400" b="1" dirty="0" smtClean="0"/>
              <a:t>MONEY</a:t>
            </a:r>
            <a:endParaRPr lang="zh-TW" altLang="en-US" sz="5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020" y="1700808"/>
            <a:ext cx="9000000" cy="4184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643962" y="2571744"/>
            <a:ext cx="1285884" cy="2857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6357946" y="5857892"/>
            <a:ext cx="242889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039044" y="5889978"/>
            <a:ext cx="9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自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2018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日起，成大醫院急診掛號費由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240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元調漲為</a:t>
            </a:r>
            <a:r>
              <a:rPr lang="en-US" altLang="zh-TW" sz="24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300</a:t>
            </a:r>
            <a:r>
              <a:rPr lang="zh-TW" altLang="en-US" sz="24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元</a:t>
            </a:r>
            <a:endParaRPr lang="zh-TW" altLang="en-US" sz="24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004" y="116632"/>
            <a:ext cx="9000000" cy="6655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5059" y="142852"/>
            <a:ext cx="843534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smtClean="0">
                <a:latin typeface="Arial Black" pitchFamily="34" charset="0"/>
              </a:rPr>
              <a:t>You Must Pay More!!!</a:t>
            </a:r>
            <a:endParaRPr lang="zh-TW" altLang="en-US" sz="4800" dirty="0"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1284" y="1357298"/>
            <a:ext cx="8280000" cy="52856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向下箭號 3"/>
          <p:cNvSpPr/>
          <p:nvPr/>
        </p:nvSpPr>
        <p:spPr>
          <a:xfrm>
            <a:off x="3357550" y="4143380"/>
            <a:ext cx="214314" cy="7858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 rot="10800000">
            <a:off x="5500690" y="3786190"/>
            <a:ext cx="214314" cy="7858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 rot="10800000">
            <a:off x="8001021" y="3786190"/>
            <a:ext cx="214314" cy="7858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1" t="26119" r="14253" b="21287"/>
          <a:stretch/>
        </p:blipFill>
        <p:spPr>
          <a:xfrm>
            <a:off x="1651893" y="1537753"/>
            <a:ext cx="7956103" cy="3907471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 Black" panose="020B0A04020102020204" pitchFamily="34" charset="0"/>
              </a:rPr>
              <a:t>If I was sick……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>
                <a:latin typeface="Arial Black" pitchFamily="34" charset="0"/>
              </a:rPr>
              <a:t>Who Needs To Visit ED?</a:t>
            </a:r>
            <a:endParaRPr lang="zh-TW" altLang="en-US" sz="4800" dirty="0">
              <a:latin typeface="Arial Black" pitchFamily="34" charset="0"/>
            </a:endParaRPr>
          </a:p>
        </p:txBody>
      </p:sp>
      <p:pic>
        <p:nvPicPr>
          <p:cNvPr id="3" name="圖片 2" descr="2016-12-8 下午 04-51-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94" y="1538310"/>
            <a:ext cx="7543800" cy="51054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14608" y="5286388"/>
            <a:ext cx="1500198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Arial" panose="020B0604020202020204" pitchFamily="34" charset="0"/>
                <a:cs typeface="Arial" panose="020B0604020202020204" pitchFamily="34" charset="0"/>
              </a:rPr>
              <a:t>Prudent Layperson Status</a:t>
            </a:r>
            <a:endParaRPr lang="zh-TW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615059" y="1447800"/>
            <a:ext cx="8435340" cy="1549152"/>
          </a:xfrm>
        </p:spPr>
        <p:txBody>
          <a:bodyPr/>
          <a:lstStyle/>
          <a:p>
            <a:pPr marL="82296" indent="0">
              <a:buNone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Common Sense</a:t>
            </a:r>
          </a:p>
          <a:p>
            <a:pPr marL="603504" lvl="2" indent="0">
              <a:buNone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Sound and prudent judgement based on a simple perception of the situation or facts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59124" y="3212976"/>
            <a:ext cx="76328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</a:p>
          <a:p>
            <a:pPr marL="800100" lvl="1" indent="-342900"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Placing the patient’s health in serious jeopardy</a:t>
            </a:r>
          </a:p>
          <a:p>
            <a:pPr marL="800100" lvl="1" indent="-342900"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Serious impairment to bodily function </a:t>
            </a:r>
          </a:p>
          <a:p>
            <a:pPr marL="800100" lvl="1" indent="-342900"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Serious dysfunction of bodily organ or part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84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小組討論（</a:t>
            </a:r>
            <a:r>
              <a:rPr lang="en-US" altLang="zh-TW" dirty="0" smtClean="0"/>
              <a:t>15</a:t>
            </a:r>
            <a:r>
              <a:rPr lang="zh-TW" altLang="en-US" dirty="0" smtClean="0"/>
              <a:t>分鐘）</a:t>
            </a:r>
            <a:endParaRPr lang="zh-TW" altLang="en-US" dirty="0"/>
          </a:p>
        </p:txBody>
      </p:sp>
      <p:sp>
        <p:nvSpPr>
          <p:cNvPr id="5" name="內容版面配置區 3"/>
          <p:cNvSpPr>
            <a:spLocks noGrp="1"/>
          </p:cNvSpPr>
          <p:nvPr>
            <p:ph idx="1"/>
          </p:nvPr>
        </p:nvSpPr>
        <p:spPr>
          <a:xfrm>
            <a:off x="1388729" y="1447800"/>
            <a:ext cx="8507299" cy="480060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第一組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indent="0">
              <a:buNone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目前單獨針對急診輕症患者增加部分負擔費用的做法，可以改善急診壅塞的狀況嗎？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第二組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indent="0">
              <a:buNone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若全面提高急診掛號與醫療費用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如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1500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元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，可以改善急診壅塞的狀況嗎？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第三組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indent="0">
              <a:buNone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若醫學中心急診只接受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119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與轉診之病患，不接受自行掛號者，你們的想法是？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第四組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indent="0">
              <a:buNone/>
            </a:pP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若規定病患在醫學中心經處置後，醫師評估可轉至其他院所繼續治療，病患不得拒絕。你們的想法是？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831132" y="2492896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你有使用過救護車嗎？</a:t>
            </a:r>
            <a:endParaRPr lang="zh-TW" altLang="en-US" sz="6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63180" y="3573016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How does our Emergency Medical Service work?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5028" y="2537609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/>
              <a:t>Any Questions?</a:t>
            </a:r>
          </a:p>
          <a:p>
            <a:pPr algn="ctr"/>
            <a:r>
              <a:rPr lang="en-US" altLang="zh-TW" sz="4000" dirty="0" smtClean="0"/>
              <a:t>Thanks to Your Attention</a:t>
            </a:r>
            <a:endParaRPr lang="zh-TW" alt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69620"/>
            <a:ext cx="10287000" cy="78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圖片 12" descr="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" y="4082292"/>
            <a:ext cx="10287001" cy="2011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004" y="79937"/>
            <a:ext cx="9000000" cy="666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以大台南市為例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你知道：</a:t>
            </a:r>
            <a:endParaRPr lang="en-US" altLang="zh-TW" dirty="0" smtClean="0"/>
          </a:p>
          <a:p>
            <a:r>
              <a:rPr lang="zh-TW" altLang="en-US" dirty="0" smtClean="0"/>
              <a:t>大台南市有幾支救護分隊？</a:t>
            </a:r>
            <a:endParaRPr lang="en-US" altLang="zh-TW" dirty="0" smtClean="0"/>
          </a:p>
          <a:p>
            <a:r>
              <a:rPr lang="zh-TW" altLang="en-US" dirty="0" smtClean="0"/>
              <a:t>大台南市救護分隊的部署狀況？</a:t>
            </a:r>
            <a:endParaRPr lang="en-US" altLang="zh-TW" dirty="0" smtClean="0"/>
          </a:p>
          <a:p>
            <a:r>
              <a:rPr lang="zh-TW" altLang="en-US" dirty="0" smtClean="0"/>
              <a:t>大台南市的救護業務狀況？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964" y="4005064"/>
            <a:ext cx="180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lum bright="-15000" contrast="50000"/>
          </a:blip>
          <a:srcRect/>
          <a:stretch>
            <a:fillRect/>
          </a:stretch>
        </p:blipFill>
        <p:spPr bwMode="auto">
          <a:xfrm>
            <a:off x="2578565" y="4005064"/>
            <a:ext cx="7245455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3020" y="0"/>
            <a:ext cx="9031932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215508" y="44371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新化分院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503540" y="46531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143500" y="1691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柳營奇美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23420" y="118746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新營醫院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59324" y="306896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麻豆新樓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983260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佳里奇美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199284" y="41397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安南醫院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060" y="100523"/>
            <a:ext cx="10080000" cy="6640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方塊 2"/>
          <p:cNvSpPr txBox="1"/>
          <p:nvPr/>
        </p:nvSpPr>
        <p:spPr>
          <a:xfrm>
            <a:off x="3559324" y="15567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新營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055268" y="48598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永康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191172" y="313167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佳里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83260" y="29249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麻豆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703340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善化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575548" y="37170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玉井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15508" y="764704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24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第一大隊</a:t>
            </a:r>
            <a:endParaRPr lang="zh-TW" altLang="en-US" sz="24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9644" y="2780928"/>
            <a:ext cx="14157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24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第二大隊</a:t>
            </a:r>
            <a:endParaRPr lang="zh-TW" altLang="en-US" sz="24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4988" y="1916832"/>
            <a:ext cx="14157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24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第三大隊</a:t>
            </a:r>
            <a:endParaRPr lang="zh-TW" altLang="en-US" sz="24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75348" y="4005064"/>
            <a:ext cx="14157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24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第四大隊</a:t>
            </a:r>
            <a:endParaRPr lang="zh-TW" altLang="en-US" sz="24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07396" y="5805264"/>
            <a:ext cx="14157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24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第五大隊</a:t>
            </a:r>
            <a:endParaRPr lang="zh-TW" altLang="en-US" sz="24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6956" y="4725144"/>
            <a:ext cx="14157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24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第六大</a:t>
            </a:r>
            <a:r>
              <a:rPr lang="zh-TW" altLang="en-US" sz="24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隊</a:t>
            </a:r>
            <a:endParaRPr lang="zh-TW" altLang="en-US" sz="24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3020" y="5805264"/>
            <a:ext cx="14157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24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第七大隊</a:t>
            </a:r>
            <a:endParaRPr lang="zh-TW" altLang="en-US" sz="24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7" name="圖片 16" descr="imagesG65FIUU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64176" y="620688"/>
            <a:ext cx="239564" cy="360000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7303740" y="54868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pic>
        <p:nvPicPr>
          <p:cNvPr id="19" name="圖片 18" descr="imagesJRFONGH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43700" y="980728"/>
            <a:ext cx="360000" cy="360000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7303740" y="90872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pic>
        <p:nvPicPr>
          <p:cNvPr id="21" name="圖片 20" descr="imagesJRFONGH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3740" y="2204864"/>
            <a:ext cx="360000" cy="36000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7663780" y="213285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pic>
        <p:nvPicPr>
          <p:cNvPr id="23" name="圖片 22" descr="imagesJRFONGH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2980" y="1556792"/>
            <a:ext cx="360000" cy="360000"/>
          </a:xfrm>
          <a:prstGeom prst="rect">
            <a:avLst/>
          </a:prstGeom>
        </p:spPr>
      </p:pic>
      <p:pic>
        <p:nvPicPr>
          <p:cNvPr id="24" name="圖片 23" descr="imagesJRFONGH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79404" y="4437112"/>
            <a:ext cx="360000" cy="360000"/>
          </a:xfrm>
          <a:prstGeom prst="rect">
            <a:avLst/>
          </a:prstGeom>
        </p:spPr>
      </p:pic>
      <p:pic>
        <p:nvPicPr>
          <p:cNvPr id="25" name="圖片 24" descr="imagesJRFONGH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9044" y="5229200"/>
            <a:ext cx="360000" cy="360000"/>
          </a:xfrm>
          <a:prstGeom prst="rect">
            <a:avLst/>
          </a:prstGeom>
        </p:spPr>
      </p:pic>
      <p:pic>
        <p:nvPicPr>
          <p:cNvPr id="26" name="圖片 25" descr="imagesJRFONGH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3060" y="6237312"/>
            <a:ext cx="360000" cy="360000"/>
          </a:xfrm>
          <a:prstGeom prst="rect">
            <a:avLst/>
          </a:prstGeom>
        </p:spPr>
      </p:pic>
      <p:pic>
        <p:nvPicPr>
          <p:cNvPr id="27" name="圖片 26" descr="imagesJRFONGH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47556" y="6381328"/>
            <a:ext cx="360000" cy="360000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823020" y="1484784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6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567436" y="4365104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pic>
        <p:nvPicPr>
          <p:cNvPr id="30" name="圖片 29" descr="imagesG65FIUU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9564" y="5949280"/>
            <a:ext cx="239564" cy="360000"/>
          </a:xfrm>
          <a:prstGeom prst="rect">
            <a:avLst/>
          </a:prstGeom>
        </p:spPr>
      </p:pic>
      <p:sp>
        <p:nvSpPr>
          <p:cNvPr id="31" name="文字方塊 30"/>
          <p:cNvSpPr txBox="1"/>
          <p:nvPr/>
        </p:nvSpPr>
        <p:spPr>
          <a:xfrm>
            <a:off x="5863580" y="5877272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935588" y="630932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pic>
        <p:nvPicPr>
          <p:cNvPr id="33" name="圖片 32" descr="imagesG65FIUU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948" y="5229200"/>
            <a:ext cx="239564" cy="360000"/>
          </a:xfrm>
          <a:prstGeom prst="rect">
            <a:avLst/>
          </a:prstGeom>
        </p:spPr>
      </p:pic>
      <p:pic>
        <p:nvPicPr>
          <p:cNvPr id="34" name="圖片 33" descr="imagesG65FIUU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7472" y="6237312"/>
            <a:ext cx="239564" cy="360000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>
            <a:off x="318964" y="515719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3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039044" y="515719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471092" y="616530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895028" y="616530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40" name="五角星形 39"/>
          <p:cNvSpPr/>
          <p:nvPr/>
        </p:nvSpPr>
        <p:spPr>
          <a:xfrm>
            <a:off x="3991372" y="1412776"/>
            <a:ext cx="216024" cy="216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五角星形 40"/>
          <p:cNvSpPr/>
          <p:nvPr/>
        </p:nvSpPr>
        <p:spPr>
          <a:xfrm>
            <a:off x="3271292" y="4725144"/>
            <a:ext cx="216024" cy="216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五角星形 41"/>
          <p:cNvSpPr/>
          <p:nvPr/>
        </p:nvSpPr>
        <p:spPr>
          <a:xfrm>
            <a:off x="2983260" y="5445224"/>
            <a:ext cx="216024" cy="216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五角星形 42"/>
          <p:cNvSpPr/>
          <p:nvPr/>
        </p:nvSpPr>
        <p:spPr>
          <a:xfrm>
            <a:off x="2623220" y="5661248"/>
            <a:ext cx="216024" cy="216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五角星形 43"/>
          <p:cNvSpPr/>
          <p:nvPr/>
        </p:nvSpPr>
        <p:spPr>
          <a:xfrm>
            <a:off x="1975148" y="4581128"/>
            <a:ext cx="216024" cy="216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五角星形 44"/>
          <p:cNvSpPr/>
          <p:nvPr/>
        </p:nvSpPr>
        <p:spPr>
          <a:xfrm>
            <a:off x="2695228" y="5085184"/>
            <a:ext cx="216024" cy="216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五角星形 45"/>
          <p:cNvSpPr/>
          <p:nvPr/>
        </p:nvSpPr>
        <p:spPr>
          <a:xfrm>
            <a:off x="2119164" y="5301208"/>
            <a:ext cx="216024" cy="216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8" name="圖片 47" descr="imagesJRFONGHY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32012" y="692696"/>
            <a:ext cx="720000" cy="720000"/>
          </a:xfrm>
          <a:prstGeom prst="rect">
            <a:avLst/>
          </a:prstGeom>
        </p:spPr>
      </p:pic>
      <p:pic>
        <p:nvPicPr>
          <p:cNvPr id="47" name="圖片 46" descr="imagesG65FIUU0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00876" y="116632"/>
            <a:ext cx="479128" cy="720000"/>
          </a:xfrm>
          <a:prstGeom prst="rect">
            <a:avLst/>
          </a:prstGeom>
        </p:spPr>
      </p:pic>
      <p:sp>
        <p:nvSpPr>
          <p:cNvPr id="49" name="文字方塊 48"/>
          <p:cNvSpPr txBox="1"/>
          <p:nvPr/>
        </p:nvSpPr>
        <p:spPr>
          <a:xfrm>
            <a:off x="9607996" y="116632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7</a:t>
            </a:r>
            <a:endParaRPr lang="zh-TW" altLang="en-US" sz="36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9680004" y="694437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53</a:t>
            </a:r>
            <a:endParaRPr lang="zh-TW" altLang="en-US" sz="3600" dirty="0"/>
          </a:p>
        </p:txBody>
      </p:sp>
      <p:sp>
        <p:nvSpPr>
          <p:cNvPr id="70" name="矩形 69"/>
          <p:cNvSpPr/>
          <p:nvPr/>
        </p:nvSpPr>
        <p:spPr>
          <a:xfrm>
            <a:off x="6871692" y="4869160"/>
            <a:ext cx="3240360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6326960" y="5373216"/>
            <a:ext cx="39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大台南市面積：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2192.07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km</a:t>
            </a:r>
            <a:r>
              <a:rPr lang="en-US" altLang="zh-TW" sz="2400" baseline="30000" dirty="0" smtClean="0">
                <a:latin typeface="標楷體" pitchFamily="65" charset="-120"/>
                <a:ea typeface="標楷體" pitchFamily="65" charset="-120"/>
              </a:rPr>
              <a:t>2</a:t>
            </a:r>
          </a:p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大台南市人口：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1883207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人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(2013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年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12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月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/>
          <p:cNvGraphicFramePr/>
          <p:nvPr/>
        </p:nvGraphicFramePr>
        <p:xfrm>
          <a:off x="174948" y="188640"/>
          <a:ext cx="9937104" cy="6480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479204" y="5661248"/>
            <a:ext cx="86409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21%</a:t>
            </a:r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711452" y="5661248"/>
            <a:ext cx="86409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15%</a:t>
            </a:r>
            <a:endParaRPr lang="zh-TW" altLang="en-US" sz="2000" dirty="0"/>
          </a:p>
        </p:txBody>
      </p:sp>
      <p:sp>
        <p:nvSpPr>
          <p:cNvPr id="6" name="文字方塊 3"/>
          <p:cNvSpPr txBox="1"/>
          <p:nvPr/>
        </p:nvSpPr>
        <p:spPr>
          <a:xfrm>
            <a:off x="6871692" y="5661248"/>
            <a:ext cx="864096" cy="40011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dirty="0" smtClean="0"/>
              <a:t>12%</a:t>
            </a:r>
            <a:endParaRPr lang="zh-TW" altLang="en-US" sz="2000" dirty="0"/>
          </a:p>
        </p:txBody>
      </p:sp>
      <p:sp>
        <p:nvSpPr>
          <p:cNvPr id="7" name="文字方塊 3"/>
          <p:cNvSpPr txBox="1"/>
          <p:nvPr/>
        </p:nvSpPr>
        <p:spPr>
          <a:xfrm>
            <a:off x="7951812" y="5661248"/>
            <a:ext cx="864096" cy="40011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dirty="0" smtClean="0"/>
              <a:t>6%</a:t>
            </a:r>
            <a:endParaRPr lang="zh-TW" altLang="en-US" sz="2000" dirty="0"/>
          </a:p>
        </p:txBody>
      </p:sp>
      <p:sp>
        <p:nvSpPr>
          <p:cNvPr id="8" name="文字方塊 3"/>
          <p:cNvSpPr txBox="1"/>
          <p:nvPr/>
        </p:nvSpPr>
        <p:spPr>
          <a:xfrm>
            <a:off x="8959924" y="5661248"/>
            <a:ext cx="864096" cy="40011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dirty="0" smtClean="0"/>
              <a:t>2%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559324" y="5661248"/>
            <a:ext cx="86409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27%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719564" y="5661248"/>
            <a:ext cx="86409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17%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407196" y="6165304"/>
            <a:ext cx="10081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11%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559324" y="6165304"/>
            <a:ext cx="93610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8%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639444" y="6165304"/>
            <a:ext cx="93610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9%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719564" y="6165304"/>
            <a:ext cx="93610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9%</a:t>
            </a:r>
            <a:endParaRPr lang="zh-TW" altLang="en-US" sz="2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99684" y="6165304"/>
            <a:ext cx="93610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22%</a:t>
            </a:r>
            <a:endParaRPr lang="zh-TW" altLang="en-US" sz="2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879804" y="6165304"/>
            <a:ext cx="93610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22%</a:t>
            </a:r>
            <a:endParaRPr lang="zh-TW" altLang="en-US" sz="2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959924" y="6165304"/>
            <a:ext cx="86409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19%</a:t>
            </a:r>
            <a:endParaRPr lang="zh-TW" altLang="en-US" sz="2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479204" y="476672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RR</a:t>
            </a:r>
            <a:r>
              <a:rPr lang="zh-TW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</a:rPr>
              <a:t>=</a:t>
            </a:r>
            <a:r>
              <a:rPr lang="zh-TW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</a:rPr>
              <a:t>-0.78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/>
          <p:cNvGraphicFramePr/>
          <p:nvPr/>
        </p:nvGraphicFramePr>
        <p:xfrm>
          <a:off x="318964" y="188640"/>
          <a:ext cx="9721080" cy="640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407196" y="692696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RR=0.98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1537</TotalTime>
  <Words>752</Words>
  <Application>Microsoft Office PowerPoint</Application>
  <PresentationFormat>35mm 幻燈片</PresentationFormat>
  <Paragraphs>193</Paragraphs>
  <Slides>30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夏至</vt:lpstr>
      <vt:lpstr>課前小叮嚀</vt:lpstr>
      <vt:lpstr>先到不先得? 淺論緊急救護與急診</vt:lpstr>
      <vt:lpstr>PowerPoint 簡報</vt:lpstr>
      <vt:lpstr>PowerPoint 簡報</vt:lpstr>
      <vt:lpstr>以大台南市為例……</vt:lpstr>
      <vt:lpstr>PowerPoint 簡報</vt:lpstr>
      <vt:lpstr>PowerPoint 簡報</vt:lpstr>
      <vt:lpstr>PowerPoint 簡報</vt:lpstr>
      <vt:lpstr>PowerPoint 簡報</vt:lpstr>
      <vt:lpstr>資源分配的合理性</vt:lpstr>
      <vt:lpstr>2006 – 2013 台南(縣)市救護紀錄</vt:lpstr>
      <vt:lpstr>小組討論（15分鐘）</vt:lpstr>
      <vt:lpstr>PowerPoint 簡報</vt:lpstr>
      <vt:lpstr>PowerPoint 簡報</vt:lpstr>
      <vt:lpstr>PowerPoint 簡報</vt:lpstr>
      <vt:lpstr>何謂急診檢傷分級</vt:lpstr>
      <vt:lpstr>急診檢傷分級</vt:lpstr>
      <vt:lpstr>PowerPoint 簡報</vt:lpstr>
      <vt:lpstr>PowerPoint 簡報</vt:lpstr>
      <vt:lpstr>以成大醫院為例……</vt:lpstr>
      <vt:lpstr>醫學中心急診病患檢傷分布</vt:lpstr>
      <vt:lpstr>PowerPoint 簡報</vt:lpstr>
      <vt:lpstr>SHOW ME THE MONEY</vt:lpstr>
      <vt:lpstr>PowerPoint 簡報</vt:lpstr>
      <vt:lpstr>You Must Pay More!!!</vt:lpstr>
      <vt:lpstr>If I was sick……</vt:lpstr>
      <vt:lpstr>Who Needs To Visit ED?</vt:lpstr>
      <vt:lpstr>Prudent Layperson Status</vt:lpstr>
      <vt:lpstr>小組討論（15分鐘）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Shang</dc:creator>
  <cp:lastModifiedBy>Ming</cp:lastModifiedBy>
  <cp:revision>126</cp:revision>
  <dcterms:created xsi:type="dcterms:W3CDTF">2014-05-05T16:47:35Z</dcterms:created>
  <dcterms:modified xsi:type="dcterms:W3CDTF">2020-03-17T04:24:59Z</dcterms:modified>
</cp:coreProperties>
</file>