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8"/>
  </p:notesMasterIdLst>
  <p:sldIdLst>
    <p:sldId id="256" r:id="rId2"/>
    <p:sldId id="631" r:id="rId3"/>
    <p:sldId id="601" r:id="rId4"/>
    <p:sldId id="524" r:id="rId5"/>
    <p:sldId id="445" r:id="rId6"/>
    <p:sldId id="448" r:id="rId7"/>
    <p:sldId id="449" r:id="rId8"/>
    <p:sldId id="452" r:id="rId9"/>
    <p:sldId id="314" r:id="rId10"/>
    <p:sldId id="454" r:id="rId11"/>
    <p:sldId id="528" r:id="rId12"/>
    <p:sldId id="559" r:id="rId13"/>
    <p:sldId id="706" r:id="rId14"/>
    <p:sldId id="707" r:id="rId15"/>
    <p:sldId id="565" r:id="rId16"/>
    <p:sldId id="566" r:id="rId17"/>
    <p:sldId id="570" r:id="rId18"/>
    <p:sldId id="647" r:id="rId19"/>
    <p:sldId id="660" r:id="rId20"/>
    <p:sldId id="655" r:id="rId21"/>
    <p:sldId id="656" r:id="rId22"/>
    <p:sldId id="657" r:id="rId23"/>
    <p:sldId id="648" r:id="rId24"/>
    <p:sldId id="650" r:id="rId25"/>
    <p:sldId id="652" r:id="rId26"/>
    <p:sldId id="713" r:id="rId27"/>
    <p:sldId id="715" r:id="rId28"/>
    <p:sldId id="718" r:id="rId29"/>
    <p:sldId id="668" r:id="rId30"/>
    <p:sldId id="673" r:id="rId31"/>
    <p:sldId id="674" r:id="rId32"/>
    <p:sldId id="675" r:id="rId33"/>
    <p:sldId id="677" r:id="rId34"/>
    <p:sldId id="682" r:id="rId35"/>
    <p:sldId id="685" r:id="rId36"/>
    <p:sldId id="687" r:id="rId3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FF"/>
    <a:srgbClr val="FFFF00"/>
    <a:srgbClr val="6699FF"/>
    <a:srgbClr val="FF0000"/>
    <a:srgbClr val="99FF33"/>
    <a:srgbClr val="CCCC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3" autoAdjust="0"/>
    <p:restoredTop sz="86610" autoAdjust="0"/>
  </p:normalViewPr>
  <p:slideViewPr>
    <p:cSldViewPr>
      <p:cViewPr varScale="1">
        <p:scale>
          <a:sx n="92" d="100"/>
          <a:sy n="92" d="100"/>
        </p:scale>
        <p:origin x="1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7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新細明體" pitchFamily="18" charset="-120"/>
              </a:defRPr>
            </a:lvl1pPr>
          </a:lstStyle>
          <a:p>
            <a:pPr>
              <a:defRPr/>
            </a:pPr>
            <a:fld id="{EA97103F-E817-4300-8A2F-1F39875B78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7103F-E817-4300-8A2F-1F39875B7802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7638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9E0788-7650-4600-971F-21D803AADEE0}" type="slidenum">
              <a:rPr lang="en-US" altLang="zh-TW" smtClean="0">
                <a:ea typeface="新細明體" charset="-120"/>
              </a:rPr>
              <a:pPr/>
              <a:t>20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B8F624-AC81-42D9-9CA7-3F3B9B049C7F}" type="slidenum">
              <a:rPr lang="en-US" altLang="zh-TW" smtClean="0">
                <a:ea typeface="新細明體" charset="-120"/>
              </a:rPr>
              <a:pPr/>
              <a:t>21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C3D6F7-069E-4789-ABAC-4431D3E9C4CF}" type="slidenum">
              <a:rPr lang="en-US" altLang="zh-TW" smtClean="0">
                <a:ea typeface="新細明體" charset="-120"/>
              </a:rPr>
              <a:pPr/>
              <a:t>22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91D58-E7C0-44A5-AC18-7668A95038DB}" type="slidenum">
              <a:rPr lang="en-US" altLang="zh-TW" smtClean="0">
                <a:ea typeface="新細明體" charset="-120"/>
              </a:rPr>
              <a:pPr/>
              <a:t>23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DB8937-6767-45EF-BF6A-20949D20C99F}" type="slidenum">
              <a:rPr lang="en-US" altLang="zh-TW" smtClean="0">
                <a:ea typeface="新細明體" charset="-120"/>
              </a:rPr>
              <a:pPr/>
              <a:t>24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842656-9289-4126-97F0-5D4120E31033}" type="slidenum">
              <a:rPr lang="en-US" altLang="zh-TW" smtClean="0">
                <a:ea typeface="新細明體" charset="-120"/>
              </a:rPr>
              <a:pPr/>
              <a:t>25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03288"/>
            <a:fld id="{27FBB6FC-1AE3-4657-A9D4-CFF64ABDE470}" type="slidenum">
              <a:rPr lang="en-US" altLang="zh-TW" sz="1200"/>
              <a:pPr algn="r" defTabSz="903288"/>
              <a:t>31</a:t>
            </a:fld>
            <a:endParaRPr lang="en-US" altLang="zh-TW" sz="120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TW" altLang="zh-TW" sz="1400" smtClean="0">
              <a:solidFill>
                <a:srgbClr val="000000"/>
              </a:solidFill>
              <a:latin typeface="新細明體" charset="-12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TW" altLang="en-US" smtClean="0">
              <a:ea typeface="新細明體" charset="-120"/>
            </a:endParaRPr>
          </a:p>
        </p:txBody>
      </p:sp>
      <p:sp>
        <p:nvSpPr>
          <p:cNvPr id="70659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7AC9E21-9F6A-4B77-A941-B7EB6A76CFB4}" type="slidenum">
              <a:rPr kumimoji="0" lang="zh-TW" altLang="en-US" sz="1200">
                <a:latin typeface="Calibri" pitchFamily="34" charset="0"/>
              </a:rPr>
              <a:pPr algn="r"/>
              <a:t>35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7103F-E817-4300-8A2F-1F39875B7802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341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847F61-3B0C-435E-BA2C-9BD0C6D838E0}" type="slidenum">
              <a:rPr lang="en-US" altLang="zh-TW" smtClean="0">
                <a:ea typeface="新細明體" charset="-120"/>
              </a:rPr>
              <a:pPr/>
              <a:t>12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171A15F-F747-46D4-A407-83196E3922EE}" type="slidenum">
              <a:rPr lang="en-US" altLang="zh-TW" sz="1200"/>
              <a:pPr algn="r"/>
              <a:t>14</a:t>
            </a:fld>
            <a:endParaRPr lang="en-US" altLang="zh-TW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A0304-FCF9-472B-87D3-01FE5466D2FF}" type="slidenum">
              <a:rPr lang="en-US" altLang="zh-TW" smtClean="0">
                <a:ea typeface="新細明體" charset="-120"/>
              </a:rPr>
              <a:pPr/>
              <a:t>15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5ABFB-5D78-45D8-A60A-17F8C5A4E92E}" type="slidenum">
              <a:rPr lang="en-US" altLang="zh-TW" smtClean="0">
                <a:ea typeface="新細明體" charset="-120"/>
              </a:rPr>
              <a:pPr/>
              <a:t>16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2146F-87B3-4FBC-8A9A-EA8DA52872CF}" type="slidenum">
              <a:rPr lang="en-US" altLang="zh-TW" smtClean="0">
                <a:ea typeface="新細明體" charset="-120"/>
              </a:rPr>
              <a:pPr/>
              <a:t>17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0CA20-592B-490C-BE97-864D2646B3CC}" type="slidenum">
              <a:rPr lang="en-US" altLang="zh-TW" smtClean="0">
                <a:ea typeface="新細明體" charset="-120"/>
              </a:rPr>
              <a:pPr/>
              <a:t>18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BB140-CA48-420F-B74B-0106526C7A91}" type="slidenum">
              <a:rPr lang="en-US" altLang="zh-TW" smtClean="0">
                <a:ea typeface="新細明體" charset="-120"/>
              </a:rPr>
              <a:pPr/>
              <a:t>19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5" name="Picture 1027" descr="ARTBANNA"/>
            <p:cNvPicPr>
              <a:picLocks noChangeAspect="1" noChangeArrowheads="1"/>
            </p:cNvPicPr>
            <p:nvPr userDrawn="1"/>
          </p:nvPicPr>
          <p:blipFill>
            <a:blip r:embed="rId2"/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28" descr="Arthsepa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197" name="Rectangle 1029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198" name="Rectangle 1030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dt" sz="half" idx="10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2011-04-28</a:t>
            </a:r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B985B-2D8C-4CB2-B464-F199519D9D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2011-04-28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B814D-38A8-42E2-83A8-21F03E34F6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2011-04-28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EAB2A-75FC-4130-8822-CEABFA1135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2011-04-28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288BC-4383-46FC-9E00-32AC51D5D4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美工圖案版面配置區 3"/>
          <p:cNvSpPr>
            <a:spLocks noGrp="1"/>
          </p:cNvSpPr>
          <p:nvPr>
            <p:ph type="clipArt"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2011-04-28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89DB5-B246-4540-A1C4-314E3DC26D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508500" y="1941513"/>
            <a:ext cx="4029075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08500" y="4075113"/>
            <a:ext cx="4029075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2011-04-28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0DEF3-0B1C-4080-9602-3B0AC1253A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2010_4 </a:t>
            </a:r>
            <a:r>
              <a:rPr lang="zh-TW" altLang="en-US"/>
              <a:t>通識教育</a:t>
            </a:r>
            <a:r>
              <a:rPr lang="en-US" altLang="zh-TW"/>
              <a:t>[</a:t>
            </a:r>
            <a:r>
              <a:rPr lang="zh-TW" altLang="en-US"/>
              <a:t>莊</a:t>
            </a:r>
            <a:r>
              <a:rPr lang="en-US" altLang="zh-TW"/>
              <a:t>]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7AEF6-FB63-44F3-B582-EF4FFF3B99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2011-04-28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984ED-78D7-4270-89ED-B567F94108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2011-04-28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289A-7B68-4F0D-9093-7EACFE4F10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2011-04-28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3B517-7C37-4B13-940B-D6451A1CF3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2011-04-28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1B6A0-14B9-42A4-9271-3C149E670B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2011-04-28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DAA69-10B5-4DD6-9E52-9FA6619440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2011-04-28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171D0-9DC1-4238-A1A2-B1491313D9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2011-04-28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8BE61-755E-4572-92FD-38FB8D9F83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2011-04-28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2C204-66B9-4A0C-B8F3-91277E83E2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2011-04-28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ACE1B-7430-4D0B-A675-5F24CDF50E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1032" name="Picture 3" descr="ARTHSEPA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4" descr="Arthsepa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2011-04-28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b="0">
                <a:latin typeface="+mn-lt"/>
                <a:ea typeface="+mn-ea"/>
              </a:defRPr>
            </a:lvl1pPr>
          </a:lstStyle>
          <a:p>
            <a:pPr>
              <a:defRPr/>
            </a:pPr>
            <a:fld id="{2E4C450E-634F-41CB-8EC7-883A7F2D81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0" r:id="rId1"/>
    <p:sldLayoutId id="2147483669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  <p:sldLayoutId id="2147483662" r:id="rId9"/>
    <p:sldLayoutId id="2147483661" r:id="rId10"/>
    <p:sldLayoutId id="2147483660" r:id="rId11"/>
    <p:sldLayoutId id="2147483659" r:id="rId12"/>
    <p:sldLayoutId id="2147483658" r:id="rId13"/>
    <p:sldLayoutId id="2147483657" r:id="rId14"/>
    <p:sldLayoutId id="2147483671" r:id="rId15"/>
    <p:sldLayoutId id="2147483656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68413"/>
            <a:ext cx="7772400" cy="2532062"/>
          </a:xfrm>
        </p:spPr>
        <p:txBody>
          <a:bodyPr/>
          <a:lstStyle/>
          <a:p>
            <a:pPr algn="ctr" eaLnBrk="1" hangingPunct="1"/>
            <a:r>
              <a:rPr lang="zh-TW" altLang="en-US" sz="6600" dirty="0" smtClean="0">
                <a:latin typeface="標楷體" pitchFamily="65" charset="-120"/>
                <a:ea typeface="標楷體" pitchFamily="65" charset="-120"/>
              </a:rPr>
              <a:t>野外醫學</a:t>
            </a:r>
            <a:br>
              <a:rPr lang="zh-TW" altLang="en-US" sz="6600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sz="6600" dirty="0" smtClean="0">
                <a:latin typeface="標楷體" pitchFamily="65" charset="-120"/>
                <a:ea typeface="標楷體" pitchFamily="65" charset="-120"/>
              </a:rPr>
              <a:t>上山下海的危機</a:t>
            </a:r>
            <a:r>
              <a:rPr lang="en-US" altLang="zh-TW" sz="3600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3600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高山症、潛水夫病、中暑、與狂犬病 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86225"/>
            <a:ext cx="6400800" cy="1752600"/>
          </a:xfrm>
        </p:spPr>
        <p:txBody>
          <a:bodyPr/>
          <a:lstStyle/>
          <a:p>
            <a:pPr algn="ctr" eaLnBrk="1" hangingPunct="1">
              <a:lnSpc>
                <a:spcPct val="130000"/>
              </a:lnSpc>
            </a:pPr>
            <a:r>
              <a:rPr lang="zh-TW" altLang="en-US" smtClean="0">
                <a:ea typeface="標楷體" pitchFamily="65" charset="-120"/>
              </a:rPr>
              <a:t>成功大學醫學院附設醫院</a:t>
            </a:r>
          </a:p>
          <a:p>
            <a:pPr algn="ctr" eaLnBrk="1" hangingPunct="1">
              <a:lnSpc>
                <a:spcPct val="130000"/>
              </a:lnSpc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急診部 洪明原</a:t>
            </a:r>
            <a:r>
              <a:rPr lang="zh-TW" altLang="en-US" smtClean="0">
                <a:ea typeface="標楷體" pitchFamily="65" charset="-120"/>
              </a:rPr>
              <a:t>醫師</a:t>
            </a:r>
            <a:endParaRPr lang="zh-TW" altLang="en-US" sz="3600" smtClean="0"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標楷體" pitchFamily="65" charset="-120"/>
              </a:rPr>
              <a:t>  </a:t>
            </a:r>
            <a:r>
              <a:rPr lang="zh-TW" altLang="en-US" dirty="0" smtClean="0">
                <a:ea typeface="標楷體" pitchFamily="65" charset="-120"/>
              </a:rPr>
              <a:t>高山症</a:t>
            </a:r>
            <a:endParaRPr lang="en-US" altLang="zh-TW" sz="4000" dirty="0" smtClean="0">
              <a:ea typeface="標楷體" pitchFamily="65" charset="-120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676400"/>
            <a:ext cx="8208962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TW" altLang="en-US" sz="3600" dirty="0" smtClean="0">
                <a:solidFill>
                  <a:srgbClr val="FFFF00"/>
                </a:solidFill>
                <a:ea typeface="標楷體" pitchFamily="65" charset="-120"/>
              </a:rPr>
              <a:t>預防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階段式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的高度改變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TW" altLang="en-US" sz="2800" dirty="0">
                <a:latin typeface="Times New Roman" pitchFamily="18" charset="0"/>
                <a:ea typeface="標楷體" pitchFamily="65" charset="-120"/>
              </a:rPr>
              <a:t>早期確認治療</a:t>
            </a:r>
            <a:r>
              <a:rPr lang="zh-TW" altLang="en-US" sz="2800" dirty="0"/>
              <a:t>。</a:t>
            </a:r>
            <a:endParaRPr lang="zh-TW" altLang="en-US" sz="2800" dirty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避免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抽菸、酒精類的攝取</a:t>
            </a:r>
            <a:r>
              <a:rPr lang="zh-TW" altLang="en-US" dirty="0" smtClean="0"/>
              <a:t>。</a:t>
            </a:r>
            <a:endParaRPr lang="zh-TW" altLang="en-US" sz="28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120000"/>
              </a:lnSpc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多喝水及食用高碳水化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    合物食物</a:t>
            </a:r>
            <a:r>
              <a:rPr lang="zh-TW" altLang="en-US" dirty="0" smtClean="0">
                <a:sym typeface="Symbol" pitchFamily="18" charset="2"/>
              </a:rPr>
              <a:t>。</a:t>
            </a:r>
            <a:endParaRPr lang="zh-TW" altLang="en-US" sz="28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/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60400"/>
            <a:ext cx="8637588" cy="823913"/>
          </a:xfrm>
        </p:spPr>
        <p:txBody>
          <a:bodyPr/>
          <a:lstStyle/>
          <a:p>
            <a:pPr eaLnBrk="1" hangingPunct="1"/>
            <a:r>
              <a:rPr lang="zh-TW" altLang="en-US" sz="4800" smtClean="0">
                <a:solidFill>
                  <a:schemeClr val="tx1"/>
                </a:solidFill>
                <a:ea typeface="標楷體" pitchFamily="65" charset="-120"/>
              </a:rPr>
              <a:t>溺水</a:t>
            </a:r>
            <a:endParaRPr lang="en-US" altLang="zh-TW" smtClean="0">
              <a:solidFill>
                <a:schemeClr val="tx1"/>
              </a:solidFill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2875" y="1933575"/>
            <a:ext cx="8750300" cy="4495800"/>
          </a:xfrm>
        </p:spPr>
        <p:txBody>
          <a:bodyPr/>
          <a:lstStyle/>
          <a:p>
            <a:pPr marL="0" indent="0" eaLnBrk="1" hangingPunct="1">
              <a:spcAft>
                <a:spcPct val="40000"/>
              </a:spcAft>
              <a:buFont typeface="Wingdings" pitchFamily="2" charset="2"/>
              <a:buNone/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溺水者主要生理及病理變化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:</a:t>
            </a:r>
            <a:endParaRPr lang="en-US" altLang="zh-TW" sz="2800" smtClean="0">
              <a:latin typeface="標楷體" pitchFamily="65" charset="-120"/>
              <a:ea typeface="標楷體" pitchFamily="65" charset="-120"/>
            </a:endParaRPr>
          </a:p>
          <a:p>
            <a:pPr marL="441325" lvl="1" indent="-258763" eaLnBrk="1" hangingPunct="1">
              <a:lnSpc>
                <a:spcPct val="110000"/>
              </a:lnSpc>
              <a:spcBef>
                <a:spcPct val="15000"/>
              </a:spcBef>
            </a:pPr>
            <a:r>
              <a:rPr lang="zh-TW" altLang="en-US" smtClean="0">
                <a:ea typeface="標楷體" pitchFamily="65" charset="-120"/>
              </a:rPr>
              <a:t>組織缺氧</a:t>
            </a:r>
            <a:r>
              <a:rPr lang="en-US" altLang="zh-TW" smtClean="0">
                <a:ea typeface="標楷體" pitchFamily="65" charset="-120"/>
              </a:rPr>
              <a:t>(</a:t>
            </a:r>
            <a:r>
              <a:rPr lang="zh-TW" altLang="en-US" smtClean="0">
                <a:ea typeface="標楷體" pitchFamily="65" charset="-120"/>
              </a:rPr>
              <a:t>腦部</a:t>
            </a:r>
            <a:r>
              <a:rPr lang="en-US" altLang="zh-TW" smtClean="0">
                <a:ea typeface="標楷體" pitchFamily="65" charset="-120"/>
              </a:rPr>
              <a:t>)</a:t>
            </a:r>
          </a:p>
          <a:p>
            <a:pPr marL="441325" lvl="1" indent="-258763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TW" altLang="en-US" smtClean="0">
                <a:ea typeface="標楷體" pitchFamily="65" charset="-120"/>
              </a:rPr>
              <a:t>肺部水腫</a:t>
            </a:r>
            <a:r>
              <a:rPr lang="en-US" altLang="zh-TW" smtClean="0">
                <a:ea typeface="標楷體" pitchFamily="65" charset="-120"/>
              </a:rPr>
              <a:t>(</a:t>
            </a:r>
            <a:r>
              <a:rPr lang="zh-TW" altLang="en-US" u="sng" smtClean="0">
                <a:ea typeface="標楷體" pitchFamily="65" charset="-120"/>
              </a:rPr>
              <a:t>表面張力素 </a:t>
            </a:r>
            <a:r>
              <a:rPr lang="zh-TW" altLang="en-US" smtClean="0">
                <a:ea typeface="標楷體" pitchFamily="65" charset="-120"/>
              </a:rPr>
              <a:t>喪失所引起的肺病變</a:t>
            </a:r>
            <a:r>
              <a:rPr lang="en-US" altLang="zh-TW" smtClean="0">
                <a:ea typeface="標楷體" pitchFamily="65" charset="-120"/>
              </a:rPr>
              <a:t>).</a:t>
            </a:r>
          </a:p>
          <a:p>
            <a:pPr marL="441325" lvl="1" indent="-258763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TW" altLang="en-US" smtClean="0">
                <a:ea typeface="標楷體" pitchFamily="65" charset="-120"/>
              </a:rPr>
              <a:t>代謝性酸中毒</a:t>
            </a:r>
            <a:r>
              <a:rPr lang="en-US" altLang="zh-TW" smtClean="0">
                <a:ea typeface="標楷體" pitchFamily="65" charset="-120"/>
              </a:rPr>
              <a:t>(</a:t>
            </a:r>
            <a:r>
              <a:rPr lang="zh-TW" altLang="en-US" smtClean="0">
                <a:ea typeface="標楷體" pitchFamily="65" charset="-120"/>
              </a:rPr>
              <a:t>低血壓</a:t>
            </a:r>
            <a:r>
              <a:rPr lang="en-US" altLang="zh-TW" smtClean="0">
                <a:ea typeface="標楷體" pitchFamily="65" charset="-120"/>
              </a:rPr>
              <a:t>)</a:t>
            </a:r>
            <a:r>
              <a:rPr lang="en-US" altLang="zh-TW" sz="2400" smtClean="0">
                <a:ea typeface="標楷體" pitchFamily="65" charset="-120"/>
              </a:rPr>
              <a:t>.</a:t>
            </a:r>
          </a:p>
          <a:p>
            <a:pPr marL="0" indent="0" eaLnBrk="1" hangingPunct="1"/>
            <a:endParaRPr lang="en-US" altLang="zh-TW" sz="2800" smtClean="0"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8637588" cy="823913"/>
          </a:xfrm>
        </p:spPr>
        <p:txBody>
          <a:bodyPr/>
          <a:lstStyle/>
          <a:p>
            <a:pPr eaLnBrk="1" hangingPunct="1"/>
            <a:r>
              <a:rPr lang="zh-TW" altLang="en-US" sz="4800" smtClean="0">
                <a:ea typeface="標楷體" pitchFamily="65" charset="-120"/>
              </a:rPr>
              <a:t>溺水</a:t>
            </a:r>
            <a:endParaRPr lang="zh-TW" altLang="en-US" smtClean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412162" cy="433705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zh-TW" altLang="en-US" sz="3600" smtClean="0">
                <a:solidFill>
                  <a:srgbClr val="99FF33"/>
                </a:solidFill>
                <a:latin typeface="標楷體" pitchFamily="65" charset="-120"/>
                <a:ea typeface="標楷體" pitchFamily="65" charset="-120"/>
              </a:rPr>
              <a:t>病理變化及其臨床表徵</a:t>
            </a:r>
            <a:r>
              <a:rPr lang="en-US" altLang="zh-TW" sz="3600" smtClean="0">
                <a:solidFill>
                  <a:srgbClr val="99FF33"/>
                </a:solidFill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lvl="1" eaLnBrk="1" hangingPunct="1"/>
            <a:r>
              <a:rPr lang="zh-TW" altLang="en-US" sz="3200" smtClean="0">
                <a:solidFill>
                  <a:srgbClr val="F1F8B0"/>
                </a:solidFill>
                <a:latin typeface="標楷體" pitchFamily="65" charset="-120"/>
                <a:ea typeface="標楷體" pitchFamily="65" charset="-120"/>
              </a:rPr>
              <a:t>中樞神經系統方面</a:t>
            </a:r>
            <a:r>
              <a:rPr lang="zh-TW" altLang="en-US" sz="3200" smtClean="0">
                <a:solidFill>
                  <a:srgbClr val="CCCCFF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200" smtClean="0"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sz="3200" smtClean="0">
                <a:latin typeface="標楷體" pitchFamily="65" charset="-120"/>
                <a:ea typeface="標楷體" pitchFamily="65" charset="-120"/>
              </a:rPr>
              <a:t>意識模糊</a:t>
            </a:r>
            <a:r>
              <a:rPr lang="en-US" altLang="zh-TW" sz="3200" smtClean="0"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sz="3200" smtClean="0">
                <a:latin typeface="標楷體" pitchFamily="65" charset="-120"/>
                <a:ea typeface="標楷體" pitchFamily="65" charset="-120"/>
              </a:rPr>
              <a:t>腦水腫</a:t>
            </a:r>
          </a:p>
          <a:p>
            <a:pPr lvl="1" eaLnBrk="1" hangingPunct="1"/>
            <a:r>
              <a:rPr lang="zh-TW" altLang="en-US" sz="3200" smtClean="0">
                <a:solidFill>
                  <a:srgbClr val="F1F8B0"/>
                </a:solidFill>
                <a:latin typeface="標楷體" pitchFamily="65" charset="-120"/>
                <a:ea typeface="標楷體" pitchFamily="65" charset="-120"/>
              </a:rPr>
              <a:t>心血管系統</a:t>
            </a:r>
            <a:r>
              <a:rPr lang="en-US" altLang="zh-TW" sz="3200" smtClean="0"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sz="3200" smtClean="0">
                <a:latin typeface="標楷體" pitchFamily="65" charset="-120"/>
                <a:ea typeface="標楷體" pitchFamily="65" charset="-120"/>
              </a:rPr>
              <a:t>心悸</a:t>
            </a:r>
            <a:r>
              <a:rPr lang="en-US" altLang="zh-TW" sz="3200" smtClean="0"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sz="3200" smtClean="0">
                <a:latin typeface="標楷體" pitchFamily="65" charset="-120"/>
                <a:ea typeface="標楷體" pitchFamily="65" charset="-120"/>
              </a:rPr>
              <a:t>心率不整</a:t>
            </a:r>
            <a:r>
              <a:rPr lang="en-US" altLang="zh-TW" sz="3200" smtClean="0"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sz="3200" smtClean="0">
                <a:latin typeface="標楷體" pitchFamily="65" charset="-120"/>
                <a:ea typeface="標楷體" pitchFamily="65" charset="-120"/>
              </a:rPr>
              <a:t>休克</a:t>
            </a:r>
          </a:p>
          <a:p>
            <a:pPr lvl="1" eaLnBrk="1" hangingPunct="1"/>
            <a:r>
              <a:rPr lang="zh-TW" altLang="en-US" sz="3200" smtClean="0">
                <a:solidFill>
                  <a:srgbClr val="F1F8B0"/>
                </a:solidFill>
                <a:latin typeface="標楷體" pitchFamily="65" charset="-120"/>
                <a:ea typeface="標楷體" pitchFamily="65" charset="-120"/>
              </a:rPr>
              <a:t>腎臟功能方面</a:t>
            </a:r>
            <a:r>
              <a:rPr lang="en-US" altLang="zh-TW" sz="3200" smtClean="0"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sz="3200" smtClean="0">
                <a:latin typeface="標楷體" pitchFamily="65" charset="-120"/>
                <a:ea typeface="標楷體" pitchFamily="65" charset="-120"/>
              </a:rPr>
              <a:t>少尿</a:t>
            </a:r>
            <a:r>
              <a:rPr lang="en-US" altLang="zh-TW" sz="3200" smtClean="0"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sz="3200" smtClean="0">
                <a:latin typeface="標楷體" pitchFamily="65" charset="-120"/>
                <a:ea typeface="標楷體" pitchFamily="65" charset="-120"/>
              </a:rPr>
              <a:t>血尿</a:t>
            </a:r>
            <a:r>
              <a:rPr lang="en-US" altLang="zh-TW" sz="3200" smtClean="0"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sz="3200" smtClean="0">
                <a:latin typeface="標楷體" pitchFamily="65" charset="-120"/>
                <a:ea typeface="標楷體" pitchFamily="65" charset="-120"/>
              </a:rPr>
              <a:t>急性腎衰竭</a:t>
            </a:r>
          </a:p>
          <a:p>
            <a:pPr lvl="1" eaLnBrk="1" hangingPunct="1"/>
            <a:r>
              <a:rPr lang="zh-TW" altLang="en-US" sz="3200" smtClean="0">
                <a:solidFill>
                  <a:srgbClr val="F1F8B0"/>
                </a:solidFill>
                <a:latin typeface="標楷體" pitchFamily="65" charset="-120"/>
                <a:ea typeface="標楷體" pitchFamily="65" charset="-120"/>
              </a:rPr>
              <a:t>血液學方面</a:t>
            </a:r>
            <a:r>
              <a:rPr lang="en-US" altLang="zh-TW" sz="3200" smtClean="0"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sz="3200" smtClean="0">
                <a:latin typeface="標楷體" pitchFamily="65" charset="-120"/>
                <a:ea typeface="標楷體" pitchFamily="65" charset="-120"/>
              </a:rPr>
              <a:t>溶血</a:t>
            </a:r>
            <a:r>
              <a:rPr lang="en-US" altLang="zh-TW" sz="3200" smtClean="0"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sz="3200" smtClean="0">
                <a:latin typeface="標楷體" pitchFamily="65" charset="-120"/>
                <a:ea typeface="標楷體" pitchFamily="65" charset="-120"/>
              </a:rPr>
              <a:t>電解質不平衡等</a:t>
            </a:r>
          </a:p>
          <a:p>
            <a:pPr eaLnBrk="1" hangingPunct="1"/>
            <a:endParaRPr lang="en-US" altLang="zh-TW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509588"/>
            <a:ext cx="8637587" cy="823912"/>
          </a:xfrm>
        </p:spPr>
        <p:txBody>
          <a:bodyPr/>
          <a:lstStyle/>
          <a:p>
            <a:pPr eaLnBrk="1" hangingPunct="1"/>
            <a:r>
              <a:rPr lang="zh-TW" altLang="en-US" sz="4800" smtClean="0">
                <a:solidFill>
                  <a:srgbClr val="FFC000"/>
                </a:solidFill>
                <a:ea typeface="標楷體" pitchFamily="65" charset="-120"/>
              </a:rPr>
              <a:t>溺水</a:t>
            </a:r>
            <a:endParaRPr lang="zh-TW" altLang="en-US" smtClean="0">
              <a:solidFill>
                <a:srgbClr val="FFC000"/>
              </a:solidFill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916113"/>
            <a:ext cx="8208962" cy="3970337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zh-TW" altLang="en-US" sz="3600" smtClean="0">
                <a:latin typeface="標楷體" pitchFamily="65" charset="-120"/>
                <a:ea typeface="標楷體" pitchFamily="65" charset="-120"/>
              </a:rPr>
              <a:t>預後不良的原因</a:t>
            </a:r>
            <a:r>
              <a:rPr lang="en-US" altLang="zh-TW" sz="360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lvl="1" eaLnBrk="1" hangingPunct="1"/>
            <a:r>
              <a:rPr lang="zh-TW" altLang="en-US" sz="3200" smtClean="0">
                <a:latin typeface="Times New Roman" pitchFamily="18" charset="0"/>
                <a:ea typeface="標楷體" pitchFamily="65" charset="-120"/>
              </a:rPr>
              <a:t>溺水時間過久 </a:t>
            </a:r>
          </a:p>
          <a:p>
            <a:pPr lvl="1" eaLnBrk="1" hangingPunct="1"/>
            <a:r>
              <a:rPr lang="zh-TW" altLang="en-US" sz="3200" smtClean="0">
                <a:latin typeface="Times New Roman" pitchFamily="18" charset="0"/>
                <a:ea typeface="標楷體" pitchFamily="65" charset="-120"/>
              </a:rPr>
              <a:t>現場無法給予 </a:t>
            </a:r>
            <a:r>
              <a:rPr lang="en-US" altLang="zh-TW" sz="3200" smtClean="0">
                <a:latin typeface="Times New Roman" pitchFamily="18" charset="0"/>
                <a:ea typeface="標楷體" pitchFamily="65" charset="-120"/>
              </a:rPr>
              <a:t>CPR</a:t>
            </a:r>
          </a:p>
          <a:p>
            <a:pPr lvl="1" eaLnBrk="1" hangingPunct="1"/>
            <a:r>
              <a:rPr lang="zh-TW" altLang="en-US" sz="3200" smtClean="0">
                <a:latin typeface="Times New Roman" pitchFamily="18" charset="0"/>
                <a:ea typeface="標楷體" pitchFamily="65" charset="-120"/>
              </a:rPr>
              <a:t>嚴重酸中毒</a:t>
            </a:r>
          </a:p>
          <a:p>
            <a:pPr lvl="1" eaLnBrk="1" hangingPunct="1"/>
            <a:r>
              <a:rPr lang="zh-TW" altLang="en-US" sz="3200" smtClean="0">
                <a:latin typeface="Times New Roman" pitchFamily="18" charset="0"/>
                <a:ea typeface="標楷體" pitchFamily="65" charset="-120"/>
              </a:rPr>
              <a:t>瞳孔放大、無光反應</a:t>
            </a:r>
          </a:p>
          <a:p>
            <a:pPr lvl="1" eaLnBrk="1" hangingPunct="1"/>
            <a:r>
              <a:rPr lang="zh-TW" altLang="en-US" sz="3200" smtClean="0">
                <a:latin typeface="Times New Roman" pitchFamily="18" charset="0"/>
                <a:ea typeface="標楷體" pitchFamily="65" charset="-120"/>
              </a:rPr>
              <a:t>到院時病患嚴重昏迷</a:t>
            </a:r>
            <a:r>
              <a:rPr lang="zh-TW" altLang="en-US" smtClean="0"/>
              <a:t> </a:t>
            </a:r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u="sng" smtClean="0">
                <a:latin typeface="Times New Roman" pitchFamily="18" charset="0"/>
                <a:ea typeface="標楷體" pitchFamily="65" charset="-120"/>
              </a:rPr>
              <a:t>昏迷指數小於 </a:t>
            </a:r>
            <a:r>
              <a:rPr lang="en-US" altLang="zh-TW" u="sng" smtClean="0">
                <a:latin typeface="Times New Roman" pitchFamily="18" charset="0"/>
                <a:ea typeface="標楷體" pitchFamily="65" charset="-120"/>
              </a:rPr>
              <a:t>5 </a:t>
            </a:r>
            <a:r>
              <a:rPr lang="zh-TW" altLang="en-US" u="sng" smtClean="0">
                <a:latin typeface="Times New Roman" pitchFamily="18" charset="0"/>
                <a:ea typeface="標楷體" pitchFamily="65" charset="-120"/>
              </a:rPr>
              <a:t>分</a:t>
            </a:r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情境討論</a:t>
            </a:r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-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現場注意事項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773238"/>
            <a:ext cx="7797800" cy="48736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0" lang="en-US" altLang="zh-TW" sz="3600" smtClean="0">
                <a:solidFill>
                  <a:srgbClr val="99FF33"/>
                </a:solidFill>
                <a:ea typeface="標楷體" pitchFamily="65" charset="-120"/>
              </a:rPr>
              <a:t>* </a:t>
            </a:r>
            <a:r>
              <a:rPr kumimoji="0" lang="zh-TW" altLang="en-US" sz="3600" smtClean="0">
                <a:solidFill>
                  <a:srgbClr val="99FF33"/>
                </a:solidFill>
                <a:ea typeface="標楷體" pitchFamily="65" charset="-120"/>
              </a:rPr>
              <a:t>現</a:t>
            </a:r>
            <a:r>
              <a:rPr lang="zh-TW" altLang="en-US" sz="3600" smtClean="0">
                <a:solidFill>
                  <a:srgbClr val="99FF33"/>
                </a:solidFill>
                <a:ea typeface="標楷體" pitchFamily="65" charset="-120"/>
              </a:rPr>
              <a:t>場初步急救 </a:t>
            </a:r>
            <a:r>
              <a:rPr lang="en-US" altLang="zh-TW" smtClean="0">
                <a:solidFill>
                  <a:srgbClr val="99FF33"/>
                </a:solidFill>
                <a:ea typeface="標楷體" pitchFamily="65" charset="-120"/>
              </a:rPr>
              <a:t>(first aid):</a:t>
            </a:r>
          </a:p>
          <a:p>
            <a:pPr eaLnBrk="1" hangingPunct="1">
              <a:lnSpc>
                <a:spcPct val="110000"/>
              </a:lnSpc>
            </a:pPr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施予急救者自身的安全</a:t>
            </a:r>
          </a:p>
          <a:p>
            <a:pPr eaLnBrk="1" hangingPunct="1"/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儘早開始心肺復甦術</a:t>
            </a:r>
            <a:r>
              <a:rPr lang="en-US" altLang="zh-TW" smtClean="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(*early CPR!)</a:t>
            </a:r>
          </a:p>
          <a:p>
            <a:pPr eaLnBrk="1" hangingPunct="1">
              <a:lnSpc>
                <a:spcPct val="110000"/>
              </a:lnSpc>
            </a:pPr>
            <a:r>
              <a:rPr lang="zh-TW" altLang="en-US" u="sng" smtClean="0">
                <a:latin typeface="Times New Roman" pitchFamily="18" charset="0"/>
                <a:ea typeface="標楷體" pitchFamily="65" charset="-120"/>
              </a:rPr>
              <a:t>哈姆立克急救術</a:t>
            </a:r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僅用於異物阻塞呼吸道</a:t>
            </a:r>
          </a:p>
          <a:p>
            <a:pPr eaLnBrk="1" hangingPunct="1">
              <a:lnSpc>
                <a:spcPct val="110000"/>
              </a:lnSpc>
            </a:pPr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 如患者發生嘔吐 </a:t>
            </a:r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-&gt; </a:t>
            </a:r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採側躺姿勢</a:t>
            </a:r>
          </a:p>
          <a:p>
            <a:pPr eaLnBrk="1" hangingPunct="1">
              <a:lnSpc>
                <a:spcPct val="110000"/>
              </a:lnSpc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預防低體溫的發生</a:t>
            </a:r>
          </a:p>
          <a:p>
            <a:pPr eaLnBrk="1" hangingPunct="1">
              <a:lnSpc>
                <a:spcPct val="110000"/>
              </a:lnSpc>
            </a:pPr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是否合併</a:t>
            </a:r>
            <a:r>
              <a:rPr lang="zh-TW" altLang="en-US" smtClean="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其他外傷問題</a:t>
            </a:r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mtClean="0">
                <a:latin typeface="Times New Roman" pitchFamily="18" charset="0"/>
                <a:ea typeface="標楷體" pitchFamily="65" charset="-120"/>
              </a:rPr>
              <a:t>?</a:t>
            </a:r>
          </a:p>
          <a:p>
            <a:pPr eaLnBrk="1" hangingPunct="1">
              <a:lnSpc>
                <a:spcPct val="110000"/>
              </a:lnSpc>
            </a:pPr>
            <a:endParaRPr lang="zh-TW" altLang="en-US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22313"/>
            <a:ext cx="7720013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  <a:ea typeface="標楷體" pitchFamily="65" charset="-120"/>
              </a:rPr>
              <a:t>  </a:t>
            </a:r>
            <a:r>
              <a:rPr lang="zh-TW" altLang="en-US" smtClean="0">
                <a:solidFill>
                  <a:srgbClr val="FFFF00"/>
                </a:solidFill>
                <a:ea typeface="標楷體" pitchFamily="65" charset="-120"/>
              </a:rPr>
              <a:t>潛水夫病</a:t>
            </a:r>
            <a:endParaRPr lang="en-US" altLang="zh-TW" sz="4000" smtClean="0">
              <a:solidFill>
                <a:srgbClr val="FFFF00"/>
              </a:solidFill>
              <a:ea typeface="標楷體" pitchFamily="65" charset="-12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16113"/>
            <a:ext cx="8208963" cy="41148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TW" altLang="en-US" sz="3600" smtClean="0">
                <a:solidFill>
                  <a:srgbClr val="99FF33"/>
                </a:solidFill>
                <a:ea typeface="標楷體" pitchFamily="65" charset="-120"/>
              </a:rPr>
              <a:t>減壓病</a:t>
            </a:r>
          </a:p>
          <a:p>
            <a:pPr eaLnBrk="1" hangingPunct="1">
              <a:lnSpc>
                <a:spcPct val="105000"/>
              </a:lnSpc>
            </a:pPr>
            <a:r>
              <a:rPr lang="zh-TW" altLang="en-US" sz="3600" smtClean="0">
                <a:ea typeface="標楷體" pitchFamily="65" charset="-120"/>
              </a:rPr>
              <a:t>由於血管及組織中的</a:t>
            </a:r>
            <a:r>
              <a:rPr lang="zh-TW" altLang="en-US" sz="3600" u="sng" smtClean="0">
                <a:ea typeface="標楷體" pitchFamily="65" charset="-120"/>
              </a:rPr>
              <a:t>氮氣氣泡</a:t>
            </a:r>
            <a:r>
              <a:rPr lang="zh-TW" altLang="en-US" sz="3600" smtClean="0">
                <a:ea typeface="標楷體" pitchFamily="65" charset="-120"/>
              </a:rPr>
              <a:t>所導致的症狀</a:t>
            </a:r>
            <a:r>
              <a:rPr lang="zh-TW" altLang="en-US" sz="36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-107950" y="638175"/>
            <a:ext cx="7786688" cy="762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FFFF00"/>
                </a:solidFill>
                <a:ea typeface="標楷體" pitchFamily="65" charset="-120"/>
              </a:rPr>
              <a:t>   </a:t>
            </a:r>
            <a:r>
              <a:rPr lang="zh-TW" altLang="en-US" dirty="0" smtClean="0">
                <a:solidFill>
                  <a:srgbClr val="FFFF00"/>
                </a:solidFill>
                <a:ea typeface="標楷體" pitchFamily="65" charset="-120"/>
              </a:rPr>
              <a:t>潛水夫病</a:t>
            </a:r>
            <a:endParaRPr lang="en-US" altLang="zh-TW" sz="4000" dirty="0" smtClean="0">
              <a:solidFill>
                <a:srgbClr val="FFFF00"/>
              </a:solidFill>
              <a:ea typeface="標楷體" pitchFamily="65" charset="-12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640763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TW" altLang="en-US" sz="2800" smtClean="0">
                <a:ea typeface="標楷體" pitchFamily="65" charset="-120"/>
              </a:rPr>
              <a:t>依臨床症狀分為第一型及第二型病徵</a:t>
            </a:r>
            <a:r>
              <a:rPr lang="en-US" altLang="zh-TW" sz="2800" smtClean="0">
                <a:ea typeface="標楷體" pitchFamily="65" charset="-12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TW" altLang="en-US" sz="240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第一型潛水夫病</a:t>
            </a:r>
            <a:r>
              <a:rPr lang="en-US" altLang="zh-TW" sz="240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400" smtClean="0">
                <a:ea typeface="標楷體" pitchFamily="65" charset="-120"/>
              </a:rPr>
              <a:t>惰性氣體形成氣泡後堵塞於</a:t>
            </a:r>
            <a:r>
              <a:rPr lang="zh-TW" altLang="en-US" sz="2400" u="sng" smtClean="0">
                <a:ea typeface="標楷體" pitchFamily="65" charset="-120"/>
              </a:rPr>
              <a:t>皮下組織</a:t>
            </a:r>
            <a:r>
              <a:rPr lang="zh-TW" altLang="en-US" sz="2400" smtClean="0">
                <a:ea typeface="標楷體" pitchFamily="65" charset="-120"/>
              </a:rPr>
              <a:t>、關節或肌肉之間造成關節劇烈疼痛，影響行為能力，其主要症狀有：皮膚發癢、刺痛、紅疹、關節肌肉疼痛。</a:t>
            </a:r>
            <a:endParaRPr lang="zh-TW" altLang="en-US" sz="2400" smtClean="0">
              <a:latin typeface="標楷體" pitchFamily="65" charset="-120"/>
              <a:ea typeface="標楷體" pitchFamily="65" charset="-12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TW" altLang="en-US" sz="240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第二型潛水夫病</a:t>
            </a:r>
            <a:r>
              <a:rPr lang="en-US" altLang="zh-TW" sz="240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400" smtClean="0">
                <a:latin typeface="標楷體" pitchFamily="65" charset="-120"/>
                <a:ea typeface="標楷體" pitchFamily="65" charset="-120"/>
              </a:rPr>
              <a:t>氣體氣泡充塞於「呼吸系統」「血液循環系統」或</a:t>
            </a:r>
            <a:r>
              <a:rPr lang="zh-TW" altLang="en-US" sz="2400" smtClean="0"/>
              <a:t>「</a:t>
            </a:r>
            <a:r>
              <a:rPr lang="zh-TW" altLang="en-US" sz="2400" smtClean="0">
                <a:latin typeface="標楷體" pitchFamily="65" charset="-120"/>
                <a:ea typeface="標楷體" pitchFamily="65" charset="-120"/>
              </a:rPr>
              <a:t>神經系統</a:t>
            </a:r>
            <a:r>
              <a:rPr lang="zh-TW" altLang="en-US" sz="2400" smtClean="0"/>
              <a:t>」</a:t>
            </a:r>
            <a:r>
              <a:rPr lang="zh-TW" altLang="en-US" sz="2400" smtClean="0">
                <a:latin typeface="標楷體" pitchFamily="65" charset="-120"/>
                <a:ea typeface="標楷體" pitchFamily="65" charset="-120"/>
              </a:rPr>
              <a:t>造成</a:t>
            </a:r>
            <a:r>
              <a:rPr lang="zh-TW" altLang="en-US" sz="3600" smtClean="0">
                <a:solidFill>
                  <a:srgbClr val="99FF33"/>
                </a:solidFill>
                <a:latin typeface="標楷體" pitchFamily="65" charset="-120"/>
                <a:ea typeface="標楷體" pitchFamily="65" charset="-120"/>
              </a:rPr>
              <a:t>身體機能的嚴重障礙引發休克與死亡</a:t>
            </a:r>
            <a:r>
              <a:rPr lang="zh-TW" altLang="en-US" sz="3600" smtClean="0">
                <a:solidFill>
                  <a:srgbClr val="99FF33"/>
                </a:solidFill>
              </a:rPr>
              <a:t>。</a:t>
            </a:r>
            <a:r>
              <a:rPr lang="zh-TW" altLang="en-US" sz="3600" smtClean="0">
                <a:solidFill>
                  <a:srgbClr val="99FF33"/>
                </a:solidFill>
                <a:latin typeface="標楷體" pitchFamily="65" charset="-120"/>
                <a:ea typeface="標楷體" pitchFamily="65" charset="-12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TW" altLang="en-US" sz="280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慢性型減壓病</a:t>
            </a:r>
            <a:r>
              <a:rPr lang="en-US" altLang="zh-TW" sz="2800" smtClean="0"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長期暴露於異常氣壓下的工作人員，因減壓不當，導致中樞神經或身體組織產生慢性傷害</a:t>
            </a:r>
            <a:endParaRPr lang="en-US" altLang="zh-TW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638175"/>
            <a:ext cx="6778625" cy="762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標楷體" pitchFamily="65" charset="-120"/>
              </a:rPr>
              <a:t>  </a:t>
            </a:r>
            <a:r>
              <a:rPr lang="zh-TW" altLang="en-US" dirty="0" smtClean="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潛水夫病</a:t>
            </a:r>
            <a:endParaRPr lang="en-US" altLang="zh-TW" sz="4000" dirty="0" smtClean="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208962" cy="4114800"/>
          </a:xfrm>
        </p:spPr>
        <p:txBody>
          <a:bodyPr/>
          <a:lstStyle/>
          <a:p>
            <a:pPr eaLnBrk="1" hangingPunct="1"/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/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再加壓療法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/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/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高壓艙治療</a:t>
            </a:r>
            <a:r>
              <a:rPr lang="en-US" altLang="zh-TW" sz="2800" dirty="0" smtClean="0"/>
              <a:t>			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69913"/>
            <a:ext cx="8637588" cy="914400"/>
          </a:xfrm>
        </p:spPr>
        <p:txBody>
          <a:bodyPr/>
          <a:lstStyle/>
          <a:p>
            <a:pPr eaLnBrk="1" hangingPunct="1"/>
            <a:r>
              <a:rPr lang="zh-TW" altLang="en-US" sz="5400" smtClean="0">
                <a:latin typeface="Times New Roman" pitchFamily="18" charset="0"/>
                <a:ea typeface="標楷體" pitchFamily="65" charset="-120"/>
              </a:rPr>
              <a:t>高溫急症 熱急症</a:t>
            </a:r>
            <a:endParaRPr lang="en-US" altLang="zh-TW" sz="540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208963" cy="4114800"/>
          </a:xfrm>
        </p:spPr>
        <p:txBody>
          <a:bodyPr/>
          <a:lstStyle/>
          <a:p>
            <a:pPr eaLnBrk="1" hangingPunct="1"/>
            <a:r>
              <a:rPr lang="zh-TW" altLang="en-US" sz="4000" smtClean="0">
                <a:latin typeface="Times New Roman" pitchFamily="18" charset="0"/>
                <a:ea typeface="標楷體" pitchFamily="65" charset="-120"/>
              </a:rPr>
              <a:t>熱痙攣</a:t>
            </a:r>
            <a:r>
              <a:rPr lang="en-US" altLang="zh-TW" sz="4000" smtClean="0">
                <a:latin typeface="Times New Roman" pitchFamily="18" charset="0"/>
                <a:ea typeface="標楷體" pitchFamily="65" charset="-120"/>
              </a:rPr>
              <a:t>(Heat cramps)</a:t>
            </a:r>
          </a:p>
          <a:p>
            <a:pPr eaLnBrk="1" hangingPunct="1"/>
            <a:r>
              <a:rPr lang="zh-TW" altLang="en-US" sz="4000" smtClean="0">
                <a:latin typeface="Times New Roman" pitchFamily="18" charset="0"/>
                <a:ea typeface="標楷體" pitchFamily="65" charset="-120"/>
              </a:rPr>
              <a:t>熱衰竭</a:t>
            </a:r>
            <a:r>
              <a:rPr lang="en-US" altLang="zh-TW" sz="4000" smtClean="0">
                <a:latin typeface="Times New Roman" pitchFamily="18" charset="0"/>
                <a:ea typeface="標楷體" pitchFamily="65" charset="-120"/>
              </a:rPr>
              <a:t>(Heat exhaustion)</a:t>
            </a:r>
          </a:p>
          <a:p>
            <a:pPr eaLnBrk="1" hangingPunct="1"/>
            <a:r>
              <a:rPr lang="zh-TW" altLang="en-US" sz="4000" smtClean="0">
                <a:latin typeface="Times New Roman" pitchFamily="18" charset="0"/>
                <a:ea typeface="標楷體" pitchFamily="65" charset="-120"/>
              </a:rPr>
              <a:t>熱中暑</a:t>
            </a:r>
            <a:r>
              <a:rPr lang="en-US" altLang="zh-TW" sz="4000" smtClean="0">
                <a:latin typeface="Times New Roman" pitchFamily="18" charset="0"/>
                <a:ea typeface="標楷體" pitchFamily="65" charset="-120"/>
              </a:rPr>
              <a:t>(Heat stroke)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60400"/>
            <a:ext cx="8637588" cy="823913"/>
          </a:xfrm>
        </p:spPr>
        <p:txBody>
          <a:bodyPr/>
          <a:lstStyle/>
          <a:p>
            <a:pPr eaLnBrk="1" hangingPunct="1"/>
            <a:r>
              <a:rPr lang="zh-TW" altLang="en-US" sz="4800" smtClean="0">
                <a:solidFill>
                  <a:srgbClr val="FFFF00"/>
                </a:solidFill>
                <a:ea typeface="標楷體" pitchFamily="65" charset="-120"/>
              </a:rPr>
              <a:t>熱痙攣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84313"/>
            <a:ext cx="7559675" cy="4525962"/>
          </a:xfrm>
        </p:spPr>
        <p:txBody>
          <a:bodyPr/>
          <a:lstStyle/>
          <a:p>
            <a:pPr eaLnBrk="1" hangingPunct="1"/>
            <a:r>
              <a:rPr lang="zh-TW" altLang="en-US" smtClean="0">
                <a:ea typeface="標楷體" pitchFamily="65" charset="-120"/>
              </a:rPr>
              <a:t>高溫環境下劇烈運動後，產生</a:t>
            </a:r>
            <a:r>
              <a:rPr lang="zh-TW" altLang="en-US" u="sng" smtClean="0">
                <a:ea typeface="標楷體" pitchFamily="65" charset="-120"/>
              </a:rPr>
              <a:t>局部肌肉抽筋</a:t>
            </a:r>
            <a:r>
              <a:rPr lang="zh-TW" altLang="en-US" smtClean="0">
                <a:ea typeface="標楷體" pitchFamily="65" charset="-120"/>
              </a:rPr>
              <a:t>的症狀，多因水份及鹽份的流失所致</a:t>
            </a:r>
            <a:r>
              <a:rPr lang="zh-TW" altLang="en-US" smtClean="0"/>
              <a:t>。</a:t>
            </a:r>
            <a:endParaRPr lang="zh-TW" altLang="en-US" smtClean="0">
              <a:ea typeface="標楷體" pitchFamily="65" charset="-120"/>
            </a:endParaRPr>
          </a:p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r>
              <a:rPr lang="zh-TW" altLang="en-US" smtClean="0">
                <a:ea typeface="標楷體" pitchFamily="65" charset="-120"/>
              </a:rPr>
              <a:t>治療</a:t>
            </a:r>
          </a:p>
          <a:p>
            <a:pPr lvl="1" eaLnBrk="1" hangingPunct="1">
              <a:lnSpc>
                <a:spcPct val="110000"/>
              </a:lnSpc>
            </a:pPr>
            <a:r>
              <a:rPr lang="zh-TW" altLang="en-US" smtClean="0">
                <a:ea typeface="標楷體" pitchFamily="65" charset="-120"/>
              </a:rPr>
              <a:t>離開熱源至陰涼處</a:t>
            </a:r>
          </a:p>
          <a:p>
            <a:pPr lvl="1" eaLnBrk="1" hangingPunct="1">
              <a:lnSpc>
                <a:spcPct val="110000"/>
              </a:lnSpc>
            </a:pPr>
            <a:r>
              <a:rPr lang="zh-TW" altLang="en-US" smtClean="0">
                <a:ea typeface="標楷體" pitchFamily="65" charset="-120"/>
              </a:rPr>
              <a:t>讓病患休息</a:t>
            </a:r>
          </a:p>
          <a:p>
            <a:pPr lvl="1" eaLnBrk="1" hangingPunct="1">
              <a:lnSpc>
                <a:spcPct val="110000"/>
              </a:lnSpc>
            </a:pPr>
            <a:r>
              <a:rPr lang="zh-TW" altLang="en-US" smtClean="0">
                <a:ea typeface="標楷體" pitchFamily="65" charset="-120"/>
              </a:rPr>
              <a:t>給予適當飲料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野外醫學之特殊性</a:t>
            </a:r>
          </a:p>
        </p:txBody>
      </p:sp>
      <p:sp>
        <p:nvSpPr>
          <p:cNvPr id="2150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必須同時考量</a:t>
            </a:r>
            <a:r>
              <a:rPr lang="zh-TW" altLang="en-US" sz="2800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環境力量帶來的急症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，與</a:t>
            </a:r>
            <a:r>
              <a:rPr lang="zh-TW" altLang="en-US" sz="2800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病人身體產生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狀況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特殊環境及狀況下救援問題？</a:t>
            </a:r>
          </a:p>
          <a:p>
            <a:pPr lvl="1" eaLnBrk="1" hangingPunct="1"/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如何運輸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?</a:t>
            </a:r>
          </a:p>
          <a:p>
            <a:pPr lvl="1" eaLnBrk="1" hangingPunct="1"/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救援的人員是否會遭遇危險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?</a:t>
            </a:r>
          </a:p>
          <a:p>
            <a:pPr lvl="1" eaLnBrk="1" hangingPunct="1"/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病人如果不運送而在原地醫療是否會加重病情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?</a:t>
            </a:r>
          </a:p>
          <a:p>
            <a:pPr eaLnBrk="1" hangingPunct="1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醫療或救援後送資源是否充足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?</a:t>
            </a:r>
            <a:endParaRPr lang="zh-TW" altLang="en-US" sz="2800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須結合急診部門與醫院其他團隊醫療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lvl="1" eaLnBrk="1" hangingPunct="1"/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如高壓氧治療，整形外科腦神經科，臨床毒物，重症加護病房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</a:t>
            </a:r>
            <a:endParaRPr lang="zh-TW" altLang="en-US" sz="24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60400"/>
            <a:ext cx="8637588" cy="823913"/>
          </a:xfrm>
        </p:spPr>
        <p:txBody>
          <a:bodyPr/>
          <a:lstStyle/>
          <a:p>
            <a:pPr eaLnBrk="1" hangingPunct="1"/>
            <a:r>
              <a:rPr lang="zh-TW" altLang="en-US" sz="4800" smtClean="0">
                <a:solidFill>
                  <a:srgbClr val="FFFF00"/>
                </a:solidFill>
                <a:ea typeface="標楷體" pitchFamily="65" charset="-120"/>
              </a:rPr>
              <a:t>熱衰竭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標楷體" pitchFamily="65" charset="-120"/>
              </a:rPr>
              <a:t>高溫環境下為了散熱大量排汗</a:t>
            </a:r>
            <a:r>
              <a:rPr lang="zh-TW" altLang="en-US" u="sng" smtClean="0">
                <a:ea typeface="標楷體" pitchFamily="65" charset="-120"/>
              </a:rPr>
              <a:t>導致脫水</a:t>
            </a:r>
            <a:r>
              <a:rPr lang="zh-TW" altLang="en-US" smtClean="0"/>
              <a:t>。</a:t>
            </a:r>
            <a:endParaRPr lang="zh-TW" altLang="en-US" smtClean="0">
              <a:ea typeface="標楷體" pitchFamily="65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zh-TW" altLang="en-US" smtClean="0">
                <a:ea typeface="標楷體" pitchFamily="65" charset="-120"/>
              </a:rPr>
              <a:t>臨床症狀</a:t>
            </a:r>
          </a:p>
          <a:p>
            <a:pPr lvl="1" eaLnBrk="1" hangingPunct="1"/>
            <a:r>
              <a:rPr lang="zh-TW" altLang="en-US" smtClean="0">
                <a:ea typeface="標楷體" pitchFamily="65" charset="-120"/>
              </a:rPr>
              <a:t>頭暈、虛弱、噁心、嘔吐、頭痛、臉色蒼白</a:t>
            </a:r>
          </a:p>
          <a:p>
            <a:pPr lvl="1" eaLnBrk="1" hangingPunct="1"/>
            <a:r>
              <a:rPr lang="zh-TW" altLang="en-US" smtClean="0">
                <a:ea typeface="標楷體" pitchFamily="65" charset="-120"/>
              </a:rPr>
              <a:t>姿勢性低血壓、脈搏快而弱、皮膚濕冷</a:t>
            </a:r>
            <a:r>
              <a:rPr lang="zh-TW" altLang="en-US" smtClean="0"/>
              <a:t>。</a:t>
            </a:r>
            <a:endParaRPr lang="zh-TW" altLang="en-US" smtClean="0">
              <a:ea typeface="標楷體" pitchFamily="65" charset="-120"/>
            </a:endParaRPr>
          </a:p>
          <a:p>
            <a:pPr lvl="1" eaLnBrk="1" hangingPunct="1"/>
            <a:r>
              <a:rPr lang="zh-TW" altLang="en-US" smtClean="0">
                <a:ea typeface="標楷體" pitchFamily="65" charset="-120"/>
              </a:rPr>
              <a:t>暈倒、視力模糊、休克</a:t>
            </a:r>
            <a:r>
              <a:rPr lang="zh-TW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60400"/>
            <a:ext cx="8637588" cy="823913"/>
          </a:xfrm>
        </p:spPr>
        <p:txBody>
          <a:bodyPr/>
          <a:lstStyle/>
          <a:p>
            <a:pPr eaLnBrk="1" hangingPunct="1"/>
            <a:r>
              <a:rPr lang="zh-TW" altLang="en-US" sz="4800" smtClean="0">
                <a:solidFill>
                  <a:srgbClr val="FFFF00"/>
                </a:solidFill>
                <a:ea typeface="標楷體" pitchFamily="65" charset="-120"/>
              </a:rPr>
              <a:t>熱衰竭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TW" altLang="en-US" sz="4000" smtClean="0">
                <a:solidFill>
                  <a:srgbClr val="FFFF00"/>
                </a:solidFill>
                <a:ea typeface="標楷體" pitchFamily="65" charset="-120"/>
              </a:rPr>
              <a:t>診斷</a:t>
            </a:r>
          </a:p>
          <a:p>
            <a:pPr eaLnBrk="1" hangingPunct="1">
              <a:lnSpc>
                <a:spcPct val="115000"/>
              </a:lnSpc>
            </a:pPr>
            <a:r>
              <a:rPr kumimoji="0" lang="zh-TW" altLang="en-US" sz="2800" smtClean="0">
                <a:ea typeface="標楷體" pitchFamily="65" charset="-120"/>
              </a:rPr>
              <a:t>頭痛</a:t>
            </a:r>
            <a:r>
              <a:rPr kumimoji="0" lang="zh-TW" altLang="zh-TW" sz="3600" smtClean="0"/>
              <a:t>、</a:t>
            </a:r>
            <a:r>
              <a:rPr kumimoji="0" lang="zh-TW" altLang="en-US" sz="2800" smtClean="0">
                <a:ea typeface="標楷體" pitchFamily="65" charset="-120"/>
              </a:rPr>
              <a:t> 全身無力倦怠等症狀</a:t>
            </a:r>
            <a:r>
              <a:rPr kumimoji="0" lang="zh-TW" altLang="en-US" sz="3600" smtClean="0"/>
              <a:t>。</a:t>
            </a:r>
            <a:endParaRPr kumimoji="0" lang="zh-TW" altLang="en-US" sz="2800" smtClean="0">
              <a:ea typeface="標楷體" pitchFamily="65" charset="-120"/>
            </a:endParaRPr>
          </a:p>
          <a:p>
            <a:pPr eaLnBrk="1" hangingPunct="1">
              <a:lnSpc>
                <a:spcPct val="115000"/>
              </a:lnSpc>
            </a:pPr>
            <a:r>
              <a:rPr kumimoji="0" lang="zh-TW" altLang="en-US" sz="2800" smtClean="0">
                <a:ea typeface="標楷體" pitchFamily="65" charset="-120"/>
              </a:rPr>
              <a:t>正常的核心體溫 </a:t>
            </a:r>
            <a:r>
              <a:rPr kumimoji="0" lang="en-US" altLang="zh-TW" sz="2800" smtClean="0">
                <a:ea typeface="標楷體" pitchFamily="65" charset="-120"/>
              </a:rPr>
              <a:t>(&lt; 40 </a:t>
            </a:r>
            <a:r>
              <a:rPr kumimoji="0" lang="en-US" altLang="zh-TW" sz="2800" smtClean="0">
                <a:latin typeface="Times New Roman" pitchFamily="18" charset="0"/>
                <a:ea typeface="標楷體" pitchFamily="65" charset="-120"/>
              </a:rPr>
              <a:t>℃</a:t>
            </a:r>
            <a:r>
              <a:rPr kumimoji="0" lang="en-US" altLang="zh-TW" sz="2800" smtClean="0">
                <a:ea typeface="標楷體" pitchFamily="65" charset="-120"/>
              </a:rPr>
              <a:t>).</a:t>
            </a:r>
          </a:p>
          <a:p>
            <a:pPr eaLnBrk="1" hangingPunct="1">
              <a:lnSpc>
                <a:spcPct val="115000"/>
              </a:lnSpc>
            </a:pPr>
            <a:r>
              <a:rPr kumimoji="0" lang="zh-TW" altLang="en-US" sz="2800" smtClean="0">
                <a:ea typeface="標楷體" pitchFamily="65" charset="-120"/>
              </a:rPr>
              <a:t>意識清楚</a:t>
            </a:r>
            <a:r>
              <a:rPr kumimoji="0" lang="en-US" altLang="zh-TW" sz="2800" smtClean="0">
                <a:ea typeface="標楷體" pitchFamily="65" charset="-120"/>
              </a:rPr>
              <a:t>.</a:t>
            </a:r>
          </a:p>
          <a:p>
            <a:pPr eaLnBrk="1" hangingPunct="1">
              <a:lnSpc>
                <a:spcPct val="115000"/>
              </a:lnSpc>
            </a:pPr>
            <a:r>
              <a:rPr kumimoji="0" lang="zh-TW" altLang="en-US" sz="2800" smtClean="0">
                <a:ea typeface="標楷體" pitchFamily="65" charset="-120"/>
              </a:rPr>
              <a:t>臨床上呈現脫水症狀</a:t>
            </a:r>
          </a:p>
          <a:p>
            <a:pPr eaLnBrk="1" hangingPunct="1">
              <a:spcBef>
                <a:spcPct val="40000"/>
              </a:spcBef>
            </a:pPr>
            <a:r>
              <a:rPr kumimoji="0" lang="zh-TW" altLang="en-US" sz="2800" smtClean="0">
                <a:ea typeface="標楷體" pitchFamily="65" charset="-120"/>
              </a:rPr>
              <a:t>如臨床上無法改善或發生意識改變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kumimoji="0" lang="en-US" altLang="zh-TW" sz="2800" smtClean="0">
                <a:ea typeface="標楷體" pitchFamily="65" charset="-120"/>
              </a:rPr>
              <a:t>    -&gt; </a:t>
            </a:r>
            <a:r>
              <a:rPr kumimoji="0" lang="zh-TW" altLang="en-US" sz="2800" smtClean="0">
                <a:ea typeface="標楷體" pitchFamily="65" charset="-120"/>
              </a:rPr>
              <a:t>疑似熱中暑</a:t>
            </a:r>
            <a:r>
              <a:rPr kumimoji="0" lang="en-US" altLang="zh-TW" sz="2800" smtClean="0">
                <a:ea typeface="標楷體" pitchFamily="65" charset="-120"/>
              </a:rPr>
              <a:t>-&gt; </a:t>
            </a:r>
            <a:r>
              <a:rPr kumimoji="0" lang="zh-TW" altLang="en-US" sz="2800" smtClean="0">
                <a:ea typeface="標楷體" pitchFamily="65" charset="-120"/>
              </a:rPr>
              <a:t>送醫</a:t>
            </a:r>
          </a:p>
          <a:p>
            <a:pPr lvl="1" eaLnBrk="1" hangingPunct="1"/>
            <a:endParaRPr kumimoji="0" lang="en-US" altLang="zh-TW" sz="2400" smtClean="0"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60400"/>
            <a:ext cx="8637588" cy="823913"/>
          </a:xfrm>
        </p:spPr>
        <p:txBody>
          <a:bodyPr/>
          <a:lstStyle/>
          <a:p>
            <a:pPr eaLnBrk="1" hangingPunct="1"/>
            <a:r>
              <a:rPr lang="zh-TW" altLang="en-US" sz="4800" smtClean="0">
                <a:solidFill>
                  <a:srgbClr val="FFFF00"/>
                </a:solidFill>
                <a:ea typeface="標楷體" pitchFamily="65" charset="-120"/>
              </a:rPr>
              <a:t>熱衰竭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3600" smtClean="0">
                <a:solidFill>
                  <a:srgbClr val="FFFF00"/>
                </a:solidFill>
                <a:ea typeface="標楷體" pitchFamily="65" charset="-120"/>
              </a:rPr>
              <a:t>治療原則</a:t>
            </a: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</a:pPr>
            <a:r>
              <a:rPr lang="zh-TW" altLang="en-US" smtClean="0">
                <a:ea typeface="標楷體" pitchFamily="65" charset="-120"/>
              </a:rPr>
              <a:t>離開熱源，維持呼吸道暢通、給氧</a:t>
            </a:r>
            <a:r>
              <a:rPr lang="zh-TW" altLang="en-US" smtClean="0"/>
              <a:t>。</a:t>
            </a:r>
            <a:endParaRPr lang="zh-TW" altLang="en-US" smtClean="0">
              <a:ea typeface="標楷體" pitchFamily="65" charset="-120"/>
            </a:endParaRP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</a:pPr>
            <a:r>
              <a:rPr lang="zh-TW" altLang="en-US" smtClean="0">
                <a:ea typeface="標楷體" pitchFamily="65" charset="-120"/>
              </a:rPr>
              <a:t>如休克病患，讓病患躺下，頭低腳高</a:t>
            </a:r>
            <a:r>
              <a:rPr lang="zh-TW" altLang="en-US" smtClean="0"/>
              <a:t>。</a:t>
            </a:r>
            <a:endParaRPr lang="zh-TW" altLang="en-US" smtClean="0">
              <a:ea typeface="標楷體" pitchFamily="65" charset="-120"/>
            </a:endParaRP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</a:pPr>
            <a:r>
              <a:rPr lang="zh-TW" altLang="en-US" smtClean="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降溫</a:t>
            </a:r>
            <a:r>
              <a:rPr lang="en-US" altLang="zh-TW" smtClean="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(cool down)</a:t>
            </a:r>
            <a:r>
              <a:rPr lang="zh-TW" altLang="en-US" smtClean="0">
                <a:ea typeface="標楷體" pitchFamily="65" charset="-120"/>
              </a:rPr>
              <a:t>，如意識清楚可給予冰涼飲料但避免嘔吐</a:t>
            </a:r>
            <a:r>
              <a:rPr lang="zh-TW" altLang="en-US" smtClean="0"/>
              <a:t>。</a:t>
            </a:r>
            <a:endParaRPr lang="zh-TW" altLang="en-US" smtClean="0">
              <a:ea typeface="標楷體" pitchFamily="65" charset="-120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TW" altLang="en-US" sz="2400" smtClean="0">
                <a:latin typeface="Times New Roman" pitchFamily="18" charset="0"/>
                <a:ea typeface="標楷體" pitchFamily="65" charset="-120"/>
              </a:rPr>
              <a:t>評估水分及鹽分</a:t>
            </a:r>
            <a:r>
              <a:rPr lang="en-US" altLang="zh-TW" sz="240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2400" smtClean="0">
                <a:latin typeface="Times New Roman" pitchFamily="18" charset="0"/>
                <a:ea typeface="標楷體" pitchFamily="65" charset="-120"/>
              </a:rPr>
              <a:t>血量</a:t>
            </a:r>
            <a:r>
              <a:rPr lang="en-US" altLang="zh-TW" sz="2400" smtClean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2400" smtClean="0">
                <a:latin typeface="Times New Roman" pitchFamily="18" charset="0"/>
                <a:ea typeface="標楷體" pitchFamily="65" charset="-120"/>
              </a:rPr>
              <a:t>是否足夠</a:t>
            </a:r>
            <a:r>
              <a:rPr lang="en-US" altLang="zh-TW" sz="2400" smtClean="0">
                <a:latin typeface="Times New Roman" pitchFamily="18" charset="0"/>
                <a:ea typeface="標楷體" pitchFamily="65" charset="-120"/>
              </a:rPr>
              <a:t>.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TW" altLang="en-US" sz="2400" smtClean="0">
                <a:latin typeface="Times New Roman" pitchFamily="18" charset="0"/>
                <a:ea typeface="標楷體" pitchFamily="65" charset="-120"/>
              </a:rPr>
              <a:t>水分適量的補充</a:t>
            </a:r>
            <a:r>
              <a:rPr lang="en-US" altLang="zh-TW" sz="2400" smtClean="0">
                <a:latin typeface="Times New Roman" pitchFamily="18" charset="0"/>
                <a:ea typeface="標楷體" pitchFamily="65" charset="-120"/>
              </a:rPr>
              <a:t>.</a:t>
            </a:r>
          </a:p>
          <a:p>
            <a:pPr lvl="1" eaLnBrk="1" hangingPunct="1"/>
            <a:endParaRPr lang="en-US" altLang="zh-TW" sz="240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/>
            <a:endParaRPr lang="en-US" altLang="zh-TW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74700"/>
            <a:ext cx="8229600" cy="914400"/>
          </a:xfrm>
        </p:spPr>
        <p:txBody>
          <a:bodyPr/>
          <a:lstStyle/>
          <a:p>
            <a:pPr eaLnBrk="1" hangingPunct="1"/>
            <a:r>
              <a:rPr lang="zh-TW" altLang="en-US" sz="5400" smtClean="0">
                <a:solidFill>
                  <a:srgbClr val="FFFF00"/>
                </a:solidFill>
                <a:ea typeface="標楷體" pitchFamily="65" charset="-120"/>
              </a:rPr>
              <a:t>熱中暑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2170113"/>
            <a:ext cx="8208962" cy="29352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中暑的診斷</a:t>
            </a:r>
          </a:p>
          <a:p>
            <a:pPr lvl="1" eaLnBrk="1" hangingPunct="1">
              <a:lnSpc>
                <a:spcPct val="120000"/>
              </a:lnSpc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中樞神經異常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躁動、迷糊、抽搐、昏迷等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嚴重高體溫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核心體溫 </a:t>
            </a:r>
            <a:r>
              <a:rPr lang="en-US" altLang="zh-TW" smtClean="0">
                <a:ea typeface="標楷體" pitchFamily="65" charset="-120"/>
              </a:rPr>
              <a:t>&gt; 40.5℃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en-US" altLang="zh-TW" sz="200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00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非必要條件</a:t>
            </a:r>
            <a:r>
              <a:rPr lang="en-US" altLang="zh-TW" sz="200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散熱不良</a:t>
            </a:r>
            <a:r>
              <a:rPr lang="zh-TW" altLang="en-US" smtClean="0"/>
              <a:t>。</a:t>
            </a:r>
            <a:endParaRPr lang="zh-TW" altLang="en-US" smtClean="0">
              <a:latin typeface="標楷體" pitchFamily="65" charset="-120"/>
              <a:ea typeface="標楷體" pitchFamily="65" charset="-120"/>
            </a:endParaRPr>
          </a:p>
          <a:p>
            <a:pPr lvl="1" eaLnBrk="1" hangingPunct="1">
              <a:lnSpc>
                <a:spcPct val="120000"/>
              </a:lnSpc>
            </a:pPr>
            <a:endParaRPr lang="zh-TW" altLang="en-US" sz="2000" smtClean="0">
              <a:latin typeface="標楷體" pitchFamily="65" charset="-120"/>
              <a:ea typeface="標楷體" pitchFamily="65" charset="-120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TW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188913"/>
            <a:ext cx="5245100" cy="1066800"/>
          </a:xfrm>
        </p:spPr>
        <p:txBody>
          <a:bodyPr/>
          <a:lstStyle/>
          <a:p>
            <a:pPr eaLnBrk="1" hangingPunct="1"/>
            <a:r>
              <a:rPr lang="zh-TW" altLang="en-US" sz="3200" smtClean="0">
                <a:solidFill>
                  <a:schemeClr val="tx1"/>
                </a:solidFill>
                <a:latin typeface="Arial Unicode MS" pitchFamily="34" charset="-120"/>
                <a:ea typeface="標楷體" pitchFamily="65" charset="-120"/>
              </a:rPr>
              <a:t>傳統型及勞動型中暑比較</a:t>
            </a:r>
            <a:br>
              <a:rPr lang="zh-TW" altLang="en-US" sz="3200" smtClean="0">
                <a:solidFill>
                  <a:schemeClr val="tx1"/>
                </a:solidFill>
                <a:latin typeface="Arial Unicode MS" pitchFamily="34" charset="-120"/>
                <a:ea typeface="標楷體" pitchFamily="65" charset="-120"/>
              </a:rPr>
            </a:br>
            <a:endParaRPr lang="zh-TW" altLang="en-US" sz="3200" smtClean="0">
              <a:solidFill>
                <a:schemeClr val="tx1"/>
              </a:solidFill>
              <a:latin typeface="Arial Unicode MS" pitchFamily="34" charset="-120"/>
              <a:ea typeface="標楷體" pitchFamily="65" charset="-120"/>
            </a:endParaRPr>
          </a:p>
        </p:txBody>
      </p:sp>
      <p:grpSp>
        <p:nvGrpSpPr>
          <p:cNvPr id="55298" name="Group 3"/>
          <p:cNvGrpSpPr>
            <a:grpSpLocks/>
          </p:cNvGrpSpPr>
          <p:nvPr/>
        </p:nvGrpSpPr>
        <p:grpSpPr bwMode="auto">
          <a:xfrm>
            <a:off x="828675" y="836613"/>
            <a:ext cx="7488238" cy="5805487"/>
            <a:chOff x="-3" y="-3"/>
            <a:chExt cx="3824" cy="6559"/>
          </a:xfrm>
        </p:grpSpPr>
        <p:grpSp>
          <p:nvGrpSpPr>
            <p:cNvPr id="55300" name="Group 4"/>
            <p:cNvGrpSpPr>
              <a:grpSpLocks/>
            </p:cNvGrpSpPr>
            <p:nvPr/>
          </p:nvGrpSpPr>
          <p:grpSpPr bwMode="auto">
            <a:xfrm>
              <a:off x="0" y="0"/>
              <a:ext cx="3818" cy="6553"/>
              <a:chOff x="0" y="0"/>
              <a:chExt cx="3818" cy="6553"/>
            </a:xfrm>
          </p:grpSpPr>
          <p:grpSp>
            <p:nvGrpSpPr>
              <p:cNvPr id="55302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719" cy="393"/>
                <a:chOff x="0" y="0"/>
                <a:chExt cx="719" cy="393"/>
              </a:xfrm>
            </p:grpSpPr>
            <p:sp>
              <p:nvSpPr>
                <p:cNvPr id="55444" name="Rectangle 6"/>
                <p:cNvSpPr>
                  <a:spLocks noChangeArrowheads="1"/>
                </p:cNvSpPr>
                <p:nvPr/>
              </p:nvSpPr>
              <p:spPr bwMode="auto">
                <a:xfrm>
                  <a:off x="5" y="5"/>
                  <a:ext cx="709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/>
                    <a:t>　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445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19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03" name="Group 8"/>
              <p:cNvGrpSpPr>
                <a:grpSpLocks/>
              </p:cNvGrpSpPr>
              <p:nvPr/>
            </p:nvGrpSpPr>
            <p:grpSpPr bwMode="auto">
              <a:xfrm>
                <a:off x="719" y="0"/>
                <a:ext cx="2006" cy="393"/>
                <a:chOff x="719" y="0"/>
                <a:chExt cx="2006" cy="393"/>
              </a:xfrm>
            </p:grpSpPr>
            <p:sp>
              <p:nvSpPr>
                <p:cNvPr id="55442" name="Rectangle 9"/>
                <p:cNvSpPr>
                  <a:spLocks noChangeArrowheads="1"/>
                </p:cNvSpPr>
                <p:nvPr/>
              </p:nvSpPr>
              <p:spPr bwMode="auto">
                <a:xfrm>
                  <a:off x="724" y="5"/>
                  <a:ext cx="1996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600" b="1">
                      <a:latin typeface="Arial Unicode MS" pitchFamily="34" charset="-120"/>
                    </a:rPr>
                    <a:t>傳統型</a:t>
                  </a:r>
                  <a:endParaRPr lang="zh-TW" altLang="en-US" sz="16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sz="3200" b="1"/>
                </a:p>
              </p:txBody>
            </p:sp>
            <p:sp>
              <p:nvSpPr>
                <p:cNvPr id="55443" name="Rectangle 10"/>
                <p:cNvSpPr>
                  <a:spLocks noChangeArrowheads="1"/>
                </p:cNvSpPr>
                <p:nvPr/>
              </p:nvSpPr>
              <p:spPr bwMode="auto">
                <a:xfrm>
                  <a:off x="719" y="0"/>
                  <a:ext cx="2006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04" name="Group 11"/>
              <p:cNvGrpSpPr>
                <a:grpSpLocks/>
              </p:cNvGrpSpPr>
              <p:nvPr/>
            </p:nvGrpSpPr>
            <p:grpSpPr bwMode="auto">
              <a:xfrm>
                <a:off x="2725" y="0"/>
                <a:ext cx="1093" cy="393"/>
                <a:chOff x="2725" y="0"/>
                <a:chExt cx="1093" cy="393"/>
              </a:xfrm>
            </p:grpSpPr>
            <p:sp>
              <p:nvSpPr>
                <p:cNvPr id="55440" name="Rectangle 12"/>
                <p:cNvSpPr>
                  <a:spLocks noChangeArrowheads="1"/>
                </p:cNvSpPr>
                <p:nvPr/>
              </p:nvSpPr>
              <p:spPr bwMode="auto">
                <a:xfrm>
                  <a:off x="2730" y="5"/>
                  <a:ext cx="1083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600" b="1">
                      <a:latin typeface="Arial Unicode MS" pitchFamily="34" charset="-120"/>
                    </a:rPr>
                    <a:t>勞動型</a:t>
                  </a:r>
                  <a:endParaRPr lang="zh-TW" altLang="en-US" sz="16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sz="3200" b="1"/>
                </a:p>
              </p:txBody>
            </p:sp>
            <p:sp>
              <p:nvSpPr>
                <p:cNvPr id="55441" name="Rectangle 13"/>
                <p:cNvSpPr>
                  <a:spLocks noChangeArrowheads="1"/>
                </p:cNvSpPr>
                <p:nvPr/>
              </p:nvSpPr>
              <p:spPr bwMode="auto">
                <a:xfrm>
                  <a:off x="2725" y="0"/>
                  <a:ext cx="1093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05" name="Group 14"/>
              <p:cNvGrpSpPr>
                <a:grpSpLocks/>
              </p:cNvGrpSpPr>
              <p:nvPr/>
            </p:nvGrpSpPr>
            <p:grpSpPr bwMode="auto">
              <a:xfrm>
                <a:off x="0" y="403"/>
                <a:ext cx="719" cy="393"/>
                <a:chOff x="0" y="403"/>
                <a:chExt cx="719" cy="393"/>
              </a:xfrm>
            </p:grpSpPr>
            <p:sp>
              <p:nvSpPr>
                <p:cNvPr id="55438" name="Rectangle 15"/>
                <p:cNvSpPr>
                  <a:spLocks noChangeArrowheads="1"/>
                </p:cNvSpPr>
                <p:nvPr/>
              </p:nvSpPr>
              <p:spPr bwMode="auto">
                <a:xfrm>
                  <a:off x="5" y="408"/>
                  <a:ext cx="709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年齡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439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719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06" name="Group 17"/>
              <p:cNvGrpSpPr>
                <a:grpSpLocks/>
              </p:cNvGrpSpPr>
              <p:nvPr/>
            </p:nvGrpSpPr>
            <p:grpSpPr bwMode="auto">
              <a:xfrm>
                <a:off x="719" y="403"/>
                <a:ext cx="2006" cy="393"/>
                <a:chOff x="719" y="403"/>
                <a:chExt cx="2006" cy="393"/>
              </a:xfrm>
            </p:grpSpPr>
            <p:sp>
              <p:nvSpPr>
                <p:cNvPr id="55436" name="Rectangle 18"/>
                <p:cNvSpPr>
                  <a:spLocks noChangeArrowheads="1"/>
                </p:cNvSpPr>
                <p:nvPr/>
              </p:nvSpPr>
              <p:spPr bwMode="auto">
                <a:xfrm>
                  <a:off x="724" y="408"/>
                  <a:ext cx="1996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老年人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437" name="Rectangle 19"/>
                <p:cNvSpPr>
                  <a:spLocks noChangeArrowheads="1"/>
                </p:cNvSpPr>
                <p:nvPr/>
              </p:nvSpPr>
              <p:spPr bwMode="auto">
                <a:xfrm>
                  <a:off x="719" y="403"/>
                  <a:ext cx="2006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07" name="Group 20"/>
              <p:cNvGrpSpPr>
                <a:grpSpLocks/>
              </p:cNvGrpSpPr>
              <p:nvPr/>
            </p:nvGrpSpPr>
            <p:grpSpPr bwMode="auto">
              <a:xfrm>
                <a:off x="2725" y="403"/>
                <a:ext cx="1093" cy="393"/>
                <a:chOff x="2725" y="403"/>
                <a:chExt cx="1093" cy="393"/>
              </a:xfrm>
            </p:grpSpPr>
            <p:sp>
              <p:nvSpPr>
                <p:cNvPr id="55434" name="Rectangle 21"/>
                <p:cNvSpPr>
                  <a:spLocks noChangeArrowheads="1"/>
                </p:cNvSpPr>
                <p:nvPr/>
              </p:nvSpPr>
              <p:spPr bwMode="auto">
                <a:xfrm>
                  <a:off x="2730" y="408"/>
                  <a:ext cx="1083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年輕男子</a:t>
                  </a:r>
                  <a:r>
                    <a:rPr lang="en-US" altLang="zh-TW" sz="1200" b="1">
                      <a:latin typeface="Arial Unicode MS" pitchFamily="34" charset="-120"/>
                      <a:ea typeface="Arial Unicode MS" pitchFamily="34" charset="-120"/>
                      <a:cs typeface="Arial Unicode MS" pitchFamily="34" charset="-120"/>
                    </a:rPr>
                    <a:t>(15-45</a:t>
                  </a:r>
                  <a:r>
                    <a:rPr lang="zh-TW" altLang="en-US" sz="1200" b="1">
                      <a:latin typeface="Arial Unicode MS" pitchFamily="34" charset="-120"/>
                    </a:rPr>
                    <a:t>歲</a:t>
                  </a:r>
                  <a:r>
                    <a:rPr lang="en-US" altLang="zh-TW" sz="1200" b="1">
                      <a:latin typeface="Arial Unicode MS" pitchFamily="34" charset="-120"/>
                      <a:ea typeface="Arial Unicode MS" pitchFamily="34" charset="-120"/>
                      <a:cs typeface="Arial Unicode MS" pitchFamily="34" charset="-120"/>
                    </a:rPr>
                    <a:t>)</a:t>
                  </a: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435" name="Rectangle 22"/>
                <p:cNvSpPr>
                  <a:spLocks noChangeArrowheads="1"/>
                </p:cNvSpPr>
                <p:nvPr/>
              </p:nvSpPr>
              <p:spPr bwMode="auto">
                <a:xfrm>
                  <a:off x="2725" y="403"/>
                  <a:ext cx="1093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08" name="Group 23"/>
              <p:cNvGrpSpPr>
                <a:grpSpLocks/>
              </p:cNvGrpSpPr>
              <p:nvPr/>
            </p:nvGrpSpPr>
            <p:grpSpPr bwMode="auto">
              <a:xfrm>
                <a:off x="0" y="806"/>
                <a:ext cx="719" cy="393"/>
                <a:chOff x="0" y="806"/>
                <a:chExt cx="719" cy="393"/>
              </a:xfrm>
            </p:grpSpPr>
            <p:sp>
              <p:nvSpPr>
                <p:cNvPr id="55432" name="Rectangle 24"/>
                <p:cNvSpPr>
                  <a:spLocks noChangeArrowheads="1"/>
                </p:cNvSpPr>
                <p:nvPr/>
              </p:nvSpPr>
              <p:spPr bwMode="auto">
                <a:xfrm>
                  <a:off x="5" y="811"/>
                  <a:ext cx="709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健康狀況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433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719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09" name="Group 26"/>
              <p:cNvGrpSpPr>
                <a:grpSpLocks/>
              </p:cNvGrpSpPr>
              <p:nvPr/>
            </p:nvGrpSpPr>
            <p:grpSpPr bwMode="auto">
              <a:xfrm>
                <a:off x="719" y="806"/>
                <a:ext cx="2006" cy="393"/>
                <a:chOff x="719" y="806"/>
                <a:chExt cx="2006" cy="393"/>
              </a:xfrm>
            </p:grpSpPr>
            <p:sp>
              <p:nvSpPr>
                <p:cNvPr id="55430" name="Rectangle 27"/>
                <p:cNvSpPr>
                  <a:spLocks noChangeArrowheads="1"/>
                </p:cNvSpPr>
                <p:nvPr/>
              </p:nvSpPr>
              <p:spPr bwMode="auto">
                <a:xfrm>
                  <a:off x="724" y="811"/>
                  <a:ext cx="1996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有慢性疾病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431" name="Rectangle 28"/>
                <p:cNvSpPr>
                  <a:spLocks noChangeArrowheads="1"/>
                </p:cNvSpPr>
                <p:nvPr/>
              </p:nvSpPr>
              <p:spPr bwMode="auto">
                <a:xfrm>
                  <a:off x="719" y="806"/>
                  <a:ext cx="2006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10" name="Group 29"/>
              <p:cNvGrpSpPr>
                <a:grpSpLocks/>
              </p:cNvGrpSpPr>
              <p:nvPr/>
            </p:nvGrpSpPr>
            <p:grpSpPr bwMode="auto">
              <a:xfrm>
                <a:off x="2725" y="806"/>
                <a:ext cx="1093" cy="393"/>
                <a:chOff x="2725" y="806"/>
                <a:chExt cx="1093" cy="393"/>
              </a:xfrm>
            </p:grpSpPr>
            <p:sp>
              <p:nvSpPr>
                <p:cNvPr id="55428" name="Rectangle 30"/>
                <p:cNvSpPr>
                  <a:spLocks noChangeArrowheads="1"/>
                </p:cNvSpPr>
                <p:nvPr/>
              </p:nvSpPr>
              <p:spPr bwMode="auto">
                <a:xfrm>
                  <a:off x="2730" y="811"/>
                  <a:ext cx="1083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健康人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429" name="Rectangle 31"/>
                <p:cNvSpPr>
                  <a:spLocks noChangeArrowheads="1"/>
                </p:cNvSpPr>
                <p:nvPr/>
              </p:nvSpPr>
              <p:spPr bwMode="auto">
                <a:xfrm>
                  <a:off x="2725" y="806"/>
                  <a:ext cx="1093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11" name="Group 32"/>
              <p:cNvGrpSpPr>
                <a:grpSpLocks/>
              </p:cNvGrpSpPr>
              <p:nvPr/>
            </p:nvGrpSpPr>
            <p:grpSpPr bwMode="auto">
              <a:xfrm>
                <a:off x="0" y="1209"/>
                <a:ext cx="719" cy="393"/>
                <a:chOff x="0" y="1209"/>
                <a:chExt cx="719" cy="393"/>
              </a:xfrm>
            </p:grpSpPr>
            <p:sp>
              <p:nvSpPr>
                <p:cNvPr id="55426" name="Rectangle 33"/>
                <p:cNvSpPr>
                  <a:spLocks noChangeArrowheads="1"/>
                </p:cNvSpPr>
                <p:nvPr/>
              </p:nvSpPr>
              <p:spPr bwMode="auto">
                <a:xfrm>
                  <a:off x="5" y="1214"/>
                  <a:ext cx="709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活動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427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719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12" name="Group 35"/>
              <p:cNvGrpSpPr>
                <a:grpSpLocks/>
              </p:cNvGrpSpPr>
              <p:nvPr/>
            </p:nvGrpSpPr>
            <p:grpSpPr bwMode="auto">
              <a:xfrm>
                <a:off x="719" y="1209"/>
                <a:ext cx="2006" cy="393"/>
                <a:chOff x="719" y="1209"/>
                <a:chExt cx="2006" cy="393"/>
              </a:xfrm>
            </p:grpSpPr>
            <p:sp>
              <p:nvSpPr>
                <p:cNvPr id="55424" name="Rectangle 36"/>
                <p:cNvSpPr>
                  <a:spLocks noChangeArrowheads="1"/>
                </p:cNvSpPr>
                <p:nvPr/>
              </p:nvSpPr>
              <p:spPr bwMode="auto">
                <a:xfrm>
                  <a:off x="724" y="1214"/>
                  <a:ext cx="1996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少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425" name="Rectangle 37"/>
                <p:cNvSpPr>
                  <a:spLocks noChangeArrowheads="1"/>
                </p:cNvSpPr>
                <p:nvPr/>
              </p:nvSpPr>
              <p:spPr bwMode="auto">
                <a:xfrm>
                  <a:off x="719" y="1209"/>
                  <a:ext cx="2006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13" name="Group 38"/>
              <p:cNvGrpSpPr>
                <a:grpSpLocks/>
              </p:cNvGrpSpPr>
              <p:nvPr/>
            </p:nvGrpSpPr>
            <p:grpSpPr bwMode="auto">
              <a:xfrm>
                <a:off x="2725" y="1209"/>
                <a:ext cx="1093" cy="393"/>
                <a:chOff x="2725" y="1209"/>
                <a:chExt cx="1093" cy="393"/>
              </a:xfrm>
            </p:grpSpPr>
            <p:sp>
              <p:nvSpPr>
                <p:cNvPr id="55422" name="Rectangle 39"/>
                <p:cNvSpPr>
                  <a:spLocks noChangeArrowheads="1"/>
                </p:cNvSpPr>
                <p:nvPr/>
              </p:nvSpPr>
              <p:spPr bwMode="auto">
                <a:xfrm>
                  <a:off x="2730" y="1214"/>
                  <a:ext cx="1083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劇烈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423" name="Rectangle 40"/>
                <p:cNvSpPr>
                  <a:spLocks noChangeArrowheads="1"/>
                </p:cNvSpPr>
                <p:nvPr/>
              </p:nvSpPr>
              <p:spPr bwMode="auto">
                <a:xfrm>
                  <a:off x="2725" y="1209"/>
                  <a:ext cx="1093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14" name="Group 41"/>
              <p:cNvGrpSpPr>
                <a:grpSpLocks/>
              </p:cNvGrpSpPr>
              <p:nvPr/>
            </p:nvGrpSpPr>
            <p:grpSpPr bwMode="auto">
              <a:xfrm>
                <a:off x="0" y="1612"/>
                <a:ext cx="719" cy="508"/>
                <a:chOff x="0" y="1612"/>
                <a:chExt cx="719" cy="508"/>
              </a:xfrm>
            </p:grpSpPr>
            <p:sp>
              <p:nvSpPr>
                <p:cNvPr id="55420" name="Rectangle 42"/>
                <p:cNvSpPr>
                  <a:spLocks noChangeArrowheads="1"/>
                </p:cNvSpPr>
                <p:nvPr/>
              </p:nvSpPr>
              <p:spPr bwMode="auto">
                <a:xfrm>
                  <a:off x="5" y="1617"/>
                  <a:ext cx="709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使用藥物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421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719" cy="50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15" name="Group 44"/>
              <p:cNvGrpSpPr>
                <a:grpSpLocks/>
              </p:cNvGrpSpPr>
              <p:nvPr/>
            </p:nvGrpSpPr>
            <p:grpSpPr bwMode="auto">
              <a:xfrm>
                <a:off x="719" y="1612"/>
                <a:ext cx="2006" cy="508"/>
                <a:chOff x="719" y="1612"/>
                <a:chExt cx="2006" cy="508"/>
              </a:xfrm>
            </p:grpSpPr>
            <p:sp>
              <p:nvSpPr>
                <p:cNvPr id="55418" name="Rectangle 45"/>
                <p:cNvSpPr>
                  <a:spLocks noChangeArrowheads="1"/>
                </p:cNvSpPr>
                <p:nvPr/>
              </p:nvSpPr>
              <p:spPr bwMode="auto">
                <a:xfrm>
                  <a:off x="724" y="1617"/>
                  <a:ext cx="1996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利尿劑、三環抗抑鬱劑、抗精神藥物、抗乙醯膽鹼、降血壓藥物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419" name="Rectangle 46"/>
                <p:cNvSpPr>
                  <a:spLocks noChangeArrowheads="1"/>
                </p:cNvSpPr>
                <p:nvPr/>
              </p:nvSpPr>
              <p:spPr bwMode="auto">
                <a:xfrm>
                  <a:off x="719" y="1612"/>
                  <a:ext cx="2006" cy="50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16" name="Group 47"/>
              <p:cNvGrpSpPr>
                <a:grpSpLocks/>
              </p:cNvGrpSpPr>
              <p:nvPr/>
            </p:nvGrpSpPr>
            <p:grpSpPr bwMode="auto">
              <a:xfrm>
                <a:off x="2725" y="1612"/>
                <a:ext cx="1093" cy="508"/>
                <a:chOff x="2725" y="1612"/>
                <a:chExt cx="1093" cy="508"/>
              </a:xfrm>
            </p:grpSpPr>
            <p:sp>
              <p:nvSpPr>
                <p:cNvPr id="55416" name="Rectangle 48"/>
                <p:cNvSpPr>
                  <a:spLocks noChangeArrowheads="1"/>
                </p:cNvSpPr>
                <p:nvPr/>
              </p:nvSpPr>
              <p:spPr bwMode="auto">
                <a:xfrm>
                  <a:off x="2730" y="1617"/>
                  <a:ext cx="1083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通常無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417" name="Rectangle 49"/>
                <p:cNvSpPr>
                  <a:spLocks noChangeArrowheads="1"/>
                </p:cNvSpPr>
                <p:nvPr/>
              </p:nvSpPr>
              <p:spPr bwMode="auto">
                <a:xfrm>
                  <a:off x="2725" y="1612"/>
                  <a:ext cx="1093" cy="50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17" name="Group 50"/>
              <p:cNvGrpSpPr>
                <a:grpSpLocks/>
              </p:cNvGrpSpPr>
              <p:nvPr/>
            </p:nvGrpSpPr>
            <p:grpSpPr bwMode="auto">
              <a:xfrm>
                <a:off x="0" y="2130"/>
                <a:ext cx="719" cy="393"/>
                <a:chOff x="0" y="2130"/>
                <a:chExt cx="719" cy="393"/>
              </a:xfrm>
            </p:grpSpPr>
            <p:sp>
              <p:nvSpPr>
                <p:cNvPr id="55414" name="Rectangle 51"/>
                <p:cNvSpPr>
                  <a:spLocks noChangeArrowheads="1"/>
                </p:cNvSpPr>
                <p:nvPr/>
              </p:nvSpPr>
              <p:spPr bwMode="auto">
                <a:xfrm>
                  <a:off x="5" y="2135"/>
                  <a:ext cx="709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出汗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415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2130"/>
                  <a:ext cx="719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18" name="Group 53"/>
              <p:cNvGrpSpPr>
                <a:grpSpLocks/>
              </p:cNvGrpSpPr>
              <p:nvPr/>
            </p:nvGrpSpPr>
            <p:grpSpPr bwMode="auto">
              <a:xfrm>
                <a:off x="719" y="2130"/>
                <a:ext cx="2006" cy="393"/>
                <a:chOff x="719" y="2130"/>
                <a:chExt cx="2006" cy="393"/>
              </a:xfrm>
            </p:grpSpPr>
            <p:sp>
              <p:nvSpPr>
                <p:cNvPr id="55412" name="Rectangle 54"/>
                <p:cNvSpPr>
                  <a:spLocks noChangeArrowheads="1"/>
                </p:cNvSpPr>
                <p:nvPr/>
              </p:nvSpPr>
              <p:spPr bwMode="auto">
                <a:xfrm>
                  <a:off x="724" y="2135"/>
                  <a:ext cx="1996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可能無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413" name="Rectangle 55"/>
                <p:cNvSpPr>
                  <a:spLocks noChangeArrowheads="1"/>
                </p:cNvSpPr>
                <p:nvPr/>
              </p:nvSpPr>
              <p:spPr bwMode="auto">
                <a:xfrm>
                  <a:off x="719" y="2130"/>
                  <a:ext cx="2006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19" name="Group 56"/>
              <p:cNvGrpSpPr>
                <a:grpSpLocks/>
              </p:cNvGrpSpPr>
              <p:nvPr/>
            </p:nvGrpSpPr>
            <p:grpSpPr bwMode="auto">
              <a:xfrm>
                <a:off x="2725" y="2130"/>
                <a:ext cx="1093" cy="393"/>
                <a:chOff x="2725" y="2130"/>
                <a:chExt cx="1093" cy="393"/>
              </a:xfrm>
            </p:grpSpPr>
            <p:sp>
              <p:nvSpPr>
                <p:cNvPr id="55410" name="Rectangle 57"/>
                <p:cNvSpPr>
                  <a:spLocks noChangeArrowheads="1"/>
                </p:cNvSpPr>
                <p:nvPr/>
              </p:nvSpPr>
              <p:spPr bwMode="auto">
                <a:xfrm>
                  <a:off x="2730" y="2135"/>
                  <a:ext cx="1083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通常有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411" name="Rectangle 58"/>
                <p:cNvSpPr>
                  <a:spLocks noChangeArrowheads="1"/>
                </p:cNvSpPr>
                <p:nvPr/>
              </p:nvSpPr>
              <p:spPr bwMode="auto">
                <a:xfrm>
                  <a:off x="2725" y="2130"/>
                  <a:ext cx="1093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20" name="Group 59"/>
              <p:cNvGrpSpPr>
                <a:grpSpLocks/>
              </p:cNvGrpSpPr>
              <p:nvPr/>
            </p:nvGrpSpPr>
            <p:grpSpPr bwMode="auto">
              <a:xfrm>
                <a:off x="0" y="2533"/>
                <a:ext cx="719" cy="393"/>
                <a:chOff x="0" y="2533"/>
                <a:chExt cx="719" cy="393"/>
              </a:xfrm>
            </p:grpSpPr>
            <p:sp>
              <p:nvSpPr>
                <p:cNvPr id="55408" name="Rectangle 60"/>
                <p:cNvSpPr>
                  <a:spLocks noChangeArrowheads="1"/>
                </p:cNvSpPr>
                <p:nvPr/>
              </p:nvSpPr>
              <p:spPr bwMode="auto">
                <a:xfrm>
                  <a:off x="5" y="2538"/>
                  <a:ext cx="709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主要機轉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409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2533"/>
                  <a:ext cx="719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21" name="Group 62"/>
              <p:cNvGrpSpPr>
                <a:grpSpLocks/>
              </p:cNvGrpSpPr>
              <p:nvPr/>
            </p:nvGrpSpPr>
            <p:grpSpPr bwMode="auto">
              <a:xfrm>
                <a:off x="719" y="2533"/>
                <a:ext cx="2006" cy="393"/>
                <a:chOff x="719" y="2533"/>
                <a:chExt cx="2006" cy="393"/>
              </a:xfrm>
            </p:grpSpPr>
            <p:sp>
              <p:nvSpPr>
                <p:cNvPr id="55406" name="Rectangle 63"/>
                <p:cNvSpPr>
                  <a:spLocks noChangeArrowheads="1"/>
                </p:cNvSpPr>
                <p:nvPr/>
              </p:nvSpPr>
              <p:spPr bwMode="auto">
                <a:xfrm>
                  <a:off x="724" y="2538"/>
                  <a:ext cx="1996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400" b="1">
                      <a:solidFill>
                        <a:srgbClr val="FFFF00"/>
                      </a:solidFill>
                      <a:latin typeface="Arial Unicode MS" pitchFamily="34" charset="-120"/>
                    </a:rPr>
                    <a:t>散熱不良</a:t>
                  </a:r>
                  <a:endParaRPr lang="zh-TW" altLang="en-US" sz="1400" b="1">
                    <a:solidFill>
                      <a:srgbClr val="FFFF00"/>
                    </a:solidFill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sz="2800" b="1"/>
                </a:p>
              </p:txBody>
            </p:sp>
            <p:sp>
              <p:nvSpPr>
                <p:cNvPr id="55407" name="Rectangle 64"/>
                <p:cNvSpPr>
                  <a:spLocks noChangeArrowheads="1"/>
                </p:cNvSpPr>
                <p:nvPr/>
              </p:nvSpPr>
              <p:spPr bwMode="auto">
                <a:xfrm>
                  <a:off x="719" y="2533"/>
                  <a:ext cx="2006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22" name="Group 65"/>
              <p:cNvGrpSpPr>
                <a:grpSpLocks/>
              </p:cNvGrpSpPr>
              <p:nvPr/>
            </p:nvGrpSpPr>
            <p:grpSpPr bwMode="auto">
              <a:xfrm>
                <a:off x="2725" y="2533"/>
                <a:ext cx="1093" cy="393"/>
                <a:chOff x="2725" y="2533"/>
                <a:chExt cx="1093" cy="393"/>
              </a:xfrm>
            </p:grpSpPr>
            <p:sp>
              <p:nvSpPr>
                <p:cNvPr id="55404" name="Rectangle 66"/>
                <p:cNvSpPr>
                  <a:spLocks noChangeArrowheads="1"/>
                </p:cNvSpPr>
                <p:nvPr/>
              </p:nvSpPr>
              <p:spPr bwMode="auto">
                <a:xfrm>
                  <a:off x="2730" y="2538"/>
                  <a:ext cx="1083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400" b="1">
                      <a:solidFill>
                        <a:srgbClr val="99FF33"/>
                      </a:solidFill>
                      <a:latin typeface="Arial Unicode MS" pitchFamily="34" charset="-120"/>
                    </a:rPr>
                    <a:t>產熱過多</a:t>
                  </a:r>
                  <a:endParaRPr lang="zh-TW" altLang="en-US" sz="1400" b="1">
                    <a:solidFill>
                      <a:srgbClr val="99FF33"/>
                    </a:solidFill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sz="2800" b="1"/>
                </a:p>
              </p:txBody>
            </p:sp>
            <p:sp>
              <p:nvSpPr>
                <p:cNvPr id="55405" name="Rectangle 67"/>
                <p:cNvSpPr>
                  <a:spLocks noChangeArrowheads="1"/>
                </p:cNvSpPr>
                <p:nvPr/>
              </p:nvSpPr>
              <p:spPr bwMode="auto">
                <a:xfrm>
                  <a:off x="2725" y="2533"/>
                  <a:ext cx="1093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23" name="Group 68"/>
              <p:cNvGrpSpPr>
                <a:grpSpLocks/>
              </p:cNvGrpSpPr>
              <p:nvPr/>
            </p:nvGrpSpPr>
            <p:grpSpPr bwMode="auto">
              <a:xfrm>
                <a:off x="0" y="2936"/>
                <a:ext cx="719" cy="393"/>
                <a:chOff x="0" y="2936"/>
                <a:chExt cx="719" cy="393"/>
              </a:xfrm>
            </p:grpSpPr>
            <p:sp>
              <p:nvSpPr>
                <p:cNvPr id="55402" name="Rectangle 69"/>
                <p:cNvSpPr>
                  <a:spLocks noChangeArrowheads="1"/>
                </p:cNvSpPr>
                <p:nvPr/>
              </p:nvSpPr>
              <p:spPr bwMode="auto">
                <a:xfrm>
                  <a:off x="5" y="2941"/>
                  <a:ext cx="709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橫紋肌分解症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403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2936"/>
                  <a:ext cx="719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24" name="Group 71"/>
              <p:cNvGrpSpPr>
                <a:grpSpLocks/>
              </p:cNvGrpSpPr>
              <p:nvPr/>
            </p:nvGrpSpPr>
            <p:grpSpPr bwMode="auto">
              <a:xfrm>
                <a:off x="719" y="2936"/>
                <a:ext cx="2006" cy="393"/>
                <a:chOff x="719" y="2936"/>
                <a:chExt cx="2006" cy="393"/>
              </a:xfrm>
            </p:grpSpPr>
            <p:sp>
              <p:nvSpPr>
                <p:cNvPr id="55400" name="Rectangle 72"/>
                <p:cNvSpPr>
                  <a:spLocks noChangeArrowheads="1"/>
                </p:cNvSpPr>
                <p:nvPr/>
              </p:nvSpPr>
              <p:spPr bwMode="auto">
                <a:xfrm>
                  <a:off x="724" y="2941"/>
                  <a:ext cx="1996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不常見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401" name="Rectangle 73"/>
                <p:cNvSpPr>
                  <a:spLocks noChangeArrowheads="1"/>
                </p:cNvSpPr>
                <p:nvPr/>
              </p:nvSpPr>
              <p:spPr bwMode="auto">
                <a:xfrm>
                  <a:off x="719" y="2936"/>
                  <a:ext cx="2006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25" name="Group 74"/>
              <p:cNvGrpSpPr>
                <a:grpSpLocks/>
              </p:cNvGrpSpPr>
              <p:nvPr/>
            </p:nvGrpSpPr>
            <p:grpSpPr bwMode="auto">
              <a:xfrm>
                <a:off x="2725" y="2936"/>
                <a:ext cx="1093" cy="393"/>
                <a:chOff x="2725" y="2936"/>
                <a:chExt cx="1093" cy="393"/>
              </a:xfrm>
            </p:grpSpPr>
            <p:sp>
              <p:nvSpPr>
                <p:cNvPr id="55398" name="Rectangle 75"/>
                <p:cNvSpPr>
                  <a:spLocks noChangeArrowheads="1"/>
                </p:cNvSpPr>
                <p:nvPr/>
              </p:nvSpPr>
              <p:spPr bwMode="auto">
                <a:xfrm>
                  <a:off x="2730" y="2941"/>
                  <a:ext cx="1083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常很嚴重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99" name="Rectangle 76"/>
                <p:cNvSpPr>
                  <a:spLocks noChangeArrowheads="1"/>
                </p:cNvSpPr>
                <p:nvPr/>
              </p:nvSpPr>
              <p:spPr bwMode="auto">
                <a:xfrm>
                  <a:off x="2725" y="2936"/>
                  <a:ext cx="1093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26" name="Group 77"/>
              <p:cNvGrpSpPr>
                <a:grpSpLocks/>
              </p:cNvGrpSpPr>
              <p:nvPr/>
            </p:nvGrpSpPr>
            <p:grpSpPr bwMode="auto">
              <a:xfrm>
                <a:off x="0" y="3339"/>
                <a:ext cx="719" cy="393"/>
                <a:chOff x="0" y="3339"/>
                <a:chExt cx="719" cy="393"/>
              </a:xfrm>
            </p:grpSpPr>
            <p:sp>
              <p:nvSpPr>
                <p:cNvPr id="55396" name="Rectangle 78"/>
                <p:cNvSpPr>
                  <a:spLocks noChangeArrowheads="1"/>
                </p:cNvSpPr>
                <p:nvPr/>
              </p:nvSpPr>
              <p:spPr bwMode="auto">
                <a:xfrm>
                  <a:off x="5" y="3344"/>
                  <a:ext cx="709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乳酸中毒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97" name="Rectangle 79"/>
                <p:cNvSpPr>
                  <a:spLocks noChangeArrowheads="1"/>
                </p:cNvSpPr>
                <p:nvPr/>
              </p:nvSpPr>
              <p:spPr bwMode="auto">
                <a:xfrm>
                  <a:off x="0" y="3339"/>
                  <a:ext cx="719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27" name="Group 80"/>
              <p:cNvGrpSpPr>
                <a:grpSpLocks/>
              </p:cNvGrpSpPr>
              <p:nvPr/>
            </p:nvGrpSpPr>
            <p:grpSpPr bwMode="auto">
              <a:xfrm>
                <a:off x="719" y="3339"/>
                <a:ext cx="2006" cy="393"/>
                <a:chOff x="719" y="3339"/>
                <a:chExt cx="2006" cy="393"/>
              </a:xfrm>
            </p:grpSpPr>
            <p:sp>
              <p:nvSpPr>
                <p:cNvPr id="55394" name="Rectangle 81"/>
                <p:cNvSpPr>
                  <a:spLocks noChangeArrowheads="1"/>
                </p:cNvSpPr>
                <p:nvPr/>
              </p:nvSpPr>
              <p:spPr bwMode="auto">
                <a:xfrm>
                  <a:off x="724" y="3344"/>
                  <a:ext cx="1996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通常無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95" name="Rectangle 82"/>
                <p:cNvSpPr>
                  <a:spLocks noChangeArrowheads="1"/>
                </p:cNvSpPr>
                <p:nvPr/>
              </p:nvSpPr>
              <p:spPr bwMode="auto">
                <a:xfrm>
                  <a:off x="719" y="3339"/>
                  <a:ext cx="2006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28" name="Group 83"/>
              <p:cNvGrpSpPr>
                <a:grpSpLocks/>
              </p:cNvGrpSpPr>
              <p:nvPr/>
            </p:nvGrpSpPr>
            <p:grpSpPr bwMode="auto">
              <a:xfrm>
                <a:off x="2725" y="3339"/>
                <a:ext cx="1093" cy="393"/>
                <a:chOff x="2725" y="3339"/>
                <a:chExt cx="1093" cy="393"/>
              </a:xfrm>
            </p:grpSpPr>
            <p:sp>
              <p:nvSpPr>
                <p:cNvPr id="55392" name="Rectangle 84"/>
                <p:cNvSpPr>
                  <a:spLocks noChangeArrowheads="1"/>
                </p:cNvSpPr>
                <p:nvPr/>
              </p:nvSpPr>
              <p:spPr bwMode="auto">
                <a:xfrm>
                  <a:off x="2730" y="3344"/>
                  <a:ext cx="1083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常見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93" name="Rectangle 85"/>
                <p:cNvSpPr>
                  <a:spLocks noChangeArrowheads="1"/>
                </p:cNvSpPr>
                <p:nvPr/>
              </p:nvSpPr>
              <p:spPr bwMode="auto">
                <a:xfrm>
                  <a:off x="2725" y="3339"/>
                  <a:ext cx="1093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29" name="Group 86"/>
              <p:cNvGrpSpPr>
                <a:grpSpLocks/>
              </p:cNvGrpSpPr>
              <p:nvPr/>
            </p:nvGrpSpPr>
            <p:grpSpPr bwMode="auto">
              <a:xfrm>
                <a:off x="0" y="3742"/>
                <a:ext cx="719" cy="393"/>
                <a:chOff x="0" y="3742"/>
                <a:chExt cx="719" cy="393"/>
              </a:xfrm>
            </p:grpSpPr>
            <p:sp>
              <p:nvSpPr>
                <p:cNvPr id="55390" name="Rectangle 87"/>
                <p:cNvSpPr>
                  <a:spLocks noChangeArrowheads="1"/>
                </p:cNvSpPr>
                <p:nvPr/>
              </p:nvSpPr>
              <p:spPr bwMode="auto">
                <a:xfrm>
                  <a:off x="5" y="3747"/>
                  <a:ext cx="709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高血鉀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91" name="Rectangle 88"/>
                <p:cNvSpPr>
                  <a:spLocks noChangeArrowheads="1"/>
                </p:cNvSpPr>
                <p:nvPr/>
              </p:nvSpPr>
              <p:spPr bwMode="auto">
                <a:xfrm>
                  <a:off x="0" y="3742"/>
                  <a:ext cx="719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30" name="Group 89"/>
              <p:cNvGrpSpPr>
                <a:grpSpLocks/>
              </p:cNvGrpSpPr>
              <p:nvPr/>
            </p:nvGrpSpPr>
            <p:grpSpPr bwMode="auto">
              <a:xfrm>
                <a:off x="719" y="3742"/>
                <a:ext cx="2006" cy="393"/>
                <a:chOff x="719" y="3742"/>
                <a:chExt cx="2006" cy="393"/>
              </a:xfrm>
            </p:grpSpPr>
            <p:sp>
              <p:nvSpPr>
                <p:cNvPr id="55388" name="Rectangle 90"/>
                <p:cNvSpPr>
                  <a:spLocks noChangeArrowheads="1"/>
                </p:cNvSpPr>
                <p:nvPr/>
              </p:nvSpPr>
              <p:spPr bwMode="auto">
                <a:xfrm>
                  <a:off x="724" y="3747"/>
                  <a:ext cx="1996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通常無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89" name="Rectangle 91"/>
                <p:cNvSpPr>
                  <a:spLocks noChangeArrowheads="1"/>
                </p:cNvSpPr>
                <p:nvPr/>
              </p:nvSpPr>
              <p:spPr bwMode="auto">
                <a:xfrm>
                  <a:off x="719" y="3742"/>
                  <a:ext cx="2006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31" name="Group 92"/>
              <p:cNvGrpSpPr>
                <a:grpSpLocks/>
              </p:cNvGrpSpPr>
              <p:nvPr/>
            </p:nvGrpSpPr>
            <p:grpSpPr bwMode="auto">
              <a:xfrm>
                <a:off x="2725" y="3742"/>
                <a:ext cx="1093" cy="393"/>
                <a:chOff x="2725" y="3742"/>
                <a:chExt cx="1093" cy="393"/>
              </a:xfrm>
            </p:grpSpPr>
            <p:sp>
              <p:nvSpPr>
                <p:cNvPr id="55386" name="Rectangle 93"/>
                <p:cNvSpPr>
                  <a:spLocks noChangeArrowheads="1"/>
                </p:cNvSpPr>
                <p:nvPr/>
              </p:nvSpPr>
              <p:spPr bwMode="auto">
                <a:xfrm>
                  <a:off x="2730" y="3747"/>
                  <a:ext cx="1083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常見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87" name="Rectangle 94"/>
                <p:cNvSpPr>
                  <a:spLocks noChangeArrowheads="1"/>
                </p:cNvSpPr>
                <p:nvPr/>
              </p:nvSpPr>
              <p:spPr bwMode="auto">
                <a:xfrm>
                  <a:off x="2725" y="3742"/>
                  <a:ext cx="1093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32" name="Group 95"/>
              <p:cNvGrpSpPr>
                <a:grpSpLocks/>
              </p:cNvGrpSpPr>
              <p:nvPr/>
            </p:nvGrpSpPr>
            <p:grpSpPr bwMode="auto">
              <a:xfrm>
                <a:off x="0" y="4145"/>
                <a:ext cx="719" cy="393"/>
                <a:chOff x="0" y="4145"/>
                <a:chExt cx="719" cy="393"/>
              </a:xfrm>
            </p:grpSpPr>
            <p:sp>
              <p:nvSpPr>
                <p:cNvPr id="55384" name="Rectangle 96"/>
                <p:cNvSpPr>
                  <a:spLocks noChangeArrowheads="1"/>
                </p:cNvSpPr>
                <p:nvPr/>
              </p:nvSpPr>
              <p:spPr bwMode="auto">
                <a:xfrm>
                  <a:off x="5" y="4150"/>
                  <a:ext cx="709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低血鈣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85" name="Rectangle 97"/>
                <p:cNvSpPr>
                  <a:spLocks noChangeArrowheads="1"/>
                </p:cNvSpPr>
                <p:nvPr/>
              </p:nvSpPr>
              <p:spPr bwMode="auto">
                <a:xfrm>
                  <a:off x="0" y="4145"/>
                  <a:ext cx="719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33" name="Group 98"/>
              <p:cNvGrpSpPr>
                <a:grpSpLocks/>
              </p:cNvGrpSpPr>
              <p:nvPr/>
            </p:nvGrpSpPr>
            <p:grpSpPr bwMode="auto">
              <a:xfrm>
                <a:off x="719" y="4145"/>
                <a:ext cx="2006" cy="393"/>
                <a:chOff x="719" y="4145"/>
                <a:chExt cx="2006" cy="393"/>
              </a:xfrm>
            </p:grpSpPr>
            <p:sp>
              <p:nvSpPr>
                <p:cNvPr id="55382" name="Rectangle 99"/>
                <p:cNvSpPr>
                  <a:spLocks noChangeArrowheads="1"/>
                </p:cNvSpPr>
                <p:nvPr/>
              </p:nvSpPr>
              <p:spPr bwMode="auto">
                <a:xfrm>
                  <a:off x="724" y="4150"/>
                  <a:ext cx="1996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不常見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83" name="Rectangle 100"/>
                <p:cNvSpPr>
                  <a:spLocks noChangeArrowheads="1"/>
                </p:cNvSpPr>
                <p:nvPr/>
              </p:nvSpPr>
              <p:spPr bwMode="auto">
                <a:xfrm>
                  <a:off x="719" y="4145"/>
                  <a:ext cx="2006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34" name="Group 101"/>
              <p:cNvGrpSpPr>
                <a:grpSpLocks/>
              </p:cNvGrpSpPr>
              <p:nvPr/>
            </p:nvGrpSpPr>
            <p:grpSpPr bwMode="auto">
              <a:xfrm>
                <a:off x="2725" y="4145"/>
                <a:ext cx="1093" cy="393"/>
                <a:chOff x="2725" y="4145"/>
                <a:chExt cx="1093" cy="393"/>
              </a:xfrm>
            </p:grpSpPr>
            <p:sp>
              <p:nvSpPr>
                <p:cNvPr id="55380" name="Rectangle 102"/>
                <p:cNvSpPr>
                  <a:spLocks noChangeArrowheads="1"/>
                </p:cNvSpPr>
                <p:nvPr/>
              </p:nvSpPr>
              <p:spPr bwMode="auto">
                <a:xfrm>
                  <a:off x="2730" y="4150"/>
                  <a:ext cx="1083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常見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81" name="Rectangle 103"/>
                <p:cNvSpPr>
                  <a:spLocks noChangeArrowheads="1"/>
                </p:cNvSpPr>
                <p:nvPr/>
              </p:nvSpPr>
              <p:spPr bwMode="auto">
                <a:xfrm>
                  <a:off x="2725" y="4145"/>
                  <a:ext cx="1093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35" name="Group 104"/>
              <p:cNvGrpSpPr>
                <a:grpSpLocks/>
              </p:cNvGrpSpPr>
              <p:nvPr/>
            </p:nvGrpSpPr>
            <p:grpSpPr bwMode="auto">
              <a:xfrm>
                <a:off x="0" y="4548"/>
                <a:ext cx="719" cy="393"/>
                <a:chOff x="0" y="4548"/>
                <a:chExt cx="719" cy="393"/>
              </a:xfrm>
            </p:grpSpPr>
            <p:sp>
              <p:nvSpPr>
                <p:cNvPr id="55378" name="Rectangle 105"/>
                <p:cNvSpPr>
                  <a:spLocks noChangeArrowheads="1"/>
                </p:cNvSpPr>
                <p:nvPr/>
              </p:nvSpPr>
              <p:spPr bwMode="auto">
                <a:xfrm>
                  <a:off x="5" y="4553"/>
                  <a:ext cx="709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低血糖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79" name="Rectangle 106"/>
                <p:cNvSpPr>
                  <a:spLocks noChangeArrowheads="1"/>
                </p:cNvSpPr>
                <p:nvPr/>
              </p:nvSpPr>
              <p:spPr bwMode="auto">
                <a:xfrm>
                  <a:off x="0" y="4548"/>
                  <a:ext cx="719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36" name="Group 107"/>
              <p:cNvGrpSpPr>
                <a:grpSpLocks/>
              </p:cNvGrpSpPr>
              <p:nvPr/>
            </p:nvGrpSpPr>
            <p:grpSpPr bwMode="auto">
              <a:xfrm>
                <a:off x="719" y="4548"/>
                <a:ext cx="2006" cy="393"/>
                <a:chOff x="719" y="4548"/>
                <a:chExt cx="2006" cy="393"/>
              </a:xfrm>
            </p:grpSpPr>
            <p:sp>
              <p:nvSpPr>
                <p:cNvPr id="55376" name="Rectangle 108"/>
                <p:cNvSpPr>
                  <a:spLocks noChangeArrowheads="1"/>
                </p:cNvSpPr>
                <p:nvPr/>
              </p:nvSpPr>
              <p:spPr bwMode="auto">
                <a:xfrm>
                  <a:off x="724" y="4553"/>
                  <a:ext cx="1996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不常見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77" name="Rectangle 109"/>
                <p:cNvSpPr>
                  <a:spLocks noChangeArrowheads="1"/>
                </p:cNvSpPr>
                <p:nvPr/>
              </p:nvSpPr>
              <p:spPr bwMode="auto">
                <a:xfrm>
                  <a:off x="719" y="4548"/>
                  <a:ext cx="2006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37" name="Group 110"/>
              <p:cNvGrpSpPr>
                <a:grpSpLocks/>
              </p:cNvGrpSpPr>
              <p:nvPr/>
            </p:nvGrpSpPr>
            <p:grpSpPr bwMode="auto">
              <a:xfrm>
                <a:off x="2725" y="4548"/>
                <a:ext cx="1093" cy="393"/>
                <a:chOff x="2725" y="4548"/>
                <a:chExt cx="1093" cy="393"/>
              </a:xfrm>
            </p:grpSpPr>
            <p:sp>
              <p:nvSpPr>
                <p:cNvPr id="55374" name="Rectangle 111"/>
                <p:cNvSpPr>
                  <a:spLocks noChangeArrowheads="1"/>
                </p:cNvSpPr>
                <p:nvPr/>
              </p:nvSpPr>
              <p:spPr bwMode="auto">
                <a:xfrm>
                  <a:off x="2730" y="4553"/>
                  <a:ext cx="1083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常見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75" name="Rectangle 112"/>
                <p:cNvSpPr>
                  <a:spLocks noChangeArrowheads="1"/>
                </p:cNvSpPr>
                <p:nvPr/>
              </p:nvSpPr>
              <p:spPr bwMode="auto">
                <a:xfrm>
                  <a:off x="2725" y="4548"/>
                  <a:ext cx="1093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38" name="Group 113"/>
              <p:cNvGrpSpPr>
                <a:grpSpLocks/>
              </p:cNvGrpSpPr>
              <p:nvPr/>
            </p:nvGrpSpPr>
            <p:grpSpPr bwMode="auto">
              <a:xfrm>
                <a:off x="0" y="4951"/>
                <a:ext cx="719" cy="393"/>
                <a:chOff x="0" y="4951"/>
                <a:chExt cx="719" cy="393"/>
              </a:xfrm>
            </p:grpSpPr>
            <p:sp>
              <p:nvSpPr>
                <p:cNvPr id="55372" name="Rectangle 114"/>
                <p:cNvSpPr>
                  <a:spLocks noChangeArrowheads="1"/>
                </p:cNvSpPr>
                <p:nvPr/>
              </p:nvSpPr>
              <p:spPr bwMode="auto">
                <a:xfrm>
                  <a:off x="5" y="4956"/>
                  <a:ext cx="709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TW" sz="1200" b="1">
                      <a:latin typeface="Arial Unicode MS" pitchFamily="34" charset="-120"/>
                      <a:ea typeface="Arial Unicode MS" pitchFamily="34" charset="-120"/>
                      <a:cs typeface="Arial Unicode MS" pitchFamily="34" charset="-120"/>
                    </a:rPr>
                    <a:t>CPK/aldolase</a:t>
                  </a: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73" name="Rectangle 115"/>
                <p:cNvSpPr>
                  <a:spLocks noChangeArrowheads="1"/>
                </p:cNvSpPr>
                <p:nvPr/>
              </p:nvSpPr>
              <p:spPr bwMode="auto">
                <a:xfrm>
                  <a:off x="0" y="4951"/>
                  <a:ext cx="719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39" name="Group 116"/>
              <p:cNvGrpSpPr>
                <a:grpSpLocks/>
              </p:cNvGrpSpPr>
              <p:nvPr/>
            </p:nvGrpSpPr>
            <p:grpSpPr bwMode="auto">
              <a:xfrm>
                <a:off x="719" y="4951"/>
                <a:ext cx="2006" cy="393"/>
                <a:chOff x="719" y="4951"/>
                <a:chExt cx="2006" cy="393"/>
              </a:xfrm>
            </p:grpSpPr>
            <p:sp>
              <p:nvSpPr>
                <p:cNvPr id="55370" name="Rectangle 117"/>
                <p:cNvSpPr>
                  <a:spLocks noChangeArrowheads="1"/>
                </p:cNvSpPr>
                <p:nvPr/>
              </p:nvSpPr>
              <p:spPr bwMode="auto">
                <a:xfrm>
                  <a:off x="724" y="4956"/>
                  <a:ext cx="1996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輕微升高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71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9" y="4951"/>
                  <a:ext cx="2006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40" name="Group 119"/>
              <p:cNvGrpSpPr>
                <a:grpSpLocks/>
              </p:cNvGrpSpPr>
              <p:nvPr/>
            </p:nvGrpSpPr>
            <p:grpSpPr bwMode="auto">
              <a:xfrm>
                <a:off x="2725" y="4951"/>
                <a:ext cx="1093" cy="393"/>
                <a:chOff x="2725" y="4951"/>
                <a:chExt cx="1093" cy="393"/>
              </a:xfrm>
            </p:grpSpPr>
            <p:sp>
              <p:nvSpPr>
                <p:cNvPr id="55368" name="Rectangle 120"/>
                <p:cNvSpPr>
                  <a:spLocks noChangeArrowheads="1"/>
                </p:cNvSpPr>
                <p:nvPr/>
              </p:nvSpPr>
              <p:spPr bwMode="auto">
                <a:xfrm>
                  <a:off x="2730" y="4956"/>
                  <a:ext cx="1083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嚴重升高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69" name="Rectangle 121"/>
                <p:cNvSpPr>
                  <a:spLocks noChangeArrowheads="1"/>
                </p:cNvSpPr>
                <p:nvPr/>
              </p:nvSpPr>
              <p:spPr bwMode="auto">
                <a:xfrm>
                  <a:off x="2725" y="4951"/>
                  <a:ext cx="1093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41" name="Group 122"/>
              <p:cNvGrpSpPr>
                <a:grpSpLocks/>
              </p:cNvGrpSpPr>
              <p:nvPr/>
            </p:nvGrpSpPr>
            <p:grpSpPr bwMode="auto">
              <a:xfrm>
                <a:off x="0" y="5354"/>
                <a:ext cx="719" cy="393"/>
                <a:chOff x="0" y="5354"/>
                <a:chExt cx="719" cy="393"/>
              </a:xfrm>
            </p:grpSpPr>
            <p:sp>
              <p:nvSpPr>
                <p:cNvPr id="55366" name="Rectangle 123"/>
                <p:cNvSpPr>
                  <a:spLocks noChangeArrowheads="1"/>
                </p:cNvSpPr>
                <p:nvPr/>
              </p:nvSpPr>
              <p:spPr bwMode="auto">
                <a:xfrm>
                  <a:off x="5" y="5359"/>
                  <a:ext cx="709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高尿酸</a:t>
                  </a:r>
                  <a:r>
                    <a:rPr lang="zh-TW" altLang="en-US" sz="1200" b="1">
                      <a:latin typeface="Arial Unicode MS" pitchFamily="34" charset="-120"/>
                      <a:ea typeface="Arial Unicode MS" pitchFamily="34" charset="-120"/>
                      <a:cs typeface="Arial Unicode MS" pitchFamily="34" charset="-120"/>
                    </a:rPr>
                    <a:t> </a:t>
                  </a: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67" name="Rectangle 124"/>
                <p:cNvSpPr>
                  <a:spLocks noChangeArrowheads="1"/>
                </p:cNvSpPr>
                <p:nvPr/>
              </p:nvSpPr>
              <p:spPr bwMode="auto">
                <a:xfrm>
                  <a:off x="0" y="5354"/>
                  <a:ext cx="719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42" name="Group 125"/>
              <p:cNvGrpSpPr>
                <a:grpSpLocks/>
              </p:cNvGrpSpPr>
              <p:nvPr/>
            </p:nvGrpSpPr>
            <p:grpSpPr bwMode="auto">
              <a:xfrm>
                <a:off x="719" y="5354"/>
                <a:ext cx="2006" cy="393"/>
                <a:chOff x="719" y="5354"/>
                <a:chExt cx="2006" cy="393"/>
              </a:xfrm>
            </p:grpSpPr>
            <p:sp>
              <p:nvSpPr>
                <p:cNvPr id="55364" name="Rectangle 126"/>
                <p:cNvSpPr>
                  <a:spLocks noChangeArrowheads="1"/>
                </p:cNvSpPr>
                <p:nvPr/>
              </p:nvSpPr>
              <p:spPr bwMode="auto">
                <a:xfrm>
                  <a:off x="724" y="5359"/>
                  <a:ext cx="1996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輕度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65" name="Rectangle 127"/>
                <p:cNvSpPr>
                  <a:spLocks noChangeArrowheads="1"/>
                </p:cNvSpPr>
                <p:nvPr/>
              </p:nvSpPr>
              <p:spPr bwMode="auto">
                <a:xfrm>
                  <a:off x="719" y="5354"/>
                  <a:ext cx="2006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43" name="Group 128"/>
              <p:cNvGrpSpPr>
                <a:grpSpLocks/>
              </p:cNvGrpSpPr>
              <p:nvPr/>
            </p:nvGrpSpPr>
            <p:grpSpPr bwMode="auto">
              <a:xfrm>
                <a:off x="2725" y="5354"/>
                <a:ext cx="1093" cy="393"/>
                <a:chOff x="2725" y="5354"/>
                <a:chExt cx="1093" cy="393"/>
              </a:xfrm>
            </p:grpSpPr>
            <p:sp>
              <p:nvSpPr>
                <p:cNvPr id="55362" name="Rectangle 129"/>
                <p:cNvSpPr>
                  <a:spLocks noChangeArrowheads="1"/>
                </p:cNvSpPr>
                <p:nvPr/>
              </p:nvSpPr>
              <p:spPr bwMode="auto">
                <a:xfrm>
                  <a:off x="2730" y="5359"/>
                  <a:ext cx="1083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重度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63" name="Rectangle 130"/>
                <p:cNvSpPr>
                  <a:spLocks noChangeArrowheads="1"/>
                </p:cNvSpPr>
                <p:nvPr/>
              </p:nvSpPr>
              <p:spPr bwMode="auto">
                <a:xfrm>
                  <a:off x="2725" y="5354"/>
                  <a:ext cx="1093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44" name="Group 131"/>
              <p:cNvGrpSpPr>
                <a:grpSpLocks/>
              </p:cNvGrpSpPr>
              <p:nvPr/>
            </p:nvGrpSpPr>
            <p:grpSpPr bwMode="auto">
              <a:xfrm>
                <a:off x="0" y="5757"/>
                <a:ext cx="719" cy="393"/>
                <a:chOff x="0" y="5757"/>
                <a:chExt cx="719" cy="393"/>
              </a:xfrm>
            </p:grpSpPr>
            <p:sp>
              <p:nvSpPr>
                <p:cNvPr id="55360" name="Rectangle 132"/>
                <p:cNvSpPr>
                  <a:spLocks noChangeArrowheads="1"/>
                </p:cNvSpPr>
                <p:nvPr/>
              </p:nvSpPr>
              <p:spPr bwMode="auto">
                <a:xfrm>
                  <a:off x="5" y="5762"/>
                  <a:ext cx="709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急性腎衰竭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61" name="Rectangle 133"/>
                <p:cNvSpPr>
                  <a:spLocks noChangeArrowheads="1"/>
                </p:cNvSpPr>
                <p:nvPr/>
              </p:nvSpPr>
              <p:spPr bwMode="auto">
                <a:xfrm>
                  <a:off x="0" y="5757"/>
                  <a:ext cx="719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45" name="Group 134"/>
              <p:cNvGrpSpPr>
                <a:grpSpLocks/>
              </p:cNvGrpSpPr>
              <p:nvPr/>
            </p:nvGrpSpPr>
            <p:grpSpPr bwMode="auto">
              <a:xfrm>
                <a:off x="719" y="5757"/>
                <a:ext cx="2006" cy="393"/>
                <a:chOff x="719" y="5757"/>
                <a:chExt cx="2006" cy="393"/>
              </a:xfrm>
            </p:grpSpPr>
            <p:sp>
              <p:nvSpPr>
                <p:cNvPr id="55358" name="Rectangle 135"/>
                <p:cNvSpPr>
                  <a:spLocks noChangeArrowheads="1"/>
                </p:cNvSpPr>
                <p:nvPr/>
              </p:nvSpPr>
              <p:spPr bwMode="auto">
                <a:xfrm>
                  <a:off x="724" y="5762"/>
                  <a:ext cx="1996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TW" sz="1200" b="1">
                      <a:latin typeface="Arial Unicode MS" pitchFamily="34" charset="-120"/>
                      <a:ea typeface="Arial Unicode MS" pitchFamily="34" charset="-120"/>
                      <a:cs typeface="Arial Unicode MS" pitchFamily="34" charset="-120"/>
                    </a:rPr>
                    <a:t>&lt;5%</a:t>
                  </a: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59" name="Rectangle 136"/>
                <p:cNvSpPr>
                  <a:spLocks noChangeArrowheads="1"/>
                </p:cNvSpPr>
                <p:nvPr/>
              </p:nvSpPr>
              <p:spPr bwMode="auto">
                <a:xfrm>
                  <a:off x="719" y="5757"/>
                  <a:ext cx="2006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46" name="Group 137"/>
              <p:cNvGrpSpPr>
                <a:grpSpLocks/>
              </p:cNvGrpSpPr>
              <p:nvPr/>
            </p:nvGrpSpPr>
            <p:grpSpPr bwMode="auto">
              <a:xfrm>
                <a:off x="2725" y="5757"/>
                <a:ext cx="1093" cy="393"/>
                <a:chOff x="2725" y="5757"/>
                <a:chExt cx="1093" cy="393"/>
              </a:xfrm>
            </p:grpSpPr>
            <p:sp>
              <p:nvSpPr>
                <p:cNvPr id="55356" name="Rectangle 138"/>
                <p:cNvSpPr>
                  <a:spLocks noChangeArrowheads="1"/>
                </p:cNvSpPr>
                <p:nvPr/>
              </p:nvSpPr>
              <p:spPr bwMode="auto">
                <a:xfrm>
                  <a:off x="2730" y="5762"/>
                  <a:ext cx="1083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TW" sz="1200" b="1">
                      <a:latin typeface="Arial Unicode MS" pitchFamily="34" charset="-120"/>
                      <a:ea typeface="Arial Unicode MS" pitchFamily="34" charset="-120"/>
                      <a:cs typeface="Arial Unicode MS" pitchFamily="34" charset="-120"/>
                    </a:rPr>
                    <a:t>20-30%</a:t>
                  </a: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57" name="Rectangle 139"/>
                <p:cNvSpPr>
                  <a:spLocks noChangeArrowheads="1"/>
                </p:cNvSpPr>
                <p:nvPr/>
              </p:nvSpPr>
              <p:spPr bwMode="auto">
                <a:xfrm>
                  <a:off x="2725" y="5757"/>
                  <a:ext cx="1093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47" name="Group 140"/>
              <p:cNvGrpSpPr>
                <a:grpSpLocks/>
              </p:cNvGrpSpPr>
              <p:nvPr/>
            </p:nvGrpSpPr>
            <p:grpSpPr bwMode="auto">
              <a:xfrm>
                <a:off x="0" y="6160"/>
                <a:ext cx="719" cy="393"/>
                <a:chOff x="0" y="6160"/>
                <a:chExt cx="719" cy="393"/>
              </a:xfrm>
            </p:grpSpPr>
            <p:sp>
              <p:nvSpPr>
                <p:cNvPr id="55354" name="Rectangle 141"/>
                <p:cNvSpPr>
                  <a:spLocks noChangeArrowheads="1"/>
                </p:cNvSpPr>
                <p:nvPr/>
              </p:nvSpPr>
              <p:spPr bwMode="auto">
                <a:xfrm>
                  <a:off x="5" y="6165"/>
                  <a:ext cx="709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zh-TW" sz="1200" b="1">
                      <a:latin typeface="Arial Unicode MS" pitchFamily="34" charset="-120"/>
                      <a:ea typeface="Arial Unicode MS" pitchFamily="34" charset="-120"/>
                      <a:cs typeface="Arial Unicode MS" pitchFamily="34" charset="-120"/>
                    </a:rPr>
                    <a:t>DIC</a:t>
                  </a: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55" name="Rectangle 142"/>
                <p:cNvSpPr>
                  <a:spLocks noChangeArrowheads="1"/>
                </p:cNvSpPr>
                <p:nvPr/>
              </p:nvSpPr>
              <p:spPr bwMode="auto">
                <a:xfrm>
                  <a:off x="0" y="6160"/>
                  <a:ext cx="719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48" name="Group 143"/>
              <p:cNvGrpSpPr>
                <a:grpSpLocks/>
              </p:cNvGrpSpPr>
              <p:nvPr/>
            </p:nvGrpSpPr>
            <p:grpSpPr bwMode="auto">
              <a:xfrm>
                <a:off x="719" y="6160"/>
                <a:ext cx="2006" cy="393"/>
                <a:chOff x="719" y="6160"/>
                <a:chExt cx="2006" cy="393"/>
              </a:xfrm>
            </p:grpSpPr>
            <p:sp>
              <p:nvSpPr>
                <p:cNvPr id="55352" name="Rectangle 144"/>
                <p:cNvSpPr>
                  <a:spLocks noChangeArrowheads="1"/>
                </p:cNvSpPr>
                <p:nvPr/>
              </p:nvSpPr>
              <p:spPr bwMode="auto">
                <a:xfrm>
                  <a:off x="724" y="6165"/>
                  <a:ext cx="1996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輕度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53" name="Rectangle 145"/>
                <p:cNvSpPr>
                  <a:spLocks noChangeArrowheads="1"/>
                </p:cNvSpPr>
                <p:nvPr/>
              </p:nvSpPr>
              <p:spPr bwMode="auto">
                <a:xfrm>
                  <a:off x="719" y="6160"/>
                  <a:ext cx="2006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5349" name="Group 146"/>
              <p:cNvGrpSpPr>
                <a:grpSpLocks/>
              </p:cNvGrpSpPr>
              <p:nvPr/>
            </p:nvGrpSpPr>
            <p:grpSpPr bwMode="auto">
              <a:xfrm>
                <a:off x="2725" y="6160"/>
                <a:ext cx="1093" cy="393"/>
                <a:chOff x="2725" y="6160"/>
                <a:chExt cx="1093" cy="393"/>
              </a:xfrm>
            </p:grpSpPr>
            <p:sp>
              <p:nvSpPr>
                <p:cNvPr id="55350" name="Rectangle 147"/>
                <p:cNvSpPr>
                  <a:spLocks noChangeArrowheads="1"/>
                </p:cNvSpPr>
                <p:nvPr/>
              </p:nvSpPr>
              <p:spPr bwMode="auto">
                <a:xfrm>
                  <a:off x="2730" y="6165"/>
                  <a:ext cx="1083" cy="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latin typeface="Arial Unicode MS" pitchFamily="34" charset="-120"/>
                    </a:rPr>
                    <a:t>重度</a:t>
                  </a:r>
                  <a:endParaRPr lang="zh-TW" altLang="en-US" sz="1200" b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endParaRPr>
                </a:p>
                <a:p>
                  <a:pPr eaLnBrk="0" hangingPunct="0"/>
                  <a:endParaRPr lang="en-US" altLang="zh-TW" b="1"/>
                </a:p>
              </p:txBody>
            </p:sp>
            <p:sp>
              <p:nvSpPr>
                <p:cNvPr id="55351" name="Rectangle 148"/>
                <p:cNvSpPr>
                  <a:spLocks noChangeArrowheads="1"/>
                </p:cNvSpPr>
                <p:nvPr/>
              </p:nvSpPr>
              <p:spPr bwMode="auto">
                <a:xfrm>
                  <a:off x="2725" y="6160"/>
                  <a:ext cx="1093" cy="3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b="1">
                    <a:ea typeface="標楷體" pitchFamily="65" charset="-120"/>
                  </a:endParaRPr>
                </a:p>
              </p:txBody>
            </p:sp>
          </p:grpSp>
        </p:grpSp>
        <p:sp>
          <p:nvSpPr>
            <p:cNvPr id="55301" name="Rectangle 149"/>
            <p:cNvSpPr>
              <a:spLocks noChangeArrowheads="1"/>
            </p:cNvSpPr>
            <p:nvPr/>
          </p:nvSpPr>
          <p:spPr bwMode="auto">
            <a:xfrm>
              <a:off x="-3" y="-3"/>
              <a:ext cx="3824" cy="6559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b="1">
                <a:ea typeface="標楷體" pitchFamily="65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69913"/>
            <a:ext cx="8637588" cy="914400"/>
          </a:xfrm>
        </p:spPr>
        <p:txBody>
          <a:bodyPr/>
          <a:lstStyle/>
          <a:p>
            <a:pPr eaLnBrk="1" hangingPunct="1"/>
            <a:r>
              <a:rPr lang="zh-TW" altLang="en-US" sz="5400" smtClean="0">
                <a:solidFill>
                  <a:srgbClr val="FFFF00"/>
                </a:solidFill>
                <a:ea typeface="標楷體" pitchFamily="65" charset="-120"/>
              </a:rPr>
              <a:t>熱中暑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9688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TW" altLang="en-US" sz="4000" smtClean="0">
                <a:solidFill>
                  <a:srgbClr val="FFFF00"/>
                </a:solidFill>
                <a:ea typeface="標楷體" pitchFamily="65" charset="-120"/>
              </a:rPr>
              <a:t>治療</a:t>
            </a:r>
          </a:p>
          <a:p>
            <a:pPr lvl="1" eaLnBrk="1" hangingPunct="1">
              <a:lnSpc>
                <a:spcPct val="110000"/>
              </a:lnSpc>
            </a:pPr>
            <a:r>
              <a:rPr lang="zh-TW" altLang="en-US" smtClean="0">
                <a:ea typeface="標楷體" pitchFamily="65" charset="-120"/>
              </a:rPr>
              <a:t>離開熱源，維持呼吸道暢通</a:t>
            </a:r>
            <a:r>
              <a:rPr lang="en-US" altLang="zh-TW" smtClean="0">
                <a:ea typeface="標楷體" pitchFamily="65" charset="-120"/>
              </a:rPr>
              <a:t>(ABC)</a:t>
            </a:r>
            <a:r>
              <a:rPr lang="zh-TW" altLang="en-US" smtClean="0"/>
              <a:t>。</a:t>
            </a:r>
            <a:endParaRPr lang="zh-TW" altLang="en-US" smtClean="0">
              <a:ea typeface="標楷體" pitchFamily="65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TW" altLang="en-US" smtClean="0">
                <a:ea typeface="標楷體" pitchFamily="65" charset="-120"/>
              </a:rPr>
              <a:t>高濃度</a:t>
            </a:r>
            <a:r>
              <a:rPr lang="en-US" altLang="zh-TW" smtClean="0">
                <a:ea typeface="標楷體" pitchFamily="65" charset="-120"/>
              </a:rPr>
              <a:t>(5-10 L/min)</a:t>
            </a:r>
            <a:r>
              <a:rPr lang="zh-TW" altLang="en-US" smtClean="0">
                <a:ea typeface="標楷體" pitchFamily="65" charset="-120"/>
              </a:rPr>
              <a:t>的氧氣</a:t>
            </a:r>
            <a:r>
              <a:rPr lang="zh-TW" altLang="en-US" smtClean="0"/>
              <a:t>。</a:t>
            </a:r>
            <a:endParaRPr lang="zh-TW" altLang="en-US" smtClean="0">
              <a:ea typeface="標楷體" pitchFamily="65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TW" altLang="en-US" smtClean="0">
                <a:solidFill>
                  <a:srgbClr val="FF99FF"/>
                </a:solidFill>
                <a:ea typeface="標楷體" pitchFamily="65" charset="-120"/>
              </a:rPr>
              <a:t>迅速降溫</a:t>
            </a:r>
            <a:r>
              <a:rPr lang="zh-TW" altLang="en-US" smtClean="0">
                <a:ea typeface="標楷體" pitchFamily="65" charset="-120"/>
              </a:rPr>
              <a:t> </a:t>
            </a:r>
            <a:r>
              <a:rPr lang="en-US" altLang="zh-TW" smtClean="0">
                <a:ea typeface="標楷體" pitchFamily="65" charset="-120"/>
              </a:rPr>
              <a:t>- </a:t>
            </a:r>
            <a:r>
              <a:rPr lang="zh-TW" altLang="en-US" smtClean="0">
                <a:ea typeface="標楷體" pitchFamily="65" charset="-120"/>
              </a:rPr>
              <a:t>決定病人預後的重要關鍵</a:t>
            </a:r>
          </a:p>
          <a:p>
            <a:pPr lvl="1" eaLnBrk="1" hangingPunct="1">
              <a:lnSpc>
                <a:spcPct val="110000"/>
              </a:lnSpc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低血壓時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給予大量生理食鹽水或林格氏液補充。</a:t>
            </a:r>
          </a:p>
          <a:p>
            <a:pPr lvl="1" eaLnBrk="1" hangingPunct="1">
              <a:lnSpc>
                <a:spcPct val="110000"/>
              </a:lnSpc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低血糖時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給予糖水治療</a:t>
            </a:r>
            <a:r>
              <a:rPr lang="zh-TW" altLang="en-US" smtClean="0"/>
              <a:t>。</a:t>
            </a:r>
          </a:p>
          <a:p>
            <a:pPr lvl="1" eaLnBrk="1" hangingPunct="1">
              <a:lnSpc>
                <a:spcPct val="110000"/>
              </a:lnSpc>
            </a:pPr>
            <a:r>
              <a:rPr lang="zh-TW" altLang="en-US" smtClean="0">
                <a:ea typeface="標楷體" pitchFamily="65" charset="-120"/>
              </a:rPr>
              <a:t>橫紋肌分解症的治療</a:t>
            </a:r>
            <a:r>
              <a:rPr lang="en-US" altLang="zh-TW" smtClean="0">
                <a:latin typeface="Times New Roman" pitchFamily="18" charset="0"/>
              </a:rPr>
              <a:t>: </a:t>
            </a:r>
            <a:r>
              <a:rPr lang="zh-TW" altLang="en-US" smtClean="0">
                <a:latin typeface="Times New Roman" pitchFamily="18" charset="0"/>
                <a:ea typeface="標楷體" pitchFamily="65" charset="-120"/>
              </a:rPr>
              <a:t>腎衰竭</a:t>
            </a:r>
            <a:r>
              <a:rPr lang="zh-TW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722313"/>
            <a:ext cx="5854700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標楷體" pitchFamily="65" charset="-120"/>
              </a:rPr>
              <a:t> </a:t>
            </a:r>
            <a:r>
              <a:rPr lang="zh-TW" altLang="en-US" smtClean="0">
                <a:ea typeface="標楷體" pitchFamily="65" charset="-120"/>
              </a:rPr>
              <a:t>低體溫症</a:t>
            </a:r>
            <a:endParaRPr lang="en-US" altLang="zh-TW" sz="4000" smtClean="0"/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543800" cy="434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TW" altLang="en-US" sz="3600" smtClean="0">
                <a:solidFill>
                  <a:srgbClr val="99FF33"/>
                </a:solidFill>
                <a:ea typeface="標楷體" pitchFamily="65" charset="-120"/>
              </a:rPr>
              <a:t>誘導因素</a:t>
            </a:r>
            <a:r>
              <a:rPr lang="zh-TW" altLang="en-US" smtClean="0">
                <a:solidFill>
                  <a:srgbClr val="99FF33"/>
                </a:solidFill>
                <a:cs typeface="Arial" charset="0"/>
              </a:rPr>
              <a:t> </a:t>
            </a:r>
          </a:p>
          <a:p>
            <a:pPr eaLnBrk="1" hangingPunct="1">
              <a:spcBef>
                <a:spcPct val="40000"/>
              </a:spcBef>
              <a:spcAft>
                <a:spcPct val="10000"/>
              </a:spcAft>
            </a:pPr>
            <a:r>
              <a:rPr lang="zh-TW" altLang="en-US" sz="2800" smtClean="0">
                <a:ea typeface="標楷體" pitchFamily="65" charset="-120"/>
              </a:rPr>
              <a:t>在冷水內浸泡</a:t>
            </a:r>
          </a:p>
          <a:p>
            <a:pPr eaLnBrk="1" hangingPunct="1">
              <a:lnSpc>
                <a:spcPct val="120000"/>
              </a:lnSpc>
            </a:pPr>
            <a:r>
              <a:rPr lang="zh-TW" altLang="en-US" sz="2800" smtClean="0">
                <a:ea typeface="標楷體" pitchFamily="65" charset="-120"/>
              </a:rPr>
              <a:t>暴露在冷空氣中</a:t>
            </a:r>
          </a:p>
          <a:p>
            <a:pPr eaLnBrk="1" hangingPunct="1">
              <a:lnSpc>
                <a:spcPct val="120000"/>
              </a:lnSpc>
            </a:pPr>
            <a:r>
              <a:rPr lang="zh-TW" altLang="en-US" sz="2800" smtClean="0">
                <a:ea typeface="標楷體" pitchFamily="65" charset="-120"/>
              </a:rPr>
              <a:t>產熱不足：老人、嬰兒、喝酒、藥物 </a:t>
            </a:r>
            <a:r>
              <a:rPr lang="en-US" altLang="zh-TW" sz="2800" smtClean="0">
                <a:ea typeface="標楷體" pitchFamily="65" charset="-120"/>
              </a:rPr>
              <a:t>( ex. Barbiturate) </a:t>
            </a:r>
            <a:r>
              <a:rPr lang="zh-TW" altLang="en-US" sz="2800" smtClean="0">
                <a:ea typeface="標楷體" pitchFamily="65" charset="-120"/>
              </a:rPr>
              <a:t>、糖尿病</a:t>
            </a:r>
            <a:r>
              <a:rPr lang="en-US" altLang="zh-TW" sz="2800" smtClean="0">
                <a:ea typeface="標楷體" pitchFamily="65" charset="-120"/>
              </a:rPr>
              <a:t>(</a:t>
            </a:r>
            <a:r>
              <a:rPr lang="zh-TW" altLang="en-US" sz="2800" smtClean="0">
                <a:ea typeface="標楷體" pitchFamily="65" charset="-120"/>
              </a:rPr>
              <a:t>低血糖</a:t>
            </a:r>
            <a:r>
              <a:rPr lang="en-US" altLang="zh-TW" sz="2800" smtClean="0">
                <a:ea typeface="標楷體" pitchFamily="65" charset="-120"/>
              </a:rPr>
              <a:t>) </a:t>
            </a:r>
            <a:r>
              <a:rPr lang="zh-TW" altLang="en-US" sz="2800" smtClean="0">
                <a:ea typeface="標楷體" pitchFamily="65" charset="-120"/>
              </a:rPr>
              <a:t>、甲狀腺功能過低、腎上腺功能過低、神經性厭食、敗血症、外傷等</a:t>
            </a:r>
            <a:r>
              <a:rPr lang="en-US" altLang="zh-TW" sz="2800" smtClean="0">
                <a:ea typeface="標楷體" pitchFamily="65" charset="-120"/>
              </a:rPr>
              <a:t>.</a:t>
            </a:r>
            <a:endParaRPr lang="zh-TW" altLang="en-US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722313"/>
            <a:ext cx="5854700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標楷體" pitchFamily="65" charset="-120"/>
              </a:rPr>
              <a:t> </a:t>
            </a:r>
            <a:r>
              <a:rPr lang="zh-TW" altLang="en-US" smtClean="0">
                <a:ea typeface="標楷體" pitchFamily="65" charset="-120"/>
              </a:rPr>
              <a:t>低體溫症</a:t>
            </a:r>
            <a:r>
              <a:rPr lang="en-US" altLang="zh-TW" sz="4000" smtClean="0"/>
              <a:t>(hypothermia) 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8208963" cy="4343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TW" altLang="en-US" sz="3600" smtClean="0">
                <a:ea typeface="標楷體" pitchFamily="65" charset="-120"/>
              </a:rPr>
              <a:t>臨床上低體溫的定義為</a:t>
            </a:r>
            <a:r>
              <a:rPr lang="zh-TW" altLang="en-US" sz="3600" u="sng" smtClean="0">
                <a:ea typeface="標楷體" pitchFamily="65" charset="-120"/>
              </a:rPr>
              <a:t>核心體溫</a:t>
            </a:r>
            <a:r>
              <a:rPr lang="zh-TW" altLang="en-US" sz="3600" smtClean="0">
                <a:ea typeface="標楷體" pitchFamily="65" charset="-120"/>
              </a:rPr>
              <a:t>小於攝氏</a:t>
            </a:r>
            <a:r>
              <a:rPr lang="en-US" altLang="zh-TW" sz="3600" smtClean="0"/>
              <a:t>35</a:t>
            </a:r>
            <a:r>
              <a:rPr lang="zh-TW" altLang="en-US" sz="3600" smtClean="0">
                <a:ea typeface="標楷體" pitchFamily="65" charset="-120"/>
              </a:rPr>
              <a:t>度之謂 </a:t>
            </a:r>
            <a:r>
              <a:rPr lang="en-US" altLang="zh-TW" sz="3600" smtClean="0">
                <a:ea typeface="標楷體" pitchFamily="65" charset="-120"/>
              </a:rPr>
              <a:t>(</a:t>
            </a:r>
            <a:r>
              <a:rPr lang="en-US" altLang="zh-TW" smtClean="0"/>
              <a:t> Core Temp. &lt; 35 </a:t>
            </a:r>
            <a:r>
              <a:rPr lang="en-US" altLang="zh-TW" smtClean="0">
                <a:cs typeface="Arial" charset="0"/>
              </a:rPr>
              <a:t>°</a:t>
            </a:r>
            <a:r>
              <a:rPr lang="en-US" altLang="zh-TW" sz="2800" smtClean="0">
                <a:cs typeface="Arial" charset="0"/>
              </a:rPr>
              <a:t>C</a:t>
            </a:r>
            <a:r>
              <a:rPr lang="en-US" altLang="zh-TW" sz="3600" smtClean="0">
                <a:cs typeface="Arial" charset="0"/>
              </a:rPr>
              <a:t>)</a:t>
            </a:r>
            <a:endParaRPr lang="en-US" altLang="zh-TW" sz="4000" smtClean="0">
              <a:ea typeface="標楷體" pitchFamily="65" charset="-120"/>
            </a:endParaRPr>
          </a:p>
          <a:p>
            <a:pPr eaLnBrk="1" hangingPunct="1">
              <a:lnSpc>
                <a:spcPct val="130000"/>
              </a:lnSpc>
              <a:spcBef>
                <a:spcPct val="40000"/>
              </a:spcBef>
            </a:pPr>
            <a:r>
              <a:rPr lang="zh-TW" altLang="en-US" sz="4000" smtClean="0">
                <a:ea typeface="標楷體" pitchFamily="65" charset="-120"/>
              </a:rPr>
              <a:t>低體溫症的分級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TW" altLang="en-US" sz="3200" smtClean="0">
                <a:ea typeface="標楷體" pitchFamily="65" charset="-120"/>
              </a:rPr>
              <a:t>輕度低體溫</a:t>
            </a:r>
            <a:r>
              <a:rPr lang="zh-TW" altLang="en-US" sz="3200" smtClean="0"/>
              <a:t> </a:t>
            </a:r>
            <a:r>
              <a:rPr lang="en-US" altLang="zh-TW" smtClean="0"/>
              <a:t>:   </a:t>
            </a:r>
            <a:r>
              <a:rPr lang="en-US" altLang="zh-TW" smtClean="0">
                <a:solidFill>
                  <a:srgbClr val="CCCCFF"/>
                </a:solidFill>
              </a:rPr>
              <a:t>34-35 </a:t>
            </a:r>
            <a:r>
              <a:rPr lang="en-US" altLang="zh-TW" sz="2400" smtClean="0">
                <a:solidFill>
                  <a:srgbClr val="CCCCFF"/>
                </a:solidFill>
                <a:cs typeface="Arial" charset="0"/>
              </a:rPr>
              <a:t>°C</a:t>
            </a:r>
            <a:r>
              <a:rPr lang="en-US" altLang="zh-TW" smtClean="0">
                <a:solidFill>
                  <a:srgbClr val="CCCCFF"/>
                </a:solidFill>
                <a:latin typeface="Times New Roman" pitchFamily="18" charset="0"/>
              </a:rPr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zh-TW" altLang="en-US" sz="3200" smtClean="0">
                <a:ea typeface="標楷體" pitchFamily="65" charset="-120"/>
              </a:rPr>
              <a:t>中度低體溫</a:t>
            </a:r>
            <a:r>
              <a:rPr lang="zh-TW" altLang="en-US" sz="3200" smtClean="0"/>
              <a:t> </a:t>
            </a:r>
            <a:r>
              <a:rPr lang="en-US" altLang="zh-TW" smtClean="0"/>
              <a:t>:   </a:t>
            </a:r>
            <a:r>
              <a:rPr lang="en-US" altLang="zh-TW" smtClean="0">
                <a:solidFill>
                  <a:srgbClr val="CCCCFF"/>
                </a:solidFill>
              </a:rPr>
              <a:t>30-34 </a:t>
            </a:r>
            <a:r>
              <a:rPr lang="en-US" altLang="zh-TW" sz="2400" smtClean="0">
                <a:solidFill>
                  <a:srgbClr val="CCCCFF"/>
                </a:solidFill>
                <a:cs typeface="Arial" charset="0"/>
              </a:rPr>
              <a:t>°C</a:t>
            </a:r>
            <a:endParaRPr lang="en-US" altLang="zh-TW" sz="2400" smtClean="0">
              <a:solidFill>
                <a:srgbClr val="CCCCFF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zh-TW" altLang="en-US" sz="3200" smtClean="0">
                <a:ea typeface="標楷體" pitchFamily="65" charset="-120"/>
              </a:rPr>
              <a:t>重度低體溫</a:t>
            </a:r>
            <a:r>
              <a:rPr lang="zh-TW" altLang="en-US" sz="3200" smtClean="0"/>
              <a:t> </a:t>
            </a:r>
            <a:r>
              <a:rPr lang="en-US" altLang="zh-TW" smtClean="0"/>
              <a:t>:   </a:t>
            </a:r>
            <a:r>
              <a:rPr lang="en-US" altLang="zh-TW" smtClean="0">
                <a:solidFill>
                  <a:srgbClr val="CCCCFF"/>
                </a:solidFill>
              </a:rPr>
              <a:t>&lt; 30 </a:t>
            </a:r>
            <a:r>
              <a:rPr lang="en-US" altLang="zh-TW" sz="2400" smtClean="0">
                <a:solidFill>
                  <a:srgbClr val="CCCCFF"/>
                </a:solidFill>
                <a:cs typeface="Arial" charset="0"/>
              </a:rPr>
              <a:t>°C</a:t>
            </a:r>
            <a:endParaRPr lang="en-US" altLang="zh-TW" sz="3200" smtClean="0"/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1066800" y="4114800"/>
            <a:ext cx="5029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標楷體" pitchFamily="65" charset="-120"/>
              </a:rPr>
              <a:t>  </a:t>
            </a:r>
            <a:r>
              <a:rPr lang="zh-TW" altLang="en-US" smtClean="0">
                <a:ea typeface="標楷體" pitchFamily="65" charset="-120"/>
              </a:rPr>
              <a:t>低體溫症</a:t>
            </a:r>
            <a:r>
              <a:rPr lang="en-US" altLang="zh-TW" sz="4000" smtClean="0"/>
              <a:t>(hypothermia)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828800"/>
            <a:ext cx="7446963" cy="41148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TW" altLang="en-US" sz="3600" smtClean="0">
                <a:solidFill>
                  <a:srgbClr val="99FF33"/>
                </a:solidFill>
                <a:ea typeface="標楷體" pitchFamily="65" charset="-120"/>
              </a:rPr>
              <a:t>現場初步處置</a:t>
            </a:r>
            <a:r>
              <a:rPr lang="en-US" altLang="zh-TW" smtClean="0">
                <a:solidFill>
                  <a:srgbClr val="99FF33"/>
                </a:solidFill>
                <a:ea typeface="標楷體" pitchFamily="65" charset="-120"/>
              </a:rPr>
              <a:t>(first aid)</a:t>
            </a:r>
            <a:r>
              <a:rPr lang="zh-TW" altLang="en-US" sz="3600" smtClean="0">
                <a:solidFill>
                  <a:srgbClr val="99FF33"/>
                </a:solidFill>
                <a:ea typeface="標楷體" pitchFamily="65" charset="-120"/>
              </a:rPr>
              <a:t>及注意事項</a:t>
            </a:r>
          </a:p>
          <a:p>
            <a:pPr eaLnBrk="1" hangingPunct="1">
              <a:spcBef>
                <a:spcPct val="40000"/>
              </a:spcBef>
            </a:pPr>
            <a:r>
              <a:rPr lang="zh-TW" altLang="en-US" sz="2800" smtClean="0">
                <a:ea typeface="標楷體" pitchFamily="65" charset="-120"/>
              </a:rPr>
              <a:t>減低進一步之熱量的散失</a:t>
            </a:r>
          </a:p>
          <a:p>
            <a:pPr eaLnBrk="1" hangingPunct="1"/>
            <a:r>
              <a:rPr lang="zh-TW" altLang="en-US" sz="2800" smtClean="0">
                <a:ea typeface="標楷體" pitchFamily="65" charset="-120"/>
              </a:rPr>
              <a:t>去除身上潮濕的衣物</a:t>
            </a:r>
          </a:p>
          <a:p>
            <a:pPr eaLnBrk="1" hangingPunct="1"/>
            <a:r>
              <a:rPr lang="zh-TW" altLang="en-US" sz="2800" smtClean="0">
                <a:ea typeface="標楷體" pitchFamily="65" charset="-120"/>
              </a:rPr>
              <a:t>使用毛毯或睡袋加以 保溫</a:t>
            </a:r>
          </a:p>
          <a:p>
            <a:pPr eaLnBrk="1" hangingPunct="1"/>
            <a:r>
              <a:rPr lang="zh-TW" altLang="en-US" sz="2800" smtClean="0">
                <a:ea typeface="標楷體" pitchFamily="65" charset="-120"/>
              </a:rPr>
              <a:t>救援者被動性之加溫</a:t>
            </a:r>
          </a:p>
          <a:p>
            <a:pPr eaLnBrk="1" hangingPunct="1"/>
            <a:r>
              <a:rPr lang="zh-TW" altLang="en-US" sz="2800" smtClean="0">
                <a:ea typeface="標楷體" pitchFamily="65" charset="-120"/>
              </a:rPr>
              <a:t>呼吸溫濕之氧氣</a:t>
            </a:r>
          </a:p>
          <a:p>
            <a:pPr eaLnBrk="1" hangingPunct="1"/>
            <a:r>
              <a:rPr lang="zh-TW" altLang="en-US" sz="2800" smtClean="0">
                <a:ea typeface="標楷體" pitchFamily="65" charset="-120"/>
              </a:rPr>
              <a:t>監控心跳及其生命徵象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標題 1"/>
          <p:cNvSpPr>
            <a:spLocks noGrp="1"/>
          </p:cNvSpPr>
          <p:nvPr>
            <p:ph type="title" idx="4294967295"/>
          </p:nvPr>
        </p:nvSpPr>
        <p:spPr>
          <a:xfrm>
            <a:off x="317500" y="509588"/>
            <a:ext cx="8637588" cy="1189037"/>
          </a:xfrm>
        </p:spPr>
        <p:txBody>
          <a:bodyPr anchor="ctr"/>
          <a:lstStyle/>
          <a:p>
            <a:r>
              <a:rPr lang="zh-TW" altLang="en-US" sz="7200" smtClean="0"/>
              <a:t>狂犬病</a:t>
            </a:r>
            <a:r>
              <a:rPr lang="zh-TW" altLang="en-US" smtClean="0"/>
              <a:t>是什麼？</a:t>
            </a:r>
          </a:p>
        </p:txBody>
      </p:sp>
      <p:sp>
        <p:nvSpPr>
          <p:cNvPr id="62466" name="內容版面配置區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800" smtClean="0"/>
              <a:t>一種病毒性疾病，藉由溫血動物之</a:t>
            </a:r>
            <a:r>
              <a:rPr lang="zh-TW" altLang="en-US" sz="2800" b="1" smtClean="0">
                <a:solidFill>
                  <a:srgbClr val="C00000"/>
                </a:solidFill>
              </a:rPr>
              <a:t>唾液</a:t>
            </a:r>
            <a:r>
              <a:rPr lang="zh-TW" altLang="en-US" sz="2800" smtClean="0"/>
              <a:t>，大多經</a:t>
            </a:r>
            <a:r>
              <a:rPr lang="zh-TW" altLang="en-US" sz="2800" b="1" smtClean="0"/>
              <a:t>咬傷</a:t>
            </a:r>
            <a:r>
              <a:rPr lang="zh-TW" altLang="en-US" sz="2800" smtClean="0"/>
              <a:t>、</a:t>
            </a:r>
            <a:r>
              <a:rPr lang="zh-TW" altLang="en-US" sz="2800" b="1" smtClean="0"/>
              <a:t>抓傷</a:t>
            </a:r>
            <a:r>
              <a:rPr lang="zh-TW" altLang="en-US" sz="2800" smtClean="0"/>
              <a:t>、</a:t>
            </a:r>
            <a:r>
              <a:rPr lang="zh-TW" altLang="en-US" sz="2800" b="1" smtClean="0"/>
              <a:t>舔拭</a:t>
            </a:r>
            <a:r>
              <a:rPr lang="zh-TW" altLang="en-US" sz="2800" smtClean="0"/>
              <a:t>等傳染，少數經含病毒之懸浮微粒或器官移植而感染。</a:t>
            </a:r>
          </a:p>
          <a:p>
            <a:pPr>
              <a:lnSpc>
                <a:spcPct val="90000"/>
              </a:lnSpc>
            </a:pPr>
            <a:r>
              <a:rPr lang="zh-TW" altLang="en-US" sz="2800" smtClean="0"/>
              <a:t>野生動物為狂犬病毒之宿主，常見的有</a:t>
            </a:r>
            <a:r>
              <a:rPr lang="zh-TW" altLang="en-US" sz="2800" smtClean="0">
                <a:solidFill>
                  <a:schemeClr val="tx2"/>
                </a:solidFill>
              </a:rPr>
              <a:t>浣熊、蝙蝠、狐、狼</a:t>
            </a:r>
            <a:r>
              <a:rPr lang="zh-TW" altLang="en-US" sz="2800" smtClean="0"/>
              <a:t>、嚙齒類如</a:t>
            </a:r>
            <a:r>
              <a:rPr lang="zh-TW" altLang="en-US" sz="2800" smtClean="0">
                <a:solidFill>
                  <a:schemeClr val="tx2"/>
                </a:solidFill>
              </a:rPr>
              <a:t>野鼠、松鼠</a:t>
            </a:r>
            <a:r>
              <a:rPr lang="zh-TW" altLang="en-US" sz="2800" smtClean="0"/>
              <a:t>等小型哺乳動物。其族群間常有緩慢傳播。</a:t>
            </a:r>
          </a:p>
          <a:p>
            <a:pPr>
              <a:lnSpc>
                <a:spcPct val="90000"/>
              </a:lnSpc>
            </a:pPr>
            <a:r>
              <a:rPr lang="zh-TW" altLang="en-US" sz="2800" smtClean="0"/>
              <a:t>家畜和人由於遭受狂犬病動物襲擊而感染。</a:t>
            </a:r>
          </a:p>
          <a:p>
            <a:pPr>
              <a:lnSpc>
                <a:spcPct val="90000"/>
              </a:lnSpc>
            </a:pPr>
            <a:r>
              <a:rPr lang="zh-TW" altLang="en-US" sz="2800" smtClean="0"/>
              <a:t>患病動物自臨床</a:t>
            </a:r>
            <a:r>
              <a:rPr lang="zh-TW" altLang="en-US" sz="2800" smtClean="0">
                <a:solidFill>
                  <a:schemeClr val="tx2"/>
                </a:solidFill>
              </a:rPr>
              <a:t>症狀出現前</a:t>
            </a:r>
            <a:r>
              <a:rPr lang="en-US" altLang="zh-TW" sz="2800" smtClean="0">
                <a:solidFill>
                  <a:schemeClr val="tx2"/>
                </a:solidFill>
              </a:rPr>
              <a:t>3-5</a:t>
            </a:r>
            <a:r>
              <a:rPr lang="zh-TW" altLang="en-US" sz="2800" smtClean="0">
                <a:solidFill>
                  <a:schemeClr val="tx2"/>
                </a:solidFill>
              </a:rPr>
              <a:t>天</a:t>
            </a:r>
            <a:r>
              <a:rPr lang="zh-TW" altLang="en-US" sz="2800" smtClean="0"/>
              <a:t>，至整個病程都有傳染力。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51002"/>
            <a:ext cx="8229600" cy="707886"/>
          </a:xfrm>
        </p:spPr>
        <p:txBody>
          <a:bodyPr/>
          <a:lstStyle/>
          <a:p>
            <a:pPr eaLnBrk="1" hangingPunct="1"/>
            <a:r>
              <a:rPr lang="zh-TW" altLang="en-US" sz="4000" dirty="0">
                <a:ea typeface="標楷體" pitchFamily="65" charset="-120"/>
              </a:rPr>
              <a:t>登山活動常見</a:t>
            </a:r>
            <a:r>
              <a:rPr lang="zh-TW" altLang="en-US" sz="4000" dirty="0" smtClean="0">
                <a:ea typeface="標楷體" pitchFamily="65" charset="-120"/>
              </a:rPr>
              <a:t>意外</a:t>
            </a:r>
            <a:endParaRPr lang="en-US" altLang="zh-TW" sz="4000" dirty="0" smtClean="0">
              <a:ea typeface="標楷體" pitchFamily="65" charset="-12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828800"/>
            <a:ext cx="8424863" cy="49577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TW" dirty="0" smtClean="0">
                <a:ea typeface="標楷體" pitchFamily="65" charset="-120"/>
              </a:rPr>
              <a:t>- </a:t>
            </a:r>
            <a:r>
              <a:rPr lang="zh-TW" altLang="en-US" dirty="0" smtClean="0">
                <a:ea typeface="標楷體" pitchFamily="65" charset="-120"/>
              </a:rPr>
              <a:t>抽筋的處理及預防</a:t>
            </a:r>
            <a:r>
              <a:rPr lang="zh-TW" altLang="en-US" dirty="0" smtClean="0"/>
              <a:t>。</a:t>
            </a:r>
            <a:endParaRPr lang="zh-TW" altLang="en-US" dirty="0" smtClean="0">
              <a:ea typeface="標楷體" pitchFamily="65" charset="-120"/>
            </a:endParaRPr>
          </a:p>
          <a:p>
            <a:pPr marL="609600" indent="-609600" eaLnBrk="1" hangingPunct="1">
              <a:buFontTx/>
              <a:buNone/>
            </a:pPr>
            <a:r>
              <a:rPr kumimoji="0" lang="en-US" altLang="zh-TW" dirty="0" smtClean="0">
                <a:ea typeface="標楷體" pitchFamily="65" charset="-120"/>
              </a:rPr>
              <a:t>- </a:t>
            </a:r>
            <a:r>
              <a:rPr kumimoji="0" lang="zh-TW" altLang="en-US" dirty="0" smtClean="0">
                <a:ea typeface="標楷體" pitchFamily="65" charset="-120"/>
              </a:rPr>
              <a:t>曬</a:t>
            </a:r>
            <a:r>
              <a:rPr kumimoji="0" lang="zh-TW" altLang="en-US" dirty="0" smtClean="0">
                <a:latin typeface="標楷體" pitchFamily="65" charset="-120"/>
                <a:ea typeface="標楷體" pitchFamily="65" charset="-120"/>
              </a:rPr>
              <a:t>傷</a:t>
            </a:r>
            <a:r>
              <a:rPr kumimoji="0" lang="zh-TW" altLang="zh-TW" dirty="0" smtClean="0">
                <a:latin typeface="標楷體" pitchFamily="65" charset="-120"/>
                <a:ea typeface="標楷體" pitchFamily="65" charset="-120"/>
              </a:rPr>
              <a:t>、撕裂傷、</a:t>
            </a:r>
            <a:r>
              <a:rPr kumimoji="0" lang="zh-TW" altLang="en-US" dirty="0" smtClean="0">
                <a:latin typeface="標楷體" pitchFamily="65" charset="-120"/>
                <a:ea typeface="標楷體" pitchFamily="65" charset="-120"/>
              </a:rPr>
              <a:t>鞋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傷等</a:t>
            </a:r>
            <a:r>
              <a:rPr lang="zh-TW" altLang="en-US" dirty="0" smtClean="0"/>
              <a:t>。</a:t>
            </a: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TW" dirty="0" smtClean="0">
                <a:ea typeface="標楷體" pitchFamily="65" charset="-120"/>
              </a:rPr>
              <a:t>- </a:t>
            </a:r>
            <a:r>
              <a:rPr lang="zh-TW" altLang="en-US" dirty="0" smtClean="0">
                <a:ea typeface="標楷體" pitchFamily="65" charset="-120"/>
              </a:rPr>
              <a:t>動物、昆蟲螫殤、咬傷。</a:t>
            </a:r>
          </a:p>
          <a:p>
            <a:pPr marL="609600" indent="-609600" eaLnBrk="1" hangingPunct="1">
              <a:buFontTx/>
              <a:buNone/>
            </a:pPr>
            <a:r>
              <a:rPr kumimoji="0" lang="en-US" altLang="zh-TW" dirty="0" smtClean="0">
                <a:ea typeface="標楷體" pitchFamily="65" charset="-120"/>
              </a:rPr>
              <a:t>- </a:t>
            </a:r>
            <a:r>
              <a:rPr kumimoji="0" lang="zh-TW" altLang="en-US" dirty="0" smtClean="0">
                <a:ea typeface="標楷體" pitchFamily="65" charset="-120"/>
              </a:rPr>
              <a:t>迷</a:t>
            </a:r>
            <a:r>
              <a:rPr lang="zh-TW" altLang="en-US" dirty="0" smtClean="0">
                <a:ea typeface="標楷體" pitchFamily="65" charset="-120"/>
              </a:rPr>
              <a:t>途失蹤。</a:t>
            </a:r>
          </a:p>
          <a:p>
            <a:pPr marL="609600" indent="-609600" eaLnBrk="1" hangingPunct="1">
              <a:buFontTx/>
              <a:buNone/>
            </a:pPr>
            <a:r>
              <a:rPr kumimoji="0" lang="en-US" altLang="zh-TW" dirty="0" smtClean="0">
                <a:ea typeface="標楷體" pitchFamily="65" charset="-120"/>
              </a:rPr>
              <a:t>- </a:t>
            </a:r>
            <a:r>
              <a:rPr kumimoji="0" lang="zh-TW" altLang="en-US" dirty="0" smtClean="0">
                <a:ea typeface="標楷體" pitchFamily="65" charset="-120"/>
              </a:rPr>
              <a:t>脫水</a:t>
            </a:r>
            <a:r>
              <a:rPr kumimoji="0" lang="zh-TW" altLang="en-US" sz="3600" dirty="0" smtClean="0"/>
              <a:t>、</a:t>
            </a:r>
            <a:r>
              <a:rPr kumimoji="0" lang="zh-TW" altLang="en-US" dirty="0" smtClean="0">
                <a:ea typeface="標楷體" pitchFamily="65" charset="-120"/>
              </a:rPr>
              <a:t>失溫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標題 1"/>
          <p:cNvSpPr>
            <a:spLocks noGrp="1"/>
          </p:cNvSpPr>
          <p:nvPr>
            <p:ph type="title" idx="4294967295"/>
          </p:nvPr>
        </p:nvSpPr>
        <p:spPr>
          <a:xfrm>
            <a:off x="317500" y="509588"/>
            <a:ext cx="8637588" cy="1189037"/>
          </a:xfrm>
        </p:spPr>
        <p:txBody>
          <a:bodyPr anchor="ctr"/>
          <a:lstStyle/>
          <a:p>
            <a:r>
              <a:rPr lang="zh-TW" altLang="en-US" sz="7200" smtClean="0"/>
              <a:t>人</a:t>
            </a:r>
            <a:r>
              <a:rPr lang="zh-TW" altLang="en-US" smtClean="0"/>
              <a:t>也會感染狂犬病？</a:t>
            </a:r>
          </a:p>
        </p:txBody>
      </p:sp>
      <p:sp>
        <p:nvSpPr>
          <p:cNvPr id="63490" name="內容版面配置區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TW" altLang="en-US" smtClean="0">
                <a:latin typeface="微軟正黑體" pitchFamily="34" charset="-120"/>
              </a:rPr>
              <a:t>全世界每年大約有</a:t>
            </a:r>
            <a:r>
              <a:rPr lang="en-US" altLang="zh-TW" smtClean="0">
                <a:latin typeface="微軟正黑體" pitchFamily="34" charset="-120"/>
              </a:rPr>
              <a:t>55,000</a:t>
            </a:r>
            <a:r>
              <a:rPr lang="zh-TW" altLang="en-US" smtClean="0">
                <a:latin typeface="微軟正黑體" pitchFamily="34" charset="-120"/>
              </a:rPr>
              <a:t>人，大約每十分鐘即有一人因感染狂犬病死亡 </a:t>
            </a:r>
            <a:r>
              <a:rPr lang="en-US" altLang="zh-TW" smtClean="0">
                <a:latin typeface="微軟正黑體" pitchFamily="34" charset="-120"/>
              </a:rPr>
              <a:t>(95%</a:t>
            </a:r>
            <a:r>
              <a:rPr lang="zh-TW" altLang="en-US" smtClean="0">
                <a:latin typeface="微軟正黑體" pitchFamily="34" charset="-120"/>
              </a:rPr>
              <a:t>發生在亞洲及非洲）。</a:t>
            </a:r>
          </a:p>
          <a:p>
            <a:r>
              <a:rPr lang="zh-TW" altLang="en-US" smtClean="0">
                <a:latin typeface="微軟正黑體" pitchFamily="34" charset="-120"/>
              </a:rPr>
              <a:t>其中，</a:t>
            </a:r>
            <a:r>
              <a:rPr lang="en-US" altLang="zh-TW" smtClean="0">
                <a:latin typeface="微軟正黑體" pitchFamily="34" charset="-120"/>
              </a:rPr>
              <a:t>30~60%</a:t>
            </a:r>
            <a:r>
              <a:rPr lang="zh-TW" altLang="en-US" smtClean="0">
                <a:latin typeface="微軟正黑體" pitchFamily="34" charset="-120"/>
              </a:rPr>
              <a:t>為十五歲以下之兒童</a:t>
            </a:r>
            <a:r>
              <a:rPr lang="en-US" altLang="zh-TW" smtClean="0">
                <a:latin typeface="微軟正黑體" pitchFamily="34" charset="-120"/>
              </a:rPr>
              <a:t>!</a:t>
            </a:r>
          </a:p>
          <a:p>
            <a:r>
              <a:rPr lang="zh-TW" altLang="en-US" smtClean="0">
                <a:latin typeface="微軟正黑體" pitchFamily="34" charset="-120"/>
              </a:rPr>
              <a:t>正確之</a:t>
            </a:r>
            <a:r>
              <a:rPr lang="zh-TW" altLang="en-US" b="1" smtClean="0">
                <a:solidFill>
                  <a:schemeClr val="tx2"/>
                </a:solidFill>
                <a:latin typeface="微軟正黑體" pitchFamily="34" charset="-120"/>
              </a:rPr>
              <a:t>傷口處理</a:t>
            </a:r>
            <a:r>
              <a:rPr lang="zh-TW" altLang="en-US" smtClean="0">
                <a:solidFill>
                  <a:schemeClr val="tx2"/>
                </a:solidFill>
                <a:latin typeface="微軟正黑體" pitchFamily="34" charset="-120"/>
              </a:rPr>
              <a:t>及</a:t>
            </a:r>
            <a:r>
              <a:rPr lang="zh-TW" altLang="en-US" b="1" smtClean="0">
                <a:solidFill>
                  <a:schemeClr val="tx2"/>
                </a:solidFill>
                <a:latin typeface="微軟正黑體" pitchFamily="34" charset="-120"/>
              </a:rPr>
              <a:t>疫苗施打</a:t>
            </a:r>
            <a:r>
              <a:rPr lang="zh-TW" altLang="en-US" smtClean="0">
                <a:latin typeface="微軟正黑體" pitchFamily="34" charset="-120"/>
              </a:rPr>
              <a:t>，幾乎可以</a:t>
            </a:r>
            <a:r>
              <a:rPr lang="en-US" altLang="zh-TW" smtClean="0">
                <a:latin typeface="微軟正黑體" pitchFamily="34" charset="-120"/>
              </a:rPr>
              <a:t>100%</a:t>
            </a:r>
            <a:r>
              <a:rPr lang="zh-TW" altLang="en-US" smtClean="0">
                <a:latin typeface="微軟正黑體" pitchFamily="34" charset="-120"/>
              </a:rPr>
              <a:t>預防狂犬病發生。</a:t>
            </a:r>
          </a:p>
          <a:p>
            <a:r>
              <a:rPr lang="zh-TW" altLang="en-US" smtClean="0">
                <a:latin typeface="微軟正黑體" pitchFamily="34" charset="-120"/>
              </a:rPr>
              <a:t>症狀一旦發生，至今仍無有效治療方法，病人幾乎</a:t>
            </a:r>
            <a:r>
              <a:rPr lang="zh-TW" altLang="en-US" b="1" smtClean="0">
                <a:solidFill>
                  <a:schemeClr val="tx2"/>
                </a:solidFill>
                <a:latin typeface="微軟正黑體" pitchFamily="34" charset="-120"/>
              </a:rPr>
              <a:t>無法存活</a:t>
            </a:r>
            <a:r>
              <a:rPr lang="zh-TW" altLang="en-US" smtClean="0">
                <a:latin typeface="微軟正黑體" pitchFamily="34" charset="-120"/>
              </a:rPr>
              <a:t>。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725" y="6149975"/>
            <a:ext cx="38512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509588"/>
            <a:ext cx="8637588" cy="1189037"/>
          </a:xfrm>
        </p:spPr>
        <p:txBody>
          <a:bodyPr anchor="ctr"/>
          <a:lstStyle/>
          <a:p>
            <a:r>
              <a:rPr lang="zh-TW" altLang="en-US" smtClean="0"/>
              <a:t>狂犬病的</a:t>
            </a:r>
            <a:r>
              <a:rPr lang="zh-TW" altLang="en-US" sz="7200" smtClean="0"/>
              <a:t>潛伏期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TW" altLang="en-US" smtClean="0"/>
              <a:t>人的潛伏期一般為</a:t>
            </a:r>
            <a:r>
              <a:rPr lang="en-US" altLang="zh-TW" u="sng" smtClean="0">
                <a:solidFill>
                  <a:schemeClr val="tx2"/>
                </a:solidFill>
              </a:rPr>
              <a:t>1</a:t>
            </a:r>
            <a:r>
              <a:rPr lang="zh-TW" altLang="en-US" u="sng" smtClean="0">
                <a:solidFill>
                  <a:schemeClr val="tx2"/>
                </a:solidFill>
              </a:rPr>
              <a:t>～</a:t>
            </a:r>
            <a:r>
              <a:rPr lang="en-US" altLang="zh-TW" u="sng" smtClean="0">
                <a:solidFill>
                  <a:schemeClr val="tx2"/>
                </a:solidFill>
              </a:rPr>
              <a:t>3</a:t>
            </a:r>
            <a:r>
              <a:rPr lang="zh-TW" altLang="en-US" u="sng" smtClean="0">
                <a:solidFill>
                  <a:schemeClr val="tx2"/>
                </a:solidFill>
                <a:latin typeface="標楷體" pitchFamily="65" charset="-120"/>
              </a:rPr>
              <a:t>個月</a:t>
            </a:r>
            <a:r>
              <a:rPr lang="zh-TW" altLang="en-US" smtClean="0">
                <a:solidFill>
                  <a:srgbClr val="000000"/>
                </a:solidFill>
                <a:latin typeface="標楷體" pitchFamily="65" charset="-120"/>
              </a:rPr>
              <a:t>，</a:t>
            </a:r>
            <a:r>
              <a:rPr lang="zh-TW" altLang="en-US" smtClean="0">
                <a:latin typeface="標楷體" pitchFamily="65" charset="-120"/>
              </a:rPr>
              <a:t>偶而短於數天或可長達數年。</a:t>
            </a:r>
          </a:p>
          <a:p>
            <a:pPr>
              <a:spcBef>
                <a:spcPct val="0"/>
              </a:spcBef>
            </a:pPr>
            <a:endParaRPr lang="en-US" altLang="zh-TW" smtClean="0"/>
          </a:p>
          <a:p>
            <a:pPr>
              <a:spcBef>
                <a:spcPct val="0"/>
              </a:spcBef>
            </a:pPr>
            <a:r>
              <a:rPr lang="zh-TW" altLang="en-US" smtClean="0"/>
              <a:t>潛伏期的長短，</a:t>
            </a:r>
            <a:r>
              <a:rPr lang="zh-TW" altLang="en-US" smtClean="0">
                <a:latin typeface="標楷體" pitchFamily="65" charset="-120"/>
              </a:rPr>
              <a:t>視傷口嚴重程度、傷口部位神經分佈的多寡或與腦的距離、病毒株別、病毒量、衣服的保護程度及其他因素等而定 。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725" y="6149975"/>
            <a:ext cx="38512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標題 1"/>
          <p:cNvSpPr>
            <a:spLocks noGrp="1"/>
          </p:cNvSpPr>
          <p:nvPr>
            <p:ph type="title" idx="4294967295"/>
          </p:nvPr>
        </p:nvSpPr>
        <p:spPr>
          <a:xfrm>
            <a:off x="317500" y="509588"/>
            <a:ext cx="8637588" cy="1189037"/>
          </a:xfrm>
        </p:spPr>
        <p:txBody>
          <a:bodyPr anchor="ctr"/>
          <a:lstStyle/>
          <a:p>
            <a:r>
              <a:rPr lang="zh-TW" altLang="en-US" sz="7200" smtClean="0"/>
              <a:t>人</a:t>
            </a:r>
            <a:r>
              <a:rPr lang="zh-TW" altLang="en-US" smtClean="0"/>
              <a:t>之臨床症狀</a:t>
            </a:r>
          </a:p>
        </p:txBody>
      </p:sp>
      <p:sp>
        <p:nvSpPr>
          <p:cNvPr id="66562" name="內容版面配置區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TW" altLang="en-US" smtClean="0"/>
              <a:t>初期有</a:t>
            </a:r>
            <a:r>
              <a:rPr lang="zh-TW" altLang="en-US" b="1" smtClean="0">
                <a:solidFill>
                  <a:schemeClr val="tx2"/>
                </a:solidFill>
              </a:rPr>
              <a:t>發熱</a:t>
            </a:r>
            <a:r>
              <a:rPr lang="zh-TW" altLang="en-US" smtClean="0">
                <a:solidFill>
                  <a:schemeClr val="tx2"/>
                </a:solidFill>
              </a:rPr>
              <a:t>、</a:t>
            </a:r>
            <a:r>
              <a:rPr lang="zh-TW" altLang="en-US" b="1" smtClean="0">
                <a:solidFill>
                  <a:schemeClr val="tx2"/>
                </a:solidFill>
              </a:rPr>
              <a:t>頭痛</a:t>
            </a:r>
            <a:r>
              <a:rPr lang="zh-TW" altLang="en-US" smtClean="0">
                <a:solidFill>
                  <a:schemeClr val="tx2"/>
                </a:solidFill>
              </a:rPr>
              <a:t>或</a:t>
            </a:r>
            <a:r>
              <a:rPr lang="zh-TW" altLang="en-US" b="1" smtClean="0">
                <a:solidFill>
                  <a:schemeClr val="tx2"/>
                </a:solidFill>
              </a:rPr>
              <a:t>咬傷部位異樣感</a:t>
            </a:r>
            <a:endParaRPr lang="en-US" altLang="zh-TW" b="1" smtClean="0">
              <a:solidFill>
                <a:schemeClr val="tx2"/>
              </a:solidFill>
            </a:endParaRPr>
          </a:p>
          <a:p>
            <a:r>
              <a:rPr lang="zh-TW" altLang="en-US" smtClean="0"/>
              <a:t>數天後出現</a:t>
            </a:r>
            <a:r>
              <a:rPr lang="zh-TW" altLang="en-US" b="1" smtClean="0">
                <a:solidFill>
                  <a:schemeClr val="tx2"/>
                </a:solidFill>
              </a:rPr>
              <a:t>異常亢奮或恐懼</a:t>
            </a:r>
            <a:r>
              <a:rPr lang="zh-TW" altLang="en-US" smtClean="0"/>
              <a:t>現象，然後</a:t>
            </a:r>
            <a:r>
              <a:rPr lang="zh-TW" altLang="en-US" b="1" smtClean="0">
                <a:solidFill>
                  <a:schemeClr val="tx2"/>
                </a:solidFill>
              </a:rPr>
              <a:t>麻痺</a:t>
            </a:r>
            <a:r>
              <a:rPr lang="zh-TW" altLang="en-US" smtClean="0">
                <a:solidFill>
                  <a:schemeClr val="tx2"/>
                </a:solidFill>
              </a:rPr>
              <a:t>、</a:t>
            </a:r>
            <a:r>
              <a:rPr lang="zh-TW" altLang="en-US" b="1" smtClean="0">
                <a:solidFill>
                  <a:schemeClr val="tx2"/>
                </a:solidFill>
              </a:rPr>
              <a:t>吞嚥困難</a:t>
            </a:r>
            <a:r>
              <a:rPr lang="zh-TW" altLang="en-US" smtClean="0">
                <a:solidFill>
                  <a:schemeClr val="tx2"/>
                </a:solidFill>
              </a:rPr>
              <a:t>、</a:t>
            </a:r>
            <a:r>
              <a:rPr lang="zh-TW" altLang="en-US" b="1" smtClean="0">
                <a:solidFill>
                  <a:schemeClr val="tx2"/>
                </a:solidFill>
              </a:rPr>
              <a:t>咽喉部痙攣</a:t>
            </a:r>
            <a:r>
              <a:rPr lang="zh-TW" altLang="en-US" smtClean="0"/>
              <a:t>，並引起</a:t>
            </a:r>
            <a:r>
              <a:rPr lang="zh-TW" altLang="en-US" sz="4400" b="1" u="sng" smtClean="0">
                <a:solidFill>
                  <a:schemeClr val="tx2"/>
                </a:solidFill>
              </a:rPr>
              <a:t>恐水</a:t>
            </a:r>
            <a:r>
              <a:rPr lang="zh-TW" altLang="en-US" sz="4000" b="1" u="sng" smtClean="0">
                <a:solidFill>
                  <a:schemeClr val="tx2"/>
                </a:solidFill>
              </a:rPr>
              <a:t>現象</a:t>
            </a:r>
            <a:r>
              <a:rPr lang="en-US" altLang="zh-TW" smtClean="0"/>
              <a:t>(</a:t>
            </a:r>
            <a:r>
              <a:rPr lang="zh-TW" altLang="en-US" smtClean="0"/>
              <a:t>因喝水或看到水引起之喉部痙攣</a:t>
            </a:r>
            <a:r>
              <a:rPr lang="en-US" altLang="zh-TW" smtClean="0"/>
              <a:t>)</a:t>
            </a:r>
          </a:p>
          <a:p>
            <a:r>
              <a:rPr lang="zh-TW" altLang="en-US" smtClean="0"/>
              <a:t>後併有</a:t>
            </a:r>
            <a:r>
              <a:rPr lang="zh-TW" altLang="en-US" b="1" smtClean="0">
                <a:solidFill>
                  <a:schemeClr val="tx2"/>
                </a:solidFill>
              </a:rPr>
              <a:t>精神錯亂</a:t>
            </a:r>
            <a:r>
              <a:rPr lang="zh-TW" altLang="en-US" smtClean="0">
                <a:solidFill>
                  <a:schemeClr val="tx2"/>
                </a:solidFill>
              </a:rPr>
              <a:t>及</a:t>
            </a:r>
            <a:r>
              <a:rPr lang="zh-TW" altLang="en-US" b="1" smtClean="0">
                <a:solidFill>
                  <a:schemeClr val="tx2"/>
                </a:solidFill>
              </a:rPr>
              <a:t>抽搐</a:t>
            </a:r>
            <a:r>
              <a:rPr lang="zh-TW" altLang="en-US" smtClean="0"/>
              <a:t>等情況</a:t>
            </a:r>
            <a:endParaRPr lang="en-US" altLang="zh-TW" smtClean="0"/>
          </a:p>
          <a:p>
            <a:r>
              <a:rPr lang="zh-TW" altLang="en-US" smtClean="0"/>
              <a:t>患者常因</a:t>
            </a:r>
            <a:r>
              <a:rPr lang="zh-TW" altLang="en-US" b="1" smtClean="0">
                <a:solidFill>
                  <a:schemeClr val="tx2"/>
                </a:solidFill>
              </a:rPr>
              <a:t>呼吸麻痺</a:t>
            </a:r>
            <a:r>
              <a:rPr lang="zh-TW" altLang="en-US" smtClean="0">
                <a:solidFill>
                  <a:schemeClr val="tx2"/>
                </a:solidFill>
              </a:rPr>
              <a:t>而</a:t>
            </a:r>
            <a:r>
              <a:rPr lang="zh-TW" altLang="en-US" b="1" smtClean="0">
                <a:solidFill>
                  <a:schemeClr val="tx2"/>
                </a:solidFill>
              </a:rPr>
              <a:t>死亡</a:t>
            </a:r>
          </a:p>
        </p:txBody>
      </p:sp>
      <p:pic>
        <p:nvPicPr>
          <p:cNvPr id="665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725" y="6149975"/>
            <a:ext cx="38512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標題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 smtClean="0"/>
              <a:t>人怎麼被感染的？</a:t>
            </a:r>
          </a:p>
        </p:txBody>
      </p:sp>
      <p:sp>
        <p:nvSpPr>
          <p:cNvPr id="67586" name="內容版面配置區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TW" altLang="en-US" b="1" smtClean="0"/>
              <a:t>經患有狂犬病之</a:t>
            </a:r>
            <a:r>
              <a:rPr lang="zh-TW" altLang="en-US" b="1" smtClean="0">
                <a:solidFill>
                  <a:srgbClr val="C00000"/>
                </a:solidFill>
              </a:rPr>
              <a:t>動物咬傷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zh-TW" altLang="en-US" smtClean="0"/>
              <a:t>唾液中含有病毒，可經由</a:t>
            </a:r>
            <a:r>
              <a:rPr lang="zh-TW" altLang="en-US" b="1" smtClean="0">
                <a:solidFill>
                  <a:srgbClr val="C00000"/>
                </a:solidFill>
              </a:rPr>
              <a:t>抓</a:t>
            </a:r>
            <a:r>
              <a:rPr lang="zh-TW" altLang="en-US" smtClean="0"/>
              <a:t>、</a:t>
            </a:r>
            <a:r>
              <a:rPr lang="zh-TW" altLang="en-US" b="1" smtClean="0">
                <a:solidFill>
                  <a:srgbClr val="C00000"/>
                </a:solidFill>
              </a:rPr>
              <a:t>咬</a:t>
            </a:r>
            <a:r>
              <a:rPr lang="en-US" altLang="zh-TW" smtClean="0">
                <a:latin typeface="標楷體" pitchFamily="65" charset="-120"/>
              </a:rPr>
              <a:t>(</a:t>
            </a:r>
            <a:r>
              <a:rPr lang="zh-TW" altLang="en-US" smtClean="0">
                <a:latin typeface="標楷體" pitchFamily="65" charset="-120"/>
              </a:rPr>
              <a:t>或經由皮膚傷口、黏膜</a:t>
            </a:r>
            <a:r>
              <a:rPr lang="en-US" altLang="zh-TW" smtClean="0">
                <a:latin typeface="標楷體" pitchFamily="65" charset="-120"/>
              </a:rPr>
              <a:t>)</a:t>
            </a:r>
            <a:r>
              <a:rPr lang="zh-TW" altLang="en-US" smtClean="0">
                <a:latin typeface="標楷體" pitchFamily="65" charset="-120"/>
              </a:rPr>
              <a:t>而進入人體。</a:t>
            </a:r>
          </a:p>
          <a:p>
            <a:r>
              <a:rPr lang="zh-TW" altLang="en-US" b="1" smtClean="0">
                <a:latin typeface="標楷體" pitchFamily="65" charset="-120"/>
              </a:rPr>
              <a:t>非經動物咬傷的感染</a:t>
            </a:r>
            <a:r>
              <a:rPr lang="zh-TW" altLang="en-US" smtClean="0">
                <a:latin typeface="標楷體" pitchFamily="65" charset="-120"/>
              </a:rPr>
              <a:t>：</a:t>
            </a:r>
            <a:endParaRPr lang="en-US" altLang="zh-TW" smtClean="0">
              <a:latin typeface="標楷體" pitchFamily="65" charset="-120"/>
            </a:endParaRPr>
          </a:p>
          <a:p>
            <a:pPr lvl="1"/>
            <a:r>
              <a:rPr lang="zh-TW" altLang="en-US" smtClean="0">
                <a:latin typeface="標楷體" pitchFamily="65" charset="-120"/>
              </a:rPr>
              <a:t>在</a:t>
            </a:r>
            <a:r>
              <a:rPr lang="zh-TW" altLang="en-US" b="1" smtClean="0">
                <a:solidFill>
                  <a:srgbClr val="C00000"/>
                </a:solidFill>
              </a:rPr>
              <a:t>蝙蝠</a:t>
            </a:r>
            <a:r>
              <a:rPr lang="zh-TW" altLang="en-US" smtClean="0">
                <a:latin typeface="標楷體" pitchFamily="65" charset="-120"/>
              </a:rPr>
              <a:t>山洞內</a:t>
            </a:r>
            <a:r>
              <a:rPr lang="zh-TW" altLang="en-US" b="1" smtClean="0">
                <a:solidFill>
                  <a:srgbClr val="C00000"/>
                </a:solidFill>
              </a:rPr>
              <a:t>吸入</a:t>
            </a:r>
            <a:r>
              <a:rPr lang="zh-TW" altLang="en-US" smtClean="0">
                <a:latin typeface="標楷體" pitchFamily="65" charset="-120"/>
              </a:rPr>
              <a:t>病毒顆粒、實驗中吸入霧氣或經患者之器官移植而受到感染。</a:t>
            </a:r>
            <a:endParaRPr lang="en-US" altLang="zh-TW" smtClean="0">
              <a:latin typeface="標楷體" pitchFamily="65" charset="-120"/>
            </a:endParaRPr>
          </a:p>
          <a:p>
            <a:pPr lvl="1"/>
            <a:endParaRPr lang="zh-TW" altLang="en-US" smtClean="0">
              <a:latin typeface="標楷體" pitchFamily="65" charset="-120"/>
            </a:endParaRPr>
          </a:p>
          <a:p>
            <a:r>
              <a:rPr lang="zh-TW" altLang="en-US" smtClean="0">
                <a:latin typeface="標楷體" pitchFamily="65" charset="-120"/>
              </a:rPr>
              <a:t>尚無人與人之間直接傳染的病例報告。</a:t>
            </a:r>
          </a:p>
          <a:p>
            <a:endParaRPr lang="zh-TW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標題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 smtClean="0"/>
              <a:t>萬一被動物咬傷</a:t>
            </a:r>
            <a:r>
              <a:rPr lang="en-US" altLang="zh-TW" smtClean="0"/>
              <a:t>…</a:t>
            </a:r>
            <a:endParaRPr lang="zh-TW" altLang="en-US" smtClean="0"/>
          </a:p>
        </p:txBody>
      </p:sp>
      <p:sp>
        <p:nvSpPr>
          <p:cNvPr id="68610" name="內容版面配置區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TW" altLang="en-US" smtClean="0">
                <a:latin typeface="微軟正黑體" pitchFamily="34" charset="-120"/>
              </a:rPr>
              <a:t>請遵循：</a:t>
            </a:r>
            <a:r>
              <a:rPr lang="en-US" altLang="zh-TW" b="1" smtClean="0">
                <a:solidFill>
                  <a:srgbClr val="FF0000"/>
                </a:solidFill>
                <a:latin typeface="微軟正黑體" pitchFamily="34" charset="-120"/>
              </a:rPr>
              <a:t/>
            </a:r>
            <a:br>
              <a:rPr lang="en-US" altLang="zh-TW" b="1" smtClean="0">
                <a:solidFill>
                  <a:srgbClr val="FF0000"/>
                </a:solidFill>
                <a:latin typeface="微軟正黑體" pitchFamily="34" charset="-120"/>
              </a:rPr>
            </a:br>
            <a:r>
              <a:rPr lang="en-US" altLang="zh-TW" b="1" smtClean="0">
                <a:solidFill>
                  <a:srgbClr val="FF0000"/>
                </a:solidFill>
                <a:latin typeface="微軟正黑體" pitchFamily="34" charset="-120"/>
              </a:rPr>
              <a:t>	</a:t>
            </a:r>
            <a:r>
              <a:rPr lang="en-US" altLang="zh-TW" sz="5400" b="1" smtClean="0">
                <a:solidFill>
                  <a:schemeClr val="tx2"/>
                </a:solidFill>
                <a:latin typeface="微軟正黑體" pitchFamily="34" charset="-120"/>
              </a:rPr>
              <a:t>1</a:t>
            </a:r>
            <a:r>
              <a:rPr lang="zh-TW" altLang="en-US" sz="5400" b="1" smtClean="0">
                <a:solidFill>
                  <a:schemeClr val="tx2"/>
                </a:solidFill>
                <a:latin typeface="微軟正黑體" pitchFamily="34" charset="-120"/>
              </a:rPr>
              <a:t>記、</a:t>
            </a:r>
            <a:r>
              <a:rPr lang="en-US" altLang="zh-TW" sz="5400" b="1" smtClean="0">
                <a:solidFill>
                  <a:schemeClr val="tx2"/>
                </a:solidFill>
                <a:latin typeface="微軟正黑體" pitchFamily="34" charset="-120"/>
              </a:rPr>
              <a:t>2</a:t>
            </a:r>
            <a:r>
              <a:rPr lang="zh-TW" altLang="en-US" sz="5400" b="1" smtClean="0">
                <a:solidFill>
                  <a:schemeClr val="tx2"/>
                </a:solidFill>
                <a:latin typeface="微軟正黑體" pitchFamily="34" charset="-120"/>
              </a:rPr>
              <a:t>沖、</a:t>
            </a:r>
            <a:r>
              <a:rPr lang="en-US" altLang="zh-TW" sz="5400" b="1" smtClean="0">
                <a:solidFill>
                  <a:schemeClr val="tx2"/>
                </a:solidFill>
                <a:latin typeface="微軟正黑體" pitchFamily="34" charset="-120"/>
              </a:rPr>
              <a:t>3</a:t>
            </a:r>
            <a:r>
              <a:rPr lang="zh-TW" altLang="en-US" sz="5400" b="1" smtClean="0">
                <a:solidFill>
                  <a:schemeClr val="tx2"/>
                </a:solidFill>
                <a:latin typeface="微軟正黑體" pitchFamily="34" charset="-120"/>
              </a:rPr>
              <a:t>送、</a:t>
            </a:r>
            <a:r>
              <a:rPr lang="en-US" altLang="zh-TW" sz="5400" b="1" smtClean="0">
                <a:solidFill>
                  <a:schemeClr val="tx2"/>
                </a:solidFill>
                <a:latin typeface="微軟正黑體" pitchFamily="34" charset="-120"/>
              </a:rPr>
              <a:t>4</a:t>
            </a:r>
            <a:r>
              <a:rPr lang="zh-TW" altLang="en-US" sz="5400" b="1" smtClean="0">
                <a:solidFill>
                  <a:schemeClr val="tx2"/>
                </a:solidFill>
                <a:latin typeface="微軟正黑體" pitchFamily="34" charset="-120"/>
              </a:rPr>
              <a:t>觀</a:t>
            </a:r>
            <a:endParaRPr lang="en-US" altLang="zh-TW" sz="5400" b="1" smtClean="0">
              <a:solidFill>
                <a:schemeClr val="tx2"/>
              </a:solidFill>
              <a:latin typeface="微軟正黑體" pitchFamily="34" charset="-120"/>
            </a:endParaRPr>
          </a:p>
          <a:p>
            <a:pPr lvl="1"/>
            <a:r>
              <a:rPr lang="en-US" altLang="zh-TW" smtClean="0">
                <a:latin typeface="微軟正黑體" pitchFamily="34" charset="-120"/>
              </a:rPr>
              <a:t>1.</a:t>
            </a:r>
            <a:r>
              <a:rPr lang="zh-TW" altLang="en-US" b="1" smtClean="0">
                <a:latin typeface="微軟正黑體" pitchFamily="34" charset="-120"/>
              </a:rPr>
              <a:t>記</a:t>
            </a:r>
            <a:r>
              <a:rPr lang="zh-TW" altLang="en-US" smtClean="0">
                <a:latin typeface="微軟正黑體" pitchFamily="34" charset="-120"/>
              </a:rPr>
              <a:t>：保持冷靜，</a:t>
            </a:r>
            <a:r>
              <a:rPr lang="zh-TW" altLang="en-US" b="1" u="sng" smtClean="0">
                <a:solidFill>
                  <a:schemeClr val="tx2"/>
                </a:solidFill>
                <a:latin typeface="微軟正黑體" pitchFamily="34" charset="-120"/>
              </a:rPr>
              <a:t>牢記</a:t>
            </a:r>
            <a:r>
              <a:rPr lang="zh-TW" altLang="en-US" smtClean="0">
                <a:latin typeface="微軟正黑體" pitchFamily="34" charset="-120"/>
              </a:rPr>
              <a:t>動物特徵。</a:t>
            </a:r>
          </a:p>
          <a:p>
            <a:pPr lvl="1"/>
            <a:r>
              <a:rPr lang="en-US" altLang="zh-TW" smtClean="0">
                <a:latin typeface="微軟正黑體" pitchFamily="34" charset="-120"/>
              </a:rPr>
              <a:t>2.</a:t>
            </a:r>
            <a:r>
              <a:rPr lang="zh-TW" altLang="en-US" b="1" smtClean="0">
                <a:latin typeface="微軟正黑體" pitchFamily="34" charset="-120"/>
              </a:rPr>
              <a:t>沖</a:t>
            </a:r>
            <a:r>
              <a:rPr lang="zh-TW" altLang="en-US" smtClean="0">
                <a:latin typeface="微軟正黑體" pitchFamily="34" charset="-120"/>
              </a:rPr>
              <a:t>：用大量肥皂、清水</a:t>
            </a:r>
            <a:r>
              <a:rPr lang="zh-TW" altLang="en-US" b="1" u="sng" smtClean="0">
                <a:solidFill>
                  <a:schemeClr val="tx2"/>
                </a:solidFill>
                <a:latin typeface="微軟正黑體" pitchFamily="34" charset="-120"/>
              </a:rPr>
              <a:t>沖洗</a:t>
            </a:r>
            <a:r>
              <a:rPr lang="en-US" altLang="zh-TW" smtClean="0">
                <a:latin typeface="微軟正黑體" pitchFamily="34" charset="-120"/>
              </a:rPr>
              <a:t>15</a:t>
            </a:r>
            <a:r>
              <a:rPr lang="zh-TW" altLang="en-US" smtClean="0">
                <a:latin typeface="微軟正黑體" pitchFamily="34" charset="-120"/>
              </a:rPr>
              <a:t>分鐘，</a:t>
            </a:r>
            <a:r>
              <a:rPr lang="en-US" altLang="zh-TW" smtClean="0">
                <a:latin typeface="微軟正黑體" pitchFamily="34" charset="-120"/>
              </a:rPr>
              <a:t/>
            </a:r>
            <a:br>
              <a:rPr lang="en-US" altLang="zh-TW" smtClean="0">
                <a:latin typeface="微軟正黑體" pitchFamily="34" charset="-120"/>
              </a:rPr>
            </a:br>
            <a:r>
              <a:rPr lang="en-US" altLang="zh-TW" smtClean="0">
                <a:latin typeface="微軟正黑體" pitchFamily="34" charset="-120"/>
              </a:rPr>
              <a:t>            </a:t>
            </a:r>
            <a:r>
              <a:rPr lang="zh-TW" altLang="en-US" smtClean="0">
                <a:latin typeface="微軟正黑體" pitchFamily="34" charset="-120"/>
              </a:rPr>
              <a:t>並以優碘消毒傷口</a:t>
            </a:r>
          </a:p>
          <a:p>
            <a:pPr lvl="1"/>
            <a:r>
              <a:rPr lang="en-US" altLang="zh-TW" smtClean="0">
                <a:latin typeface="微軟正黑體" pitchFamily="34" charset="-120"/>
              </a:rPr>
              <a:t>3.</a:t>
            </a:r>
            <a:r>
              <a:rPr lang="zh-TW" altLang="en-US" b="1" smtClean="0">
                <a:latin typeface="微軟正黑體" pitchFamily="34" charset="-120"/>
              </a:rPr>
              <a:t>送</a:t>
            </a:r>
            <a:r>
              <a:rPr lang="zh-TW" altLang="en-US" smtClean="0">
                <a:latin typeface="微軟正黑體" pitchFamily="34" charset="-120"/>
              </a:rPr>
              <a:t>：儘速</a:t>
            </a:r>
            <a:r>
              <a:rPr lang="zh-TW" altLang="en-US" b="1" u="sng" smtClean="0">
                <a:solidFill>
                  <a:schemeClr val="tx2"/>
                </a:solidFill>
                <a:latin typeface="微軟正黑體" pitchFamily="34" charset="-120"/>
              </a:rPr>
              <a:t>送醫</a:t>
            </a:r>
            <a:r>
              <a:rPr lang="zh-TW" altLang="en-US" smtClean="0">
                <a:latin typeface="微軟正黑體" pitchFamily="34" charset="-120"/>
              </a:rPr>
              <a:t>評估是否要接種疫苗</a:t>
            </a:r>
          </a:p>
          <a:p>
            <a:pPr lvl="1"/>
            <a:r>
              <a:rPr lang="en-US" altLang="zh-TW" smtClean="0">
                <a:latin typeface="微軟正黑體" pitchFamily="34" charset="-120"/>
              </a:rPr>
              <a:t>4.</a:t>
            </a:r>
            <a:r>
              <a:rPr lang="zh-TW" altLang="en-US" b="1" smtClean="0">
                <a:latin typeface="微軟正黑體" pitchFamily="34" charset="-120"/>
              </a:rPr>
              <a:t>觀</a:t>
            </a:r>
            <a:r>
              <a:rPr lang="zh-TW" altLang="en-US" smtClean="0">
                <a:latin typeface="微軟正黑體" pitchFamily="34" charset="-120"/>
              </a:rPr>
              <a:t>：儘可能將咬人動物繫</a:t>
            </a:r>
            <a:r>
              <a:rPr lang="zh-TW" altLang="en-US" b="1" u="sng" smtClean="0">
                <a:solidFill>
                  <a:schemeClr val="tx2"/>
                </a:solidFill>
                <a:latin typeface="微軟正黑體" pitchFamily="34" charset="-120"/>
              </a:rPr>
              <a:t>留觀察</a:t>
            </a:r>
            <a:r>
              <a:rPr lang="en-US" altLang="zh-TW" smtClean="0">
                <a:latin typeface="微軟正黑體" pitchFamily="34" charset="-120"/>
              </a:rPr>
              <a:t>10</a:t>
            </a:r>
            <a:r>
              <a:rPr lang="zh-TW" altLang="en-US" smtClean="0">
                <a:latin typeface="微軟正黑體" pitchFamily="34" charset="-120"/>
              </a:rPr>
              <a:t>天。</a:t>
            </a:r>
            <a:r>
              <a:rPr lang="en-US" altLang="zh-TW" smtClean="0">
                <a:latin typeface="微軟正黑體" pitchFamily="34" charset="-120"/>
              </a:rPr>
              <a:t/>
            </a:r>
            <a:br>
              <a:rPr lang="en-US" altLang="zh-TW" smtClean="0">
                <a:latin typeface="微軟正黑體" pitchFamily="34" charset="-120"/>
              </a:rPr>
            </a:br>
            <a:r>
              <a:rPr lang="en-US" altLang="zh-TW" smtClean="0">
                <a:latin typeface="微軟正黑體" pitchFamily="34" charset="-120"/>
              </a:rPr>
              <a:t>            </a:t>
            </a:r>
            <a:r>
              <a:rPr lang="zh-TW" altLang="en-US" smtClean="0">
                <a:latin typeface="微軟正黑體" pitchFamily="34" charset="-120"/>
              </a:rPr>
              <a:t>若動物凶性大發，不要冒險捕捉。</a:t>
            </a:r>
          </a:p>
          <a:p>
            <a:endParaRPr lang="zh-TW" altLang="en-US" b="1" smtClean="0">
              <a:latin typeface="微軟正黑體" pitchFamily="34" charset="-120"/>
            </a:endParaRPr>
          </a:p>
          <a:p>
            <a:endParaRPr lang="zh-TW" altLang="en-US" smtClean="0"/>
          </a:p>
        </p:txBody>
      </p:sp>
      <p:sp>
        <p:nvSpPr>
          <p:cNvPr id="68611" name="太陽 1"/>
          <p:cNvSpPr>
            <a:spLocks noChangeArrowheads="1"/>
          </p:cNvSpPr>
          <p:nvPr/>
        </p:nvSpPr>
        <p:spPr bwMode="auto">
          <a:xfrm>
            <a:off x="7667625" y="692150"/>
            <a:ext cx="914400" cy="9144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b="1"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標題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 smtClean="0"/>
              <a:t>誰需要打疫苗？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</p:nvPr>
        </p:nvGraphicFramePr>
        <p:xfrm>
          <a:off x="328613" y="1941513"/>
          <a:ext cx="8208962" cy="4062414"/>
        </p:xfrm>
        <a:graphic>
          <a:graphicData uri="http://schemas.openxmlformats.org/drawingml/2006/table">
            <a:tbl>
              <a:tblPr/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暴露動物類別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接種建議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備註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野生哺乳類動物</a:t>
                      </a: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 </a:t>
                      </a:r>
                      <a:b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（含錢鼠）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立即就醫並接種疫苗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若經檢驗陰性，可停止接種疫苗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流浪犬貓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立即就醫並接種疫苗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若流浪犬貓觀察十日無症狀，可停止接種疫苗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0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家犬貓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暫不給予疫苗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若家犬貓觀察十日內出現疑似狂犬病症狀，並經動檢機關高度懷疑，則給予疫苗。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9656" name="群組 6"/>
          <p:cNvGrpSpPr>
            <a:grpSpLocks/>
          </p:cNvGrpSpPr>
          <p:nvPr/>
        </p:nvGrpSpPr>
        <p:grpSpPr bwMode="auto">
          <a:xfrm>
            <a:off x="179388" y="1844675"/>
            <a:ext cx="8569325" cy="3071813"/>
            <a:chOff x="395536" y="2132856"/>
            <a:chExt cx="8424936" cy="2652309"/>
          </a:xfrm>
        </p:grpSpPr>
        <p:sp>
          <p:nvSpPr>
            <p:cNvPr id="5" name="矩形 4"/>
            <p:cNvSpPr/>
            <p:nvPr/>
          </p:nvSpPr>
          <p:spPr>
            <a:xfrm>
              <a:off x="395536" y="2132856"/>
              <a:ext cx="8424936" cy="244807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800"/>
            </a:p>
          </p:txBody>
        </p:sp>
        <p:sp>
          <p:nvSpPr>
            <p:cNvPr id="69659" name="文字方塊 5"/>
            <p:cNvSpPr txBox="1">
              <a:spLocks noChangeArrowheads="1"/>
            </p:cNvSpPr>
            <p:nvPr/>
          </p:nvSpPr>
          <p:spPr bwMode="auto">
            <a:xfrm>
              <a:off x="900365" y="4365730"/>
              <a:ext cx="3456018" cy="4194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zh-TW" altLang="en-US" b="1">
                  <a:latin typeface="MS PGothic" pitchFamily="34" charset="-128"/>
                  <a:ea typeface="微軟正黑體" pitchFamily="34" charset="-120"/>
                </a:rPr>
                <a:t>符合公費施打疫苗條件</a:t>
              </a:r>
            </a:p>
          </p:txBody>
        </p:sp>
      </p:grpSp>
      <p:pic>
        <p:nvPicPr>
          <p:cNvPr id="6965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725" y="6149975"/>
            <a:ext cx="38512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2" descr="http://www.cdc.gov.tw/uploads/poster/original/950c2d74-0f3e-4fe9-85ab-2b7de098567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0"/>
            <a:ext cx="5143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69913"/>
            <a:ext cx="8637588" cy="914400"/>
          </a:xfrm>
        </p:spPr>
        <p:txBody>
          <a:bodyPr/>
          <a:lstStyle/>
          <a:p>
            <a:pPr eaLnBrk="1" hangingPunct="1"/>
            <a:r>
              <a:rPr lang="zh-TW" altLang="en-US" sz="5400" smtClean="0">
                <a:ea typeface="標楷體" pitchFamily="65" charset="-120"/>
              </a:rPr>
              <a:t>高度急症</a:t>
            </a:r>
            <a:r>
              <a:rPr lang="en-US" altLang="zh-TW" sz="4800" smtClean="0">
                <a:ea typeface="標楷體" pitchFamily="65" charset="-120"/>
              </a:rPr>
              <a:t>(high-altitude illness)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高山症產生的原因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身體對壓力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低氣壓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的改變適應不良。</a:t>
            </a:r>
          </a:p>
          <a:p>
            <a:pPr eaLnBrk="1" hangingPunct="1">
              <a:lnSpc>
                <a:spcPct val="90000"/>
              </a:lnSpc>
            </a:pPr>
            <a:endParaRPr lang="zh-TW" altLang="en-US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高山症容易產生嚴重併發症的原因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病程不易察覺</a:t>
            </a:r>
            <a:r>
              <a:rPr lang="zh-TW" altLang="zh-TW" smtClean="0"/>
              <a:t>，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變化快速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!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發生高山症應如何處理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儘快下山</a:t>
            </a:r>
            <a:r>
              <a:rPr lang="zh-TW" altLang="en-US" smtClean="0"/>
              <a:t>，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減輕身體對低氣壓的不適應性</a:t>
            </a:r>
            <a:r>
              <a:rPr lang="zh-TW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60400"/>
            <a:ext cx="8637588" cy="823913"/>
          </a:xfrm>
        </p:spPr>
        <p:txBody>
          <a:bodyPr/>
          <a:lstStyle/>
          <a:p>
            <a:pPr eaLnBrk="1" hangingPunct="1"/>
            <a:r>
              <a:rPr lang="zh-TW" altLang="en-US" sz="4800" dirty="0" smtClean="0">
                <a:ea typeface="標楷體" pitchFamily="65" charset="-120"/>
              </a:rPr>
              <a:t>高山症</a:t>
            </a:r>
            <a:endParaRPr lang="en-US" altLang="zh-TW" sz="4000" dirty="0" smtClean="0">
              <a:ea typeface="標楷體" pitchFamily="65" charset="-12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1916113"/>
            <a:ext cx="8208962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TW" altLang="en-US" sz="4000" dirty="0" smtClean="0">
                <a:ea typeface="標楷體" pitchFamily="65" charset="-120"/>
              </a:rPr>
              <a:t>急性高山病</a:t>
            </a:r>
            <a:endParaRPr lang="en-US" altLang="zh-TW" sz="3600" dirty="0" smtClean="0">
              <a:ea typeface="標楷體" pitchFamily="65" charset="-120"/>
            </a:endParaRPr>
          </a:p>
          <a:p>
            <a:pPr eaLnBrk="1" hangingPunct="1">
              <a:lnSpc>
                <a:spcPct val="130000"/>
              </a:lnSpc>
            </a:pPr>
            <a:r>
              <a:rPr lang="zh-TW" altLang="en-US" sz="4000" dirty="0" smtClean="0">
                <a:ea typeface="標楷體" pitchFamily="65" charset="-120"/>
              </a:rPr>
              <a:t>高山肺水腫</a:t>
            </a:r>
            <a:endParaRPr lang="en-US" altLang="zh-TW" sz="3600" dirty="0" smtClean="0">
              <a:ea typeface="標楷體" pitchFamily="65" charset="-120"/>
            </a:endParaRPr>
          </a:p>
          <a:p>
            <a:pPr eaLnBrk="1" hangingPunct="1">
              <a:lnSpc>
                <a:spcPct val="130000"/>
              </a:lnSpc>
            </a:pPr>
            <a:r>
              <a:rPr lang="zh-TW" altLang="en-US" sz="4000" dirty="0" smtClean="0">
                <a:ea typeface="標楷體" pitchFamily="65" charset="-120"/>
              </a:rPr>
              <a:t>高山腦水腫</a:t>
            </a:r>
            <a:endParaRPr lang="en-US" altLang="zh-TW" sz="3600" dirty="0" smtClean="0"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13" y="685800"/>
            <a:ext cx="8637587" cy="823913"/>
          </a:xfrm>
        </p:spPr>
        <p:txBody>
          <a:bodyPr/>
          <a:lstStyle/>
          <a:p>
            <a:pPr eaLnBrk="1" hangingPunct="1"/>
            <a:r>
              <a:rPr lang="zh-TW" altLang="en-US" sz="4800" dirty="0" smtClean="0">
                <a:ea typeface="標楷體" pitchFamily="65" charset="-120"/>
              </a:rPr>
              <a:t>高山症</a:t>
            </a:r>
            <a:endParaRPr lang="en-US" altLang="zh-TW" sz="4000" dirty="0" smtClean="0">
              <a:ea typeface="標楷體" pitchFamily="65" charset="-120"/>
            </a:endParaRP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20896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TW" altLang="en-US" sz="3600" dirty="0" smtClean="0">
                <a:solidFill>
                  <a:srgbClr val="99FF33"/>
                </a:solidFill>
                <a:ea typeface="標楷體" pitchFamily="65" charset="-120"/>
              </a:rPr>
              <a:t>急性高山病</a:t>
            </a:r>
            <a:endParaRPr lang="en-US" altLang="zh-TW" dirty="0" smtClean="0">
              <a:solidFill>
                <a:srgbClr val="99FF33"/>
              </a:solidFill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TW" altLang="en-US" sz="2800" dirty="0" smtClean="0">
                <a:ea typeface="標楷體" pitchFamily="65" charset="-120"/>
              </a:rPr>
              <a:t>頭痛 </a:t>
            </a:r>
            <a:r>
              <a:rPr lang="en-US" altLang="zh-TW" sz="2800" dirty="0" smtClean="0">
                <a:ea typeface="標楷體" pitchFamily="65" charset="-120"/>
              </a:rPr>
              <a:t>– </a:t>
            </a:r>
            <a:r>
              <a:rPr lang="zh-TW" altLang="en-US" sz="2800" dirty="0" smtClean="0">
                <a:ea typeface="標楷體" pitchFamily="65" charset="-120"/>
              </a:rPr>
              <a:t>最常見的症狀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TW" altLang="en-US" sz="2800" dirty="0" smtClean="0">
                <a:ea typeface="標楷體" pitchFamily="65" charset="-120"/>
              </a:rPr>
              <a:t>兩側性額頭脈動式的頭痛</a:t>
            </a:r>
            <a:r>
              <a:rPr lang="en-US" altLang="zh-TW" sz="2800" dirty="0" smtClean="0">
                <a:ea typeface="標楷體" pitchFamily="65" charset="-120"/>
              </a:rPr>
              <a:t>(</a:t>
            </a:r>
            <a:r>
              <a:rPr lang="zh-TW" altLang="en-US" sz="2800" dirty="0" smtClean="0">
                <a:ea typeface="標楷體" pitchFamily="65" charset="-120"/>
              </a:rPr>
              <a:t>清晨尤劇</a:t>
            </a:r>
            <a:r>
              <a:rPr lang="en-US" altLang="zh-TW" sz="2800" dirty="0" smtClean="0">
                <a:ea typeface="標楷體" pitchFamily="65" charset="-120"/>
              </a:rPr>
              <a:t>)</a:t>
            </a:r>
            <a:endParaRPr lang="en-US" altLang="zh-TW" dirty="0" smtClean="0"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TW" altLang="en-US" sz="2800" dirty="0" smtClean="0">
                <a:ea typeface="標楷體" pitchFamily="65" charset="-120"/>
              </a:rPr>
              <a:t>頭痛常可自癒，多發生於</a:t>
            </a:r>
            <a:r>
              <a:rPr lang="en-US" altLang="zh-TW" sz="2800" dirty="0" smtClean="0">
                <a:ea typeface="標楷體" pitchFamily="65" charset="-120"/>
              </a:rPr>
              <a:t>24</a:t>
            </a:r>
            <a:r>
              <a:rPr lang="zh-TW" altLang="en-US" sz="2800" dirty="0" smtClean="0">
                <a:ea typeface="標楷體" pitchFamily="65" charset="-120"/>
              </a:rPr>
              <a:t>小時內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dirty="0" smtClean="0">
                <a:ea typeface="標楷體" pitchFamily="65" charset="-120"/>
              </a:rPr>
              <a:t>無性別傾向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dirty="0" smtClean="0">
                <a:ea typeface="標楷體" pitchFamily="65" charset="-120"/>
              </a:rPr>
              <a:t>診斷</a:t>
            </a:r>
            <a:r>
              <a:rPr lang="en-US" altLang="zh-TW" sz="2800" dirty="0" smtClean="0">
                <a:ea typeface="標楷體" pitchFamily="65" charset="-120"/>
              </a:rPr>
              <a:t>:</a:t>
            </a:r>
          </a:p>
          <a:p>
            <a:pPr lvl="1" indent="-209550" eaLnBrk="1" hangingPunct="1">
              <a:lnSpc>
                <a:spcPct val="90000"/>
              </a:lnSpc>
            </a:pPr>
            <a:r>
              <a:rPr lang="zh-TW" altLang="en-US" sz="2400" dirty="0" smtClean="0">
                <a:ea typeface="標楷體" pitchFamily="65" charset="-120"/>
              </a:rPr>
              <a:t>頭痛</a:t>
            </a:r>
          </a:p>
          <a:p>
            <a:pPr lvl="1" indent="-209550" eaLnBrk="1" hangingPunct="1">
              <a:lnSpc>
                <a:spcPct val="90000"/>
              </a:lnSpc>
            </a:pPr>
            <a:r>
              <a:rPr lang="zh-TW" altLang="en-US" sz="2400" dirty="0" smtClean="0">
                <a:ea typeface="標楷體" pitchFamily="65" charset="-120"/>
              </a:rPr>
              <a:t>胃腸不適，倦怠，頭暈，失眠等症狀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60400"/>
            <a:ext cx="8637588" cy="823913"/>
          </a:xfrm>
        </p:spPr>
        <p:txBody>
          <a:bodyPr/>
          <a:lstStyle/>
          <a:p>
            <a:pPr eaLnBrk="1" hangingPunct="1"/>
            <a:r>
              <a:rPr lang="zh-TW" altLang="en-US" sz="4800" dirty="0" smtClean="0">
                <a:ea typeface="標楷體" pitchFamily="65" charset="-120"/>
              </a:rPr>
              <a:t>高山症</a:t>
            </a:r>
            <a:r>
              <a:rPr lang="en-US" altLang="zh-TW" sz="4000" dirty="0" smtClean="0">
                <a:ea typeface="標楷體" pitchFamily="65" charset="-120"/>
              </a:rPr>
              <a:t>	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20896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TW" altLang="en-US" sz="3600" dirty="0" smtClean="0">
                <a:solidFill>
                  <a:srgbClr val="99FF33"/>
                </a:solidFill>
                <a:ea typeface="標楷體" pitchFamily="65" charset="-120"/>
              </a:rPr>
              <a:t>高山肺水腫</a:t>
            </a:r>
            <a:endParaRPr lang="en-US" altLang="zh-TW" sz="2800" dirty="0" smtClean="0">
              <a:solidFill>
                <a:srgbClr val="99FF33"/>
              </a:solidFill>
              <a:ea typeface="標楷體" pitchFamily="65" charset="-12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TW" altLang="en-US" sz="2800" dirty="0" smtClean="0">
                <a:ea typeface="標楷體" pitchFamily="65" charset="-120"/>
              </a:rPr>
              <a:t>肺部微血管壓上升、水份滯留、肺部高壓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800" dirty="0" smtClean="0">
                <a:ea typeface="標楷體" pitchFamily="65" charset="-120"/>
              </a:rPr>
              <a:t>&gt;  2500m, </a:t>
            </a:r>
            <a:r>
              <a:rPr lang="zh-TW" altLang="en-US" sz="2800" dirty="0" smtClean="0">
                <a:ea typeface="標楷體" pitchFamily="65" charset="-120"/>
              </a:rPr>
              <a:t>年輕男性</a:t>
            </a:r>
            <a:endParaRPr lang="zh-TW" altLang="en-US" sz="2400" dirty="0" smtClean="0">
              <a:ea typeface="標楷體" pitchFamily="65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zh-TW" altLang="en-US" sz="2800" dirty="0" smtClean="0">
                <a:ea typeface="標楷體" pitchFamily="65" charset="-120"/>
              </a:rPr>
              <a:t>造成“非心因性肺水腫”</a:t>
            </a:r>
            <a:r>
              <a:rPr lang="en-US" altLang="zh-TW" sz="2800" dirty="0" smtClean="0">
                <a:ea typeface="標楷體" pitchFamily="65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zh-TW" altLang="en-US" sz="2800" dirty="0" smtClean="0">
                <a:ea typeface="標楷體" pitchFamily="65" charset="-120"/>
              </a:rPr>
              <a:t>診斷： </a:t>
            </a:r>
            <a:r>
              <a:rPr lang="en-US" altLang="zh-TW" sz="2400" dirty="0" smtClean="0">
                <a:ea typeface="標楷體" pitchFamily="65" charset="-120"/>
              </a:rPr>
              <a:t>(</a:t>
            </a:r>
            <a:r>
              <a:rPr lang="zh-TW" altLang="en-US" sz="2400" dirty="0" smtClean="0">
                <a:ea typeface="標楷體" pitchFamily="65" charset="-120"/>
              </a:rPr>
              <a:t>至少各別符合下列兩項</a:t>
            </a:r>
            <a:r>
              <a:rPr lang="en-US" altLang="zh-TW" sz="2400" dirty="0" smtClean="0">
                <a:ea typeface="標楷體" pitchFamily="65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400" dirty="0" smtClean="0">
                <a:ea typeface="標楷體" pitchFamily="65" charset="-120"/>
              </a:rPr>
              <a:t>咳嗽			 	</a:t>
            </a:r>
            <a:r>
              <a:rPr lang="zh-TW" altLang="en-US" sz="1600" dirty="0" smtClean="0">
                <a:solidFill>
                  <a:schemeClr val="accent2"/>
                </a:solidFill>
                <a:ea typeface="標楷體" pitchFamily="65" charset="-120"/>
                <a:sym typeface="Wingdings" pitchFamily="2" charset="2"/>
              </a:rPr>
              <a:t>  </a:t>
            </a:r>
            <a:r>
              <a:rPr lang="zh-TW" altLang="en-US" sz="2400" dirty="0" smtClean="0">
                <a:ea typeface="標楷體" pitchFamily="65" charset="-120"/>
              </a:rPr>
              <a:t>喘鳴或囉音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400" dirty="0" smtClean="0">
                <a:ea typeface="標楷體" pitchFamily="65" charset="-120"/>
              </a:rPr>
              <a:t>休息時氣促	   		</a:t>
            </a:r>
            <a:r>
              <a:rPr lang="zh-TW" altLang="en-US" sz="1600" dirty="0" smtClean="0">
                <a:solidFill>
                  <a:schemeClr val="accent2"/>
                </a:solidFill>
                <a:ea typeface="標楷體" pitchFamily="65" charset="-120"/>
                <a:sym typeface="Wingdings" pitchFamily="2" charset="2"/>
              </a:rPr>
              <a:t>  </a:t>
            </a:r>
            <a:r>
              <a:rPr lang="zh-TW" altLang="en-US" sz="2400" dirty="0" smtClean="0">
                <a:ea typeface="標楷體" pitchFamily="65" charset="-120"/>
              </a:rPr>
              <a:t>中央性發疳	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400" dirty="0" smtClean="0">
                <a:ea typeface="標楷體" pitchFamily="65" charset="-120"/>
              </a:rPr>
              <a:t>全身無力		   	</a:t>
            </a:r>
            <a:r>
              <a:rPr lang="zh-TW" altLang="en-US" sz="1600" dirty="0" smtClean="0">
                <a:solidFill>
                  <a:schemeClr val="accent2"/>
                </a:solidFill>
                <a:ea typeface="標楷體" pitchFamily="65" charset="-120"/>
                <a:sym typeface="Wingdings" pitchFamily="2" charset="2"/>
              </a:rPr>
              <a:t>  </a:t>
            </a:r>
            <a:r>
              <a:rPr lang="zh-TW" altLang="en-US" sz="2400" dirty="0" smtClean="0">
                <a:ea typeface="標楷體" pitchFamily="65" charset="-120"/>
              </a:rPr>
              <a:t>心搏過速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400" dirty="0" smtClean="0">
                <a:ea typeface="標楷體" pitchFamily="65" charset="-120"/>
              </a:rPr>
              <a:t>運動能力下降			</a:t>
            </a:r>
            <a:r>
              <a:rPr lang="zh-TW" altLang="en-US" sz="1600" dirty="0" smtClean="0">
                <a:solidFill>
                  <a:schemeClr val="accent2"/>
                </a:solidFill>
                <a:ea typeface="標楷體" pitchFamily="65" charset="-120"/>
                <a:sym typeface="Wingdings" pitchFamily="2" charset="2"/>
              </a:rPr>
              <a:t>  </a:t>
            </a:r>
            <a:r>
              <a:rPr lang="zh-TW" altLang="en-US" sz="2400" dirty="0" smtClean="0">
                <a:ea typeface="標楷體" pitchFamily="65" charset="-120"/>
              </a:rPr>
              <a:t>呼吸頻度增加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 smtClean="0">
              <a:ea typeface="標楷體" pitchFamily="65" charset="-120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85800" y="4648200"/>
            <a:ext cx="3657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ea typeface="標楷體" pitchFamily="65" charset="-120"/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4724400" y="4572000"/>
            <a:ext cx="3657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60400"/>
            <a:ext cx="8637588" cy="823913"/>
          </a:xfrm>
        </p:spPr>
        <p:txBody>
          <a:bodyPr/>
          <a:lstStyle/>
          <a:p>
            <a:pPr eaLnBrk="1" hangingPunct="1"/>
            <a:r>
              <a:rPr lang="zh-TW" altLang="en-US" sz="4800" dirty="0" smtClean="0">
                <a:ea typeface="標楷體" pitchFamily="65" charset="-120"/>
              </a:rPr>
              <a:t>高山症</a:t>
            </a:r>
            <a:endParaRPr lang="en-US" altLang="zh-TW" sz="4000" dirty="0" smtClean="0">
              <a:ea typeface="標楷體" pitchFamily="65" charset="-120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208963" cy="4413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TW" altLang="en-US" sz="3600" dirty="0" smtClean="0">
                <a:solidFill>
                  <a:srgbClr val="99FF33"/>
                </a:solidFill>
                <a:ea typeface="標楷體" pitchFamily="65" charset="-120"/>
              </a:rPr>
              <a:t>高山腦水腫</a:t>
            </a:r>
            <a:endParaRPr lang="en-US" altLang="zh-TW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TW" altLang="en-US" sz="2800" dirty="0" smtClean="0">
                <a:latin typeface="Times New Roman" pitchFamily="18" charset="0"/>
              </a:rPr>
              <a:t>腦水腫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&gt; 3700 m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時可見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高達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13%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的死亡率</a:t>
            </a:r>
            <a:r>
              <a:rPr lang="zh-TW" altLang="en-US" dirty="0" smtClean="0"/>
              <a:t>。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診斷 </a:t>
            </a:r>
            <a:r>
              <a:rPr lang="zh-TW" altLang="en-US" sz="1800" dirty="0" smtClean="0">
                <a:solidFill>
                  <a:srgbClr val="6699FF"/>
                </a:solidFill>
                <a:latin typeface="Times New Roman" pitchFamily="18" charset="0"/>
                <a:sym typeface="Wingdings" pitchFamily="2" charset="2"/>
              </a:rPr>
              <a:t> 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高度</a:t>
            </a:r>
            <a:r>
              <a:rPr lang="en-US" altLang="zh-TW" sz="2800" dirty="0" smtClean="0">
                <a:latin typeface="Times New Roman" pitchFamily="18" charset="0"/>
              </a:rPr>
              <a:t>(average 15,500 feet)</a:t>
            </a:r>
          </a:p>
          <a:p>
            <a:pPr marL="1439863" lvl="2" indent="-287338"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意識改變</a:t>
            </a:r>
          </a:p>
          <a:p>
            <a:pPr marL="1439863" lvl="2" indent="-287338" eaLnBrk="1" hangingPunct="1">
              <a:lnSpc>
                <a:spcPct val="90000"/>
              </a:lnSpc>
            </a:pPr>
            <a:r>
              <a:rPr lang="zh-TW" altLang="en-US" dirty="0" smtClean="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步伐不穩 </a:t>
            </a:r>
            <a:r>
              <a:rPr lang="en-US" altLang="zh-TW" sz="2800" dirty="0" smtClean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zh-TW" altLang="en-US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小腦最易受到影響 </a:t>
            </a:r>
            <a:r>
              <a:rPr lang="zh-TW" altLang="en-US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  <a:sym typeface="Wingdings 2" pitchFamily="18" charset="2"/>
              </a:rPr>
              <a:t>早期</a:t>
            </a:r>
            <a:r>
              <a:rPr lang="zh-TW" altLang="en-US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警訊</a:t>
            </a:r>
            <a:r>
              <a:rPr lang="en-US" altLang="zh-TW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!)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視網模出血</a:t>
            </a:r>
            <a:r>
              <a:rPr lang="zh-TW" altLang="en-US" sz="2800" dirty="0" smtClean="0">
                <a:latin typeface="Times New Roman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</a:rPr>
              <a:t>(</a:t>
            </a:r>
            <a:r>
              <a:rPr lang="en-US" altLang="zh-TW" sz="2400" dirty="0" smtClean="0">
                <a:latin typeface="Times New Roman" pitchFamily="18" charset="0"/>
              </a:rPr>
              <a:t>&gt;20,000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呎</a:t>
            </a:r>
            <a:r>
              <a:rPr lang="en-US" altLang="zh-TW" sz="2800" dirty="0" smtClean="0">
                <a:latin typeface="Times New Roman" pitchFamily="18" charset="0"/>
              </a:rPr>
              <a:t>),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咽喉炎、氣管炎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60400"/>
            <a:ext cx="8637588" cy="823913"/>
          </a:xfrm>
        </p:spPr>
        <p:txBody>
          <a:bodyPr/>
          <a:lstStyle/>
          <a:p>
            <a:pPr eaLnBrk="1" hangingPunct="1"/>
            <a:r>
              <a:rPr lang="zh-TW" altLang="en-US" sz="4800" dirty="0" smtClean="0">
                <a:ea typeface="標楷體" pitchFamily="65" charset="-120"/>
              </a:rPr>
              <a:t>高山症</a:t>
            </a:r>
            <a:endParaRPr lang="en-US" altLang="zh-TW" sz="4000" dirty="0" smtClean="0">
              <a:ea typeface="標楷體" pitchFamily="65" charset="-120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714500"/>
            <a:ext cx="820896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TW" altLang="en-US" smtClean="0">
                <a:solidFill>
                  <a:srgbClr val="FFFF00"/>
                </a:solidFill>
                <a:ea typeface="標楷體" pitchFamily="65" charset="-120"/>
              </a:rPr>
              <a:t>治療</a:t>
            </a:r>
            <a:endParaRPr lang="zh-TW" altLang="en-US" smtClean="0">
              <a:solidFill>
                <a:srgbClr val="FFFF00"/>
              </a:solidFill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TW" altLang="en-US" sz="2400" smtClean="0">
                <a:latin typeface="Times New Roman" pitchFamily="18" charset="0"/>
              </a:rPr>
              <a:t>早期覺察</a:t>
            </a:r>
            <a:r>
              <a:rPr lang="en-US" altLang="zh-TW" sz="2400" smtClean="0">
                <a:latin typeface="Times New Roman" pitchFamily="18" charset="0"/>
              </a:rPr>
              <a:t>! – ”</a:t>
            </a:r>
            <a:r>
              <a:rPr lang="zh-TW" altLang="en-US" sz="2400" smtClean="0">
                <a:latin typeface="Times New Roman" pitchFamily="18" charset="0"/>
              </a:rPr>
              <a:t>病程進展快速</a:t>
            </a:r>
            <a:r>
              <a:rPr lang="en-US" altLang="zh-TW" sz="2400" smtClean="0">
                <a:latin typeface="Times New Roman" pitchFamily="18" charset="0"/>
              </a:rPr>
              <a:t>”</a:t>
            </a:r>
            <a:endParaRPr lang="en-US" altLang="zh-TW" sz="2400" smtClean="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TW" altLang="en-US" sz="2400" smtClean="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三部曲</a:t>
            </a:r>
            <a:r>
              <a:rPr lang="en-US" altLang="zh-TW" sz="2400" smtClean="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: </a:t>
            </a:r>
            <a:r>
              <a:rPr lang="zh-TW" altLang="en-US" sz="2400" smtClean="0">
                <a:solidFill>
                  <a:srgbClr val="FFFF00"/>
                </a:solidFill>
                <a:latin typeface="Times New Roman" pitchFamily="18" charset="0"/>
                <a:ea typeface="標楷體" pitchFamily="65" charset="-120"/>
              </a:rPr>
              <a:t>三階段治療</a:t>
            </a:r>
            <a:endParaRPr lang="en-US" altLang="zh-TW" sz="240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TW" altLang="en-US" sz="2400" smtClean="0">
                <a:latin typeface="Times New Roman" pitchFamily="18" charset="0"/>
                <a:ea typeface="標楷體" pitchFamily="65" charset="-120"/>
              </a:rPr>
              <a:t>儘速下山、降低高度</a:t>
            </a:r>
            <a:endParaRPr lang="en-US" altLang="zh-TW" sz="2400" smtClean="0">
              <a:latin typeface="Times New Roman" pitchFamily="18" charset="0"/>
              <a:ea typeface="標楷體" pitchFamily="65" charset="-120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TW" altLang="en-US" sz="2400" smtClean="0">
                <a:latin typeface="Times New Roman" pitchFamily="18" charset="0"/>
                <a:ea typeface="標楷體" pitchFamily="65" charset="-120"/>
              </a:rPr>
              <a:t>給充足的氧氣 </a:t>
            </a:r>
            <a:r>
              <a:rPr lang="en-US" altLang="zh-TW" sz="2400" smtClean="0">
                <a:latin typeface="Times New Roman" pitchFamily="18" charset="0"/>
                <a:ea typeface="標楷體" pitchFamily="65" charset="-120"/>
              </a:rPr>
              <a:t>(O</a:t>
            </a:r>
            <a:r>
              <a:rPr lang="en-US" altLang="zh-TW" sz="2400" baseline="-25000" smtClean="0">
                <a:latin typeface="Times New Roman" pitchFamily="18" charset="0"/>
                <a:ea typeface="標楷體" pitchFamily="65" charset="-120"/>
              </a:rPr>
              <a:t>2 </a:t>
            </a:r>
            <a:r>
              <a:rPr lang="en-US" altLang="zh-TW" sz="2400" smtClean="0">
                <a:latin typeface="Times New Roman" pitchFamily="18" charset="0"/>
                <a:ea typeface="標楷體" pitchFamily="65" charset="-120"/>
              </a:rPr>
              <a:t>supply </a:t>
            </a:r>
            <a:r>
              <a:rPr lang="en-US" altLang="zh-TW" sz="240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</a:t>
            </a:r>
            <a:r>
              <a:rPr lang="en-US" altLang="zh-TW" sz="240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TW" altLang="en-US" sz="2400" smtClean="0">
                <a:latin typeface="Times New Roman" pitchFamily="18" charset="0"/>
                <a:ea typeface="標楷體" pitchFamily="65" charset="-120"/>
              </a:rPr>
              <a:t>休息、 適當水分補充</a:t>
            </a:r>
            <a:r>
              <a:rPr lang="zh-TW" altLang="en-US" smtClean="0"/>
              <a:t>。</a:t>
            </a:r>
            <a:endParaRPr lang="en-US" altLang="zh-TW" sz="2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sy">
  <a:themeElements>
    <a:clrScheme name="Artsy 1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Artsy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2821</TotalTime>
  <Words>1983</Words>
  <Application>Microsoft Office PowerPoint</Application>
  <PresentationFormat>如螢幕大小 (4:3)</PresentationFormat>
  <Paragraphs>287</Paragraphs>
  <Slides>36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8" baseType="lpstr">
      <vt:lpstr>Arial Unicode MS</vt:lpstr>
      <vt:lpstr>MS PGothic</vt:lpstr>
      <vt:lpstr>微軟正黑體</vt:lpstr>
      <vt:lpstr>新細明體</vt:lpstr>
      <vt:lpstr>標楷體</vt:lpstr>
      <vt:lpstr>Arial</vt:lpstr>
      <vt:lpstr>Calibri</vt:lpstr>
      <vt:lpstr>Symbol</vt:lpstr>
      <vt:lpstr>Times New Roman</vt:lpstr>
      <vt:lpstr>Wingdings</vt:lpstr>
      <vt:lpstr>Wingdings 2</vt:lpstr>
      <vt:lpstr>Artsy</vt:lpstr>
      <vt:lpstr>野外醫學 上山下海的危機 高山症、潛水夫病、中暑、與狂犬病 </vt:lpstr>
      <vt:lpstr>野外醫學之特殊性</vt:lpstr>
      <vt:lpstr>登山活動常見意外</vt:lpstr>
      <vt:lpstr>高度急症(high-altitude illness)</vt:lpstr>
      <vt:lpstr>高山症</vt:lpstr>
      <vt:lpstr>高山症</vt:lpstr>
      <vt:lpstr>高山症 </vt:lpstr>
      <vt:lpstr>高山症</vt:lpstr>
      <vt:lpstr>高山症</vt:lpstr>
      <vt:lpstr>  高山症</vt:lpstr>
      <vt:lpstr>溺水</vt:lpstr>
      <vt:lpstr>溺水</vt:lpstr>
      <vt:lpstr>溺水</vt:lpstr>
      <vt:lpstr>情境討論-現場注意事項</vt:lpstr>
      <vt:lpstr>  潛水夫病</vt:lpstr>
      <vt:lpstr>   潛水夫病</vt:lpstr>
      <vt:lpstr>  潛水夫病</vt:lpstr>
      <vt:lpstr>高溫急症 熱急症</vt:lpstr>
      <vt:lpstr>熱痙攣</vt:lpstr>
      <vt:lpstr>熱衰竭</vt:lpstr>
      <vt:lpstr>熱衰竭</vt:lpstr>
      <vt:lpstr>熱衰竭</vt:lpstr>
      <vt:lpstr>熱中暑</vt:lpstr>
      <vt:lpstr>傳統型及勞動型中暑比較 </vt:lpstr>
      <vt:lpstr>熱中暑</vt:lpstr>
      <vt:lpstr> 低體溫症</vt:lpstr>
      <vt:lpstr> 低體溫症(hypothermia) </vt:lpstr>
      <vt:lpstr>  低體溫症(hypothermia)</vt:lpstr>
      <vt:lpstr>狂犬病是什麼？</vt:lpstr>
      <vt:lpstr>人也會感染狂犬病？</vt:lpstr>
      <vt:lpstr>狂犬病的潛伏期</vt:lpstr>
      <vt:lpstr>人之臨床症狀</vt:lpstr>
      <vt:lpstr>人怎麼被感染的？</vt:lpstr>
      <vt:lpstr>萬一被動物咬傷…</vt:lpstr>
      <vt:lpstr>誰需要打疫苗？</vt:lpstr>
      <vt:lpstr>PowerPoint 簡報</vt:lpstr>
    </vt:vector>
  </TitlesOfParts>
  <Company>ncku-er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環境急症</dc:title>
  <dc:creator>莊</dc:creator>
  <cp:lastModifiedBy>User</cp:lastModifiedBy>
  <cp:revision>101</cp:revision>
  <dcterms:created xsi:type="dcterms:W3CDTF">1999-11-18T09:38:07Z</dcterms:created>
  <dcterms:modified xsi:type="dcterms:W3CDTF">2022-05-03T07:06:05Z</dcterms:modified>
</cp:coreProperties>
</file>