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82" autoAdjust="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D3A59-E1DF-4092-B19D-2BCA31D471AE}" type="datetimeFigureOut">
              <a:rPr lang="zh-TW" altLang="en-US" smtClean="0"/>
              <a:t>2022/6/7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4B2FF-8AA5-47D6-86D0-36E7A22C3249}" type="slidenum">
              <a:rPr lang="zh-TW" altLang="en-US" smtClean="0"/>
              <a:t>‹#›</a:t>
            </a:fld>
            <a:endParaRPr lang="zh-TW" altLang="en-US"/>
          </a:p>
        </p:txBody>
      </p:sp>
    </p:spTree>
    <p:extLst>
      <p:ext uri="{BB962C8B-B14F-4D97-AF65-F5344CB8AC3E}">
        <p14:creationId xmlns:p14="http://schemas.microsoft.com/office/powerpoint/2010/main" val="3308359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大家好，我是資訊系</a:t>
            </a:r>
            <a:r>
              <a:rPr lang="en-US" altLang="zh-TW" dirty="0"/>
              <a:t>113</a:t>
            </a:r>
            <a:r>
              <a:rPr lang="zh-TW" altLang="en-US" dirty="0"/>
              <a:t>的林欣諴，我今天要講述的主題是運動受傷後遺症</a:t>
            </a:r>
          </a:p>
        </p:txBody>
      </p:sp>
      <p:sp>
        <p:nvSpPr>
          <p:cNvPr id="4" name="投影片編號版面配置區 3"/>
          <p:cNvSpPr>
            <a:spLocks noGrp="1"/>
          </p:cNvSpPr>
          <p:nvPr>
            <p:ph type="sldNum" sz="quarter" idx="5"/>
          </p:nvPr>
        </p:nvSpPr>
        <p:spPr/>
        <p:txBody>
          <a:bodyPr/>
          <a:lstStyle/>
          <a:p>
            <a:fld id="{21A4B2FF-8AA5-47D6-86D0-36E7A22C3249}" type="slidenum">
              <a:rPr lang="zh-TW" altLang="en-US" smtClean="0"/>
              <a:t>1</a:t>
            </a:fld>
            <a:endParaRPr lang="zh-TW" altLang="en-US"/>
          </a:p>
        </p:txBody>
      </p:sp>
    </p:spTree>
    <p:extLst>
      <p:ext uri="{BB962C8B-B14F-4D97-AF65-F5344CB8AC3E}">
        <p14:creationId xmlns:p14="http://schemas.microsoft.com/office/powerpoint/2010/main" val="28901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首先我會先講述我選擇這個主題的目的，然後再開始講述常見的運動傷害還沒好就運動可能會帶來什麼後遺症，之後再對這些做出自己的心得</a:t>
            </a:r>
          </a:p>
        </p:txBody>
      </p:sp>
      <p:sp>
        <p:nvSpPr>
          <p:cNvPr id="4" name="投影片編號版面配置區 3"/>
          <p:cNvSpPr>
            <a:spLocks noGrp="1"/>
          </p:cNvSpPr>
          <p:nvPr>
            <p:ph type="sldNum" sz="quarter" idx="5"/>
          </p:nvPr>
        </p:nvSpPr>
        <p:spPr/>
        <p:txBody>
          <a:bodyPr/>
          <a:lstStyle/>
          <a:p>
            <a:fld id="{21A4B2FF-8AA5-47D6-86D0-36E7A22C3249}" type="slidenum">
              <a:rPr lang="zh-TW" altLang="en-US" smtClean="0"/>
              <a:t>2</a:t>
            </a:fld>
            <a:endParaRPr lang="zh-TW" altLang="en-US"/>
          </a:p>
        </p:txBody>
      </p:sp>
    </p:spTree>
    <p:extLst>
      <p:ext uri="{BB962C8B-B14F-4D97-AF65-F5344CB8AC3E}">
        <p14:creationId xmlns:p14="http://schemas.microsoft.com/office/powerpoint/2010/main" val="313047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因為我曾經在打羽球的過程中嚴重扭傷腳，然後在還沒完全康復的情況下就又重新運動，所以我想要了解如果在運動的過程中受傷的話，可能會有什麼狀況會發生</a:t>
            </a:r>
          </a:p>
        </p:txBody>
      </p:sp>
      <p:sp>
        <p:nvSpPr>
          <p:cNvPr id="4" name="投影片編號版面配置區 3"/>
          <p:cNvSpPr>
            <a:spLocks noGrp="1"/>
          </p:cNvSpPr>
          <p:nvPr>
            <p:ph type="sldNum" sz="quarter" idx="5"/>
          </p:nvPr>
        </p:nvSpPr>
        <p:spPr/>
        <p:txBody>
          <a:bodyPr/>
          <a:lstStyle/>
          <a:p>
            <a:fld id="{21A4B2FF-8AA5-47D6-86D0-36E7A22C3249}" type="slidenum">
              <a:rPr lang="zh-TW" altLang="en-US" smtClean="0"/>
              <a:t>3</a:t>
            </a:fld>
            <a:endParaRPr lang="zh-TW" altLang="en-US"/>
          </a:p>
        </p:txBody>
      </p:sp>
    </p:spTree>
    <p:extLst>
      <p:ext uri="{BB962C8B-B14F-4D97-AF65-F5344CB8AC3E}">
        <p14:creationId xmlns:p14="http://schemas.microsoft.com/office/powerpoint/2010/main" val="3972942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扭傷</a:t>
            </a:r>
            <a:r>
              <a:rPr lang="en-US" altLang="zh-TW" dirty="0"/>
              <a:t>:</a:t>
            </a:r>
          </a:p>
          <a:p>
            <a:r>
              <a:rPr lang="zh-TW" altLang="en-US" dirty="0"/>
              <a:t>會讓韌帶無法癒合完全，可能會導致習慣性扭傷，或是踝關節炎等等</a:t>
            </a:r>
            <a:endParaRPr lang="en-US" altLang="zh-TW" dirty="0"/>
          </a:p>
          <a:p>
            <a:r>
              <a:rPr lang="zh-TW" altLang="en-US" dirty="0"/>
              <a:t>拉傷</a:t>
            </a:r>
            <a:r>
              <a:rPr lang="en-US" altLang="zh-TW" dirty="0"/>
              <a:t>:</a:t>
            </a:r>
          </a:p>
          <a:p>
            <a:r>
              <a:rPr lang="zh-TW" altLang="en-US" dirty="0"/>
              <a:t>如果拉傷後又持續運動的話，可能會導致疼痛加強、肌力不足、增加肌肉撕裂區域</a:t>
            </a:r>
            <a:endParaRPr lang="en-US" altLang="zh-TW" dirty="0"/>
          </a:p>
          <a:p>
            <a:r>
              <a:rPr lang="zh-TW" altLang="en-US" dirty="0"/>
              <a:t>骨折</a:t>
            </a:r>
            <a:r>
              <a:rPr lang="en-US" altLang="zh-TW" dirty="0"/>
              <a:t>:</a:t>
            </a:r>
          </a:p>
          <a:p>
            <a:r>
              <a:rPr lang="zh-TW" altLang="en-US" dirty="0"/>
              <a:t>如果是有鋼釘的情況，可能會造成鋼釘斷裂</a:t>
            </a:r>
            <a:endParaRPr lang="en-US" altLang="zh-TW" dirty="0"/>
          </a:p>
          <a:p>
            <a:r>
              <a:rPr lang="zh-TW" altLang="en-US" dirty="0"/>
              <a:t>也可能骨折處造成關節軟骨易退化、骨折處部位軟組織出血和疤痕組織沾黏</a:t>
            </a:r>
            <a:endParaRPr lang="en-US" altLang="zh-TW" dirty="0"/>
          </a:p>
        </p:txBody>
      </p:sp>
      <p:sp>
        <p:nvSpPr>
          <p:cNvPr id="4" name="投影片編號版面配置區 3"/>
          <p:cNvSpPr>
            <a:spLocks noGrp="1"/>
          </p:cNvSpPr>
          <p:nvPr>
            <p:ph type="sldNum" sz="quarter" idx="5"/>
          </p:nvPr>
        </p:nvSpPr>
        <p:spPr/>
        <p:txBody>
          <a:bodyPr/>
          <a:lstStyle/>
          <a:p>
            <a:fld id="{21A4B2FF-8AA5-47D6-86D0-36E7A22C3249}" type="slidenum">
              <a:rPr lang="zh-TW" altLang="en-US" smtClean="0"/>
              <a:t>4</a:t>
            </a:fld>
            <a:endParaRPr lang="zh-TW" altLang="en-US"/>
          </a:p>
        </p:txBody>
      </p:sp>
    </p:spTree>
    <p:extLst>
      <p:ext uri="{BB962C8B-B14F-4D97-AF65-F5344CB8AC3E}">
        <p14:creationId xmlns:p14="http://schemas.microsoft.com/office/powerpoint/2010/main" val="293820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如果在運動的過程中不小心受傷的話，一定要把傷治療好，不要為了一時的按耐不住而在受傷還沒好的情況下就又進行運動，才不會讓自己的受傷無法完全癒合，也不會讓自己受傷的地方有那麼多的後遺症</a:t>
            </a:r>
          </a:p>
        </p:txBody>
      </p:sp>
      <p:sp>
        <p:nvSpPr>
          <p:cNvPr id="4" name="投影片編號版面配置區 3"/>
          <p:cNvSpPr>
            <a:spLocks noGrp="1"/>
          </p:cNvSpPr>
          <p:nvPr>
            <p:ph type="sldNum" sz="quarter" idx="5"/>
          </p:nvPr>
        </p:nvSpPr>
        <p:spPr/>
        <p:txBody>
          <a:bodyPr/>
          <a:lstStyle/>
          <a:p>
            <a:fld id="{21A4B2FF-8AA5-47D6-86D0-36E7A22C3249}" type="slidenum">
              <a:rPr lang="zh-TW" altLang="en-US" smtClean="0"/>
              <a:t>5</a:t>
            </a:fld>
            <a:endParaRPr lang="zh-TW" altLang="en-US"/>
          </a:p>
        </p:txBody>
      </p:sp>
    </p:spTree>
    <p:extLst>
      <p:ext uri="{BB962C8B-B14F-4D97-AF65-F5344CB8AC3E}">
        <p14:creationId xmlns:p14="http://schemas.microsoft.com/office/powerpoint/2010/main" val="185855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這邊是來源，因為有些網址比較長，所以我有用縮網址</a:t>
            </a:r>
          </a:p>
        </p:txBody>
      </p:sp>
      <p:sp>
        <p:nvSpPr>
          <p:cNvPr id="4" name="投影片編號版面配置區 3"/>
          <p:cNvSpPr>
            <a:spLocks noGrp="1"/>
          </p:cNvSpPr>
          <p:nvPr>
            <p:ph type="sldNum" sz="quarter" idx="5"/>
          </p:nvPr>
        </p:nvSpPr>
        <p:spPr/>
        <p:txBody>
          <a:bodyPr/>
          <a:lstStyle/>
          <a:p>
            <a:fld id="{21A4B2FF-8AA5-47D6-86D0-36E7A22C3249}" type="slidenum">
              <a:rPr lang="zh-TW" altLang="en-US" smtClean="0"/>
              <a:t>6</a:t>
            </a:fld>
            <a:endParaRPr lang="zh-TW" altLang="en-US"/>
          </a:p>
        </p:txBody>
      </p:sp>
    </p:spTree>
    <p:extLst>
      <p:ext uri="{BB962C8B-B14F-4D97-AF65-F5344CB8AC3E}">
        <p14:creationId xmlns:p14="http://schemas.microsoft.com/office/powerpoint/2010/main" val="1882403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A087EB-A123-FEA8-CAAE-69827992B2BD}"/>
              </a:ext>
            </a:extLst>
          </p:cNvPr>
          <p:cNvSpPr>
            <a:spLocks noGrp="1"/>
          </p:cNvSpPr>
          <p:nvPr>
            <p:ph type="ctrTitle"/>
          </p:nvPr>
        </p:nvSpPr>
        <p:spPr>
          <a:xfrm>
            <a:off x="2417779" y="802299"/>
            <a:ext cx="8637073" cy="2448902"/>
          </a:xfrm>
        </p:spPr>
        <p:txBody>
          <a:bodyPr>
            <a:normAutofit/>
          </a:bodyPr>
          <a:lstStyle/>
          <a:p>
            <a:pPr algn="ctr"/>
            <a:r>
              <a:rPr lang="zh-TW" altLang="en-US" sz="7200" dirty="0">
                <a:latin typeface="標楷體" panose="03000509000000000000" pitchFamily="65" charset="-120"/>
                <a:ea typeface="標楷體" panose="03000509000000000000" pitchFamily="65" charset="-120"/>
              </a:rPr>
              <a:t>運動受傷後遺症</a:t>
            </a:r>
          </a:p>
        </p:txBody>
      </p:sp>
      <p:sp>
        <p:nvSpPr>
          <p:cNvPr id="3" name="副標題 2">
            <a:extLst>
              <a:ext uri="{FF2B5EF4-FFF2-40B4-BE49-F238E27FC236}">
                <a16:creationId xmlns:a16="http://schemas.microsoft.com/office/drawing/2014/main" id="{47E9054C-F5D2-C63D-E903-E5C246D7D768}"/>
              </a:ext>
            </a:extLst>
          </p:cNvPr>
          <p:cNvSpPr>
            <a:spLocks noGrp="1"/>
          </p:cNvSpPr>
          <p:nvPr>
            <p:ph type="subTitle" idx="1"/>
          </p:nvPr>
        </p:nvSpPr>
        <p:spPr/>
        <p:txBody>
          <a:bodyPr/>
          <a:lstStyle/>
          <a:p>
            <a:pPr algn="ctr"/>
            <a:r>
              <a:rPr lang="en-US" altLang="zh-TW" dirty="0"/>
              <a:t>F74094083 </a:t>
            </a:r>
            <a:r>
              <a:rPr lang="zh-TW" altLang="en-US" dirty="0"/>
              <a:t>資訊系</a:t>
            </a:r>
            <a:r>
              <a:rPr lang="en-US" altLang="zh-TW" dirty="0"/>
              <a:t>113 </a:t>
            </a:r>
            <a:r>
              <a:rPr lang="zh-TW" altLang="en-US" dirty="0"/>
              <a:t>林欣諴</a:t>
            </a:r>
          </a:p>
        </p:txBody>
      </p:sp>
    </p:spTree>
    <p:extLst>
      <p:ext uri="{BB962C8B-B14F-4D97-AF65-F5344CB8AC3E}">
        <p14:creationId xmlns:p14="http://schemas.microsoft.com/office/powerpoint/2010/main" val="35435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6B6602-34F7-846E-77F2-2BDE8F6216AD}"/>
              </a:ext>
            </a:extLst>
          </p:cNvPr>
          <p:cNvSpPr>
            <a:spLocks noGrp="1"/>
          </p:cNvSpPr>
          <p:nvPr>
            <p:ph type="title"/>
          </p:nvPr>
        </p:nvSpPr>
        <p:spPr/>
        <p:txBody>
          <a:bodyPr>
            <a:normAutofit/>
          </a:bodyPr>
          <a:lstStyle/>
          <a:p>
            <a:pPr algn="ctr"/>
            <a:r>
              <a:rPr lang="zh-TW" altLang="en-US" sz="5000" dirty="0"/>
              <a:t>大綱</a:t>
            </a:r>
          </a:p>
        </p:txBody>
      </p:sp>
      <p:sp>
        <p:nvSpPr>
          <p:cNvPr id="3" name="內容版面配置區 2">
            <a:extLst>
              <a:ext uri="{FF2B5EF4-FFF2-40B4-BE49-F238E27FC236}">
                <a16:creationId xmlns:a16="http://schemas.microsoft.com/office/drawing/2014/main" id="{717A6E92-D8FA-377D-D95A-7781B922EC23}"/>
              </a:ext>
            </a:extLst>
          </p:cNvPr>
          <p:cNvSpPr>
            <a:spLocks noGrp="1"/>
          </p:cNvSpPr>
          <p:nvPr>
            <p:ph idx="1"/>
          </p:nvPr>
        </p:nvSpPr>
        <p:spPr/>
        <p:txBody>
          <a:bodyPr>
            <a:normAutofit/>
          </a:bodyPr>
          <a:lstStyle/>
          <a:p>
            <a:r>
              <a:rPr lang="zh-TW" altLang="en-US" sz="3000" dirty="0"/>
              <a:t>目的</a:t>
            </a:r>
            <a:endParaRPr lang="en-US" altLang="zh-TW" sz="3000" dirty="0"/>
          </a:p>
          <a:p>
            <a:r>
              <a:rPr lang="zh-TW" altLang="en-US" sz="3000" dirty="0"/>
              <a:t>常見運動傷害可能的後遺症</a:t>
            </a:r>
            <a:endParaRPr lang="en-US" altLang="zh-TW" sz="3000" dirty="0"/>
          </a:p>
          <a:p>
            <a:r>
              <a:rPr lang="zh-TW" altLang="en-US" sz="3000" dirty="0"/>
              <a:t>總結</a:t>
            </a:r>
            <a:endParaRPr lang="en-US" altLang="zh-TW" sz="3000" dirty="0"/>
          </a:p>
          <a:p>
            <a:r>
              <a:rPr lang="zh-TW" altLang="en-US" sz="3000" dirty="0"/>
              <a:t>來源</a:t>
            </a:r>
          </a:p>
        </p:txBody>
      </p:sp>
    </p:spTree>
    <p:extLst>
      <p:ext uri="{BB962C8B-B14F-4D97-AF65-F5344CB8AC3E}">
        <p14:creationId xmlns:p14="http://schemas.microsoft.com/office/powerpoint/2010/main" val="8390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6B6602-34F7-846E-77F2-2BDE8F6216AD}"/>
              </a:ext>
            </a:extLst>
          </p:cNvPr>
          <p:cNvSpPr>
            <a:spLocks noGrp="1"/>
          </p:cNvSpPr>
          <p:nvPr>
            <p:ph type="title"/>
          </p:nvPr>
        </p:nvSpPr>
        <p:spPr/>
        <p:txBody>
          <a:bodyPr>
            <a:normAutofit/>
          </a:bodyPr>
          <a:lstStyle/>
          <a:p>
            <a:pPr algn="ctr"/>
            <a:r>
              <a:rPr lang="zh-TW" altLang="en-US" sz="5000" dirty="0"/>
              <a:t>目的</a:t>
            </a:r>
          </a:p>
        </p:txBody>
      </p:sp>
      <p:sp>
        <p:nvSpPr>
          <p:cNvPr id="3" name="內容版面配置區 2">
            <a:extLst>
              <a:ext uri="{FF2B5EF4-FFF2-40B4-BE49-F238E27FC236}">
                <a16:creationId xmlns:a16="http://schemas.microsoft.com/office/drawing/2014/main" id="{717A6E92-D8FA-377D-D95A-7781B922EC23}"/>
              </a:ext>
            </a:extLst>
          </p:cNvPr>
          <p:cNvSpPr>
            <a:spLocks noGrp="1"/>
          </p:cNvSpPr>
          <p:nvPr>
            <p:ph idx="1"/>
          </p:nvPr>
        </p:nvSpPr>
        <p:spPr>
          <a:xfrm>
            <a:off x="1451579" y="2299855"/>
            <a:ext cx="9603275" cy="3166490"/>
          </a:xfrm>
        </p:spPr>
        <p:txBody>
          <a:bodyPr>
            <a:normAutofit/>
          </a:bodyPr>
          <a:lstStyle/>
          <a:p>
            <a:r>
              <a:rPr lang="zh-TW" altLang="en-US" sz="3000" dirty="0"/>
              <a:t>因為自已的腳扭傷好不了，所以想要了解會有什麼狀況</a:t>
            </a:r>
            <a:endParaRPr lang="en-US" altLang="zh-TW" sz="3000" dirty="0"/>
          </a:p>
        </p:txBody>
      </p:sp>
      <p:pic>
        <p:nvPicPr>
          <p:cNvPr id="2050" name="Picture 2" descr="打羽毛球，一殺球手臂就疼，這是怎麼了？國羽隊醫給你建議- 每日頭條">
            <a:extLst>
              <a:ext uri="{FF2B5EF4-FFF2-40B4-BE49-F238E27FC236}">
                <a16:creationId xmlns:a16="http://schemas.microsoft.com/office/drawing/2014/main" id="{01EC9523-0EE8-0530-8148-479B14B73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0058" y="3125856"/>
            <a:ext cx="18192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腳踝扭傷怎麼辦？醫師教你2個方法好得快| 扭腳| 腳踝扭傷處理| 冰敷| 大紀元">
            <a:extLst>
              <a:ext uri="{FF2B5EF4-FFF2-40B4-BE49-F238E27FC236}">
                <a16:creationId xmlns:a16="http://schemas.microsoft.com/office/drawing/2014/main" id="{7EDDEC36-63A5-0570-EDA6-DCF74F43E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4565" y="3389243"/>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46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fade">
                                      <p:cBhvr>
                                        <p:cTn id="19" dur="1000"/>
                                        <p:tgtEl>
                                          <p:spTgt spid="2052"/>
                                        </p:tgtEl>
                                      </p:cBhvr>
                                    </p:animEffect>
                                    <p:anim calcmode="lin" valueType="num">
                                      <p:cBhvr>
                                        <p:cTn id="20" dur="1000" fill="hold"/>
                                        <p:tgtEl>
                                          <p:spTgt spid="2052"/>
                                        </p:tgtEl>
                                        <p:attrNameLst>
                                          <p:attrName>ppt_x</p:attrName>
                                        </p:attrNameLst>
                                      </p:cBhvr>
                                      <p:tavLst>
                                        <p:tav tm="0">
                                          <p:val>
                                            <p:strVal val="#ppt_x"/>
                                          </p:val>
                                        </p:tav>
                                        <p:tav tm="100000">
                                          <p:val>
                                            <p:strVal val="#ppt_x"/>
                                          </p:val>
                                        </p:tav>
                                      </p:tavLst>
                                    </p:anim>
                                    <p:anim calcmode="lin" valueType="num">
                                      <p:cBhvr>
                                        <p:cTn id="21"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6B6602-34F7-846E-77F2-2BDE8F6216AD}"/>
              </a:ext>
            </a:extLst>
          </p:cNvPr>
          <p:cNvSpPr>
            <a:spLocks noGrp="1"/>
          </p:cNvSpPr>
          <p:nvPr>
            <p:ph type="title"/>
          </p:nvPr>
        </p:nvSpPr>
        <p:spPr/>
        <p:txBody>
          <a:bodyPr>
            <a:normAutofit/>
          </a:bodyPr>
          <a:lstStyle/>
          <a:p>
            <a:pPr algn="ctr"/>
            <a:r>
              <a:rPr lang="zh-TW" altLang="en-US" sz="5000" dirty="0"/>
              <a:t>常見運動傷害可能的後遺症</a:t>
            </a:r>
          </a:p>
        </p:txBody>
      </p:sp>
      <p:sp>
        <p:nvSpPr>
          <p:cNvPr id="3" name="內容版面配置區 2">
            <a:extLst>
              <a:ext uri="{FF2B5EF4-FFF2-40B4-BE49-F238E27FC236}">
                <a16:creationId xmlns:a16="http://schemas.microsoft.com/office/drawing/2014/main" id="{717A6E92-D8FA-377D-D95A-7781B922EC23}"/>
              </a:ext>
            </a:extLst>
          </p:cNvPr>
          <p:cNvSpPr>
            <a:spLocks noGrp="1"/>
          </p:cNvSpPr>
          <p:nvPr>
            <p:ph idx="1"/>
          </p:nvPr>
        </p:nvSpPr>
        <p:spPr>
          <a:xfrm>
            <a:off x="1451579" y="2015733"/>
            <a:ext cx="9603275" cy="2547032"/>
          </a:xfrm>
        </p:spPr>
        <p:txBody>
          <a:bodyPr>
            <a:normAutofit/>
          </a:bodyPr>
          <a:lstStyle/>
          <a:p>
            <a:r>
              <a:rPr lang="zh-TW" altLang="en-US" sz="3000" dirty="0"/>
              <a:t>扭傷</a:t>
            </a:r>
            <a:endParaRPr lang="en-US" altLang="zh-TW" sz="3000" dirty="0"/>
          </a:p>
          <a:p>
            <a:r>
              <a:rPr lang="zh-TW" altLang="en-US" sz="3000" dirty="0"/>
              <a:t>拉傷</a:t>
            </a:r>
            <a:endParaRPr lang="en-US" altLang="zh-TW" sz="3000" dirty="0"/>
          </a:p>
          <a:p>
            <a:r>
              <a:rPr lang="zh-TW" altLang="en-US" sz="3000" dirty="0"/>
              <a:t>骨折</a:t>
            </a:r>
            <a:endParaRPr lang="en-US" altLang="zh-TW" sz="3000" dirty="0"/>
          </a:p>
        </p:txBody>
      </p:sp>
      <p:pic>
        <p:nvPicPr>
          <p:cNvPr id="1026" name="Picture 2" descr="腳踝扭傷只會影響腳踝嗎？ – 品恆復健科診所">
            <a:extLst>
              <a:ext uri="{FF2B5EF4-FFF2-40B4-BE49-F238E27FC236}">
                <a16:creationId xmlns:a16="http://schemas.microsoft.com/office/drawing/2014/main" id="{702F69F6-182F-A577-4D82-DD9931E73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6264" y="2015733"/>
            <a:ext cx="3731936" cy="37319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怎麼分辨運動後痠痛與肌肉拉傷？ (by 姚斯元物理治療師- ATX 徒手治療研究專欄) | 好痛痛醫療、運動資訊站">
            <a:extLst>
              <a:ext uri="{FF2B5EF4-FFF2-40B4-BE49-F238E27FC236}">
                <a16:creationId xmlns:a16="http://schemas.microsoft.com/office/drawing/2014/main" id="{B6CF4331-934E-8919-0382-CDE470740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523" y="2191577"/>
            <a:ext cx="5706127" cy="31954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腳骨折開刀後能正常走路復原的時間- Mobile01">
            <a:extLst>
              <a:ext uri="{FF2B5EF4-FFF2-40B4-BE49-F238E27FC236}">
                <a16:creationId xmlns:a16="http://schemas.microsoft.com/office/drawing/2014/main" id="{EEF9616E-F899-3AB7-65BB-D0AD5A236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3966" y="2040002"/>
            <a:ext cx="2898499" cy="3869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05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par>
                                <p:cTn id="19" presetID="10" presetClass="exit" presetSubtype="0" fill="hold" nodeType="withEffect">
                                  <p:stCondLst>
                                    <p:cond delay="0"/>
                                  </p:stCondLst>
                                  <p:childTnLst>
                                    <p:animEffect transition="out" filter="fade">
                                      <p:cBhvr>
                                        <p:cTn id="20" dur="500"/>
                                        <p:tgtEl>
                                          <p:spTgt spid="1026"/>
                                        </p:tgtEl>
                                      </p:cBhvr>
                                    </p:animEffect>
                                    <p:set>
                                      <p:cBhvr>
                                        <p:cTn id="21" dur="1" fill="hold">
                                          <p:stCondLst>
                                            <p:cond delay="499"/>
                                          </p:stCondLst>
                                        </p:cTn>
                                        <p:tgtEl>
                                          <p:spTgt spid="10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32"/>
                                        </p:tgtEl>
                                        <p:attrNameLst>
                                          <p:attrName>style.visibility</p:attrName>
                                        </p:attrNameLst>
                                      </p:cBhvr>
                                      <p:to>
                                        <p:strVal val="visible"/>
                                      </p:to>
                                    </p:set>
                                    <p:animEffect transition="in" filter="fade">
                                      <p:cBhvr>
                                        <p:cTn id="29" dur="500"/>
                                        <p:tgtEl>
                                          <p:spTgt spid="1032"/>
                                        </p:tgtEl>
                                      </p:cBhvr>
                                    </p:animEffect>
                                  </p:childTnLst>
                                </p:cTn>
                              </p:par>
                              <p:par>
                                <p:cTn id="30" presetID="10" presetClass="exit" presetSubtype="0" fill="hold" nodeType="withEffect">
                                  <p:stCondLst>
                                    <p:cond delay="0"/>
                                  </p:stCondLst>
                                  <p:childTnLst>
                                    <p:animEffect transition="out" filter="fade">
                                      <p:cBhvr>
                                        <p:cTn id="31" dur="500"/>
                                        <p:tgtEl>
                                          <p:spTgt spid="1028"/>
                                        </p:tgtEl>
                                      </p:cBhvr>
                                    </p:animEffect>
                                    <p:set>
                                      <p:cBhvr>
                                        <p:cTn id="32" dur="1" fill="hold">
                                          <p:stCondLst>
                                            <p:cond delay="499"/>
                                          </p:stCondLst>
                                        </p:cTn>
                                        <p:tgtEl>
                                          <p:spTgt spid="1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6B6602-34F7-846E-77F2-2BDE8F6216AD}"/>
              </a:ext>
            </a:extLst>
          </p:cNvPr>
          <p:cNvSpPr>
            <a:spLocks noGrp="1"/>
          </p:cNvSpPr>
          <p:nvPr>
            <p:ph type="title"/>
          </p:nvPr>
        </p:nvSpPr>
        <p:spPr/>
        <p:txBody>
          <a:bodyPr>
            <a:normAutofit/>
          </a:bodyPr>
          <a:lstStyle/>
          <a:p>
            <a:pPr algn="ctr"/>
            <a:r>
              <a:rPr lang="zh-TW" altLang="en-US" sz="5000" dirty="0"/>
              <a:t>總結</a:t>
            </a:r>
          </a:p>
        </p:txBody>
      </p:sp>
      <p:sp>
        <p:nvSpPr>
          <p:cNvPr id="3" name="內容版面配置區 2">
            <a:extLst>
              <a:ext uri="{FF2B5EF4-FFF2-40B4-BE49-F238E27FC236}">
                <a16:creationId xmlns:a16="http://schemas.microsoft.com/office/drawing/2014/main" id="{717A6E92-D8FA-377D-D95A-7781B922EC23}"/>
              </a:ext>
            </a:extLst>
          </p:cNvPr>
          <p:cNvSpPr>
            <a:spLocks noGrp="1"/>
          </p:cNvSpPr>
          <p:nvPr>
            <p:ph idx="1"/>
          </p:nvPr>
        </p:nvSpPr>
        <p:spPr/>
        <p:txBody>
          <a:bodyPr>
            <a:normAutofit/>
          </a:bodyPr>
          <a:lstStyle/>
          <a:p>
            <a:r>
              <a:rPr lang="zh-TW" altLang="en-US" sz="3000" dirty="0"/>
              <a:t>運動過程中如果真的受傷，得好好把傷治療好，才不會有那麼多後遺症</a:t>
            </a:r>
          </a:p>
        </p:txBody>
      </p:sp>
      <p:pic>
        <p:nvPicPr>
          <p:cNvPr id="3074" name="Picture 2" descr="強壯的骨骼-插圖素材[25762712] - PIXTA圖庫">
            <a:extLst>
              <a:ext uri="{FF2B5EF4-FFF2-40B4-BE49-F238E27FC236}">
                <a16:creationId xmlns:a16="http://schemas.microsoft.com/office/drawing/2014/main" id="{4956DA2F-C9CA-E11F-909A-1B8F76CC3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8589" y="2877378"/>
            <a:ext cx="18192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89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randombar(horizontal)">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6B6602-34F7-846E-77F2-2BDE8F6216AD}"/>
              </a:ext>
            </a:extLst>
          </p:cNvPr>
          <p:cNvSpPr>
            <a:spLocks noGrp="1"/>
          </p:cNvSpPr>
          <p:nvPr>
            <p:ph type="title"/>
          </p:nvPr>
        </p:nvSpPr>
        <p:spPr/>
        <p:txBody>
          <a:bodyPr>
            <a:normAutofit/>
          </a:bodyPr>
          <a:lstStyle/>
          <a:p>
            <a:pPr algn="ctr"/>
            <a:r>
              <a:rPr lang="zh-TW" altLang="en-US" sz="5000" dirty="0"/>
              <a:t>來源</a:t>
            </a:r>
          </a:p>
        </p:txBody>
      </p:sp>
      <p:sp>
        <p:nvSpPr>
          <p:cNvPr id="3" name="內容版面配置區 2">
            <a:extLst>
              <a:ext uri="{FF2B5EF4-FFF2-40B4-BE49-F238E27FC236}">
                <a16:creationId xmlns:a16="http://schemas.microsoft.com/office/drawing/2014/main" id="{717A6E92-D8FA-377D-D95A-7781B922EC23}"/>
              </a:ext>
            </a:extLst>
          </p:cNvPr>
          <p:cNvSpPr>
            <a:spLocks noGrp="1"/>
          </p:cNvSpPr>
          <p:nvPr>
            <p:ph idx="1"/>
          </p:nvPr>
        </p:nvSpPr>
        <p:spPr/>
        <p:txBody>
          <a:bodyPr>
            <a:normAutofit fontScale="85000" lnSpcReduction="20000"/>
          </a:bodyPr>
          <a:lstStyle/>
          <a:p>
            <a:r>
              <a:rPr lang="zh-TW" altLang="en-US" sz="3000" dirty="0"/>
              <a:t>扭傷</a:t>
            </a:r>
            <a:endParaRPr lang="en-US" altLang="zh-TW" sz="3000" dirty="0"/>
          </a:p>
          <a:p>
            <a:pPr lvl="1"/>
            <a:r>
              <a:rPr lang="en-US" altLang="zh-TW" sz="2800" dirty="0"/>
              <a:t>https://reurl.cc/0pQWrx</a:t>
            </a:r>
          </a:p>
          <a:p>
            <a:r>
              <a:rPr lang="zh-TW" altLang="en-US" sz="3000" dirty="0"/>
              <a:t>拉傷</a:t>
            </a:r>
            <a:endParaRPr lang="en-US" altLang="zh-TW" sz="3000" dirty="0"/>
          </a:p>
          <a:p>
            <a:pPr lvl="1"/>
            <a:r>
              <a:rPr lang="en-US" altLang="zh-TW" sz="2800" dirty="0"/>
              <a:t>https://pubmed.ncbi.nlm.nih.gov/34264782/</a:t>
            </a:r>
          </a:p>
          <a:p>
            <a:r>
              <a:rPr lang="zh-TW" altLang="en-US" sz="3000" dirty="0"/>
              <a:t>骨折</a:t>
            </a:r>
            <a:endParaRPr lang="en-US" altLang="zh-TW" sz="3000" dirty="0"/>
          </a:p>
          <a:p>
            <a:pPr lvl="1"/>
            <a:r>
              <a:rPr lang="en-US" altLang="zh-TW" sz="2800" dirty="0"/>
              <a:t>https://reurl.cc/ErWQ9m</a:t>
            </a:r>
          </a:p>
          <a:p>
            <a:pPr lvl="1"/>
            <a:r>
              <a:rPr lang="en-US" altLang="zh-TW" sz="2800" dirty="0"/>
              <a:t>https://reurl.cc/GxQN3y</a:t>
            </a:r>
          </a:p>
          <a:p>
            <a:pPr lvl="2"/>
            <a:endParaRPr lang="en-US" altLang="zh-TW" sz="2600" dirty="0"/>
          </a:p>
        </p:txBody>
      </p:sp>
    </p:spTree>
    <p:extLst>
      <p:ext uri="{BB962C8B-B14F-4D97-AF65-F5344CB8AC3E}">
        <p14:creationId xmlns:p14="http://schemas.microsoft.com/office/powerpoint/2010/main" val="277009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02DA51-1DAF-08A7-E37B-383A57949051}"/>
              </a:ext>
            </a:extLst>
          </p:cNvPr>
          <p:cNvSpPr>
            <a:spLocks noGrp="1"/>
          </p:cNvSpPr>
          <p:nvPr>
            <p:ph type="title"/>
          </p:nvPr>
        </p:nvSpPr>
        <p:spPr>
          <a:xfrm>
            <a:off x="1441640" y="2379765"/>
            <a:ext cx="9603275" cy="1049235"/>
          </a:xfrm>
        </p:spPr>
        <p:txBody>
          <a:bodyPr>
            <a:normAutofit/>
          </a:bodyPr>
          <a:lstStyle/>
          <a:p>
            <a:pPr algn="ctr"/>
            <a:r>
              <a:rPr lang="zh-TW" altLang="en-US" sz="6600" dirty="0"/>
              <a:t>感謝收看</a:t>
            </a:r>
          </a:p>
        </p:txBody>
      </p:sp>
    </p:spTree>
    <p:extLst>
      <p:ext uri="{BB962C8B-B14F-4D97-AF65-F5344CB8AC3E}">
        <p14:creationId xmlns:p14="http://schemas.microsoft.com/office/powerpoint/2010/main" val="181450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圖庫">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TM10001114[[fn=圖庫]]</Template>
  <TotalTime>233</TotalTime>
  <Words>382</Words>
  <Application>Microsoft Office PowerPoint</Application>
  <PresentationFormat>寬螢幕</PresentationFormat>
  <Paragraphs>42</Paragraphs>
  <Slides>7</Slides>
  <Notes>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標楷體</vt:lpstr>
      <vt:lpstr>Arial</vt:lpstr>
      <vt:lpstr>Calibri</vt:lpstr>
      <vt:lpstr>Gill Sans MT</vt:lpstr>
      <vt:lpstr>圖庫</vt:lpstr>
      <vt:lpstr>運動受傷後遺症</vt:lpstr>
      <vt:lpstr>大綱</vt:lpstr>
      <vt:lpstr>目的</vt:lpstr>
      <vt:lpstr>常見運動傷害可能的後遺症</vt:lpstr>
      <vt:lpstr>總結</vt:lpstr>
      <vt:lpstr>來源</vt:lpstr>
      <vt:lpstr>感謝收看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運動受傷後遺症</dc:title>
  <dc:creator>林欣諴</dc:creator>
  <cp:lastModifiedBy>林欣諴</cp:lastModifiedBy>
  <cp:revision>5</cp:revision>
  <dcterms:created xsi:type="dcterms:W3CDTF">2022-06-06T14:04:19Z</dcterms:created>
  <dcterms:modified xsi:type="dcterms:W3CDTF">2022-06-07T02:52:12Z</dcterms:modified>
</cp:coreProperties>
</file>