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45" r:id="rId3"/>
    <p:sldId id="347" r:id="rId4"/>
    <p:sldId id="2427" r:id="rId5"/>
    <p:sldId id="348" r:id="rId6"/>
    <p:sldId id="2428" r:id="rId7"/>
    <p:sldId id="293" r:id="rId8"/>
    <p:sldId id="296" r:id="rId9"/>
    <p:sldId id="1414" r:id="rId10"/>
    <p:sldId id="298" r:id="rId11"/>
    <p:sldId id="401" r:id="rId12"/>
    <p:sldId id="307" r:id="rId13"/>
    <p:sldId id="2429" r:id="rId14"/>
    <p:sldId id="2430" r:id="rId15"/>
    <p:sldId id="312" r:id="rId16"/>
    <p:sldId id="313" r:id="rId17"/>
    <p:sldId id="2165" r:id="rId18"/>
    <p:sldId id="2433" r:id="rId19"/>
    <p:sldId id="2434" r:id="rId20"/>
    <p:sldId id="2375" r:id="rId21"/>
    <p:sldId id="2166" r:id="rId22"/>
    <p:sldId id="2167" r:id="rId23"/>
    <p:sldId id="2376" r:id="rId24"/>
    <p:sldId id="2378" r:id="rId25"/>
    <p:sldId id="2377" r:id="rId26"/>
    <p:sldId id="2212" r:id="rId27"/>
    <p:sldId id="227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0D39-5D05-4AC6-9129-4943088B3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15558-A31B-7DCD-BE92-7CA3C2055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E009F-AC5F-B33A-538B-113BD195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F748-D354-41DC-BE34-644C5B3F7BFE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647BB-29DC-C8FE-F1F2-9B9F13E5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428D7-906F-975A-BE32-14C83915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A276-C5DB-4A8C-A51F-D8899C21C8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78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597E-15D6-8F14-AD81-6FE156AF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D3B96-8098-AF02-0424-CD5C01D22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91DE9-1151-C9B7-7BE0-69D98310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F748-D354-41DC-BE34-644C5B3F7BFE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C2052-D477-CB25-4E2A-95C2C9480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0D967-1C54-0F9C-7A32-21BF1EB63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A276-C5DB-4A8C-A51F-D8899C21C8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03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F37F23-095F-8A8B-66AE-9EE724A1A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27AAB-76AF-33B3-794F-DA6EDBC28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2B3D2-0C27-9C05-63F5-BA36B575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F748-D354-41DC-BE34-644C5B3F7BFE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83CA5-5587-1711-A6EE-F54E7A78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7B41F-F719-8C0A-2FCE-3A66C8DD0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A276-C5DB-4A8C-A51F-D8899C21C8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0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2D7F-0539-CF0C-ABA8-3754D1FB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B8005-3E17-D270-D648-E6D135FD6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CFE21-BC72-8593-1309-A8CA028E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F748-D354-41DC-BE34-644C5B3F7BFE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2D3D9-2CB9-05F1-7274-9E8D879E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0424A-BEC9-E84B-BBFE-1A470651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A276-C5DB-4A8C-A51F-D8899C21C8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8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9508-56A2-F8DB-4C08-39EDA84D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58D70-9C6A-0AD8-8BBA-FD87574FE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DD84F-CF94-9E56-BE4C-3CA84AB5F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F748-D354-41DC-BE34-644C5B3F7BFE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E32BA-9A0E-AADB-CF4F-FBBC9E5C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D9B60-356E-2CF5-FF11-356953A9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A276-C5DB-4A8C-A51F-D8899C21C8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83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5E4F-B7E5-D275-4EED-426E743E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2B7F9-7EF0-3FF5-4D84-702674627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DE8B8-4643-9B2E-96DE-7AC56CA10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05741-750A-0C07-6E94-4DF8F300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F748-D354-41DC-BE34-644C5B3F7BFE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A6F38-8DC0-C2AB-E484-E1903704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154FF-AF15-4BC4-CC1E-80F1077A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A276-C5DB-4A8C-A51F-D8899C21C8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83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D4457-1884-9E0E-6BF3-58824821C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FD25D-F3FE-3160-B2A5-463C42BAB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7093C-E784-7B7D-E32F-71C5C4F3E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2D16F4-10EA-784C-F5E5-CB402EA0A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1CD250-BEF8-6205-320B-DE972FC2E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58BB2D-F376-CE94-5209-AF9964E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F748-D354-41DC-BE34-644C5B3F7BFE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2938AF-856D-BB9E-76C7-A5ADCAEAA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F5A8CC-DCC3-38FA-D5C3-746625EE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A276-C5DB-4A8C-A51F-D8899C21C8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60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FBF3-E0B9-CF6B-F617-D70C2A491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327E6-F591-BD1B-6A04-0D2F0CC35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F748-D354-41DC-BE34-644C5B3F7BFE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803B-D7BD-4E97-597D-A3D1430A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57857-8799-3FED-2EC2-84D1E57D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A276-C5DB-4A8C-A51F-D8899C21C8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45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47340B-48CE-2F06-B9BA-A355CCB94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F748-D354-41DC-BE34-644C5B3F7BFE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89C187-473A-4BC9-7333-CA3089290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FC521-F1EA-A3BC-7924-0295E1933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A276-C5DB-4A8C-A51F-D8899C21C8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72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6A4D-BDFB-4BC2-9CDB-0044156F2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96725-6D27-FDE1-6253-C0152214E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8E7FC-CED1-E3BC-248B-4B3AE59BE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AA62B-1681-EF29-0E7D-7FB303534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F748-D354-41DC-BE34-644C5B3F7BFE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BE655-45DE-6CCB-CD93-F63EDD010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33330-8C53-B240-41C9-D072121C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A276-C5DB-4A8C-A51F-D8899C21C8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48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2574-499A-E886-C5E2-7372B1FFA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634783-864E-688D-D29A-4A5067AA4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03E5D-0305-AD11-611B-E466C06EF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3AA18-B81F-78E2-FD9A-2D405B527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F748-D354-41DC-BE34-644C5B3F7BFE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0E5DB-CF33-58EA-3BF1-BBB5EFF70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9FC34-6AA2-20F6-2AA5-78A1F580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A276-C5DB-4A8C-A51F-D8899C21C8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08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BB1F3E-8216-2346-C993-4ED072E8B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4A668-7516-3A78-3C33-A725FEE8E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107DA-17A0-2DA9-33F2-F12014F81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1F748-D354-41DC-BE34-644C5B3F7BFE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3AD4A-5CA1-F659-9967-7B20B4925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BB4A2-70B4-63C0-3BC2-8E524526C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DA276-C5DB-4A8C-A51F-D8899C21C8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7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68A651-715A-0DE6-0E92-65DC9550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Statistics: Basic Concepts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E2FE40-0C8D-C26B-FFB4-6A511B7A2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321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C06B8-1C77-1637-B5D4-AB1D94D59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E1A1E9-5B7E-C2F9-8077-852C2B907B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Mean</a:t>
                </a:r>
                <a:r>
                  <a:rPr lang="en-US" dirty="0"/>
                  <a:t>:</a:t>
                </a:r>
                <a:r>
                  <a:rPr lang="en-US" b="1" dirty="0"/>
                  <a:t> </a:t>
                </a:r>
                <a:r>
                  <a:rPr lang="en-US" dirty="0"/>
                  <a:t>Average</a:t>
                </a:r>
              </a:p>
              <a:p>
                <a:r>
                  <a:rPr lang="en-US" dirty="0"/>
                  <a:t>Sample Marks: 45,56,61,65,68,71,73,79,82,88,91</a:t>
                </a:r>
              </a:p>
              <a:p>
                <a:r>
                  <a:rPr lang="en-US" dirty="0"/>
                  <a:t>Mean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45+56+61+65+68+71+73+79+82+88+91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</m:oMath>
                </a14:m>
                <a:endParaRPr lang="en-IN" dirty="0"/>
              </a:p>
              <a:p>
                <a:r>
                  <a:rPr lang="en-US" dirty="0"/>
                  <a:t>Mean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789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</m:oMath>
                </a14:m>
                <a:endParaRPr lang="en-IN" b="0" dirty="0"/>
              </a:p>
              <a:p>
                <a:r>
                  <a:rPr lang="en-US" dirty="0"/>
                  <a:t>Mean ≈ 71.727</a:t>
                </a:r>
              </a:p>
              <a:p>
                <a:r>
                  <a:rPr lang="en-US" dirty="0"/>
                  <a:t>In statistical terms: </a:t>
                </a:r>
                <a:r>
                  <a:rPr lang="el-GR" b="1" dirty="0"/>
                  <a:t>μ</a:t>
                </a:r>
                <a:r>
                  <a:rPr lang="en-US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/>
                                <m:aln/>
                              </m:rP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endParaRPr lang="en-IN" b="1" dirty="0"/>
              </a:p>
              <a:p>
                <a:r>
                  <a:rPr lang="en-IN" dirty="0"/>
                  <a:t>Extreme values (</a:t>
                </a:r>
                <a:r>
                  <a:rPr lang="en-IN" b="1" dirty="0"/>
                  <a:t>outliers</a:t>
                </a:r>
                <a:r>
                  <a:rPr lang="en-IN" dirty="0"/>
                  <a:t>) can impact mean</a:t>
                </a:r>
                <a:endParaRPr lang="en-IN" b="1" dirty="0"/>
              </a:p>
              <a:p>
                <a:pPr lvl="1"/>
                <a:r>
                  <a:rPr lang="en-US" dirty="0"/>
                  <a:t>Test scores: 70, 80, 90, 85, and 75 … Mean: 80</a:t>
                </a:r>
                <a:endParaRPr lang="en-IN" dirty="0"/>
              </a:p>
              <a:p>
                <a:pPr lvl="1"/>
                <a:r>
                  <a:rPr lang="en-IN" dirty="0"/>
                  <a:t>Test scores: </a:t>
                </a:r>
                <a:r>
                  <a:rPr lang="en-US" dirty="0"/>
                  <a:t>70, 80, 90, 85, 75, and </a:t>
                </a:r>
                <a:r>
                  <a:rPr lang="en-US" dirty="0">
                    <a:solidFill>
                      <a:srgbClr val="FF0000"/>
                    </a:solidFill>
                  </a:rPr>
                  <a:t>2 </a:t>
                </a:r>
                <a:r>
                  <a:rPr lang="en-US" dirty="0"/>
                  <a:t>… </a:t>
                </a:r>
                <a:r>
                  <a:rPr lang="en-IN" dirty="0"/>
                  <a:t>Mean: 66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E1A1E9-5B7E-C2F9-8077-852C2B907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648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4D39-4086-F1B4-F3D5-F20789D2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Median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E3C34A-8073-9B8E-0D1E-C803A931DF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Median</a:t>
                </a:r>
                <a:r>
                  <a:rPr lang="en-US" dirty="0"/>
                  <a:t>: The </a:t>
                </a:r>
                <a:r>
                  <a:rPr lang="en-US" i="1" dirty="0"/>
                  <a:t>middle </a:t>
                </a:r>
                <a:r>
                  <a:rPr lang="en-US" dirty="0"/>
                  <a:t>value when values are in ascending/descending order</a:t>
                </a:r>
              </a:p>
              <a:p>
                <a:r>
                  <a:rPr lang="en-US" dirty="0"/>
                  <a:t>Divides the dataset into two equal halves</a:t>
                </a:r>
              </a:p>
              <a:p>
                <a:pPr lvl="1"/>
                <a:r>
                  <a:rPr lang="en-US" dirty="0"/>
                  <a:t>Odd number of values in the dataset: Median is the middle value</a:t>
                </a:r>
              </a:p>
              <a:p>
                <a:pPr lvl="1"/>
                <a:r>
                  <a:rPr lang="en-US" dirty="0"/>
                  <a:t>Even number of values in the dataset: Median is the average of the two middle values</a:t>
                </a:r>
              </a:p>
              <a:p>
                <a:r>
                  <a:rPr lang="en-US" dirty="0"/>
                  <a:t>Scores: 62, 78, 84, </a:t>
                </a:r>
                <a:r>
                  <a:rPr lang="en-US" dirty="0">
                    <a:solidFill>
                      <a:srgbClr val="FF0000"/>
                    </a:solidFill>
                  </a:rPr>
                  <a:t>89</a:t>
                </a:r>
                <a:r>
                  <a:rPr lang="en-US" dirty="0"/>
                  <a:t>, 91, 95, 97 ---&gt; Median = 89</a:t>
                </a:r>
              </a:p>
              <a:p>
                <a:r>
                  <a:rPr lang="en-US" dirty="0"/>
                  <a:t>Scores: 62, 78, </a:t>
                </a:r>
                <a:r>
                  <a:rPr lang="en-US" dirty="0">
                    <a:solidFill>
                      <a:srgbClr val="FF0000"/>
                    </a:solidFill>
                  </a:rPr>
                  <a:t>84</a:t>
                </a:r>
                <a:r>
                  <a:rPr lang="en-US" dirty="0"/>
                  <a:t>,</a:t>
                </a:r>
                <a:r>
                  <a:rPr lang="en-US" dirty="0">
                    <a:solidFill>
                      <a:srgbClr val="FF0000"/>
                    </a:solidFill>
                  </a:rPr>
                  <a:t> 89</a:t>
                </a:r>
                <a:r>
                  <a:rPr lang="en-US" dirty="0"/>
                  <a:t>, 91, 95 ---&gt; Median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84+89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86.5</a:t>
                </a:r>
              </a:p>
              <a:p>
                <a:r>
                  <a:rPr lang="en-US" dirty="0"/>
                  <a:t>Outliers do not impact median as much as they impact mean</a:t>
                </a:r>
              </a:p>
              <a:p>
                <a:pPr lvl="1"/>
                <a:r>
                  <a:rPr lang="en-US" dirty="0"/>
                  <a:t>Mean of 56, 78, 45, 49, 55, 62 = 57.5</a:t>
                </a:r>
              </a:p>
              <a:p>
                <a:pPr lvl="1"/>
                <a:r>
                  <a:rPr lang="en-US" dirty="0"/>
                  <a:t>Mean of 56, </a:t>
                </a:r>
                <a:r>
                  <a:rPr lang="en-US" dirty="0">
                    <a:solidFill>
                      <a:srgbClr val="FF0000"/>
                    </a:solidFill>
                  </a:rPr>
                  <a:t>180</a:t>
                </a:r>
                <a:r>
                  <a:rPr lang="en-US" dirty="0"/>
                  <a:t>, 45, 49, 55, 62 = 74.5</a:t>
                </a:r>
              </a:p>
              <a:p>
                <a:pPr lvl="1"/>
                <a:r>
                  <a:rPr lang="en-US" dirty="0"/>
                  <a:t>Corresponding medians = 55.5 and again = 55.5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E3C34A-8073-9B8E-0D1E-C803A931DF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5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419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FEA2-CB57-E749-B4AE-6A5D0E54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C833D-4FA0-3F74-87BD-0BD4C381D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575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Mode</a:t>
            </a:r>
            <a:r>
              <a:rPr lang="en-US" dirty="0"/>
              <a:t>: The value that occurs most frequently in a dataset</a:t>
            </a:r>
          </a:p>
          <a:p>
            <a:r>
              <a:rPr lang="en-US" dirty="0"/>
              <a:t>Data: 62, 78, 84, 89, 91, 95, 97, 89, 91, 89</a:t>
            </a:r>
          </a:p>
          <a:p>
            <a:r>
              <a:rPr lang="en-US" dirty="0"/>
              <a:t>Frequency: 62: 1, 78: 1, 84: 1, </a:t>
            </a:r>
            <a:r>
              <a:rPr lang="en-US" dirty="0">
                <a:solidFill>
                  <a:srgbClr val="FF0000"/>
                </a:solidFill>
              </a:rPr>
              <a:t>89: 3</a:t>
            </a:r>
            <a:r>
              <a:rPr lang="en-US" dirty="0"/>
              <a:t>, 91: 2, 95: 1, 97: 1</a:t>
            </a:r>
          </a:p>
          <a:p>
            <a:r>
              <a:rPr lang="en-US" dirty="0"/>
              <a:t>Mode  = 89</a:t>
            </a:r>
          </a:p>
          <a:p>
            <a:r>
              <a:rPr lang="en-US" dirty="0"/>
              <a:t>What if there are multiple values with the same highest frequency?: </a:t>
            </a:r>
            <a:r>
              <a:rPr lang="en-US" b="1" dirty="0"/>
              <a:t>Multimodal </a:t>
            </a:r>
            <a:r>
              <a:rPr lang="en-US" dirty="0"/>
              <a:t>data</a:t>
            </a:r>
          </a:p>
          <a:p>
            <a:pPr lvl="1"/>
            <a:r>
              <a:rPr lang="en-US" dirty="0"/>
              <a:t>If we have two modes: </a:t>
            </a:r>
            <a:r>
              <a:rPr lang="en-US" b="1" dirty="0"/>
              <a:t>bi-modal</a:t>
            </a:r>
          </a:p>
          <a:p>
            <a:pPr lvl="1"/>
            <a:r>
              <a:rPr lang="en-US" dirty="0"/>
              <a:t>If we have three modes: </a:t>
            </a:r>
            <a:r>
              <a:rPr lang="en-US" b="1" dirty="0"/>
              <a:t>tri-modal</a:t>
            </a:r>
          </a:p>
          <a:p>
            <a:r>
              <a:rPr lang="en-US" dirty="0"/>
              <a:t>Not used much in practice</a:t>
            </a:r>
          </a:p>
        </p:txBody>
      </p:sp>
    </p:spTree>
    <p:extLst>
      <p:ext uri="{BB962C8B-B14F-4D97-AF65-F5344CB8AC3E}">
        <p14:creationId xmlns:p14="http://schemas.microsoft.com/office/powerpoint/2010/main" val="1283904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F290-AD4E-A7F4-E151-7F917D62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A693D-A988-6A2B-C74D-5C014F4BC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Feature engineering</a:t>
            </a:r>
            <a:r>
              <a:rPr lang="en-IN" dirty="0"/>
              <a:t>: Transform raw data into meaningful </a:t>
            </a:r>
            <a:r>
              <a:rPr lang="en-IN" b="1" dirty="0"/>
              <a:t>features</a:t>
            </a:r>
          </a:p>
          <a:p>
            <a:r>
              <a:rPr lang="en-IN" dirty="0"/>
              <a:t>Why? Improve the performance of the machine learning models</a:t>
            </a:r>
          </a:p>
          <a:p>
            <a:r>
              <a:rPr lang="en-IN" dirty="0"/>
              <a:t>How?</a:t>
            </a:r>
          </a:p>
          <a:p>
            <a:pPr lvl="1"/>
            <a:r>
              <a:rPr lang="en-IN" dirty="0"/>
              <a:t>Create new columns (From Date of purchase, create weekday/weekend)</a:t>
            </a:r>
          </a:p>
          <a:p>
            <a:pPr lvl="1"/>
            <a:r>
              <a:rPr lang="en-IN" dirty="0"/>
              <a:t>Scale features (Bring features on the same scale, e.g. age and income)</a:t>
            </a:r>
          </a:p>
          <a:p>
            <a:pPr lvl="1"/>
            <a:r>
              <a:rPr lang="en-IN" dirty="0"/>
              <a:t>Encode categorical features (Gender: Convert F = 0, M = 1), since ML models work with numeric data</a:t>
            </a:r>
          </a:p>
          <a:p>
            <a:pPr lvl="1"/>
            <a:r>
              <a:rPr lang="en-IN" dirty="0"/>
              <a:t>Handle missing data (Drop, Indicate using a </a:t>
            </a:r>
            <a:r>
              <a:rPr lang="en-IN" i="1" dirty="0"/>
              <a:t>Missing</a:t>
            </a:r>
            <a:r>
              <a:rPr lang="en-IN" dirty="0"/>
              <a:t> flag, or </a:t>
            </a:r>
            <a:r>
              <a:rPr lang="en-IN" b="1" dirty="0"/>
              <a:t>Impute </a:t>
            </a:r>
            <a:r>
              <a:rPr lang="en-IN" dirty="0"/>
              <a:t>with mean/mode/median)</a:t>
            </a:r>
          </a:p>
          <a:p>
            <a:pPr lvl="1"/>
            <a:r>
              <a:rPr lang="en-IN" dirty="0"/>
              <a:t>Feature selection (Keep only the most relevant features)</a:t>
            </a:r>
          </a:p>
          <a:p>
            <a:pPr lvl="1"/>
            <a:r>
              <a:rPr lang="en-IN" dirty="0"/>
              <a:t>Feature interaction (From </a:t>
            </a:r>
            <a:r>
              <a:rPr lang="en-IN" i="1" dirty="0"/>
              <a:t>unit price</a:t>
            </a:r>
            <a:r>
              <a:rPr lang="en-IN" dirty="0"/>
              <a:t> and </a:t>
            </a:r>
            <a:r>
              <a:rPr lang="en-IN" i="1" dirty="0"/>
              <a:t>quantity</a:t>
            </a:r>
            <a:r>
              <a:rPr lang="en-IN" dirty="0"/>
              <a:t>, create </a:t>
            </a:r>
            <a:r>
              <a:rPr lang="en-IN" i="1" dirty="0"/>
              <a:t>bill amount</a:t>
            </a:r>
            <a:r>
              <a:rPr lang="en-IN" dirty="0"/>
              <a:t>)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6306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4449B-1786-C149-E574-7976DD4E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Engineering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84DB6-F547-B862-9B93-28954C304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Consider some sample data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How to handle missing data?</a:t>
            </a:r>
          </a:p>
          <a:p>
            <a:pPr lvl="1"/>
            <a:r>
              <a:rPr lang="en-IN" dirty="0"/>
              <a:t>Plot all age values on a graph and see if you see symmetry</a:t>
            </a:r>
          </a:p>
          <a:p>
            <a:pPr lvl="1"/>
            <a:r>
              <a:rPr lang="en-IN" dirty="0"/>
              <a:t>If yes, impute missing values with mean, else with median: Repeat for others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357E5D-EAFF-B976-99C8-5DDAF5B8C6AC}"/>
              </a:ext>
            </a:extLst>
          </p:cNvPr>
          <p:cNvGraphicFramePr>
            <a:graphicFrameLocks noGrp="1"/>
          </p:cNvGraphicFramePr>
          <p:nvPr/>
        </p:nvGraphicFramePr>
        <p:xfrm>
          <a:off x="1618114" y="2467451"/>
          <a:ext cx="677333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033775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951401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1570445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651605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5022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Salary 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89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12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BTech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109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15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649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BTech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369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546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41FFB-C07F-E1F8-E407-295971A0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Measures of 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2BED6-2A74-606B-93D8-E7B8013CA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Spread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How and by how much, our data set is </a:t>
            </a:r>
            <a:r>
              <a:rPr lang="en-US" i="1" dirty="0"/>
              <a:t>spread out </a:t>
            </a:r>
            <a:r>
              <a:rPr lang="en-US" dirty="0"/>
              <a:t>around its center?</a:t>
            </a:r>
          </a:p>
          <a:p>
            <a:r>
              <a:rPr lang="en-US" dirty="0"/>
              <a:t>Called </a:t>
            </a:r>
            <a:r>
              <a:rPr lang="en-US" b="1" dirty="0"/>
              <a:t>Measures of Dispersion </a:t>
            </a:r>
            <a:r>
              <a:rPr lang="en-US" dirty="0"/>
              <a:t>or </a:t>
            </a:r>
            <a:r>
              <a:rPr lang="en-US" b="1" dirty="0"/>
              <a:t>Scatter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AF1C6-1035-4EE0-B9A2-3E8D2E218196}"/>
              </a:ext>
            </a:extLst>
          </p:cNvPr>
          <p:cNvSpPr txBox="1"/>
          <p:nvPr/>
        </p:nvSpPr>
        <p:spPr>
          <a:xfrm>
            <a:off x="4369870" y="3429000"/>
            <a:ext cx="289720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Measures of Dispersion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B00C9-2B6E-654C-B9D2-DB484F048FE0}"/>
              </a:ext>
            </a:extLst>
          </p:cNvPr>
          <p:cNvSpPr txBox="1"/>
          <p:nvPr/>
        </p:nvSpPr>
        <p:spPr>
          <a:xfrm>
            <a:off x="2192956" y="4437406"/>
            <a:ext cx="185928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6A09E1-CB2C-4A74-8D50-C52ACC53A7E3}"/>
              </a:ext>
            </a:extLst>
          </p:cNvPr>
          <p:cNvSpPr txBox="1"/>
          <p:nvPr/>
        </p:nvSpPr>
        <p:spPr>
          <a:xfrm>
            <a:off x="4888832" y="4427320"/>
            <a:ext cx="185928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Variance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D11ED-6F53-6BBF-F0BF-B0A341AC576E}"/>
              </a:ext>
            </a:extLst>
          </p:cNvPr>
          <p:cNvSpPr txBox="1"/>
          <p:nvPr/>
        </p:nvSpPr>
        <p:spPr>
          <a:xfrm>
            <a:off x="7372952" y="4427320"/>
            <a:ext cx="211194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Standard Deviation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B2598E-9F5C-3800-3641-D7558C676B6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818472" y="3798332"/>
            <a:ext cx="0" cy="6289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06A5B7-B5D3-14F1-D1D9-4A0444863262}"/>
              </a:ext>
            </a:extLst>
          </p:cNvPr>
          <p:cNvCxnSpPr/>
          <p:nvPr/>
        </p:nvCxnSpPr>
        <p:spPr>
          <a:xfrm>
            <a:off x="3122596" y="4064268"/>
            <a:ext cx="5432657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A5B007-F099-023A-AB0B-B21BA8DB90A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122596" y="4064268"/>
            <a:ext cx="0" cy="37313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DF04E6-FBF4-2D33-1DF5-635B8159ECC1}"/>
              </a:ext>
            </a:extLst>
          </p:cNvPr>
          <p:cNvCxnSpPr>
            <a:cxnSpLocks/>
          </p:cNvCxnSpPr>
          <p:nvPr/>
        </p:nvCxnSpPr>
        <p:spPr>
          <a:xfrm>
            <a:off x="8555253" y="4054182"/>
            <a:ext cx="0" cy="37313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061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4C4E-1715-3ED5-963E-C02ADE29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36632-11B5-3914-2E70-09CA54973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Range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Difference between the maximum value and the minimum value in the data set </a:t>
            </a:r>
          </a:p>
          <a:p>
            <a:r>
              <a:rPr lang="en-US" dirty="0"/>
              <a:t>Affected by outliers</a:t>
            </a:r>
          </a:p>
          <a:p>
            <a:endParaRPr lang="en-US" dirty="0"/>
          </a:p>
          <a:p>
            <a:r>
              <a:rPr lang="en-US" dirty="0"/>
              <a:t>Example: 8, 11, 5, 9, 7, 6, 2500</a:t>
            </a:r>
          </a:p>
          <a:p>
            <a:r>
              <a:rPr lang="en-US" dirty="0"/>
              <a:t>Range = Max – Min = 2500 – 5 = 2495, which is quite meaningless</a:t>
            </a:r>
          </a:p>
          <a:p>
            <a:r>
              <a:rPr lang="en-US" dirty="0"/>
              <a:t>Solution: </a:t>
            </a:r>
            <a:r>
              <a:rPr lang="en-US" b="1" dirty="0"/>
              <a:t>Inter Quartile Range (IQR)</a:t>
            </a:r>
          </a:p>
          <a:p>
            <a:r>
              <a:rPr lang="en-US" dirty="0"/>
              <a:t>But first, we need to understand </a:t>
            </a:r>
            <a:r>
              <a:rPr lang="en-US" b="1" dirty="0"/>
              <a:t>percentile </a:t>
            </a:r>
            <a:r>
              <a:rPr lang="en-US" dirty="0"/>
              <a:t>and </a:t>
            </a:r>
            <a:r>
              <a:rPr lang="en-US" b="1" dirty="0"/>
              <a:t>quartile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AC8DCA6-7D84-4559-8CE6-35FACC048477}"/>
              </a:ext>
            </a:extLst>
          </p:cNvPr>
          <p:cNvSpPr/>
          <p:nvPr/>
        </p:nvSpPr>
        <p:spPr>
          <a:xfrm rot="5400000">
            <a:off x="7087802" y="629251"/>
            <a:ext cx="777240" cy="4374682"/>
          </a:xfrm>
          <a:prstGeom prst="leftBrac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05E1CF-D16D-A907-0B9D-6C31446332A0}"/>
              </a:ext>
            </a:extLst>
          </p:cNvPr>
          <p:cNvSpPr txBox="1"/>
          <p:nvPr/>
        </p:nvSpPr>
        <p:spPr>
          <a:xfrm>
            <a:off x="4653280" y="3281680"/>
            <a:ext cx="114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Minimum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ADEE2A-AE1A-CFFD-E56F-48F4D530BB6E}"/>
              </a:ext>
            </a:extLst>
          </p:cNvPr>
          <p:cNvSpPr txBox="1"/>
          <p:nvPr/>
        </p:nvSpPr>
        <p:spPr>
          <a:xfrm>
            <a:off x="9042400" y="3281680"/>
            <a:ext cx="114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Maximum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455F7-ABD0-D945-8E94-8DF2F6E639EC}"/>
              </a:ext>
            </a:extLst>
          </p:cNvPr>
          <p:cNvSpPr txBox="1"/>
          <p:nvPr/>
        </p:nvSpPr>
        <p:spPr>
          <a:xfrm>
            <a:off x="6902382" y="2912348"/>
            <a:ext cx="114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Range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32F872-E5C2-CF96-B50D-CF489617B3B3}"/>
              </a:ext>
            </a:extLst>
          </p:cNvPr>
          <p:cNvCxnSpPr/>
          <p:nvPr/>
        </p:nvCxnSpPr>
        <p:spPr>
          <a:xfrm flipH="1">
            <a:off x="5419023" y="3097014"/>
            <a:ext cx="1645920" cy="0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664D0D-D1C3-2971-EB8F-ED2D4D3740DF}"/>
              </a:ext>
            </a:extLst>
          </p:cNvPr>
          <p:cNvCxnSpPr/>
          <p:nvPr/>
        </p:nvCxnSpPr>
        <p:spPr>
          <a:xfrm flipH="1">
            <a:off x="7877743" y="3097014"/>
            <a:ext cx="1645920" cy="0"/>
          </a:xfrm>
          <a:prstGeom prst="straightConnector1">
            <a:avLst/>
          </a:prstGeom>
          <a:ln w="22225">
            <a:solidFill>
              <a:srgbClr val="00206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362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822C-A0D0-16FE-AEE4-3176009E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Percentile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7FD84-2C44-7024-19BF-5693F510C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Percentile</a:t>
            </a:r>
            <a:r>
              <a:rPr lang="en-IN" dirty="0"/>
              <a:t> (Relative): ≠ Percentage (Absolute)</a:t>
            </a:r>
          </a:p>
          <a:p>
            <a:r>
              <a:rPr lang="en-IN" dirty="0"/>
              <a:t>Percentile: A value below which certain percentage of observations lie</a:t>
            </a:r>
          </a:p>
          <a:p>
            <a:r>
              <a:rPr lang="en-IN" dirty="0"/>
              <a:t>Slices percentage data into two parts: Below a certain cut off, Above the same cut off</a:t>
            </a:r>
          </a:p>
          <a:p>
            <a:r>
              <a:rPr lang="en-IN" dirty="0"/>
              <a:t>k</a:t>
            </a:r>
            <a:r>
              <a:rPr lang="en-IN" baseline="30000" dirty="0"/>
              <a:t>th</a:t>
            </a:r>
            <a:r>
              <a:rPr lang="en-IN" dirty="0"/>
              <a:t> percentile = k% data is below it, and rest is above it</a:t>
            </a:r>
          </a:p>
          <a:p>
            <a:r>
              <a:rPr lang="en-IN" dirty="0"/>
              <a:t>Examples: </a:t>
            </a:r>
          </a:p>
          <a:p>
            <a:pPr lvl="1"/>
            <a:r>
              <a:rPr lang="en-IN" dirty="0"/>
              <a:t>If you are in the 90</a:t>
            </a:r>
            <a:r>
              <a:rPr lang="en-IN" baseline="30000" dirty="0"/>
              <a:t>th</a:t>
            </a:r>
            <a:r>
              <a:rPr lang="en-IN" dirty="0"/>
              <a:t> percentile in an examination, 90% students are below you and 10% students are above you</a:t>
            </a:r>
          </a:p>
          <a:p>
            <a:pPr lvl="1"/>
            <a:r>
              <a:rPr lang="en-IN" dirty="0"/>
              <a:t>If a patient’s blood pressure is in the 60</a:t>
            </a:r>
            <a:r>
              <a:rPr lang="en-IN" baseline="30000" dirty="0"/>
              <a:t>th</a:t>
            </a:r>
            <a:r>
              <a:rPr lang="en-IN" dirty="0"/>
              <a:t> percentile, 60% patients have a blood pressure less than this patient, and 40% patients have higher blood pressure than this patient</a:t>
            </a:r>
          </a:p>
          <a:p>
            <a:r>
              <a:rPr lang="en-IN" dirty="0"/>
              <a:t>Median = 50</a:t>
            </a:r>
            <a:r>
              <a:rPr lang="en-IN" baseline="30000" dirty="0"/>
              <a:t>th</a:t>
            </a:r>
            <a:r>
              <a:rPr lang="en-IN" dirty="0"/>
              <a:t> percentile</a:t>
            </a:r>
          </a:p>
        </p:txBody>
      </p:sp>
    </p:spTree>
    <p:extLst>
      <p:ext uri="{BB962C8B-B14F-4D97-AF65-F5344CB8AC3E}">
        <p14:creationId xmlns:p14="http://schemas.microsoft.com/office/powerpoint/2010/main" val="265640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822C-A0D0-16FE-AEE4-3176009E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Percentile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A7FD84-2C44-7024-19BF-5693F510C2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IN" dirty="0"/>
                  <a:t>Sorted Marks of 20 students: 65,72,78,80,81,83,85,87,88,90,91,92,93,94,95,96,97,98,99,100</a:t>
                </a:r>
                <a:endParaRPr lang="en-IN" sz="2400" dirty="0"/>
              </a:p>
              <a:p>
                <a:r>
                  <a:rPr lang="en-IN" sz="2400" dirty="0"/>
                  <a:t>10</a:t>
                </a:r>
                <a:r>
                  <a:rPr lang="en-IN" sz="2400" baseline="30000" dirty="0"/>
                  <a:t>th</a:t>
                </a:r>
                <a:r>
                  <a:rPr lang="en-IN" sz="2400" dirty="0"/>
                  <a:t> percentile position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𝐷𝑒𝑠𝑖𝑟𝑒𝑑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𝑝𝑒𝑟𝑐𝑒𝑛𝑡𝑖𝑙𝑒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IN" sz="24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sz="24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𝑜𝑏𝑠𝑒𝑟𝑣𝑎𝑡𝑖𝑜𝑛𝑠</m:t>
                    </m:r>
                    <m:r>
                      <a:rPr lang="en-IN" sz="24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IN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21=2.10</m:t>
                    </m:r>
                  </m:oMath>
                </a14:m>
                <a:endParaRPr lang="en-IN" sz="2400" b="0" dirty="0"/>
              </a:p>
              <a:p>
                <a:r>
                  <a:rPr lang="en-IN" dirty="0"/>
                  <a:t>Marks at 10</a:t>
                </a:r>
                <a:r>
                  <a:rPr lang="en-IN" baseline="30000" dirty="0"/>
                  <a:t>th</a:t>
                </a:r>
                <a:r>
                  <a:rPr lang="en-IN" dirty="0"/>
                  <a:t> percentile = Marks at the second position ~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72 +78</m:t>
                            </m:r>
                          </m:e>
                        </m:d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= 75</a:t>
                </a:r>
              </a:p>
              <a:p>
                <a:r>
                  <a:rPr lang="en-IN" dirty="0"/>
                  <a:t>Interpretation: 10% students lie below 72 marks, 90% are above 72 marks</a:t>
                </a:r>
              </a:p>
              <a:p>
                <a:endParaRPr lang="en-IN" dirty="0"/>
              </a:p>
              <a:p>
                <a:r>
                  <a:rPr lang="en-IN" sz="2400" dirty="0"/>
                  <a:t>90</a:t>
                </a:r>
                <a:r>
                  <a:rPr lang="en-IN" sz="2400" baseline="30000" dirty="0"/>
                  <a:t>th</a:t>
                </a:r>
                <a:r>
                  <a:rPr lang="en-IN" sz="2400" dirty="0"/>
                  <a:t> percentile position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𝐷𝑒𝑠𝑖𝑟𝑒𝑑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𝑝𝑒𝑟𝑐𝑒𝑛𝑡𝑖𝑙𝑒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𝑜𝑏𝑠𝑒𝑟𝑣𝑎𝑡𝑖𝑜𝑛𝑠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+1 = </m:t>
                    </m:r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90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21=18.9 ~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98+99</m:t>
                            </m:r>
                          </m:e>
                        </m:d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2400" b="0" dirty="0"/>
                  <a:t> = 98.5</a:t>
                </a:r>
              </a:p>
              <a:p>
                <a:r>
                  <a:rPr lang="en-IN" dirty="0"/>
                  <a:t>Marks at 90</a:t>
                </a:r>
                <a:r>
                  <a:rPr lang="en-IN" baseline="30000" dirty="0"/>
                  <a:t>th</a:t>
                </a:r>
                <a:r>
                  <a:rPr lang="en-IN" dirty="0"/>
                  <a:t> percentile = Marks at the 18</a:t>
                </a:r>
                <a:r>
                  <a:rPr lang="en-IN" baseline="30000" dirty="0"/>
                  <a:t>th</a:t>
                </a:r>
                <a:r>
                  <a:rPr lang="en-IN" dirty="0"/>
                  <a:t> position = 98</a:t>
                </a:r>
              </a:p>
              <a:p>
                <a:r>
                  <a:rPr lang="en-IN" dirty="0"/>
                  <a:t>Interpretation: 90% students lie below 98 marks, 10% are above 98 marks</a:t>
                </a: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A7FD84-2C44-7024-19BF-5693F510C2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661" b="-8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7EAACFB-DAD7-E9C0-1575-33EB8C5FD820}"/>
              </a:ext>
            </a:extLst>
          </p:cNvPr>
          <p:cNvSpPr txBox="1"/>
          <p:nvPr/>
        </p:nvSpPr>
        <p:spPr>
          <a:xfrm>
            <a:off x="6525928" y="519764"/>
            <a:ext cx="5361272" cy="92333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In some references, we might see </a:t>
            </a:r>
            <a:r>
              <a:rPr lang="en-IN" i="1" dirty="0">
                <a:solidFill>
                  <a:schemeClr val="bg1"/>
                </a:solidFill>
              </a:rPr>
              <a:t>Number of observations</a:t>
            </a:r>
            <a:r>
              <a:rPr lang="en-IN" dirty="0">
                <a:solidFill>
                  <a:schemeClr val="bg1"/>
                </a:solidFill>
              </a:rPr>
              <a:t>, rather than </a:t>
            </a:r>
            <a:r>
              <a:rPr lang="en-IN" i="1" dirty="0">
                <a:solidFill>
                  <a:srgbClr val="FFFF00"/>
                </a:solidFill>
              </a:rPr>
              <a:t>Number of observations + 1</a:t>
            </a:r>
            <a:r>
              <a:rPr lang="en-IN" dirty="0">
                <a:solidFill>
                  <a:schemeClr val="bg1"/>
                </a:solidFill>
              </a:rPr>
              <a:t> … Generally does not make a big difference</a:t>
            </a:r>
          </a:p>
        </p:txBody>
      </p:sp>
    </p:spTree>
    <p:extLst>
      <p:ext uri="{BB962C8B-B14F-4D97-AF65-F5344CB8AC3E}">
        <p14:creationId xmlns:p14="http://schemas.microsoft.com/office/powerpoint/2010/main" val="1413745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822C-A0D0-16FE-AEE4-3176009E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Percentile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A7FD84-2C44-7024-19BF-5693F510C2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N" dirty="0"/>
                  <a:t>Sorted Marks of 20 students: 65,72,78,80,81,83,85,87,88,90,91,92,93,94,95,96,97,98,99,100</a:t>
                </a:r>
                <a:endParaRPr lang="en-IN" sz="2400" dirty="0"/>
              </a:p>
              <a:p>
                <a:endParaRPr lang="en-IN" sz="2400" dirty="0"/>
              </a:p>
              <a:p>
                <a:r>
                  <a:rPr lang="en-IN" sz="2400" dirty="0"/>
                  <a:t>Another type of question: At what percentile are 85 marks in the above list?</a:t>
                </a:r>
                <a:endParaRPr lang="en-IN" dirty="0"/>
              </a:p>
              <a:p>
                <a:r>
                  <a:rPr lang="en-IN" sz="2400" dirty="0"/>
                  <a:t>Percentile for 85 marks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𝑜𝑏𝑠𝑒𝑟𝑣𝑎𝑡𝑖𝑜𝑛𝑠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𝑏𝑒𝑙𝑜𝑤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𝑔𝑖𝑣𝑒𝑛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𝑜𝑏𝑠𝑒𝑟𝑣𝑎𝑡𝑖𝑜𝑛𝑠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100=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100</m:t>
                    </m:r>
                  </m:oMath>
                </a14:m>
                <a:r>
                  <a:rPr lang="en-IN" sz="2400" b="0" dirty="0"/>
                  <a:t> = 30</a:t>
                </a:r>
              </a:p>
              <a:p>
                <a:r>
                  <a:rPr lang="en-IN" dirty="0"/>
                  <a:t>85 marks are at the 30</a:t>
                </a:r>
                <a:r>
                  <a:rPr lang="en-IN" baseline="30000" dirty="0"/>
                  <a:t>th</a:t>
                </a:r>
                <a:r>
                  <a:rPr lang="en-IN" dirty="0"/>
                  <a:t> percentile</a:t>
                </a:r>
              </a:p>
              <a:p>
                <a:r>
                  <a:rPr lang="en-IN" dirty="0"/>
                  <a:t>Interpretation: 30% students lie below 85 marks, 70% are above 85 marks</a:t>
                </a:r>
              </a:p>
              <a:p>
                <a:r>
                  <a:rPr lang="en-IN" dirty="0"/>
                  <a:t>Note: Here we use </a:t>
                </a:r>
                <a:r>
                  <a:rPr lang="en-IN" i="1" dirty="0"/>
                  <a:t>Number of observations</a:t>
                </a:r>
                <a:r>
                  <a:rPr lang="en-IN" dirty="0"/>
                  <a:t>, and not </a:t>
                </a:r>
                <a:r>
                  <a:rPr lang="en-IN" i="1" dirty="0"/>
                  <a:t>Number of observations + 1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A7FD84-2C44-7024-19BF-5693F510C2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2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58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B41477-A8AE-55D6-2AD5-EC5F99F5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Individuals and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16CB09-1637-CA5D-3DE7-F5D4D0F69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Individual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Item in a data set</a:t>
            </a:r>
          </a:p>
          <a:p>
            <a:r>
              <a:rPr lang="en-US" b="1" dirty="0"/>
              <a:t>Variable</a:t>
            </a:r>
            <a:r>
              <a:rPr lang="en-US" dirty="0"/>
              <a:t>: Property of an individual</a:t>
            </a:r>
          </a:p>
          <a:p>
            <a:r>
              <a:rPr lang="en-US" b="1" dirty="0"/>
              <a:t>Independent variable (Feature)</a:t>
            </a:r>
            <a:r>
              <a:rPr lang="en-US" dirty="0"/>
              <a:t>: Used to predict something</a:t>
            </a:r>
          </a:p>
          <a:p>
            <a:r>
              <a:rPr lang="en-US" b="1" dirty="0"/>
              <a:t>Dependent variable</a:t>
            </a:r>
            <a:r>
              <a:rPr lang="en-US" dirty="0"/>
              <a:t>: The predicted value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4B6A276-3EEA-B155-E21E-E36A127EB9E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001294"/>
          <a:ext cx="598584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281">
                  <a:extLst>
                    <a:ext uri="{9D8B030D-6E8A-4147-A177-3AD203B41FA5}">
                      <a16:colId xmlns:a16="http://schemas.microsoft.com/office/drawing/2014/main" val="1268976198"/>
                    </a:ext>
                  </a:extLst>
                </a:gridCol>
                <a:gridCol w="2181281">
                  <a:extLst>
                    <a:ext uri="{9D8B030D-6E8A-4147-A177-3AD203B41FA5}">
                      <a16:colId xmlns:a16="http://schemas.microsoft.com/office/drawing/2014/main" val="3941177383"/>
                    </a:ext>
                  </a:extLst>
                </a:gridCol>
                <a:gridCol w="1809281">
                  <a:extLst>
                    <a:ext uri="{9D8B030D-6E8A-4147-A177-3AD203B41FA5}">
                      <a16:colId xmlns:a16="http://schemas.microsoft.com/office/drawing/2014/main" val="294327327"/>
                    </a:ext>
                  </a:extLst>
                </a:gridCol>
              </a:tblGrid>
              <a:tr h="214798">
                <a:tc>
                  <a:txBody>
                    <a:bodyPr/>
                    <a:lstStyle/>
                    <a:p>
                      <a:r>
                        <a:rPr lang="en-IN" sz="240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Hours of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576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481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17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Charlie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317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17986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182FD9E-4D57-05BC-8E08-C9A20A8871A7}"/>
              </a:ext>
            </a:extLst>
          </p:cNvPr>
          <p:cNvSpPr txBox="1"/>
          <p:nvPr/>
        </p:nvSpPr>
        <p:spPr>
          <a:xfrm>
            <a:off x="7053177" y="4617311"/>
            <a:ext cx="5055403" cy="132343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Person: Individual</a:t>
            </a:r>
          </a:p>
          <a:p>
            <a:r>
              <a:rPr lang="en-IN" sz="2000" dirty="0">
                <a:solidFill>
                  <a:schemeClr val="bg1"/>
                </a:solidFill>
              </a:rPr>
              <a:t>Variable: Hours of Study, Grade</a:t>
            </a:r>
          </a:p>
          <a:p>
            <a:r>
              <a:rPr lang="en-IN" sz="2000" dirty="0">
                <a:solidFill>
                  <a:schemeClr val="bg1"/>
                </a:solidFill>
              </a:rPr>
              <a:t>Independent variable/Feature: Hours of Study</a:t>
            </a:r>
          </a:p>
          <a:p>
            <a:r>
              <a:rPr lang="en-IN" sz="2000" dirty="0">
                <a:solidFill>
                  <a:schemeClr val="bg1"/>
                </a:solidFill>
              </a:rPr>
              <a:t>Dependent variable: Grade</a:t>
            </a:r>
          </a:p>
        </p:txBody>
      </p:sp>
    </p:spTree>
    <p:extLst>
      <p:ext uri="{BB962C8B-B14F-4D97-AF65-F5344CB8AC3E}">
        <p14:creationId xmlns:p14="http://schemas.microsoft.com/office/powerpoint/2010/main" val="4198638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5F3F9-99F1-FC19-26E4-0E1345A8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US Household Net Worth and Percentile </a:t>
            </a:r>
            <a:r>
              <a:rPr lang="en-IN" sz="2000" dirty="0"/>
              <a:t>(Source: https://finance.yahoo.com/news/wealthy-net-worth-considered-poor-190014440.html)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6A6821-6B28-392C-59B3-1BD4F76452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7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0426013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48476027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32572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Percentile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Net Worth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220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Poor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20</a:t>
                      </a:r>
                      <a:r>
                        <a:rPr lang="en-IN" sz="2400" baseline="30000" dirty="0"/>
                        <a:t>th</a:t>
                      </a:r>
                      <a:r>
                        <a:rPr lang="en-IN" sz="2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$10,000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00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Middle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50th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$281,000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42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Wealthy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90</a:t>
                      </a:r>
                      <a:r>
                        <a:rPr lang="en-IN" sz="2400" baseline="30000" dirty="0"/>
                        <a:t>th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$1.9 million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81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924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F47D-01E7-EA79-D2F4-FCF98266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Quartile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32C608-5117-90A0-E0B4-2A1C84A6B0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IN" dirty="0"/>
                  <a:t>Percentile: Divides data into 100 equal parts</a:t>
                </a:r>
              </a:p>
              <a:p>
                <a:r>
                  <a:rPr lang="en-IN" b="1" dirty="0"/>
                  <a:t>Quartile</a:t>
                </a:r>
                <a:r>
                  <a:rPr lang="en-IN" dirty="0"/>
                  <a:t>: Divides data into 4 equal parts</a:t>
                </a:r>
              </a:p>
              <a:p>
                <a:r>
                  <a:rPr lang="en-IN" dirty="0"/>
                  <a:t>First Quartile (Q1) = 25</a:t>
                </a:r>
                <a:r>
                  <a:rPr lang="en-IN" baseline="30000" dirty="0"/>
                  <a:t>th</a:t>
                </a:r>
                <a:r>
                  <a:rPr lang="en-IN" dirty="0"/>
                  <a:t> percentile</a:t>
                </a:r>
              </a:p>
              <a:p>
                <a:r>
                  <a:rPr lang="en-IN" dirty="0"/>
                  <a:t>Second Quartile (Q2) = 50</a:t>
                </a:r>
                <a:r>
                  <a:rPr lang="en-IN" baseline="30000" dirty="0"/>
                  <a:t>th</a:t>
                </a:r>
                <a:r>
                  <a:rPr lang="en-IN" dirty="0"/>
                  <a:t> percentile </a:t>
                </a:r>
                <a:r>
                  <a:rPr lang="en-IN" dirty="0">
                    <a:solidFill>
                      <a:srgbClr val="FF0000"/>
                    </a:solidFill>
                  </a:rPr>
                  <a:t>= Median</a:t>
                </a:r>
              </a:p>
              <a:p>
                <a:r>
                  <a:rPr lang="en-IN" dirty="0"/>
                  <a:t>Third Quartile (Q3) = 75</a:t>
                </a:r>
                <a:r>
                  <a:rPr lang="en-IN" baseline="30000" dirty="0"/>
                  <a:t>th</a:t>
                </a:r>
                <a:r>
                  <a:rPr lang="en-IN" dirty="0"/>
                  <a:t> percentile</a:t>
                </a:r>
              </a:p>
              <a:p>
                <a:endParaRPr lang="en-IN" dirty="0"/>
              </a:p>
              <a:p>
                <a:r>
                  <a:rPr lang="en-IN" dirty="0"/>
                  <a:t>Sorted Marks of 20 students: 65,72,78,80,81,83,85,87,88,90,91,92,93,94,95,96,97,98,99,100</a:t>
                </a:r>
              </a:p>
              <a:p>
                <a:r>
                  <a:rPr lang="en-IN" dirty="0"/>
                  <a:t>Position of Q1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𝑃𝑒𝑟𝑐𝑒𝑛𝑡𝑖𝑙𝑒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21=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525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=5.25</m:t>
                    </m:r>
                  </m:oMath>
                </a14:m>
                <a:r>
                  <a:rPr lang="en-IN" dirty="0"/>
                  <a:t>, So Q1 = Average of 81 and 83 = 82</a:t>
                </a:r>
              </a:p>
              <a:p>
                <a:r>
                  <a:rPr lang="en-IN" dirty="0"/>
                  <a:t>Position of Q2 =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𝑃𝑒𝑟𝑐𝑒𝑛𝑡𝑖𝑙𝑒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21=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1050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=10.5</m:t>
                    </m:r>
                  </m:oMath>
                </a14:m>
                <a:r>
                  <a:rPr lang="en-IN" dirty="0"/>
                  <a:t>, So Q2 = Average of 90 and 91 = 90.5</a:t>
                </a:r>
              </a:p>
              <a:p>
                <a:r>
                  <a:rPr lang="en-IN" dirty="0"/>
                  <a:t>Position of Q3 =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𝑃𝑒𝑟𝑐𝑒𝑛𝑡𝑖𝑙𝑒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21=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1575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=15.75</m:t>
                    </m:r>
                  </m:oMath>
                </a14:m>
                <a:r>
                  <a:rPr lang="en-IN" dirty="0"/>
                  <a:t>, So Q3 = Average of 95 and 96 = 95.5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32C608-5117-90A0-E0B4-2A1C84A6B0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 r="-4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CE72F5-757A-D941-FC0C-78EECCC48405}"/>
              </a:ext>
            </a:extLst>
          </p:cNvPr>
          <p:cNvCxnSpPr/>
          <p:nvPr/>
        </p:nvCxnSpPr>
        <p:spPr>
          <a:xfrm>
            <a:off x="7565457" y="2521819"/>
            <a:ext cx="3984859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D271E8-09BF-C6B4-FD4F-B6E8EA1A2A72}"/>
              </a:ext>
            </a:extLst>
          </p:cNvPr>
          <p:cNvCxnSpPr/>
          <p:nvPr/>
        </p:nvCxnSpPr>
        <p:spPr>
          <a:xfrm>
            <a:off x="8585735" y="2175309"/>
            <a:ext cx="0" cy="644893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B0507-D74B-48CC-6A98-42418D2D8064}"/>
              </a:ext>
            </a:extLst>
          </p:cNvPr>
          <p:cNvCxnSpPr/>
          <p:nvPr/>
        </p:nvCxnSpPr>
        <p:spPr>
          <a:xfrm>
            <a:off x="9633283" y="2188147"/>
            <a:ext cx="0" cy="644893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F7722F-6B80-4735-ABD4-EF404B259719}"/>
              </a:ext>
            </a:extLst>
          </p:cNvPr>
          <p:cNvCxnSpPr/>
          <p:nvPr/>
        </p:nvCxnSpPr>
        <p:spPr>
          <a:xfrm>
            <a:off x="10671208" y="2188147"/>
            <a:ext cx="0" cy="644893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B437C0-A983-4E0F-055D-2C8125105C1B}"/>
              </a:ext>
            </a:extLst>
          </p:cNvPr>
          <p:cNvSpPr txBox="1"/>
          <p:nvPr/>
        </p:nvSpPr>
        <p:spPr>
          <a:xfrm>
            <a:off x="8191100" y="2868330"/>
            <a:ext cx="86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25%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6385B5-CDCD-EB90-2C60-4E4A1E2D3D22}"/>
              </a:ext>
            </a:extLst>
          </p:cNvPr>
          <p:cNvSpPr txBox="1"/>
          <p:nvPr/>
        </p:nvSpPr>
        <p:spPr>
          <a:xfrm>
            <a:off x="9200146" y="2868330"/>
            <a:ext cx="86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50%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21CACB-4195-16B7-D322-DD545C50F498}"/>
              </a:ext>
            </a:extLst>
          </p:cNvPr>
          <p:cNvSpPr txBox="1"/>
          <p:nvPr/>
        </p:nvSpPr>
        <p:spPr>
          <a:xfrm>
            <a:off x="10238071" y="2868330"/>
            <a:ext cx="86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75%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A7232D-B237-334C-37AC-18334105FADA}"/>
              </a:ext>
            </a:extLst>
          </p:cNvPr>
          <p:cNvSpPr txBox="1"/>
          <p:nvPr/>
        </p:nvSpPr>
        <p:spPr>
          <a:xfrm>
            <a:off x="8191100" y="1757849"/>
            <a:ext cx="86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Q1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382673-4145-3BDE-8EA1-EB67CE04E3CE}"/>
              </a:ext>
            </a:extLst>
          </p:cNvPr>
          <p:cNvSpPr txBox="1"/>
          <p:nvPr/>
        </p:nvSpPr>
        <p:spPr>
          <a:xfrm>
            <a:off x="9200146" y="1757849"/>
            <a:ext cx="86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Q2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C36B7-42C2-69E1-E0DB-C94C734E7EF4}"/>
              </a:ext>
            </a:extLst>
          </p:cNvPr>
          <p:cNvSpPr txBox="1"/>
          <p:nvPr/>
        </p:nvSpPr>
        <p:spPr>
          <a:xfrm>
            <a:off x="10238071" y="1757849"/>
            <a:ext cx="86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1588126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9F2C-9AE9-6EEB-7AF2-A0A6A6EC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 Quartile Range (IQR)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735D4-346D-66B8-5EA3-90019A676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Inter Quartile Range (IQR)</a:t>
            </a:r>
            <a:r>
              <a:rPr lang="en-IN" dirty="0"/>
              <a:t> = Q3 – Q1 = Middle 50% of the data</a:t>
            </a:r>
          </a:p>
          <a:p>
            <a:r>
              <a:rPr lang="en-IN" dirty="0"/>
              <a:t>In the given example: IQR = Q3 – Q1 = 95.5 – 82 = 13.5</a:t>
            </a:r>
          </a:p>
          <a:p>
            <a:r>
              <a:rPr lang="en-IN" dirty="0"/>
              <a:t>Handles outliers better than range, since the extreme values at both the ends are ignored in IQR</a:t>
            </a:r>
          </a:p>
          <a:p>
            <a:r>
              <a:rPr lang="en-IN" dirty="0"/>
              <a:t>Since it uses percentiles rather than actual values, it is less affected by </a:t>
            </a:r>
            <a:r>
              <a:rPr lang="en-IN" b="1" dirty="0"/>
              <a:t>skewed data </a:t>
            </a:r>
            <a:r>
              <a:rPr lang="en-IN" dirty="0"/>
              <a:t>(See </a:t>
            </a:r>
            <a:r>
              <a:rPr lang="en-IN" b="1" dirty="0"/>
              <a:t>Skewness</a:t>
            </a:r>
            <a:r>
              <a:rPr lang="en-IN" dirty="0"/>
              <a:t>)</a:t>
            </a:r>
          </a:p>
          <a:p>
            <a:r>
              <a:rPr lang="en-IN" b="1" dirty="0"/>
              <a:t>Outliers</a:t>
            </a:r>
            <a:r>
              <a:rPr lang="en-IN" dirty="0"/>
              <a:t>: Data points that are significantly outside of the typical range of values</a:t>
            </a:r>
          </a:p>
          <a:p>
            <a:pPr lvl="1"/>
            <a:r>
              <a:rPr lang="en-IN" dirty="0"/>
              <a:t>Lower bound: Q1 – (1.5 * IQR) = 82 – (1.5 * 13.5) = 61.75</a:t>
            </a:r>
          </a:p>
          <a:p>
            <a:pPr lvl="1"/>
            <a:r>
              <a:rPr lang="en-IN" dirty="0"/>
              <a:t>Upper bound: Q3 + (1.5 * IQR) = 82 + (1.5 * 13.5) = 102.25</a:t>
            </a:r>
          </a:p>
          <a:p>
            <a:pPr lvl="1"/>
            <a:r>
              <a:rPr lang="en-IN" dirty="0"/>
              <a:t>Points below the </a:t>
            </a:r>
            <a:r>
              <a:rPr lang="en-IN" i="1" dirty="0"/>
              <a:t>lower bound</a:t>
            </a:r>
            <a:r>
              <a:rPr lang="en-IN" dirty="0"/>
              <a:t> or above the </a:t>
            </a:r>
            <a:r>
              <a:rPr lang="en-IN" i="1" dirty="0"/>
              <a:t>upper bound</a:t>
            </a:r>
            <a:r>
              <a:rPr lang="en-IN" dirty="0"/>
              <a:t> are </a:t>
            </a:r>
            <a:r>
              <a:rPr lang="en-IN" i="1" dirty="0"/>
              <a:t>outliers</a:t>
            </a:r>
          </a:p>
          <a:p>
            <a:pPr lvl="1"/>
            <a:r>
              <a:rPr lang="en-IN" dirty="0"/>
              <a:t>In our example, there are no such points, so we do not have any outliers</a:t>
            </a:r>
          </a:p>
        </p:txBody>
      </p:sp>
    </p:spTree>
    <p:extLst>
      <p:ext uri="{BB962C8B-B14F-4D97-AF65-F5344CB8AC3E}">
        <p14:creationId xmlns:p14="http://schemas.microsoft.com/office/powerpoint/2010/main" val="2714003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E24EE-A679-9C79-FCB3-6160B134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41733-B50D-E84D-9961-20E06E656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Commute times for 14 randomly selected adults in minutes: </a:t>
            </a:r>
            <a:r>
              <a:rPr lang="en-US" dirty="0"/>
              <a:t>16, 8, 35, 17, 13, 15, 15, 5, 16, 25, 20, 20, 12, 10</a:t>
            </a:r>
          </a:p>
          <a:p>
            <a:r>
              <a:rPr lang="en-US" dirty="0"/>
              <a:t>Find outliers and draw a box plot</a:t>
            </a:r>
          </a:p>
          <a:p>
            <a:r>
              <a:rPr lang="en-US" dirty="0"/>
              <a:t>Solution: First sort them: 5, 8, 10, 12, 13, 15, 15, 16, 16, 17, 20, 20, 25, 35</a:t>
            </a:r>
          </a:p>
          <a:p>
            <a:r>
              <a:rPr lang="en-US" dirty="0"/>
              <a:t>Create a 5-number summary: Minimum, Q1, Q2, Q3, Maximum = 5, 12, 15.5, 20, and 35</a:t>
            </a:r>
          </a:p>
          <a:p>
            <a:r>
              <a:rPr lang="en-US" dirty="0"/>
              <a:t>Outlier</a:t>
            </a:r>
          </a:p>
          <a:p>
            <a:pPr lvl="1"/>
            <a:r>
              <a:rPr lang="en-US" dirty="0"/>
              <a:t>First calculate </a:t>
            </a:r>
            <a:r>
              <a:rPr lang="en-IN" dirty="0"/>
              <a:t>1.5 * IQR = 1.5 x (20 – 12) = 1.5 x 8 = 12</a:t>
            </a:r>
          </a:p>
          <a:p>
            <a:pPr lvl="1"/>
            <a:r>
              <a:rPr lang="en-US" dirty="0"/>
              <a:t>Outliers calculation: Q1 – 12 = 12 – 12 = 0  and Q3 + 12 = 20 + 12 = 32</a:t>
            </a:r>
          </a:p>
          <a:p>
            <a:pPr lvl="1"/>
            <a:r>
              <a:rPr lang="en-US" dirty="0"/>
              <a:t>So, outliers = Commute time &lt; 0 or &gt; 32</a:t>
            </a:r>
          </a:p>
          <a:p>
            <a:r>
              <a:rPr lang="en-US" dirty="0"/>
              <a:t>Boxplot: Draw a vertical line between 5 and 35; Draw a box with 12 and 20; Draw a median line at 15.5, Show outlier points (See next slide)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21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E24EE-A679-9C79-FCB3-6160B134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Outlier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41733-B50D-E84D-9961-20E06E656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r>
              <a:rPr lang="en-IN" dirty="0"/>
              <a:t>import seaborn as </a:t>
            </a:r>
            <a:r>
              <a:rPr lang="en-IN" dirty="0" err="1"/>
              <a:t>sns</a:t>
            </a:r>
            <a:endParaRPr lang="en-IN" dirty="0"/>
          </a:p>
          <a:p>
            <a:endParaRPr lang="en-IN" dirty="0"/>
          </a:p>
          <a:p>
            <a:r>
              <a:rPr lang="en-IN" dirty="0"/>
              <a:t># Data</a:t>
            </a:r>
          </a:p>
          <a:p>
            <a:r>
              <a:rPr lang="en-IN" dirty="0" err="1"/>
              <a:t>commuter_times</a:t>
            </a:r>
            <a:r>
              <a:rPr lang="en-IN" dirty="0"/>
              <a:t> = [16, 8, 35, 17, 13, 15, 15, 5, 16, 25, 20, 20, 12, 10]</a:t>
            </a:r>
          </a:p>
          <a:p>
            <a:endParaRPr lang="en-IN" dirty="0"/>
          </a:p>
          <a:p>
            <a:r>
              <a:rPr lang="en-IN" dirty="0"/>
              <a:t># Create the box plot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 6))</a:t>
            </a:r>
          </a:p>
          <a:p>
            <a:r>
              <a:rPr lang="en-IN" dirty="0" err="1"/>
              <a:t>sns.boxplot</a:t>
            </a:r>
            <a:r>
              <a:rPr lang="en-IN" dirty="0"/>
              <a:t>(data=</a:t>
            </a:r>
            <a:r>
              <a:rPr lang="en-IN" dirty="0" err="1"/>
              <a:t>commuter_times</a:t>
            </a:r>
            <a:r>
              <a:rPr lang="en-IN" dirty="0"/>
              <a:t>, orient='h')</a:t>
            </a:r>
          </a:p>
          <a:p>
            <a:endParaRPr lang="en-IN" dirty="0"/>
          </a:p>
          <a:p>
            <a:r>
              <a:rPr lang="en-IN" dirty="0"/>
              <a:t># Add titles and labels</a:t>
            </a:r>
          </a:p>
          <a:p>
            <a:r>
              <a:rPr lang="en-IN" dirty="0" err="1"/>
              <a:t>plt.title</a:t>
            </a:r>
            <a:r>
              <a:rPr lang="en-IN" dirty="0"/>
              <a:t>('Box Plot of Commuter Times')</a:t>
            </a:r>
          </a:p>
          <a:p>
            <a:r>
              <a:rPr lang="en-IN" dirty="0" err="1"/>
              <a:t>plt.xlabel</a:t>
            </a:r>
            <a:r>
              <a:rPr lang="en-IN" dirty="0"/>
              <a:t>('Minutes')</a:t>
            </a:r>
          </a:p>
          <a:p>
            <a:endParaRPr lang="en-IN" dirty="0"/>
          </a:p>
          <a:p>
            <a:r>
              <a:rPr lang="en-IN" dirty="0"/>
              <a:t># Show the plot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92521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D3A2A-F2E2-65E3-3362-B66A9D69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Resulting Boxplot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8FB29-4474-6B20-219E-8954EA901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2C913C-FB0D-6925-2860-5440C6F71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785" y="1496675"/>
            <a:ext cx="8906269" cy="49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53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383E-D44F-58EA-1425-B20C3C10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IQR and Box Plots for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63B1E-D736-C5CB-6F13-9EA4A9A28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15902-F8DB-D7DA-F821-DD0CE778E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45" y="2035868"/>
            <a:ext cx="5620039" cy="39308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6B18DD-0C70-41D9-9D22-B5B9853891AE}"/>
              </a:ext>
            </a:extLst>
          </p:cNvPr>
          <p:cNvSpPr txBox="1"/>
          <p:nvPr/>
        </p:nvSpPr>
        <p:spPr>
          <a:xfrm>
            <a:off x="8435083" y="3565133"/>
            <a:ext cx="2476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Whiskers</a:t>
            </a:r>
            <a:endParaRPr lang="en-IN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D35870-2C5E-84C1-3090-163AD3BB0261}"/>
              </a:ext>
            </a:extLst>
          </p:cNvPr>
          <p:cNvCxnSpPr/>
          <p:nvPr/>
        </p:nvCxnSpPr>
        <p:spPr>
          <a:xfrm flipH="1" flipV="1">
            <a:off x="5506948" y="3565133"/>
            <a:ext cx="3544585" cy="15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9374B0-A0CE-90F6-398D-6E5B93DDC5C5}"/>
              </a:ext>
            </a:extLst>
          </p:cNvPr>
          <p:cNvCxnSpPr>
            <a:cxnSpLocks/>
          </p:cNvCxnSpPr>
          <p:nvPr/>
        </p:nvCxnSpPr>
        <p:spPr>
          <a:xfrm flipH="1">
            <a:off x="5506948" y="3871645"/>
            <a:ext cx="3544585" cy="125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397887-B3C8-74C2-8348-34BFA8FC234C}"/>
              </a:ext>
            </a:extLst>
          </p:cNvPr>
          <p:cNvSpPr txBox="1"/>
          <p:nvPr/>
        </p:nvSpPr>
        <p:spPr>
          <a:xfrm>
            <a:off x="8342206" y="2203517"/>
            <a:ext cx="2476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Outliers</a:t>
            </a:r>
            <a:endParaRPr lang="en-IN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EC2EF5-3BF5-AE71-0D77-82FA98E571C3}"/>
              </a:ext>
            </a:extLst>
          </p:cNvPr>
          <p:cNvCxnSpPr/>
          <p:nvPr/>
        </p:nvCxnSpPr>
        <p:spPr>
          <a:xfrm flipH="1" flipV="1">
            <a:off x="5402494" y="2326516"/>
            <a:ext cx="3544585" cy="15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AF6806C-A897-F100-C07F-7F4B3D9FA680}"/>
              </a:ext>
            </a:extLst>
          </p:cNvPr>
          <p:cNvSpPr txBox="1"/>
          <p:nvPr/>
        </p:nvSpPr>
        <p:spPr>
          <a:xfrm>
            <a:off x="838200" y="4631933"/>
            <a:ext cx="1498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Q1 (25%)</a:t>
            </a:r>
            <a:endParaRPr lang="en-IN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4C38FE-0639-4842-0E79-F2D2F70351A7}"/>
              </a:ext>
            </a:extLst>
          </p:cNvPr>
          <p:cNvCxnSpPr/>
          <p:nvPr/>
        </p:nvCxnSpPr>
        <p:spPr>
          <a:xfrm>
            <a:off x="1959832" y="4818580"/>
            <a:ext cx="2827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1D73FE4-65E8-3C69-407C-627D35ACA9C2}"/>
              </a:ext>
            </a:extLst>
          </p:cNvPr>
          <p:cNvSpPr txBox="1"/>
          <p:nvPr/>
        </p:nvSpPr>
        <p:spPr>
          <a:xfrm>
            <a:off x="79662" y="4286753"/>
            <a:ext cx="2236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Q2 (Median) (50%)</a:t>
            </a:r>
            <a:endParaRPr lang="en-IN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398432-A2EA-4B2B-A0F1-15EB4BE47E33}"/>
              </a:ext>
            </a:extLst>
          </p:cNvPr>
          <p:cNvCxnSpPr/>
          <p:nvPr/>
        </p:nvCxnSpPr>
        <p:spPr>
          <a:xfrm>
            <a:off x="1939284" y="4473400"/>
            <a:ext cx="2827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37BD4D9-2B87-84CC-C0DE-08EBDC338C38}"/>
              </a:ext>
            </a:extLst>
          </p:cNvPr>
          <p:cNvSpPr txBox="1"/>
          <p:nvPr/>
        </p:nvSpPr>
        <p:spPr>
          <a:xfrm>
            <a:off x="804754" y="4000924"/>
            <a:ext cx="1498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Q3 (75%)</a:t>
            </a:r>
            <a:endParaRPr lang="en-IN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928E93-CAE7-02B7-DF01-E73D6C1C488A}"/>
              </a:ext>
            </a:extLst>
          </p:cNvPr>
          <p:cNvCxnSpPr/>
          <p:nvPr/>
        </p:nvCxnSpPr>
        <p:spPr>
          <a:xfrm>
            <a:off x="1926386" y="4187571"/>
            <a:ext cx="2827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D7D2F08-7C0B-08D2-8620-ED7446B313D4}"/>
              </a:ext>
            </a:extLst>
          </p:cNvPr>
          <p:cNvSpPr txBox="1"/>
          <p:nvPr/>
        </p:nvSpPr>
        <p:spPr>
          <a:xfrm>
            <a:off x="3443963" y="5318589"/>
            <a:ext cx="1498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Minimum</a:t>
            </a:r>
            <a:endParaRPr lang="en-IN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39425B-96DA-18E4-A198-85D45A95533F}"/>
              </a:ext>
            </a:extLst>
          </p:cNvPr>
          <p:cNvSpPr txBox="1"/>
          <p:nvPr/>
        </p:nvSpPr>
        <p:spPr>
          <a:xfrm>
            <a:off x="3443962" y="3107371"/>
            <a:ext cx="1498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Maximum (100%)</a:t>
            </a:r>
            <a:endParaRPr lang="en-IN" b="1" dirty="0"/>
          </a:p>
        </p:txBody>
      </p:sp>
      <p:sp>
        <p:nvSpPr>
          <p:cNvPr id="23" name="Speech Bubble: Oval 22">
            <a:extLst>
              <a:ext uri="{FF2B5EF4-FFF2-40B4-BE49-F238E27FC236}">
                <a16:creationId xmlns:a16="http://schemas.microsoft.com/office/drawing/2014/main" id="{F925C2CE-FD41-7CCB-6743-FFFF90023ED1}"/>
              </a:ext>
            </a:extLst>
          </p:cNvPr>
          <p:cNvSpPr/>
          <p:nvPr/>
        </p:nvSpPr>
        <p:spPr>
          <a:xfrm>
            <a:off x="9760017" y="284494"/>
            <a:ext cx="2370318" cy="2203518"/>
          </a:xfrm>
          <a:prstGeom prst="wedgeEllipseCallout">
            <a:avLst>
              <a:gd name="adj1" fmla="val -212006"/>
              <a:gd name="adj2" fmla="val 1047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Maximum length of the whisker is 1.5 times that of IQR. Points beyond it are outliers.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B1EAA8C5-2BFA-12B1-A118-8FE3B5489D15}"/>
              </a:ext>
            </a:extLst>
          </p:cNvPr>
          <p:cNvSpPr/>
          <p:nvPr/>
        </p:nvSpPr>
        <p:spPr>
          <a:xfrm>
            <a:off x="5743254" y="4187571"/>
            <a:ext cx="256854" cy="6161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0DB89D-0FCA-2903-CE26-DDA52C65F6A4}"/>
              </a:ext>
            </a:extLst>
          </p:cNvPr>
          <p:cNvSpPr txBox="1"/>
          <p:nvPr/>
        </p:nvSpPr>
        <p:spPr>
          <a:xfrm>
            <a:off x="5461608" y="4283816"/>
            <a:ext cx="1720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IQR</a:t>
            </a:r>
            <a:endParaRPr lang="en-IN" b="1" dirty="0"/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80DC61CA-E543-049E-34FE-4B34B8BB8B7F}"/>
              </a:ext>
            </a:extLst>
          </p:cNvPr>
          <p:cNvSpPr/>
          <p:nvPr/>
        </p:nvSpPr>
        <p:spPr>
          <a:xfrm>
            <a:off x="7181636" y="3979868"/>
            <a:ext cx="4800563" cy="2203518"/>
          </a:xfrm>
          <a:prstGeom prst="wedgeEllipseCallout">
            <a:avLst>
              <a:gd name="adj1" fmla="val -82911"/>
              <a:gd name="adj2" fmla="val -206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Box represents middle 50% of the data points.</a:t>
            </a:r>
          </a:p>
          <a:p>
            <a:pPr algn="ctr"/>
            <a:r>
              <a:rPr lang="en-IN" dirty="0"/>
              <a:t>Short vertical box: Data is condensed around the median, Long box: Data points are not close to the median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5C2228-2D64-591D-2186-47653DE54DFE}"/>
              </a:ext>
            </a:extLst>
          </p:cNvPr>
          <p:cNvSpPr txBox="1"/>
          <p:nvPr/>
        </p:nvSpPr>
        <p:spPr>
          <a:xfrm>
            <a:off x="29606" y="1216683"/>
            <a:ext cx="2223369" cy="147732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Outlier</a:t>
            </a:r>
            <a:r>
              <a:rPr lang="en-US" dirty="0"/>
              <a:t>: Any data point </a:t>
            </a:r>
          </a:p>
          <a:p>
            <a:r>
              <a:rPr lang="en-US" i="1" dirty="0"/>
              <a:t>below Q1 - 1.5 * IQR</a:t>
            </a:r>
            <a:r>
              <a:rPr lang="en-US" dirty="0"/>
              <a:t> or </a:t>
            </a:r>
          </a:p>
          <a:p>
            <a:r>
              <a:rPr lang="en-US" i="1" dirty="0"/>
              <a:t>above Q3 + 1.5 * IQR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808368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0AA1-9F89-F37B-2775-A4974F927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Outlier Detection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75E0F-F705-C9F9-EC1C-4589AD100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IQR method</a:t>
            </a:r>
            <a:r>
              <a:rPr lang="en-IN" dirty="0"/>
              <a:t>: Data points below lower bound or above upper bound</a:t>
            </a:r>
          </a:p>
          <a:p>
            <a:r>
              <a:rPr lang="en-IN" b="1" dirty="0"/>
              <a:t>Z-Score method</a:t>
            </a:r>
            <a:r>
              <a:rPr lang="en-IN" dirty="0"/>
              <a:t>: Data points with Z-score below -3 or above +3 (To be discussed later)</a:t>
            </a:r>
          </a:p>
          <a:p>
            <a:r>
              <a:rPr lang="en-IN" dirty="0"/>
              <a:t>Code example: </a:t>
            </a:r>
          </a:p>
          <a:p>
            <a:pPr lvl="1"/>
            <a:r>
              <a:rPr lang="en-IN" dirty="0"/>
              <a:t>C:\code\Data Analytics\outlier_analysis_iqr_z-score_simple.py</a:t>
            </a:r>
          </a:p>
          <a:p>
            <a:pPr lvl="1"/>
            <a:r>
              <a:rPr lang="en-IN" dirty="0"/>
              <a:t>C:\code\Data Analytics\outlier_analysis_iqr_z-score.py (Different syntax)</a:t>
            </a:r>
          </a:p>
          <a:p>
            <a:r>
              <a:rPr lang="en-IN" b="1" dirty="0"/>
              <a:t>Assignment</a:t>
            </a:r>
            <a:r>
              <a:rPr lang="en-IN" dirty="0"/>
              <a:t>: Do outlier analysis using IQR method for males and females separately for a dataset weight-height.csv</a:t>
            </a:r>
          </a:p>
          <a:p>
            <a:r>
              <a:rPr lang="en-IN" dirty="0"/>
              <a:t>Enhancement: Use scatterplot to show outliers: </a:t>
            </a:r>
            <a:r>
              <a:rPr lang="en-US" dirty="0" err="1"/>
              <a:t>outlier_analayis_iqr_height_weight</a:t>
            </a:r>
            <a:r>
              <a:rPr lang="en-IN" dirty="0"/>
              <a:t>.</a:t>
            </a:r>
            <a:r>
              <a:rPr lang="en-IN" dirty="0" err="1"/>
              <a:t>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421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FC58-3783-BD6E-58A3-3678C632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 Types: Qualitative and Quantitative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44DED-5344-4480-7659-6E7CF10B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Qualitative variables</a:t>
            </a:r>
            <a:r>
              <a:rPr lang="en-IN" dirty="0"/>
              <a:t>:</a:t>
            </a:r>
            <a:r>
              <a:rPr lang="en-IN" b="1" dirty="0"/>
              <a:t> Categorical </a:t>
            </a:r>
            <a:r>
              <a:rPr lang="en-IN" dirty="0"/>
              <a:t>(e.g. Grade), </a:t>
            </a:r>
            <a:r>
              <a:rPr lang="en-IN" b="1" dirty="0"/>
              <a:t>Non-numeric</a:t>
            </a:r>
          </a:p>
          <a:p>
            <a:r>
              <a:rPr lang="en-IN" b="1" dirty="0"/>
              <a:t>Quantitative variables</a:t>
            </a:r>
            <a:r>
              <a:rPr lang="en-IN" dirty="0"/>
              <a:t>:</a:t>
            </a:r>
            <a:r>
              <a:rPr lang="en-IN" b="1" dirty="0"/>
              <a:t> Numeric</a:t>
            </a:r>
            <a:r>
              <a:rPr lang="en-IN" dirty="0"/>
              <a:t>, Can be measured (e.g. Hours of Study)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AEE791-F70F-7A2C-E258-F6545F2D6026}"/>
              </a:ext>
            </a:extLst>
          </p:cNvPr>
          <p:cNvGraphicFramePr>
            <a:graphicFrameLocks noGrp="1"/>
          </p:cNvGraphicFramePr>
          <p:nvPr/>
        </p:nvGraphicFramePr>
        <p:xfrm>
          <a:off x="2378242" y="3539281"/>
          <a:ext cx="598584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281">
                  <a:extLst>
                    <a:ext uri="{9D8B030D-6E8A-4147-A177-3AD203B41FA5}">
                      <a16:colId xmlns:a16="http://schemas.microsoft.com/office/drawing/2014/main" val="1268976198"/>
                    </a:ext>
                  </a:extLst>
                </a:gridCol>
                <a:gridCol w="2181281">
                  <a:extLst>
                    <a:ext uri="{9D8B030D-6E8A-4147-A177-3AD203B41FA5}">
                      <a16:colId xmlns:a16="http://schemas.microsoft.com/office/drawing/2014/main" val="3941177383"/>
                    </a:ext>
                  </a:extLst>
                </a:gridCol>
                <a:gridCol w="1809281">
                  <a:extLst>
                    <a:ext uri="{9D8B030D-6E8A-4147-A177-3AD203B41FA5}">
                      <a16:colId xmlns:a16="http://schemas.microsoft.com/office/drawing/2014/main" val="294327327"/>
                    </a:ext>
                  </a:extLst>
                </a:gridCol>
              </a:tblGrid>
              <a:tr h="214798">
                <a:tc>
                  <a:txBody>
                    <a:bodyPr/>
                    <a:lstStyle/>
                    <a:p>
                      <a:r>
                        <a:rPr lang="en-IN" sz="240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Hours of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576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481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17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Charlie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317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179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00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9F2E4-DB7C-293C-69A6-7B958324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4CA3-5444-0A6D-495C-8F755EAC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0AC54D-F59D-4308-59CF-A9D62F39900A}"/>
              </a:ext>
            </a:extLst>
          </p:cNvPr>
          <p:cNvSpPr txBox="1"/>
          <p:nvPr/>
        </p:nvSpPr>
        <p:spPr>
          <a:xfrm>
            <a:off x="4989094" y="1608634"/>
            <a:ext cx="242556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Variables/Data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E5AD9-0618-1ABA-8753-3CF7684EF4F3}"/>
              </a:ext>
            </a:extLst>
          </p:cNvPr>
          <p:cNvSpPr txBox="1"/>
          <p:nvPr/>
        </p:nvSpPr>
        <p:spPr>
          <a:xfrm>
            <a:off x="1815968" y="3047914"/>
            <a:ext cx="242556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Quantitative/Numeric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4D245F-2B5E-072D-611F-FF66467222C0}"/>
              </a:ext>
            </a:extLst>
          </p:cNvPr>
          <p:cNvSpPr txBox="1"/>
          <p:nvPr/>
        </p:nvSpPr>
        <p:spPr>
          <a:xfrm>
            <a:off x="8065970" y="3038289"/>
            <a:ext cx="242556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Qualitative/Categorical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161885-CD88-E7B1-3F8D-9F215B09A51F}"/>
              </a:ext>
            </a:extLst>
          </p:cNvPr>
          <p:cNvCxnSpPr>
            <a:stCxn id="4" idx="2"/>
          </p:cNvCxnSpPr>
          <p:nvPr/>
        </p:nvCxnSpPr>
        <p:spPr>
          <a:xfrm>
            <a:off x="6201878" y="1977966"/>
            <a:ext cx="6417" cy="543853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7B9F11-FD7C-D065-A643-DC6485DEE278}"/>
              </a:ext>
            </a:extLst>
          </p:cNvPr>
          <p:cNvCxnSpPr>
            <a:cxnSpLocks/>
          </p:cNvCxnSpPr>
          <p:nvPr/>
        </p:nvCxnSpPr>
        <p:spPr>
          <a:xfrm flipH="1">
            <a:off x="3137836" y="2521819"/>
            <a:ext cx="6266046" cy="0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87ED39-DC42-1080-23D2-590709886AC7}"/>
              </a:ext>
            </a:extLst>
          </p:cNvPr>
          <p:cNvCxnSpPr/>
          <p:nvPr/>
        </p:nvCxnSpPr>
        <p:spPr>
          <a:xfrm>
            <a:off x="3131419" y="2512941"/>
            <a:ext cx="6417" cy="543853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83C38A-8AFF-87EB-CF03-21C12E9EDA1C}"/>
              </a:ext>
            </a:extLst>
          </p:cNvPr>
          <p:cNvCxnSpPr/>
          <p:nvPr/>
        </p:nvCxnSpPr>
        <p:spPr>
          <a:xfrm>
            <a:off x="9413507" y="2507443"/>
            <a:ext cx="6417" cy="543853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78A06A8-54E1-D7AD-45C1-849E3BFE76CB}"/>
              </a:ext>
            </a:extLst>
          </p:cNvPr>
          <p:cNvSpPr txBox="1"/>
          <p:nvPr/>
        </p:nvSpPr>
        <p:spPr>
          <a:xfrm>
            <a:off x="632061" y="4502994"/>
            <a:ext cx="1803132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Discrete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A6F9F5-E7F6-355E-19DD-55D57D5C1517}"/>
              </a:ext>
            </a:extLst>
          </p:cNvPr>
          <p:cNvCxnSpPr/>
          <p:nvPr/>
        </p:nvCxnSpPr>
        <p:spPr>
          <a:xfrm>
            <a:off x="1538440" y="3946037"/>
            <a:ext cx="6417" cy="543853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47232F1-7980-FE8E-9A18-A78DF596059F}"/>
              </a:ext>
            </a:extLst>
          </p:cNvPr>
          <p:cNvCxnSpPr>
            <a:cxnSpLocks/>
          </p:cNvCxnSpPr>
          <p:nvPr/>
        </p:nvCxnSpPr>
        <p:spPr>
          <a:xfrm>
            <a:off x="3137836" y="3399487"/>
            <a:ext cx="6417" cy="543853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4E41F0-1496-8ED0-E35B-C52EF01F7A93}"/>
              </a:ext>
            </a:extLst>
          </p:cNvPr>
          <p:cNvCxnSpPr>
            <a:cxnSpLocks/>
          </p:cNvCxnSpPr>
          <p:nvPr/>
        </p:nvCxnSpPr>
        <p:spPr>
          <a:xfrm flipH="1">
            <a:off x="1544857" y="3952219"/>
            <a:ext cx="2911640" cy="0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C28D7F2-1AFA-837A-AE1F-95044EDED163}"/>
              </a:ext>
            </a:extLst>
          </p:cNvPr>
          <p:cNvSpPr txBox="1"/>
          <p:nvPr/>
        </p:nvSpPr>
        <p:spPr>
          <a:xfrm>
            <a:off x="3554931" y="4493369"/>
            <a:ext cx="1803132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Continuous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08AC19-9B7E-3649-1EA9-EA7D2C84FF2E}"/>
              </a:ext>
            </a:extLst>
          </p:cNvPr>
          <p:cNvCxnSpPr/>
          <p:nvPr/>
        </p:nvCxnSpPr>
        <p:spPr>
          <a:xfrm>
            <a:off x="4461310" y="3946037"/>
            <a:ext cx="6417" cy="543853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16030D0-8F7D-6E12-DC51-0BE5962997E4}"/>
              </a:ext>
            </a:extLst>
          </p:cNvPr>
          <p:cNvSpPr txBox="1"/>
          <p:nvPr/>
        </p:nvSpPr>
        <p:spPr>
          <a:xfrm>
            <a:off x="6935004" y="4489890"/>
            <a:ext cx="1803132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Nominal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A60D68-5648-6D5A-C157-36B4C54111CF}"/>
              </a:ext>
            </a:extLst>
          </p:cNvPr>
          <p:cNvCxnSpPr/>
          <p:nvPr/>
        </p:nvCxnSpPr>
        <p:spPr>
          <a:xfrm>
            <a:off x="7841383" y="3932933"/>
            <a:ext cx="6417" cy="543853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A66DD60-3343-F232-D5A6-F355ECAA5AB3}"/>
              </a:ext>
            </a:extLst>
          </p:cNvPr>
          <p:cNvCxnSpPr>
            <a:cxnSpLocks/>
          </p:cNvCxnSpPr>
          <p:nvPr/>
        </p:nvCxnSpPr>
        <p:spPr>
          <a:xfrm>
            <a:off x="9440779" y="3386383"/>
            <a:ext cx="6417" cy="543853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5CAC9F-44C1-0D78-0754-81566D7A75C3}"/>
              </a:ext>
            </a:extLst>
          </p:cNvPr>
          <p:cNvCxnSpPr>
            <a:cxnSpLocks/>
          </p:cNvCxnSpPr>
          <p:nvPr/>
        </p:nvCxnSpPr>
        <p:spPr>
          <a:xfrm flipH="1">
            <a:off x="7847800" y="3939115"/>
            <a:ext cx="2911640" cy="0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089B0F3-CFC3-DF50-D1A0-5BBF6DC021BC}"/>
              </a:ext>
            </a:extLst>
          </p:cNvPr>
          <p:cNvSpPr txBox="1"/>
          <p:nvPr/>
        </p:nvSpPr>
        <p:spPr>
          <a:xfrm>
            <a:off x="9857874" y="4489890"/>
            <a:ext cx="1803132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Ordinal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7D1BFD-F7E6-1F24-3D32-FCC1C653CC00}"/>
              </a:ext>
            </a:extLst>
          </p:cNvPr>
          <p:cNvCxnSpPr/>
          <p:nvPr/>
        </p:nvCxnSpPr>
        <p:spPr>
          <a:xfrm>
            <a:off x="10764253" y="3932933"/>
            <a:ext cx="6417" cy="543853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490F9EE-C44B-74A0-45BB-1B66EC59A900}"/>
              </a:ext>
            </a:extLst>
          </p:cNvPr>
          <p:cNvCxnSpPr>
            <a:cxnSpLocks/>
          </p:cNvCxnSpPr>
          <p:nvPr/>
        </p:nvCxnSpPr>
        <p:spPr>
          <a:xfrm>
            <a:off x="4454896" y="4861238"/>
            <a:ext cx="6417" cy="543853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35116E-670C-5621-393B-22F7ED6328DF}"/>
              </a:ext>
            </a:extLst>
          </p:cNvPr>
          <p:cNvCxnSpPr>
            <a:cxnSpLocks/>
          </p:cNvCxnSpPr>
          <p:nvPr/>
        </p:nvCxnSpPr>
        <p:spPr>
          <a:xfrm flipH="1">
            <a:off x="2861917" y="5413970"/>
            <a:ext cx="2911640" cy="0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7639D61-57F7-1226-FEDD-60C80EDB3743}"/>
              </a:ext>
            </a:extLst>
          </p:cNvPr>
          <p:cNvSpPr txBox="1"/>
          <p:nvPr/>
        </p:nvSpPr>
        <p:spPr>
          <a:xfrm>
            <a:off x="1949121" y="5972053"/>
            <a:ext cx="1803132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Interval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43C36B-B227-E078-4C52-DEACF6B1EC94}"/>
              </a:ext>
            </a:extLst>
          </p:cNvPr>
          <p:cNvCxnSpPr/>
          <p:nvPr/>
        </p:nvCxnSpPr>
        <p:spPr>
          <a:xfrm>
            <a:off x="2855500" y="5415096"/>
            <a:ext cx="6417" cy="543853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3B6D7B7-5BE1-0F85-D2E0-1B4B0E453B4B}"/>
              </a:ext>
            </a:extLst>
          </p:cNvPr>
          <p:cNvSpPr txBox="1"/>
          <p:nvPr/>
        </p:nvSpPr>
        <p:spPr>
          <a:xfrm>
            <a:off x="4871991" y="5972053"/>
            <a:ext cx="1803132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Ratio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084455C-E024-0D53-95DC-C89ECEDD3CF0}"/>
              </a:ext>
            </a:extLst>
          </p:cNvPr>
          <p:cNvCxnSpPr/>
          <p:nvPr/>
        </p:nvCxnSpPr>
        <p:spPr>
          <a:xfrm>
            <a:off x="5778370" y="5415096"/>
            <a:ext cx="6417" cy="543853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67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09F4-DA09-A3E4-69CC-9D01F027C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Quantitative Variable Sub-types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11055-CE56-3E0D-DBA6-0C86EB9F0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Discrete variables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Countable and take specific values … Example: Rank: 1, 2, 3 but not 1.8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Continuous variables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Measurable, but not a specific value … Example: Height of a person: 5 feet 5 inches 5 cm 2 mm …..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D4553E-21EC-3A93-3C56-377A6D434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26" y="4666262"/>
            <a:ext cx="2476846" cy="1933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E79D06-E200-784F-A8FA-54096A22E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851" y="4628156"/>
            <a:ext cx="2600688" cy="20100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CA0F44-727B-CCFD-6E4B-6799E63A2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478" y="2244915"/>
            <a:ext cx="2286319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9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98F3-FE59-1940-B42E-8F80551B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53"/>
            <a:ext cx="10515600" cy="925692"/>
          </a:xfrm>
        </p:spPr>
        <p:txBody>
          <a:bodyPr/>
          <a:lstStyle/>
          <a:p>
            <a:r>
              <a:rPr lang="en-IN" dirty="0"/>
              <a:t>Levels/Scales of Measurement of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F25571-25E6-62EB-2C02-8445D1DD414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805347"/>
          <a:ext cx="10962373" cy="3810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08234">
                  <a:extLst>
                    <a:ext uri="{9D8B030D-6E8A-4147-A177-3AD203B41FA5}">
                      <a16:colId xmlns:a16="http://schemas.microsoft.com/office/drawing/2014/main" val="2733370248"/>
                    </a:ext>
                  </a:extLst>
                </a:gridCol>
                <a:gridCol w="5101389">
                  <a:extLst>
                    <a:ext uri="{9D8B030D-6E8A-4147-A177-3AD203B41FA5}">
                      <a16:colId xmlns:a16="http://schemas.microsoft.com/office/drawing/2014/main" val="2961439866"/>
                    </a:ext>
                  </a:extLst>
                </a:gridCol>
                <a:gridCol w="4552750">
                  <a:extLst>
                    <a:ext uri="{9D8B030D-6E8A-4147-A177-3AD203B41FA5}">
                      <a16:colId xmlns:a16="http://schemas.microsoft.com/office/drawing/2014/main" val="547049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1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Nominal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/>
                          </a:solidFill>
                        </a:rPr>
                        <a:t>Categorical 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data with no inherent order or 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Gender, Colour, Cuisine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083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Ordinal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/>
                          </a:solidFill>
                        </a:rPr>
                        <a:t>Categorical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 data with a meaningful order or ranking, but intervals between ranks are inconsistent or 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Education level (High school, Bachelor’s, Master’s), Customer satisfaction (Satisfied, Neutral, Unsatisfied)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9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/>
                          </a:solidFill>
                        </a:rPr>
                        <a:t>Numeric </a:t>
                      </a:r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 with meaningful and consistent intervals between them without a true zero point … Ratio cannot be measured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IQ, Calendar data, Time of the day, Temperatures in Celsius or Fahrenheit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737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/>
                          </a:solidFill>
                        </a:rPr>
                        <a:t>Numeric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 data where both intervals and ratios are meaningful and there is a true zero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Height, Weight, Income, Distance travelled, Student 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1610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9611849-6295-E847-670F-7A802E103AF6}"/>
              </a:ext>
            </a:extLst>
          </p:cNvPr>
          <p:cNvSpPr txBox="1"/>
          <p:nvPr/>
        </p:nvSpPr>
        <p:spPr>
          <a:xfrm>
            <a:off x="366562" y="4716379"/>
            <a:ext cx="7304773" cy="203132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True zero point</a:t>
            </a:r>
            <a:r>
              <a:rPr lang="en-IN" dirty="0">
                <a:solidFill>
                  <a:schemeClr val="bg1"/>
                </a:solidFill>
              </a:rPr>
              <a:t>: Does the value of 0 actually indicate the start?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rgbClr val="FFFF00"/>
                </a:solidFill>
              </a:rPr>
              <a:t>Ratio data: Height of 0 inches means 0 inches, or income of 0 means $0, etc … Nothing can be lower than this ... (0 is NOT arbitrary)</a:t>
            </a:r>
          </a:p>
          <a:p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Interval data: Temperature of 0 degrees Celsius does not mean the lowest temperature, as we can have -1 degrees Celsius, etc … (0 is arbitrary)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B48BE-5F79-2898-2285-394EFDE99E0E}"/>
              </a:ext>
            </a:extLst>
          </p:cNvPr>
          <p:cNvSpPr txBox="1"/>
          <p:nvPr/>
        </p:nvSpPr>
        <p:spPr>
          <a:xfrm>
            <a:off x="7777212" y="4754878"/>
            <a:ext cx="4312119" cy="17543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Ratios</a:t>
            </a:r>
          </a:p>
          <a:p>
            <a:r>
              <a:rPr lang="en-IN" dirty="0">
                <a:highlight>
                  <a:srgbClr val="FFFF00"/>
                </a:highlight>
              </a:rPr>
              <a:t>Is a person with IQ 150 </a:t>
            </a:r>
            <a:r>
              <a:rPr lang="en-IN" i="1" dirty="0">
                <a:highlight>
                  <a:srgbClr val="FFFF00"/>
                </a:highlight>
              </a:rPr>
              <a:t>three times</a:t>
            </a:r>
            <a:r>
              <a:rPr lang="en-IN" dirty="0">
                <a:highlight>
                  <a:srgbClr val="FFFF00"/>
                </a:highlight>
              </a:rPr>
              <a:t> more intelligent than a person with IQ 50? </a:t>
            </a:r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No!</a:t>
            </a:r>
          </a:p>
          <a:p>
            <a:r>
              <a:rPr lang="en-IN" dirty="0">
                <a:highlight>
                  <a:srgbClr val="00FFFF"/>
                </a:highlight>
              </a:rPr>
              <a:t>Has a student who has got 90 marks done </a:t>
            </a:r>
            <a:r>
              <a:rPr lang="en-IN" i="1" dirty="0">
                <a:highlight>
                  <a:srgbClr val="00FFFF"/>
                </a:highlight>
              </a:rPr>
              <a:t>three times better</a:t>
            </a:r>
            <a:r>
              <a:rPr lang="en-IN" dirty="0">
                <a:highlight>
                  <a:srgbClr val="00FFFF"/>
                </a:highlight>
              </a:rPr>
              <a:t> than a student who has got 30 marks? </a:t>
            </a:r>
            <a:r>
              <a:rPr lang="en-IN" dirty="0">
                <a:solidFill>
                  <a:srgbClr val="FF0000"/>
                </a:solidFill>
                <a:highlight>
                  <a:srgbClr val="00FFFF"/>
                </a:highlight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949923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C57ED6-4DA4-1C75-14D1-62C723A53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Descriptive Statistics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F6392E-696D-1180-5483-684A92069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515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E969D-1D47-A7F4-75EC-CC9EF474E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Measures of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41708-DEBB-7FBD-03A4-F18EF3E02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Measures of Location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A single value that represents the “centering” of a set of data, e.g. average</a:t>
            </a:r>
          </a:p>
          <a:p>
            <a:r>
              <a:rPr lang="en-US" dirty="0"/>
              <a:t>Also called </a:t>
            </a:r>
            <a:r>
              <a:rPr lang="en-US" b="1" dirty="0"/>
              <a:t>Measures of Central Tendency</a:t>
            </a:r>
          </a:p>
          <a:p>
            <a:r>
              <a:rPr lang="en-US" dirty="0"/>
              <a:t>Example: Marks obtained by 10 students, arranged in an ascending order … 45,56,61,65,68,71,73,79,82,88,91</a:t>
            </a:r>
          </a:p>
          <a:p>
            <a:r>
              <a:rPr lang="en-US" dirty="0"/>
              <a:t>Possible measure of location: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B4517D-D7DF-4945-A9A1-864BCAAD5A2A}"/>
              </a:ext>
            </a:extLst>
          </p:cNvPr>
          <p:cNvSpPr txBox="1"/>
          <p:nvPr/>
        </p:nvSpPr>
        <p:spPr>
          <a:xfrm>
            <a:off x="5534526" y="4138863"/>
            <a:ext cx="642967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45,56,61,65,68,       </a:t>
            </a:r>
            <a:r>
              <a:rPr lang="en-US" sz="2400" b="1" dirty="0">
                <a:solidFill>
                  <a:srgbClr val="FF0000"/>
                </a:solidFill>
              </a:rPr>
              <a:t>71</a:t>
            </a:r>
            <a:r>
              <a:rPr lang="en-US" sz="2400" dirty="0"/>
              <a:t>,         73,79,82,88,91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C52BE-4F06-77C8-59FE-F38781D72398}"/>
              </a:ext>
            </a:extLst>
          </p:cNvPr>
          <p:cNvSpPr txBox="1"/>
          <p:nvPr/>
        </p:nvSpPr>
        <p:spPr>
          <a:xfrm>
            <a:off x="4764505" y="4918509"/>
            <a:ext cx="289720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Measures of Location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77AF0D-286A-5936-45E5-1DAAD9CBFBED}"/>
              </a:ext>
            </a:extLst>
          </p:cNvPr>
          <p:cNvSpPr txBox="1"/>
          <p:nvPr/>
        </p:nvSpPr>
        <p:spPr>
          <a:xfrm>
            <a:off x="2587591" y="5926915"/>
            <a:ext cx="185928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C89542-10FC-1920-A915-D848423684C0}"/>
              </a:ext>
            </a:extLst>
          </p:cNvPr>
          <p:cNvSpPr txBox="1"/>
          <p:nvPr/>
        </p:nvSpPr>
        <p:spPr>
          <a:xfrm>
            <a:off x="5283467" y="5916829"/>
            <a:ext cx="185928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573DAF-57E9-F9AD-E226-01EDE40FD217}"/>
              </a:ext>
            </a:extLst>
          </p:cNvPr>
          <p:cNvSpPr txBox="1"/>
          <p:nvPr/>
        </p:nvSpPr>
        <p:spPr>
          <a:xfrm>
            <a:off x="8020248" y="5916829"/>
            <a:ext cx="185928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D0B415-DEC1-CF44-53AF-161FB45163A8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213107" y="5287841"/>
            <a:ext cx="0" cy="6289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570864-0A84-164C-44C1-402BA360F5EA}"/>
              </a:ext>
            </a:extLst>
          </p:cNvPr>
          <p:cNvCxnSpPr/>
          <p:nvPr/>
        </p:nvCxnSpPr>
        <p:spPr>
          <a:xfrm>
            <a:off x="3517231" y="5553777"/>
            <a:ext cx="5432657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F1AC18-EDBC-7224-9E5E-B154D6A85BD5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517231" y="5553777"/>
            <a:ext cx="0" cy="37313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33F2DC-0A10-670B-07D7-FA46A9CC8FAE}"/>
              </a:ext>
            </a:extLst>
          </p:cNvPr>
          <p:cNvCxnSpPr>
            <a:cxnSpLocks/>
          </p:cNvCxnSpPr>
          <p:nvPr/>
        </p:nvCxnSpPr>
        <p:spPr>
          <a:xfrm>
            <a:off x="8949888" y="5543691"/>
            <a:ext cx="0" cy="37313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437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AF30C-B3F4-CA05-1864-08D97EFC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741B1-6096-39CF-D6B3-FF4B10B14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Mean</a:t>
            </a:r>
            <a:r>
              <a:rPr lang="en-US" dirty="0"/>
              <a:t>: Better if the data is </a:t>
            </a:r>
            <a:r>
              <a:rPr lang="en-US" b="1" dirty="0"/>
              <a:t>normally distributed </a:t>
            </a:r>
            <a:r>
              <a:rPr lang="en-US" dirty="0"/>
              <a:t>and there are no </a:t>
            </a:r>
            <a:r>
              <a:rPr lang="en-US" b="1" dirty="0"/>
              <a:t>outliers</a:t>
            </a:r>
            <a:r>
              <a:rPr lang="en-US" dirty="0"/>
              <a:t> … Used for interval and ratio data</a:t>
            </a:r>
            <a:endParaRPr lang="en-US" b="1" dirty="0"/>
          </a:p>
          <a:p>
            <a:r>
              <a:rPr lang="en-US" b="1" dirty="0"/>
              <a:t>Median</a:t>
            </a:r>
            <a:r>
              <a:rPr lang="en-US" dirty="0"/>
              <a:t>: Better when the data is </a:t>
            </a:r>
            <a:r>
              <a:rPr lang="en-US" b="1" dirty="0"/>
              <a:t>skewed </a:t>
            </a:r>
            <a:r>
              <a:rPr lang="en-US" dirty="0"/>
              <a:t>(has extreme values) … Used for ordinal, interval, and ratio data</a:t>
            </a:r>
          </a:p>
          <a:p>
            <a:r>
              <a:rPr lang="en-US" b="1" dirty="0"/>
              <a:t>Mode</a:t>
            </a:r>
            <a:r>
              <a:rPr lang="en-US" dirty="0"/>
              <a:t>: Useful for identifying the most common value or values in a dataset … Used in all the four scales … Best for categorical data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6C6C2-3066-E9E6-C814-C6687D4E2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069" y="4478271"/>
            <a:ext cx="3705728" cy="18612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1EA513-5ADA-AA9B-2C0E-6DA3C66D684A}"/>
              </a:ext>
            </a:extLst>
          </p:cNvPr>
          <p:cNvSpPr txBox="1"/>
          <p:nvPr/>
        </p:nvSpPr>
        <p:spPr>
          <a:xfrm>
            <a:off x="2945331" y="6386937"/>
            <a:ext cx="289720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Normally distributed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02D08F-D8C2-56CB-EF44-5A74F6498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531" y="4478271"/>
            <a:ext cx="2897204" cy="18197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FAC053-1C66-6A8A-7E42-0EC4645C19C4}"/>
              </a:ext>
            </a:extLst>
          </p:cNvPr>
          <p:cNvSpPr txBox="1"/>
          <p:nvPr/>
        </p:nvSpPr>
        <p:spPr>
          <a:xfrm>
            <a:off x="7917761" y="6339549"/>
            <a:ext cx="289720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Skewed data</a:t>
            </a:r>
          </a:p>
        </p:txBody>
      </p:sp>
    </p:spTree>
    <p:extLst>
      <p:ext uri="{BB962C8B-B14F-4D97-AF65-F5344CB8AC3E}">
        <p14:creationId xmlns:p14="http://schemas.microsoft.com/office/powerpoint/2010/main" val="683692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2359</Words>
  <Application>Microsoft Office PowerPoint</Application>
  <PresentationFormat>Widescreen</PresentationFormat>
  <Paragraphs>317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Statistics: Basic Concepts</vt:lpstr>
      <vt:lpstr>Individuals and Variables</vt:lpstr>
      <vt:lpstr>Variable Types: Qualitative and Quantitative</vt:lpstr>
      <vt:lpstr>Variable Classification</vt:lpstr>
      <vt:lpstr>Quantitative Variable Sub-types</vt:lpstr>
      <vt:lpstr>Levels/Scales of Measurement of Data</vt:lpstr>
      <vt:lpstr>Descriptive Statistics</vt:lpstr>
      <vt:lpstr>Measures of Location</vt:lpstr>
      <vt:lpstr>Basic Usage</vt:lpstr>
      <vt:lpstr>Mean</vt:lpstr>
      <vt:lpstr>Median</vt:lpstr>
      <vt:lpstr>Mode</vt:lpstr>
      <vt:lpstr>Feature Engineering</vt:lpstr>
      <vt:lpstr>Feature Engineering Example</vt:lpstr>
      <vt:lpstr>Measures of Dispersion</vt:lpstr>
      <vt:lpstr>Range</vt:lpstr>
      <vt:lpstr>Percentile</vt:lpstr>
      <vt:lpstr>Percentile Example</vt:lpstr>
      <vt:lpstr>Percentile Example</vt:lpstr>
      <vt:lpstr>US Household Net Worth and Percentile (Source: https://finance.yahoo.com/news/wealthy-net-worth-considered-poor-190014440.html)</vt:lpstr>
      <vt:lpstr>Quartile</vt:lpstr>
      <vt:lpstr>Inter Quartile Range (IQR)</vt:lpstr>
      <vt:lpstr>Outlier Example</vt:lpstr>
      <vt:lpstr>Outlier Code</vt:lpstr>
      <vt:lpstr>Resulting Boxplot</vt:lpstr>
      <vt:lpstr>IQR and Box Plots for Outlier Detection</vt:lpstr>
      <vt:lpstr>Outlier Detection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1</cp:revision>
  <dcterms:created xsi:type="dcterms:W3CDTF">2024-10-15T11:33:19Z</dcterms:created>
  <dcterms:modified xsi:type="dcterms:W3CDTF">2024-10-15T11:33:31Z</dcterms:modified>
</cp:coreProperties>
</file>