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431" r:id="rId3"/>
    <p:sldId id="1416" r:id="rId4"/>
    <p:sldId id="1818" r:id="rId5"/>
    <p:sldId id="1817" r:id="rId6"/>
    <p:sldId id="328" r:id="rId7"/>
    <p:sldId id="933" r:id="rId8"/>
    <p:sldId id="940" r:id="rId9"/>
    <p:sldId id="2455" r:id="rId10"/>
    <p:sldId id="2432" r:id="rId11"/>
    <p:sldId id="332" r:id="rId12"/>
    <p:sldId id="943" r:id="rId13"/>
    <p:sldId id="334" r:id="rId14"/>
    <p:sldId id="2298" r:id="rId15"/>
    <p:sldId id="2299" r:id="rId16"/>
    <p:sldId id="2031" r:id="rId17"/>
    <p:sldId id="2301" r:id="rId18"/>
    <p:sldId id="2253" r:id="rId19"/>
    <p:sldId id="2255" r:id="rId20"/>
    <p:sldId id="2254" r:id="rId21"/>
    <p:sldId id="2033" r:id="rId22"/>
    <p:sldId id="6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C1FD-040E-FC70-B792-868D3C177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C8FF1-8F0B-D558-D135-D73678362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BB652-AE8E-6C0C-2CC8-88D98760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17CF-7A73-C27B-C4F6-729333B9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6766-C73F-D7D2-A507-0D86C0EF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5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ADC-4434-F9AB-21EA-D06A76C4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242D6-4285-04D0-0D7C-45DC26F4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9F8D8-47D5-C982-D25E-0E555C7A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4A90-29D4-85D9-F27B-24C6868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ADF26-6DFC-C58E-81A7-2EC88860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8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45A1C-FA95-E4F2-6AB1-A9CD82963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EE451-FA29-FDC7-73D0-5060E7F2B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C2C4-839B-DB46-BE50-54454941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BB40-C864-C49C-EF2E-50C3D3C4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2DE9-22C8-36FA-D1DA-F1AEEFFD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9EFF-B02F-CA68-265F-1E8FDAA6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292B-D4C6-F4A8-4FF4-3F39D542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EB59-DE60-7414-EEA7-7151157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4AC1-618F-C19C-819B-C62AA74E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C1F2C-2A11-C0B5-BB2A-6E5B7AAF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6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909-2D8E-D92F-6623-FCEC92FD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14A11-5964-DB59-0E4C-07600A05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1451-7B01-37C9-7311-0392280A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3EE1-014E-7609-AC7A-7DE76A22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D5D1-2E2C-9111-0CCE-5610808A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22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9297-5072-8577-CB9A-356B9431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D1C8-7EDA-8E46-5275-A7D0844C4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55251-8D6B-F9BC-CDF4-40E18AE8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FAC78-4395-D92E-1B8C-958A1443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0EEA-F8F4-DA8E-ADE0-2A6C5AB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72A67-6167-8CD4-F542-FFA9EBF0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31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1058-3108-CAD2-2A30-D3B12837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5AFD-8389-2E76-E430-6AB0BA69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55F2D-4C9E-B738-5CE0-D400F4EB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3D487-D862-B7F2-0231-C26893580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D1BF0-9F48-A048-DC8A-F945B44B5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21F16-38F1-9AB2-F99D-36733BF8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23A89-E30C-26CE-B050-1CF658A9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D7DC9-88A4-81E5-2CE9-1F375FE4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7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C65D-CF74-7DF8-B432-DE03F956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B11AA-509D-47BE-B4BA-220F6639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C402A-9ED1-7B31-340F-3DBF1B1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278EE-E7B3-8515-3ED3-1C7B820D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8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A74C1-8F17-C43E-D84A-51DCC608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EA06F-4C8E-CC8F-0EE6-D0BC50AA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851A3-9122-1AD3-C146-9A65BF1E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0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FDAD-8686-6295-E87D-7B632A1E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3245-B08F-DBA5-A5E0-555C7CA6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ED062-78BD-32E1-581B-95DF7849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482B-1F4B-F914-DEE4-6520D38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1E3EC-47F5-A15C-D062-5CFBEC7A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72841-7910-919D-1F80-F8725AC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31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CAC1-9BD2-05B6-70D5-139714E7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17873-31E4-DC6D-6A42-B4133BCD9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73FC3-8E21-F4BA-A62C-F6AB43C32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F3855-6FC9-4524-A697-E44C85F0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5269-3148-4B80-5FFC-9A0782E0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30AE-31E1-87D0-6E99-68CF4F36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4140D-2652-71F4-EDEC-28ADFCAE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C770-8453-B80F-AC47-B2F613E3C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DD80-38A1-D09D-66AF-89C9CECFD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EE64-F7BE-43C2-A1D4-3AD29D97D24F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6AB55-973F-7EAB-0FAB-29AE2376B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79A79-4322-A3EF-2BAF-3D82AECB1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3C42-9ECE-495C-9062-6F23CDCF0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46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C831-F2CC-6DD6-9F12-67871D68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8471-6B83-75B1-DBF4-30E44861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Variance</a:t>
            </a:r>
            <a:r>
              <a:rPr lang="en-US" dirty="0"/>
              <a:t> = How far are data points from their mean?</a:t>
            </a:r>
          </a:p>
          <a:p>
            <a:r>
              <a:rPr lang="en-US" dirty="0"/>
              <a:t>High variance = Data is more scattered from its mean </a:t>
            </a:r>
          </a:p>
          <a:p>
            <a:r>
              <a:rPr lang="en-US" dirty="0"/>
              <a:t>Low variance = Data is less scattered from mean</a:t>
            </a:r>
          </a:p>
          <a:p>
            <a:r>
              <a:rPr lang="en-US" dirty="0"/>
              <a:t>Variance calculation: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mean of the given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the mean from each value and square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average of these squared values is the variance</a:t>
            </a:r>
          </a:p>
        </p:txBody>
      </p:sp>
    </p:spTree>
    <p:extLst>
      <p:ext uri="{BB962C8B-B14F-4D97-AF65-F5344CB8AC3E}">
        <p14:creationId xmlns:p14="http://schemas.microsoft.com/office/powerpoint/2010/main" val="39898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CAC8-D89E-36DF-1527-386826C5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95D7E-F158-0E73-5FD0-ABA313D04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Again consider </a:t>
                </a:r>
                <a:r>
                  <a:rPr lang="en-US" dirty="0"/>
                  <a:t>A = 125, 118, 121, 123, 119, 122, 117, 121, 124, 116, 120, 122, 119, 124, 118, 120, 123, 122, 118, 121</a:t>
                </a:r>
              </a:p>
              <a:p>
                <a:r>
                  <a:rPr lang="en-US" dirty="0"/>
                  <a:t>Mean = </a:t>
                </a:r>
                <a:r>
                  <a:rPr lang="en-US" dirty="0">
                    <a:solidFill>
                      <a:srgbClr val="FF0000"/>
                    </a:solidFill>
                  </a:rPr>
                  <a:t>120</a:t>
                </a:r>
                <a:r>
                  <a:rPr lang="en-US" dirty="0"/>
                  <a:t> mg/dL, SD = 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/>
                  <a:t> mg/dL</a:t>
                </a:r>
              </a:p>
              <a:p>
                <a:r>
                  <a:rPr lang="en-IN" dirty="0"/>
                  <a:t>How to calculate </a:t>
                </a:r>
                <a:r>
                  <a:rPr lang="en-IN" i="1" dirty="0"/>
                  <a:t>how many standard deviations away </a:t>
                </a:r>
                <a:r>
                  <a:rPr lang="en-IN" dirty="0"/>
                  <a:t>is an observation from the mean?</a:t>
                </a:r>
              </a:p>
              <a:p>
                <a:r>
                  <a:rPr lang="en-IN" dirty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𝑂𝑢𝑟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Person 1: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125 −120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/>
                  <a:t>) = +1 standard deviation away from the mean</a:t>
                </a:r>
              </a:p>
              <a:p>
                <a:r>
                  <a:rPr lang="en-IN" dirty="0"/>
                  <a:t>Person 2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118 −120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/>
                  <a:t>) = -0.40 standard deviations away from the mean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95D7E-F158-0E73-5FD0-ABA313D04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69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C939-6761-52E6-6C25-7880748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 of Variation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CE080-7A7E-1855-86CF-3326EF198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Coefficient of variation (CV)</a:t>
                </a:r>
                <a:r>
                  <a:rPr lang="en-US" dirty="0"/>
                  <a:t>: Size of standard deviation, related to mean</a:t>
                </a:r>
              </a:p>
              <a:p>
                <a:r>
                  <a:rPr lang="en-US" dirty="0"/>
                  <a:t>Standardized, Unitless</a:t>
                </a:r>
              </a:p>
              <a:p>
                <a:r>
                  <a:rPr lang="en-US" dirty="0"/>
                  <a:t>SD: Expressed in the original scale/units of data (Absolute measure)</a:t>
                </a:r>
              </a:p>
              <a:p>
                <a:r>
                  <a:rPr lang="en-US" dirty="0"/>
                  <a:t>CV: Expressed in percentage, so not dependent on the units of data (Relative measure)</a:t>
                </a:r>
              </a:p>
              <a:p>
                <a:r>
                  <a:rPr lang="en-US" dirty="0"/>
                  <a:t>High CV = Large SD compared to mean … If it is 100%, it means SD = mean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A pizza restaurant measures its delivery time in minutes. The mean delivery time is 20 minutes and the standard deviation is 5 minutes.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25%</a:t>
                </a:r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CE080-7A7E-1855-86CF-3326EF198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41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2BD-9EB6-3A60-F493-F9479CFA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 of Variation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56E10-4231-F26A-3BD1-825BFE55E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suppose a second pizza restaurant has a mean delivery time of 15 minutes and the standard deviation is 10 minutes. Calculate the coefficient of variation and compare with the first one.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66%</a:t>
                </a:r>
              </a:p>
              <a:p>
                <a:endParaRPr lang="en-US" dirty="0"/>
              </a:p>
              <a:p>
                <a:r>
                  <a:rPr lang="en-US" dirty="0"/>
                  <a:t>Calculation for the first pizza restaurant was: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25%</a:t>
                </a:r>
              </a:p>
              <a:p>
                <a:endParaRPr lang="en-US" dirty="0"/>
              </a:p>
              <a:p>
                <a:r>
                  <a:rPr lang="en-US" dirty="0"/>
                  <a:t>What will be our interpretation?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56E10-4231-F26A-3BD1-825BFE55E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92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5DC4-E37C-6D14-5009-F35DD567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Investment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5DD92-5504-3DB0-2F02-D7EDF3BEB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Option A: Average return: 20%, SD: 15%</a:t>
                </a:r>
              </a:p>
              <a:p>
                <a:r>
                  <a:rPr lang="en-US" dirty="0"/>
                  <a:t>Option B: Average return: 6%, SD: 2%</a:t>
                </a:r>
              </a:p>
              <a:p>
                <a:endParaRPr lang="en-US" dirty="0"/>
              </a:p>
              <a:p>
                <a:r>
                  <a:rPr lang="en-IN" b="0" dirty="0"/>
                  <a:t>Option 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75%</a:t>
                </a:r>
              </a:p>
              <a:p>
                <a:r>
                  <a:rPr lang="en-IN" b="0" dirty="0"/>
                  <a:t>Option B: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33%</a:t>
                </a:r>
              </a:p>
              <a:p>
                <a:endParaRPr lang="en-US" dirty="0"/>
              </a:p>
              <a:p>
                <a:r>
                  <a:rPr lang="en-US" dirty="0"/>
                  <a:t>Conclusion: Is Option B better?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5DD92-5504-3DB0-2F02-D7EDF3BEB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12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833A-7E2B-3C20-292F-9DBAC764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Calculate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A110-009F-2628-81E0-BAD5563B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equivalent temperatures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461920-596D-3440-A98C-C3718A3BBC85}"/>
              </a:ext>
            </a:extLst>
          </p:cNvPr>
          <p:cNvGraphicFramePr>
            <a:graphicFrameLocks noGrp="1"/>
          </p:cNvGraphicFramePr>
          <p:nvPr/>
        </p:nvGraphicFramePr>
        <p:xfrm>
          <a:off x="1377482" y="235596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458622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78541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1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7.88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4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0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2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9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1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1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408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833A-7E2B-3C20-292F-9DBAC764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 Calculate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A110-009F-2628-81E0-BAD5563B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equivalent temperatures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461920-596D-3440-A98C-C3718A3BBC85}"/>
              </a:ext>
            </a:extLst>
          </p:cNvPr>
          <p:cNvGraphicFramePr>
            <a:graphicFrameLocks noGrp="1"/>
          </p:cNvGraphicFramePr>
          <p:nvPr/>
        </p:nvGraphicFramePr>
        <p:xfrm>
          <a:off x="1059848" y="2344105"/>
          <a:ext cx="573558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794">
                  <a:extLst>
                    <a:ext uri="{9D8B030D-6E8A-4147-A177-3AD203B41FA5}">
                      <a16:colId xmlns:a16="http://schemas.microsoft.com/office/drawing/2014/main" val="3245862225"/>
                    </a:ext>
                  </a:extLst>
                </a:gridCol>
                <a:gridCol w="2867794">
                  <a:extLst>
                    <a:ext uri="{9D8B030D-6E8A-4147-A177-3AD203B41FA5}">
                      <a16:colId xmlns:a16="http://schemas.microsoft.com/office/drawing/2014/main" val="778541621"/>
                    </a:ext>
                  </a:extLst>
                </a:gridCol>
              </a:tblGrid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Celsius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3011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16222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347265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01540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25241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96427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15.56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10990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19153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SD = 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SD = 4.04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80072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Mean = 53.86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Mean = 12.14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87674"/>
                  </a:ext>
                </a:extLst>
              </a:tr>
              <a:tr h="376083">
                <a:tc>
                  <a:txBody>
                    <a:bodyPr/>
                    <a:lstStyle/>
                    <a:p>
                      <a:r>
                        <a:rPr lang="en-IN" sz="2000" dirty="0"/>
                        <a:t>CV = 13.51%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CV = 33.30%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781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36D985-DADC-9177-85DC-80E161AD112E}"/>
              </a:ext>
            </a:extLst>
          </p:cNvPr>
          <p:cNvSpPr txBox="1"/>
          <p:nvPr/>
        </p:nvSpPr>
        <p:spPr>
          <a:xfrm>
            <a:off x="7753951" y="2596408"/>
            <a:ext cx="3599849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For equal temperatures, how can CV be different?</a:t>
            </a:r>
          </a:p>
          <a:p>
            <a:endParaRPr lang="en-IN" sz="2400" dirty="0"/>
          </a:p>
          <a:p>
            <a:r>
              <a:rPr lang="en-IN" sz="2400" dirty="0"/>
              <a:t>Answer: Temperatures use </a:t>
            </a:r>
            <a:r>
              <a:rPr lang="en-IN" sz="2400" b="1" dirty="0"/>
              <a:t>interval </a:t>
            </a:r>
            <a:r>
              <a:rPr lang="en-IN" sz="2400" dirty="0"/>
              <a:t>scale</a:t>
            </a:r>
          </a:p>
          <a:p>
            <a:endParaRPr lang="en-IN" sz="2400" dirty="0"/>
          </a:p>
          <a:p>
            <a:r>
              <a:rPr lang="en-IN" sz="2400" dirty="0">
                <a:solidFill>
                  <a:srgbClr val="FF0000"/>
                </a:solidFill>
              </a:rPr>
              <a:t>Ideally, we should use CV only for </a:t>
            </a:r>
            <a:r>
              <a:rPr lang="en-IN" sz="2400" b="1" dirty="0">
                <a:solidFill>
                  <a:srgbClr val="FF0000"/>
                </a:solidFill>
              </a:rPr>
              <a:t>ratio</a:t>
            </a:r>
            <a:r>
              <a:rPr lang="en-IN" sz="2400" dirty="0">
                <a:solidFill>
                  <a:srgbClr val="FF0000"/>
                </a:solidFill>
              </a:rPr>
              <a:t> scale (variables that have an absolute zero)</a:t>
            </a:r>
          </a:p>
        </p:txBody>
      </p:sp>
    </p:spTree>
    <p:extLst>
      <p:ext uri="{BB962C8B-B14F-4D97-AF65-F5344CB8AC3E}">
        <p14:creationId xmlns:p14="http://schemas.microsoft.com/office/powerpoint/2010/main" val="214392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33550C-DA71-89F9-0B93-8D02C943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94C8D-FE24-26FF-354D-0224CAD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4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5CA-7FBE-32DE-6F66-6B77D8DE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can be Confusing!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0CBE-BF62-DB80-AAC4-600FCEA2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800" b="1" dirty="0"/>
              <a:t>Skew</a:t>
            </a:r>
            <a:r>
              <a:rPr lang="en-IN" sz="2800" dirty="0"/>
              <a:t>: Represents the asymmetry of a distribution around its mean</a:t>
            </a:r>
          </a:p>
          <a:p>
            <a:r>
              <a:rPr lang="en-IN" b="1" dirty="0">
                <a:solidFill>
                  <a:srgbClr val="FF0000"/>
                </a:solidFill>
              </a:rPr>
              <a:t>Skew = Where is the </a:t>
            </a:r>
            <a:r>
              <a:rPr lang="en-IN" b="1" i="1" dirty="0">
                <a:solidFill>
                  <a:srgbClr val="FF0000"/>
                </a:solidFill>
              </a:rPr>
              <a:t>skew</a:t>
            </a:r>
            <a:r>
              <a:rPr lang="en-IN" b="1" dirty="0">
                <a:solidFill>
                  <a:srgbClr val="FF0000"/>
                </a:solidFill>
              </a:rPr>
              <a:t>, not where is the </a:t>
            </a:r>
            <a:r>
              <a:rPr lang="en-IN" b="1" i="1" dirty="0">
                <a:solidFill>
                  <a:srgbClr val="FF0000"/>
                </a:solidFill>
              </a:rPr>
              <a:t>data</a:t>
            </a:r>
          </a:p>
          <a:p>
            <a:endParaRPr lang="en-IN" b="1" i="1" dirty="0">
              <a:solidFill>
                <a:srgbClr val="FF0000"/>
              </a:solidFill>
            </a:endParaRPr>
          </a:p>
          <a:p>
            <a:endParaRPr lang="en-IN" b="1" i="1" dirty="0">
              <a:solidFill>
                <a:srgbClr val="FF0000"/>
              </a:solidFill>
            </a:endParaRPr>
          </a:p>
          <a:p>
            <a:endParaRPr lang="en-IN" b="1" i="1" dirty="0">
              <a:solidFill>
                <a:srgbClr val="FF0000"/>
              </a:solidFill>
            </a:endParaRPr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Students appearing in an Examination</a:t>
            </a:r>
          </a:p>
          <a:p>
            <a:r>
              <a:rPr lang="en-IN" b="1" dirty="0"/>
              <a:t>No-skew</a:t>
            </a:r>
            <a:r>
              <a:rPr lang="en-IN" dirty="0"/>
              <a:t>: Student marks are evenly distributed</a:t>
            </a:r>
          </a:p>
          <a:p>
            <a:r>
              <a:rPr lang="en-IN" b="1" dirty="0"/>
              <a:t>Right-skew</a:t>
            </a:r>
            <a:r>
              <a:rPr lang="en-IN" dirty="0"/>
              <a:t>: Most students get low marks =&gt; Long tail to the right  (higher values)</a:t>
            </a:r>
          </a:p>
          <a:p>
            <a:r>
              <a:rPr lang="en-IN" b="1" dirty="0"/>
              <a:t>Left-skew</a:t>
            </a:r>
            <a:r>
              <a:rPr lang="en-IN" dirty="0"/>
              <a:t>: Most students get high marks =&gt; Long tail to the left (lower values)</a:t>
            </a:r>
            <a:endParaRPr lang="en-IN" b="1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B8637C8-831F-6355-7DA7-99301E9F3A02}"/>
              </a:ext>
            </a:extLst>
          </p:cNvPr>
          <p:cNvGraphicFramePr>
            <a:graphicFrameLocks/>
          </p:cNvGraphicFramePr>
          <p:nvPr/>
        </p:nvGraphicFramePr>
        <p:xfrm>
          <a:off x="635508" y="2743200"/>
          <a:ext cx="10920984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0246">
                  <a:extLst>
                    <a:ext uri="{9D8B030D-6E8A-4147-A177-3AD203B41FA5}">
                      <a16:colId xmlns:a16="http://schemas.microsoft.com/office/drawing/2014/main" val="1637114435"/>
                    </a:ext>
                  </a:extLst>
                </a:gridCol>
                <a:gridCol w="2730246">
                  <a:extLst>
                    <a:ext uri="{9D8B030D-6E8A-4147-A177-3AD203B41FA5}">
                      <a16:colId xmlns:a16="http://schemas.microsoft.com/office/drawing/2014/main" val="400437590"/>
                    </a:ext>
                  </a:extLst>
                </a:gridCol>
                <a:gridCol w="2351532">
                  <a:extLst>
                    <a:ext uri="{9D8B030D-6E8A-4147-A177-3AD203B41FA5}">
                      <a16:colId xmlns:a16="http://schemas.microsoft.com/office/drawing/2014/main" val="4030194559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709202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8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Right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On the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On the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Most values are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2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Left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On the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On the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Most values are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1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FE35B-51B9-EF8E-A991-E1FD8410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AEC33-ABAF-9A87-529C-1E829964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Zero-skew (No-skew)</a:t>
            </a:r>
            <a:r>
              <a:rPr lang="en-IN" sz="2400" dirty="0"/>
              <a:t>: Mean = Median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DCACE-9FB7-9B7C-1B55-BF163137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16" y="28875"/>
            <a:ext cx="5611528" cy="173935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111828-E05F-7EB9-068C-29D6188553D8}"/>
              </a:ext>
            </a:extLst>
          </p:cNvPr>
          <p:cNvGraphicFramePr>
            <a:graphicFrameLocks noGrp="1"/>
          </p:cNvGraphicFramePr>
          <p:nvPr/>
        </p:nvGraphicFramePr>
        <p:xfrm>
          <a:off x="543426" y="2774433"/>
          <a:ext cx="11391900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0526">
                  <a:extLst>
                    <a:ext uri="{9D8B030D-6E8A-4147-A177-3AD203B41FA5}">
                      <a16:colId xmlns:a16="http://schemas.microsoft.com/office/drawing/2014/main" val="652902286"/>
                    </a:ext>
                  </a:extLst>
                </a:gridCol>
                <a:gridCol w="5243951">
                  <a:extLst>
                    <a:ext uri="{9D8B030D-6E8A-4147-A177-3AD203B41FA5}">
                      <a16:colId xmlns:a16="http://schemas.microsoft.com/office/drawing/2014/main" val="1533698130"/>
                    </a:ext>
                  </a:extLst>
                </a:gridCol>
                <a:gridCol w="4367423">
                  <a:extLst>
                    <a:ext uri="{9D8B030D-6E8A-4147-A177-3AD203B41FA5}">
                      <a16:colId xmlns:a16="http://schemas.microsoft.com/office/drawing/2014/main" val="4122494274"/>
                    </a:ext>
                  </a:extLst>
                </a:gridCol>
              </a:tblGrid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Right (Positive) 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Left (Negative) Skew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14289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Most values are on the lower side</a:t>
                      </a:r>
                      <a:r>
                        <a:rPr lang="en-IN" sz="1600" b="1" dirty="0"/>
                        <a:t>, a few on are the higher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Most values are on the higher side</a:t>
                      </a:r>
                      <a:r>
                        <a:rPr lang="en-IN" sz="1600" b="1" dirty="0"/>
                        <a:t>, a few are on the lower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89164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Mean &gt;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Mean &lt;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94356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Skewed to the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Skewed to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5180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Comes </a:t>
                      </a: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later</a:t>
                      </a:r>
                      <a:r>
                        <a:rPr lang="en-IN" sz="1600" b="1" dirty="0"/>
                        <a:t> - On the right (Represents </a:t>
                      </a: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high values</a:t>
                      </a:r>
                      <a:r>
                        <a:rPr lang="en-IN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Comes </a:t>
                      </a: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first</a:t>
                      </a:r>
                      <a:r>
                        <a:rPr lang="en-IN" sz="1600" b="1" dirty="0"/>
                        <a:t> - On the left (Represents </a:t>
                      </a: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low values</a:t>
                      </a:r>
                      <a:r>
                        <a:rPr lang="en-IN" sz="16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91520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More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On the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On the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79162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On the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On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81460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Ratings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Most people give ratings of 1 or 2 out of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Most people give ratings of 4 or 5 out of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43435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Incomes of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Ages at the time of 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74283"/>
                  </a:ext>
                </a:extLst>
              </a:tr>
              <a:tr h="515443">
                <a:tc>
                  <a:txBody>
                    <a:bodyPr/>
                    <a:lstStyle/>
                    <a:p>
                      <a:r>
                        <a:rPr lang="en-IN" sz="1600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Most people have low incomes, Very few have very high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Most people would die in older age, Very few children 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719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2743C9-1A93-A3B7-256C-16DA46DCF6C6}"/>
              </a:ext>
            </a:extLst>
          </p:cNvPr>
          <p:cNvSpPr txBox="1"/>
          <p:nvPr/>
        </p:nvSpPr>
        <p:spPr>
          <a:xfrm>
            <a:off x="8377588" y="566241"/>
            <a:ext cx="310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C:\code\Data Analytics\skew-visualize.py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9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57BA-4B6F-65FC-1CA4-DD2B09E7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Ratings Example (C:\code\Data Analytics\Skew-dummy.py)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7843-F801-E167-6C93-774CCAF8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1 lakh people giving ratings on a scale of 1-5</a:t>
            </a:r>
          </a:p>
          <a:p>
            <a:r>
              <a:rPr lang="en-IN" b="1" dirty="0"/>
              <a:t>No-skew</a:t>
            </a:r>
            <a:r>
              <a:rPr lang="en-IN" dirty="0"/>
              <a:t>: All ratings occur almost with the same frequency</a:t>
            </a:r>
          </a:p>
          <a:p>
            <a:r>
              <a:rPr lang="en-IN" b="1" dirty="0"/>
              <a:t>Right-skew</a:t>
            </a:r>
            <a:r>
              <a:rPr lang="en-IN" dirty="0"/>
              <a:t>: Most people give low ratings (1/2)</a:t>
            </a:r>
          </a:p>
          <a:p>
            <a:r>
              <a:rPr lang="en-IN" b="1" dirty="0"/>
              <a:t>Left-skew</a:t>
            </a:r>
            <a:r>
              <a:rPr lang="en-IN" dirty="0"/>
              <a:t>: Most people give high ratings (4/5)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636A8-1E79-7C71-C9AA-D8D2DEC3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3813511"/>
            <a:ext cx="6541970" cy="29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57D7-25BF-1C2C-EDF0-CA8EFF90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88CCA-BCB5-A13F-B793-49A59E294C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N" b="1" dirty="0"/>
                  <a:t>Population</a:t>
                </a:r>
                <a:r>
                  <a:rPr lang="en-IN" dirty="0"/>
                  <a:t> </a:t>
                </a:r>
                <a:r>
                  <a:rPr lang="en-IN" b="1" dirty="0"/>
                  <a:t>variance</a:t>
                </a:r>
                <a:r>
                  <a:rPr lang="en-IN" dirty="0"/>
                  <a:t> (Whole data)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baseline="30000" dirty="0"/>
                  <a:t>2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IN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Data points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/>
                  <a:t> = Population mean</a:t>
                </a:r>
              </a:p>
              <a:p>
                <a:r>
                  <a:rPr lang="en-IN" dirty="0"/>
                  <a:t>N = Number of observations (Population size)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88CCA-BCB5-A13F-B793-49A59E29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766751-42DF-7133-1ED2-A8FA64FF656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b="1" dirty="0"/>
                  <a:t>Sample variance</a:t>
                </a:r>
                <a:r>
                  <a:rPr lang="en-IN" dirty="0"/>
                  <a:t> (Selected data)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baseline="30000" dirty="0"/>
                  <a:t>2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IN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Data points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= Sample mean</a:t>
                </a:r>
              </a:p>
              <a:p>
                <a:r>
                  <a:rPr lang="en-IN" dirty="0"/>
                  <a:t>n = Number of observations (Sample size)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766751-42DF-7133-1ED2-A8FA64FF6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 r="-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32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38BA-B0F9-9391-1C9A-2C9C22A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 Real-Life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2AFD-92E9-8740-6F88-C77EE72E4E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 Skew (More data points are on the </a:t>
            </a:r>
            <a:r>
              <a:rPr lang="en-IN" dirty="0">
                <a:solidFill>
                  <a:srgbClr val="FF0000"/>
                </a:solidFill>
              </a:rPr>
              <a:t>left</a:t>
            </a:r>
            <a:r>
              <a:rPr lang="en-IN" dirty="0"/>
              <a:t>)</a:t>
            </a:r>
          </a:p>
          <a:p>
            <a:r>
              <a:rPr lang="en-IN" dirty="0"/>
              <a:t>C:\code\Data Analytics\ skewness-airlines-distance.py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70FCD-6DEC-2295-52E7-9BEAFCA15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Left</a:t>
            </a:r>
            <a:r>
              <a:rPr lang="en-IN" dirty="0"/>
              <a:t> Skew (More data points are on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)</a:t>
            </a:r>
          </a:p>
          <a:p>
            <a:r>
              <a:rPr lang="en-IN" dirty="0"/>
              <a:t>C:\code\Data Analytics\ skewness-airlines-onboard-service.py (Note: The dataset is different here)</a:t>
            </a:r>
          </a:p>
        </p:txBody>
      </p:sp>
    </p:spTree>
    <p:extLst>
      <p:ext uri="{BB962C8B-B14F-4D97-AF65-F5344CB8AC3E}">
        <p14:creationId xmlns:p14="http://schemas.microsoft.com/office/powerpoint/2010/main" val="302759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A93009-B210-1065-61DD-A401896C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Formulae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F4352-2857-1519-CE77-A0D5445E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Pearson's First Coefficient of Skewness </a:t>
            </a:r>
            <a:r>
              <a:rPr lang="en-US" dirty="0"/>
              <a:t>(Mode Skewness): (Mean - Median) / Standard Deviation</a:t>
            </a:r>
          </a:p>
          <a:p>
            <a:r>
              <a:rPr lang="en-US" b="1" dirty="0"/>
              <a:t>Another variation: </a:t>
            </a:r>
            <a:r>
              <a:rPr lang="en-US" b="1" dirty="0">
                <a:solidFill>
                  <a:srgbClr val="FF0000"/>
                </a:solidFill>
              </a:rPr>
              <a:t>3 (Mean - Median) / Standard Deviation</a:t>
            </a:r>
          </a:p>
          <a:p>
            <a:r>
              <a:rPr lang="en-US" b="1" dirty="0"/>
              <a:t>Fisher-Pearson Coefficient of Skewness</a:t>
            </a:r>
            <a:r>
              <a:rPr lang="en-US" dirty="0"/>
              <a:t> (Moment Skewness): (Σ(xi - Mean)^3 / n) / [(Σ(xi - Mean)^2 / n)^(3/2)]</a:t>
            </a:r>
          </a:p>
          <a:p>
            <a:r>
              <a:rPr lang="en-IN" b="1" dirty="0"/>
              <a:t>Quantile-Based Skewness</a:t>
            </a:r>
            <a:r>
              <a:rPr lang="en-IN" dirty="0"/>
              <a:t>: (Q3 + Q1 - 2 * Median) / (Q3 - Q1)</a:t>
            </a:r>
          </a:p>
        </p:txBody>
      </p:sp>
    </p:spTree>
    <p:extLst>
      <p:ext uri="{BB962C8B-B14F-4D97-AF65-F5344CB8AC3E}">
        <p14:creationId xmlns:p14="http://schemas.microsoft.com/office/powerpoint/2010/main" val="125216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DDEA-11D2-7998-1B82-CC3541AC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Pearson’s Coefficient of Skewness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55193-36BA-89C6-5E7F-6EDA93567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Formula: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𝑆𝑘𝑒𝑤𝑛𝑒𝑠𝑠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𝑀𝑒𝑎𝑛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𝑀𝑒𝑑𝑖𝑎𝑛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Consider daily commute time for a set of people in minutes: 20,22,25,30,35,40,45,50,60,70</a:t>
                </a:r>
              </a:p>
              <a:p>
                <a:r>
                  <a:rPr lang="en-IN" dirty="0"/>
                  <a:t>Mean = 397/10 = 39.70</a:t>
                </a:r>
              </a:p>
              <a:p>
                <a:r>
                  <a:rPr lang="en-IN" dirty="0"/>
                  <a:t>Median: 37.5</a:t>
                </a:r>
              </a:p>
              <a:p>
                <a:r>
                  <a:rPr lang="en-IN" dirty="0"/>
                  <a:t>SD = 15.80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𝑆𝑘𝑒𝑤𝑛𝑒𝑠𝑠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𝑀𝑒𝑎𝑛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𝑀𝑒𝑑𝑖𝑎𝑛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39.70 − 37.70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15.80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=0.37</m:t>
                    </m:r>
                  </m:oMath>
                </a14:m>
                <a:endParaRPr lang="en-IN" b="0" dirty="0"/>
              </a:p>
              <a:p>
                <a:r>
                  <a:rPr lang="en-US" dirty="0"/>
                  <a:t>Interpretation: Right/positive skew … Most commute times are less that the mean, but a few outliers have increased the mean value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55193-36BA-89C6-5E7F-6EDA93567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 b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3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64C6-32D1-3367-74EF-44B6D0AC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6EFB4-4113-BCA8-0C84-BFD8496CA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Consider data values </a:t>
                </a:r>
                <a:r>
                  <a:rPr lang="en-US" dirty="0"/>
                  <a:t>5, 7, 10, 12, and 15</a:t>
                </a:r>
              </a:p>
              <a:p>
                <a:r>
                  <a:rPr lang="en-US" dirty="0"/>
                  <a:t>Step 1: Mean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(5 + 7 + 10 + 12 + 15)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9.8</a:t>
                </a:r>
              </a:p>
              <a:p>
                <a:r>
                  <a:rPr lang="en-IN" dirty="0"/>
                  <a:t>Step 2: </a:t>
                </a:r>
                <a:r>
                  <a:rPr lang="en-US" dirty="0"/>
                  <a:t>Subtract mean from each number and square the result</a:t>
                </a:r>
              </a:p>
              <a:p>
                <a:pPr lvl="1"/>
                <a:r>
                  <a:rPr lang="en-IN" dirty="0"/>
                  <a:t>(5 - 9.8)</a:t>
                </a:r>
                <a:r>
                  <a:rPr lang="en-IN" baseline="30000" dirty="0"/>
                  <a:t>2</a:t>
                </a:r>
                <a:r>
                  <a:rPr lang="en-IN" dirty="0"/>
                  <a:t> = 20.24</a:t>
                </a:r>
              </a:p>
              <a:p>
                <a:pPr lvl="1"/>
                <a:r>
                  <a:rPr lang="en-IN" dirty="0"/>
                  <a:t>(7 - 9.8)</a:t>
                </a:r>
                <a:r>
                  <a:rPr lang="en-IN" baseline="30000" dirty="0"/>
                  <a:t>2</a:t>
                </a:r>
                <a:r>
                  <a:rPr lang="en-IN" dirty="0"/>
                  <a:t> = 6.76</a:t>
                </a:r>
              </a:p>
              <a:p>
                <a:pPr lvl="1"/>
                <a:r>
                  <a:rPr lang="en-IN" dirty="0"/>
                  <a:t>(10 - 9.8)</a:t>
                </a:r>
                <a:r>
                  <a:rPr lang="en-IN" baseline="30000" dirty="0"/>
                  <a:t>2</a:t>
                </a:r>
                <a:r>
                  <a:rPr lang="en-IN" dirty="0"/>
                  <a:t> = 0.04</a:t>
                </a:r>
              </a:p>
              <a:p>
                <a:pPr lvl="1"/>
                <a:r>
                  <a:rPr lang="en-IN" dirty="0"/>
                  <a:t>(12 - 9.8)</a:t>
                </a:r>
                <a:r>
                  <a:rPr lang="en-IN" baseline="30000" dirty="0"/>
                  <a:t>2</a:t>
                </a:r>
                <a:r>
                  <a:rPr lang="en-IN" dirty="0"/>
                  <a:t> = 5.44</a:t>
                </a:r>
              </a:p>
              <a:p>
                <a:pPr lvl="1"/>
                <a:r>
                  <a:rPr lang="en-IN" dirty="0"/>
                  <a:t>(15 - 9.8)</a:t>
                </a:r>
                <a:r>
                  <a:rPr lang="en-IN" baseline="30000" dirty="0"/>
                  <a:t>2</a:t>
                </a:r>
                <a:r>
                  <a:rPr lang="en-IN" dirty="0"/>
                  <a:t> = 27.04</a:t>
                </a:r>
              </a:p>
              <a:p>
                <a:r>
                  <a:rPr lang="en-US" dirty="0"/>
                  <a:t>Step 3: Add up the squared differences and divide by the total number of numbers: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(20.24 + 6.76 + 0.04 + 5.44 + 27.04)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11.12 = Variance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6EFB4-4113-BCA8-0C84-BFD8496CA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06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7AD-EC76-A20E-3256-AEAF9AF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are the Differences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914A-45EE-7834-7767-30881D4C8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16002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If we do not do this, then the positive and negative differences may cancel each other and we may not be able to find how the data points are dispersed from the mean</a:t>
            </a:r>
          </a:p>
          <a:p>
            <a:r>
              <a:rPr lang="en-IN" dirty="0"/>
              <a:t>Example: Consider marks of 5 students: 55, 60, 65, 54, 64</a:t>
            </a:r>
          </a:p>
          <a:p>
            <a:r>
              <a:rPr lang="en-IN" dirty="0"/>
              <a:t>Mean: 59.6, Variance: 20.24</a:t>
            </a:r>
          </a:p>
          <a:p>
            <a:r>
              <a:rPr lang="en-IN" dirty="0"/>
              <a:t>But if we do not square the differences, what will happen?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83AA5-6622-A593-5788-02ED78C261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8A718E-35F2-8528-E865-02773FE0D2F3}"/>
              </a:ext>
            </a:extLst>
          </p:cNvPr>
          <p:cNvGraphicFramePr>
            <a:graphicFrameLocks noGrp="1"/>
          </p:cNvGraphicFramePr>
          <p:nvPr/>
        </p:nvGraphicFramePr>
        <p:xfrm>
          <a:off x="5440680" y="2193852"/>
          <a:ext cx="6494645" cy="295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565">
                  <a:extLst>
                    <a:ext uri="{9D8B030D-6E8A-4147-A177-3AD203B41FA5}">
                      <a16:colId xmlns:a16="http://schemas.microsoft.com/office/drawing/2014/main" val="4199626854"/>
                    </a:ext>
                  </a:extLst>
                </a:gridCol>
                <a:gridCol w="2088384">
                  <a:extLst>
                    <a:ext uri="{9D8B030D-6E8A-4147-A177-3AD203B41FA5}">
                      <a16:colId xmlns:a16="http://schemas.microsoft.com/office/drawing/2014/main" val="737442097"/>
                    </a:ext>
                  </a:extLst>
                </a:gridCol>
                <a:gridCol w="3304696">
                  <a:extLst>
                    <a:ext uri="{9D8B030D-6E8A-4147-A177-3AD203B41FA5}">
                      <a16:colId xmlns:a16="http://schemas.microsoft.com/office/drawing/2014/main" val="1211496838"/>
                    </a:ext>
                  </a:extLst>
                </a:gridCol>
              </a:tblGrid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Marks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Marks - Mean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(Marks - Mean) Squared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87314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-4.6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21.16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293713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608120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5.4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29.16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4361320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-5.6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31.36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634627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4.4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19.36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8725127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73850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Mean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(Marks - Mean) / 5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((Marks - Mean) Squared)) / 5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3194229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59.6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20.24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9798252"/>
                  </a:ext>
                </a:extLst>
              </a:tr>
            </a:tbl>
          </a:graphicData>
        </a:graphic>
      </p:graphicFrame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56F4530-4CA6-CE37-7971-811641F2EC87}"/>
              </a:ext>
            </a:extLst>
          </p:cNvPr>
          <p:cNvSpPr/>
          <p:nvPr/>
        </p:nvSpPr>
        <p:spPr>
          <a:xfrm>
            <a:off x="10689927" y="5900934"/>
            <a:ext cx="1058238" cy="821932"/>
          </a:xfrm>
          <a:prstGeom prst="wedgeRectCallout">
            <a:avLst>
              <a:gd name="adj1" fmla="val 5775"/>
              <a:gd name="adj2" fmla="val -15163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95490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499-32F0-AAE2-83E1-6469C57E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of Variance: How to Quantify?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1C90-01B4-1D50-C537-D361E6A5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Quantifying/measuring variance is tough</a:t>
            </a:r>
          </a:p>
          <a:p>
            <a:r>
              <a:rPr lang="en-IN" dirty="0"/>
              <a:t>Example: Consider marks of 10 students: 32, 39, 44, 56, 56, 63, 71, 72, 81, 89</a:t>
            </a:r>
          </a:p>
          <a:p>
            <a:r>
              <a:rPr lang="en-IN" dirty="0"/>
              <a:t>Mean: 60.3, Variance: 306.81</a:t>
            </a:r>
          </a:p>
          <a:p>
            <a:r>
              <a:rPr lang="en-IN" dirty="0"/>
              <a:t>Variance </a:t>
            </a:r>
            <a:r>
              <a:rPr lang="en-IN" i="1" dirty="0"/>
              <a:t>seems to be high</a:t>
            </a:r>
            <a:r>
              <a:rPr lang="en-IN" dirty="0"/>
              <a:t>, but it does not convey any meaningful information beyond this</a:t>
            </a:r>
          </a:p>
          <a:p>
            <a:r>
              <a:rPr lang="en-IN" dirty="0"/>
              <a:t>This is a limitation of variance</a:t>
            </a:r>
          </a:p>
        </p:txBody>
      </p:sp>
    </p:spTree>
    <p:extLst>
      <p:ext uri="{BB962C8B-B14F-4D97-AF65-F5344CB8AC3E}">
        <p14:creationId xmlns:p14="http://schemas.microsoft.com/office/powerpoint/2010/main" val="78351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70B2-A413-79E0-3FA2-F74AD132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97253-66FC-45EA-7D85-19316086E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/>
                  <a:t>Standard deviation </a:t>
                </a:r>
                <a:r>
                  <a:rPr lang="en-IN" dirty="0"/>
                  <a:t>= Square root of variance </a:t>
                </a:r>
              </a:p>
              <a:p>
                <a:r>
                  <a:rPr lang="en-IN" dirty="0"/>
                  <a:t>The scale of variance is not to the scale of the original data</a:t>
                </a:r>
              </a:p>
              <a:p>
                <a:r>
                  <a:rPr lang="en-IN" dirty="0"/>
                  <a:t>But the scale of standard deviation is the same as scale of the original data</a:t>
                </a:r>
              </a:p>
              <a:p>
                <a:r>
                  <a:rPr lang="en-IN" dirty="0"/>
                  <a:t>Variance: Difficult to interpret, Standard deviation: Easy to interpret</a:t>
                </a:r>
              </a:p>
              <a:p>
                <a:r>
                  <a:rPr lang="en-IN" dirty="0"/>
                  <a:t>Formula: </a:t>
                </a:r>
                <a:r>
                  <a:rPr lang="pt-BR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dirty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97253-66FC-45EA-7D85-19316086E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3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02E9-6941-C04C-8441-13C11430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IN" dirty="0"/>
              <a:t>Standard Deviation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25553-EBF4-0DDA-CEAA-08AA9FC50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2526"/>
                <a:ext cx="10515600" cy="52144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Marks of 10 students: 76, 89, 53, 75, 80, 67, 61, 59, 71, 60</a:t>
                </a:r>
              </a:p>
              <a:p>
                <a:r>
                  <a:rPr lang="en-US" b="1" dirty="0"/>
                  <a:t>Mean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dirty="0" smtClean="0"/>
                          <m:t>76 + 89 + 53 + 75 + 80 + 67 + 61 + 59 + 71 + 60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10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691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 69.10</a:t>
                </a:r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r>
                  <a:rPr lang="en-IN" b="1" dirty="0"/>
                  <a:t>Standard deviation (</a:t>
                </a:r>
                <a:r>
                  <a:rPr lang="pt-BR" dirty="0"/>
                  <a:t>σ</a:t>
                </a:r>
                <a:r>
                  <a:rPr lang="en-IN" b="1" dirty="0"/>
                  <a:t>)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111.49</m:t>
                        </m:r>
                      </m:e>
                    </m:rad>
                  </m:oMath>
                </a14:m>
                <a:r>
                  <a:rPr lang="en-US" dirty="0"/>
                  <a:t> = 10.56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25553-EBF4-0DDA-CEAA-08AA9FC50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2526"/>
                <a:ext cx="10515600" cy="5214437"/>
              </a:xfrm>
              <a:blipFill>
                <a:blip r:embed="rId2"/>
                <a:stretch>
                  <a:fillRect l="-928" t="-2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FA67EC-8411-0838-680B-49B4CCAB0075}"/>
              </a:ext>
            </a:extLst>
          </p:cNvPr>
          <p:cNvGraphicFramePr>
            <a:graphicFrameLocks noGrp="1"/>
          </p:cNvGraphicFramePr>
          <p:nvPr/>
        </p:nvGraphicFramePr>
        <p:xfrm>
          <a:off x="7059168" y="2019484"/>
          <a:ext cx="45335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02">
                  <a:extLst>
                    <a:ext uri="{9D8B030D-6E8A-4147-A177-3AD203B41FA5}">
                      <a16:colId xmlns:a16="http://schemas.microsoft.com/office/drawing/2014/main" val="334670515"/>
                    </a:ext>
                  </a:extLst>
                </a:gridCol>
                <a:gridCol w="2627698">
                  <a:extLst>
                    <a:ext uri="{9D8B030D-6E8A-4147-A177-3AD203B41FA5}">
                      <a16:colId xmlns:a16="http://schemas.microsoft.com/office/drawing/2014/main" val="2175454573"/>
                    </a:ext>
                  </a:extLst>
                </a:gridCol>
              </a:tblGrid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Deviation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24474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76 – 69.10 = 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66440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 – 69.10 = 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34504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53 – 69.10 = -16.1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63165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75 – 69.10 = 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20238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80 – 69.10 = 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118.81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3395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67 – 69.10 = 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93694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61 – 69.10 = -8.1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43437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59 – 69.10 = -10.1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59104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71 – 69.10 = 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62405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60 – 69.10 = -9.1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8456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1114.90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81203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Variance (</a:t>
                      </a:r>
                      <a:r>
                        <a:rPr lang="pt-BR" b="1" dirty="0"/>
                        <a:t>σ</a:t>
                      </a:r>
                      <a:r>
                        <a:rPr lang="pt-BR" b="1" baseline="30000" dirty="0"/>
                        <a:t>2</a:t>
                      </a:r>
                      <a:r>
                        <a:rPr lang="en-IN" b="1" dirty="0"/>
                        <a:t>)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1114.90 / 10 = 111.49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97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1A36-CF3C-375B-66E8-FE65D88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FA26-CA09-6A07-6D54-ADF68020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the data below</a:t>
            </a:r>
          </a:p>
          <a:p>
            <a:r>
              <a:rPr lang="en-US" dirty="0"/>
              <a:t>Group A and Group B are two groups of people and we have data about their blood sugar level</a:t>
            </a:r>
          </a:p>
          <a:p>
            <a:endParaRPr lang="en-US" dirty="0"/>
          </a:p>
          <a:p>
            <a:r>
              <a:rPr lang="en-US" dirty="0"/>
              <a:t>A = 125, 118, 121, 123, 119, 122, 117, 121, 124, 116, 120, 122, 119, 124, 118, 120, 123, 122, 118, 121</a:t>
            </a:r>
          </a:p>
          <a:p>
            <a:endParaRPr lang="en-US" dirty="0"/>
          </a:p>
          <a:p>
            <a:r>
              <a:rPr lang="en-US" dirty="0"/>
              <a:t>B = 150, 90, 115, 145, 118, 112, 135, 121, 117, 122, 119, 128, 115, 145, 120, 90, 155, 135, 122, 115</a:t>
            </a:r>
          </a:p>
        </p:txBody>
      </p:sp>
    </p:spTree>
    <p:extLst>
      <p:ext uri="{BB962C8B-B14F-4D97-AF65-F5344CB8AC3E}">
        <p14:creationId xmlns:p14="http://schemas.microsoft.com/office/powerpoint/2010/main" val="323346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1A36-CF3C-375B-66E8-FE65D88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Deviation: True Indicator of Homogeneous/Heterogeneous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FA26-CA09-6A07-6D54-ADF68020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cholesterol levels of two groups of people:</a:t>
            </a:r>
          </a:p>
          <a:p>
            <a:endParaRPr lang="en-US" dirty="0"/>
          </a:p>
          <a:p>
            <a:r>
              <a:rPr lang="en-US" dirty="0"/>
              <a:t>A = 125, 118, 121, 123, 119, 122, 117, 121, 124, 116, 120, 122, 119, 124, 118, 120, 123, 122, 118, 121</a:t>
            </a:r>
          </a:p>
          <a:p>
            <a:r>
              <a:rPr lang="en-US" dirty="0"/>
              <a:t>Mean = </a:t>
            </a:r>
            <a:r>
              <a:rPr lang="en-US" dirty="0">
                <a:solidFill>
                  <a:srgbClr val="FF0000"/>
                </a:solidFill>
              </a:rPr>
              <a:t>120</a:t>
            </a:r>
            <a:r>
              <a:rPr lang="en-US" dirty="0"/>
              <a:t> mg/dL, SD =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mg/dL</a:t>
            </a:r>
          </a:p>
          <a:p>
            <a:r>
              <a:rPr lang="en-US" dirty="0">
                <a:solidFill>
                  <a:srgbClr val="7030A0"/>
                </a:solidFill>
              </a:rPr>
              <a:t>Most close to the mean (Fit)</a:t>
            </a:r>
          </a:p>
          <a:p>
            <a:endParaRPr lang="en-US" dirty="0"/>
          </a:p>
          <a:p>
            <a:r>
              <a:rPr lang="en-US" dirty="0"/>
              <a:t>B = 150, 90, 115, 145, 118, 112, 135, 121, 117, 122, 119, 128, 115, 145, 120, 90, 155, 135, 122, 115</a:t>
            </a:r>
          </a:p>
          <a:p>
            <a:r>
              <a:rPr lang="en-US" dirty="0"/>
              <a:t>Mean = </a:t>
            </a:r>
            <a:r>
              <a:rPr lang="en-US" dirty="0">
                <a:solidFill>
                  <a:srgbClr val="FF0000"/>
                </a:solidFill>
              </a:rPr>
              <a:t>120</a:t>
            </a:r>
            <a:r>
              <a:rPr lang="en-US" dirty="0"/>
              <a:t> mg/dL, SD =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 mg/dL</a:t>
            </a:r>
          </a:p>
          <a:p>
            <a:r>
              <a:rPr lang="en-US" dirty="0">
                <a:solidFill>
                  <a:srgbClr val="7030A0"/>
                </a:solidFill>
              </a:rPr>
              <a:t>Some close to the mean (Fit), some away from the mean (Unfit)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1857</Words>
  <Application>Microsoft Office PowerPoint</Application>
  <PresentationFormat>Widescreen</PresentationFormat>
  <Paragraphs>295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Variance</vt:lpstr>
      <vt:lpstr>Variance Formula</vt:lpstr>
      <vt:lpstr>Variance Example</vt:lpstr>
      <vt:lpstr>Why are the Differences Squared?</vt:lpstr>
      <vt:lpstr>Limitation of Variance: How to Quantify?</vt:lpstr>
      <vt:lpstr>Standard Deviation</vt:lpstr>
      <vt:lpstr>Standard Deviation Example </vt:lpstr>
      <vt:lpstr>Exercise</vt:lpstr>
      <vt:lpstr>Standard Deviation: True Indicator of Homogeneous/Heterogeneous Data</vt:lpstr>
      <vt:lpstr>Interpreting Standard Deviation</vt:lpstr>
      <vt:lpstr>Coefficient of Variation (CV)</vt:lpstr>
      <vt:lpstr>Coefficient of Variation (CV)</vt:lpstr>
      <vt:lpstr>Making Investment Decisions</vt:lpstr>
      <vt:lpstr>Exercise: Calculate CV</vt:lpstr>
      <vt:lpstr>Solution: Calculate CV</vt:lpstr>
      <vt:lpstr>Skewness</vt:lpstr>
      <vt:lpstr>Skewness can be Confusing!</vt:lpstr>
      <vt:lpstr>Skew</vt:lpstr>
      <vt:lpstr>Simple Ratings Example (C:\code\Data Analytics\Skew-dummy.py)</vt:lpstr>
      <vt:lpstr>Skew Real-Life Examples</vt:lpstr>
      <vt:lpstr>Skewness Formulae</vt:lpstr>
      <vt:lpstr>Pearson’s Coefficient of Skewness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2024-10-16T11:32:02Z</dcterms:created>
  <dcterms:modified xsi:type="dcterms:W3CDTF">2024-10-16T11:32:24Z</dcterms:modified>
</cp:coreProperties>
</file>