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8" r:id="rId2"/>
    <p:sldId id="1867" r:id="rId3"/>
    <p:sldId id="2435" r:id="rId4"/>
    <p:sldId id="2436" r:id="rId5"/>
    <p:sldId id="2274" r:id="rId6"/>
    <p:sldId id="2276" r:id="rId7"/>
    <p:sldId id="2277" r:id="rId8"/>
    <p:sldId id="555" r:id="rId9"/>
    <p:sldId id="2035" r:id="rId10"/>
    <p:sldId id="2036" r:id="rId11"/>
    <p:sldId id="2046" r:id="rId12"/>
    <p:sldId id="2438" r:id="rId13"/>
    <p:sldId id="2045" r:id="rId14"/>
    <p:sldId id="2037" r:id="rId15"/>
    <p:sldId id="2347" r:id="rId16"/>
    <p:sldId id="2439" r:id="rId17"/>
    <p:sldId id="2440" r:id="rId18"/>
    <p:sldId id="2441" r:id="rId19"/>
    <p:sldId id="338" r:id="rId20"/>
    <p:sldId id="2074" r:id="rId21"/>
    <p:sldId id="2460" r:id="rId22"/>
    <p:sldId id="19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520E-6155-BA64-B50F-0CF5B2F68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96325-A4B9-2B71-3AB4-FF406FA0F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3F41-E7A7-E5AC-455F-02627224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6EA4-D843-4402-9CB7-548AAF5D2B1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4093-C77B-6493-E6F5-1C76BA44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D00E-5EB0-0E2A-0F09-74A2D5A1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9032-7490-4F60-9672-55ADF78F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3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3626-B18A-B56C-279E-9B6B355F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936FF-621E-9996-D314-A0EDC1C67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F7B3-B268-EAF8-6785-B093988A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6EA4-D843-4402-9CB7-548AAF5D2B1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9958-0A97-3D96-9964-86477EEC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3745-C513-F174-4D2C-852AE075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9032-7490-4F60-9672-55ADF78F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7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29922-AEAF-8C99-317E-9E823408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0B1F4-3EFA-211B-A881-E215BA533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BCF8-1DD7-7E39-8AEE-6921B407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6EA4-D843-4402-9CB7-548AAF5D2B1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283B-8240-28E1-C9F8-65AED80D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A4BB-9727-D8A7-795D-0DECED30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9032-7490-4F60-9672-55ADF78F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70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680F-6868-A53B-E75E-B38A7319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3C0C-DD5A-524C-EFB5-72E8B704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13F3B-C579-2470-20DD-D7D617AF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6EA4-D843-4402-9CB7-548AAF5D2B1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D06B-8F2D-BCCC-AF5B-5312C47F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7C58-751A-2E8E-1011-5BDA73D8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9032-7490-4F60-9672-55ADF78F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8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6604-1ED7-D142-5DEE-A54F1D76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D5F46-1B82-340F-6FCB-F1D9D6FB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09C5-2264-7E38-10BD-32785981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6EA4-D843-4402-9CB7-548AAF5D2B1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5C9B-616E-9807-A241-C94540B3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6514-6D7A-3D30-E7D9-B3C824E5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9032-7490-4F60-9672-55ADF78F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47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24F0-E928-BB42-165A-2EFDF969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7537-6054-0F6C-EAA2-B754378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8AF1-3D96-A4EB-CC99-9F973CFE9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EA6BE-5F39-F1A4-6E61-8862C37A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6EA4-D843-4402-9CB7-548AAF5D2B1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E92E4-7B96-5F64-5068-D2E88148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D09A4-9665-460F-212A-F1594534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9032-7490-4F60-9672-55ADF78F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472B-9324-CD21-5C7B-BF1FD631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3487-38AA-7244-B71B-62CEF7A7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227A5-9142-E8E9-9E25-C35452F03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4701E-C96E-ABF3-34AB-3A700D122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746AC-9DD7-CEA4-03D5-0F3336D7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9CE79-F9A3-1221-917B-41532536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6EA4-D843-4402-9CB7-548AAF5D2B1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A776B-67CF-FE1F-EA85-26DD4D04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6B84E-A4B2-A03B-D3A0-3C04428D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9032-7490-4F60-9672-55ADF78F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55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539C-43F6-9B02-F6C8-4BB959DB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606D5-0015-42A7-8C86-D1A0B2D0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6EA4-D843-4402-9CB7-548AAF5D2B1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0CE5C-A4F4-F065-C1B8-59835486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B1C85-4FB0-1423-629E-404E2ED8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9032-7490-4F60-9672-55ADF78F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5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257D1-5558-CC7A-B7B2-936ADD9D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6EA4-D843-4402-9CB7-548AAF5D2B1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80DB2-72AD-2CDF-F109-F7259ACF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A3027-052A-83B8-FCFC-3F91EE50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9032-7490-4F60-9672-55ADF78F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24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EF2E-AF52-222E-7501-BC85FE23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98257-2FB1-5E27-E690-6FF4BE79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69E04-F34D-378E-8E45-9141FC93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A73CE-6F8F-D9DD-C7DE-A28EB136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6EA4-D843-4402-9CB7-548AAF5D2B1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FACE0-D950-DCA0-3576-F8B594E2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E44E5-281E-0E93-F1FF-AD645B59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9032-7490-4F60-9672-55ADF78F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3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6E72-328A-B1BB-43C2-C80C46C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1536B-38BA-A452-10A1-C941A78A0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5BB43-1F03-1CDD-3760-73DE82C6E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397E5-C872-3CA6-6C80-2D88A002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6EA4-D843-4402-9CB7-548AAF5D2B1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4583D-71CD-4846-2A4F-B2160045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2FD2-2751-93BA-109D-478D851F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9032-7490-4F60-9672-55ADF78F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4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DA696-4466-B601-4A05-5E7FFB69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6A025-450C-A9F2-7574-6D82F38AD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8B3C-366E-27AA-C6BA-916F0C660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6EA4-D843-4402-9CB7-548AAF5D2B1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5BF1-FAFB-3A4C-07F9-001447A50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146F-A97E-618F-2365-81222EB0E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09032-7490-4F60-9672-55ADF78F9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8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6506F2-350C-0953-09B7-C5223DA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F1189-3F31-73E3-6E4D-91BDF725B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92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F8FD-5B88-BEC0-0B5F-1F69C0AF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Pearson Correlation Coefficient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FA54-E53A-0E53-6631-21410698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Range: -1 to +1</a:t>
            </a:r>
          </a:p>
          <a:p>
            <a:r>
              <a:rPr lang="en-IN" dirty="0"/>
              <a:t>Positive correlation: Variables move up together</a:t>
            </a:r>
          </a:p>
          <a:p>
            <a:pPr lvl="1"/>
            <a:r>
              <a:rPr lang="en-IN" dirty="0"/>
              <a:t>Example: Correlation of 0.80 between Hours spent studying and test scores</a:t>
            </a:r>
          </a:p>
          <a:p>
            <a:r>
              <a:rPr lang="en-IN" dirty="0"/>
              <a:t>Negative correlation: As one variable moves up, the other moves down</a:t>
            </a:r>
          </a:p>
          <a:p>
            <a:pPr lvl="1"/>
            <a:r>
              <a:rPr lang="en-IN" dirty="0"/>
              <a:t>Example: Correlation of -0.70 between Hours spent watching TV and physical fitness</a:t>
            </a:r>
          </a:p>
          <a:p>
            <a:r>
              <a:rPr lang="en-IN" dirty="0"/>
              <a:t>Zero correlation: Variables are unrelated</a:t>
            </a:r>
          </a:p>
          <a:p>
            <a:pPr lvl="1"/>
            <a:r>
              <a:rPr lang="en-IN" dirty="0"/>
              <a:t>Example: Correlation of 0.02 between Shoe size and IQ score</a:t>
            </a:r>
          </a:p>
        </p:txBody>
      </p:sp>
    </p:spTree>
    <p:extLst>
      <p:ext uri="{BB962C8B-B14F-4D97-AF65-F5344CB8AC3E}">
        <p14:creationId xmlns:p14="http://schemas.microsoft.com/office/powerpoint/2010/main" val="328660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C80C-1172-B754-588E-6B906644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Positive, Negative, No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D242-1619-4190-98A3-90FF3604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E315F-B3A1-E330-C2BF-74E0D568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07" y="1939641"/>
            <a:ext cx="8860653" cy="39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8534-97BA-22A0-D1F0-5650D0DD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Pearson Correlation Coefficient for Earlier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ADD00-2366-475F-ACB1-0047BE77A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Corr(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Corr(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2.75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1.58 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1.92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Corr(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2.75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1.58 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1.92</m:t>
                        </m:r>
                      </m:den>
                    </m:f>
                  </m:oMath>
                </a14:m>
                <a:r>
                  <a:rPr lang="en-IN" dirty="0"/>
                  <a:t> = 0.90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ADD00-2366-475F-ACB1-0047BE77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BBB8EF-19BC-8A2C-FB67-FBBB3047EB5E}"/>
              </a:ext>
            </a:extLst>
          </p:cNvPr>
          <p:cNvGraphicFramePr>
            <a:graphicFrameLocks noGrp="1"/>
          </p:cNvGraphicFramePr>
          <p:nvPr/>
        </p:nvGraphicFramePr>
        <p:xfrm>
          <a:off x="6768013" y="1234439"/>
          <a:ext cx="4109094" cy="315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547">
                  <a:extLst>
                    <a:ext uri="{9D8B030D-6E8A-4147-A177-3AD203B41FA5}">
                      <a16:colId xmlns:a16="http://schemas.microsoft.com/office/drawing/2014/main" val="3177757768"/>
                    </a:ext>
                  </a:extLst>
                </a:gridCol>
                <a:gridCol w="2054547">
                  <a:extLst>
                    <a:ext uri="{9D8B030D-6E8A-4147-A177-3AD203B41FA5}">
                      <a16:colId xmlns:a16="http://schemas.microsoft.com/office/drawing/2014/main" val="2913550566"/>
                    </a:ext>
                  </a:extLst>
                </a:gridCol>
              </a:tblGrid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89028"/>
                  </a:ext>
                </a:extLst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36655"/>
                  </a:ext>
                </a:extLst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5861"/>
                  </a:ext>
                </a:extLst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19209"/>
                  </a:ext>
                </a:extLst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67450"/>
                  </a:ext>
                </a:extLst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3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2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E422-EE93-1A51-F6BA-ABE03F44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 about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48CA-B435-AD90-25D5-B5640407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correlation between related variables (e.g. </a:t>
            </a:r>
            <a:r>
              <a:rPr lang="en-US" i="1" dirty="0"/>
              <a:t>hours of study</a:t>
            </a:r>
            <a:r>
              <a:rPr lang="en-US" dirty="0"/>
              <a:t> and </a:t>
            </a:r>
            <a:r>
              <a:rPr lang="en-US" i="1" dirty="0"/>
              <a:t>marks obtained</a:t>
            </a:r>
            <a:r>
              <a:rPr lang="en-US" dirty="0"/>
              <a:t>, but not </a:t>
            </a:r>
            <a:r>
              <a:rPr lang="en-US" i="1" dirty="0"/>
              <a:t>hours of study</a:t>
            </a:r>
            <a:r>
              <a:rPr lang="en-US" dirty="0"/>
              <a:t> and </a:t>
            </a:r>
            <a:r>
              <a:rPr lang="en-US" i="1" dirty="0"/>
              <a:t>time needed to reach C-DAC</a:t>
            </a:r>
            <a:r>
              <a:rPr lang="en-US" dirty="0"/>
              <a:t>)</a:t>
            </a:r>
          </a:p>
          <a:p>
            <a:r>
              <a:rPr lang="en-US" dirty="0"/>
              <a:t>See C:\code\Data Analytics\correlation-outliers-bad-example.py</a:t>
            </a:r>
          </a:p>
          <a:p>
            <a:endParaRPr lang="en-US" dirty="0"/>
          </a:p>
          <a:p>
            <a:r>
              <a:rPr lang="en-US" dirty="0"/>
              <a:t>Better example: correlation_better_example.py</a:t>
            </a:r>
          </a:p>
          <a:p>
            <a:endParaRPr lang="en-US" dirty="0"/>
          </a:p>
          <a:p>
            <a:r>
              <a:rPr lang="en-US" dirty="0"/>
              <a:t>Good example: correlation-positive-currency-rates.py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8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FC49-E7DC-89DC-916B-9E75FDB0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3FEB-F34D-EBB9-AF18-B83B04D1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C:\code\Data Analytics\correlation-2.py</a:t>
            </a:r>
          </a:p>
          <a:p>
            <a:r>
              <a:rPr lang="en-IN" dirty="0"/>
              <a:t>C:\code\Data Analytics\correlation_poor.py</a:t>
            </a:r>
          </a:p>
          <a:p>
            <a:endParaRPr lang="en-IN" dirty="0"/>
          </a:p>
          <a:p>
            <a:r>
              <a:rPr lang="en-IN" dirty="0"/>
              <a:t>Assignment: Find the correlation between </a:t>
            </a:r>
            <a:r>
              <a:rPr lang="en-IN" i="1" dirty="0"/>
              <a:t>pace</a:t>
            </a:r>
            <a:r>
              <a:rPr lang="en-IN" dirty="0"/>
              <a:t> and </a:t>
            </a:r>
            <a:r>
              <a:rPr lang="en-IN" i="1" dirty="0"/>
              <a:t>official time</a:t>
            </a:r>
            <a:r>
              <a:rPr lang="en-IN" dirty="0"/>
              <a:t> columns of the combined marathon datasets (C:\code\Data Analytics\correlation_good_marathon.py)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46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DCA0-315B-C001-20BD-2FFBCE4C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8B21-8202-3F18-028B-D58A3865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C:\code\Data Analytics\correlation-covariance-crypto-gold.py</a:t>
            </a:r>
          </a:p>
          <a:p>
            <a:endParaRPr lang="en-IN" dirty="0"/>
          </a:p>
          <a:p>
            <a:r>
              <a:rPr lang="en-IN" dirty="0"/>
              <a:t>Interpretation: Correlation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Interpretation: Covariance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CBB50-01E2-4B7F-35A5-5E8FAFCB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88" y="2521823"/>
            <a:ext cx="4048690" cy="1390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2FCEE-3A15-B1F7-DDCD-DA566E0A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41" y="4488323"/>
            <a:ext cx="6247482" cy="11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3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5E05-44B7-486A-23F6-84599CF0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Spearman Rank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4BC6-9725-1DF8-24D3-945FA793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Pearson correlation coefficient: Works well when data is linear, but not well when the data is not linear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DBC-4F8D-3231-1955-4190FB6D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1652"/>
            <a:ext cx="10161069" cy="41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7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04E5-6A3F-03BA-6EB2-C53ABBA8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Spearman Rank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46752-FFBD-EE3B-2C89-F68EA9DB2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),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 … R(x) and R(y) specify the ranks of x and y</a:t>
                </a:r>
              </a:p>
              <a:p>
                <a:endParaRPr lang="en-IN" dirty="0"/>
              </a:p>
              <a:p>
                <a:r>
                  <a:rPr lang="en-IN" dirty="0"/>
                  <a:t>More popular formula: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d</a:t>
                </a:r>
                <a:r>
                  <a:rPr lang="en-IN" baseline="30000" dirty="0"/>
                  <a:t>2</a:t>
                </a:r>
                <a:r>
                  <a:rPr lang="en-IN" dirty="0"/>
                  <a:t> = Square of differences in the ranks of the two coordinates for each point (</a:t>
                </a:r>
                <a:r>
                  <a:rPr lang="en-IN" dirty="0" err="1"/>
                  <a:t>x,y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n = Number of data points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46752-FFBD-EE3B-2C89-F68EA9DB2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6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8534-97BA-22A0-D1F0-5650D0DD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Spearman Rank Correlation Coefficient for Earlier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ADD00-2366-475F-ACB1-0047BE77A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More popular formula: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d</a:t>
                </a:r>
                <a:r>
                  <a:rPr lang="en-IN" baseline="30000" dirty="0"/>
                  <a:t>2</a:t>
                </a:r>
                <a:r>
                  <a:rPr lang="en-IN" dirty="0"/>
                  <a:t> = Square of differences in the ranks of the two coordinates for each point (</a:t>
                </a:r>
                <a:r>
                  <a:rPr lang="en-IN" dirty="0" err="1"/>
                  <a:t>x,y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n = Number of data points</a:t>
                </a:r>
              </a:p>
              <a:p>
                <a:r>
                  <a:rPr lang="en-IN" dirty="0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d>
                          <m:d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IN" dirty="0" err="1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= 1 – 0.125 = 0.87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ADD00-2366-475F-ACB1-0047BE77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39" b="-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BBB8EF-19BC-8A2C-FB67-FBBB3047EB5E}"/>
              </a:ext>
            </a:extLst>
          </p:cNvPr>
          <p:cNvGraphicFramePr>
            <a:graphicFrameLocks noGrp="1"/>
          </p:cNvGraphicFramePr>
          <p:nvPr/>
        </p:nvGraphicFramePr>
        <p:xfrm>
          <a:off x="8479856" y="945682"/>
          <a:ext cx="35324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36">
                  <a:extLst>
                    <a:ext uri="{9D8B030D-6E8A-4147-A177-3AD203B41FA5}">
                      <a16:colId xmlns:a16="http://schemas.microsoft.com/office/drawing/2014/main" val="3177757768"/>
                    </a:ext>
                  </a:extLst>
                </a:gridCol>
                <a:gridCol w="1766236">
                  <a:extLst>
                    <a:ext uri="{9D8B030D-6E8A-4147-A177-3AD203B41FA5}">
                      <a16:colId xmlns:a16="http://schemas.microsoft.com/office/drawing/2014/main" val="2913550566"/>
                    </a:ext>
                  </a:extLst>
                </a:gridCol>
              </a:tblGrid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89028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36655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5861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19209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67450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385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A03F3A-5B50-5A10-799B-E1CB9892B41B}"/>
              </a:ext>
            </a:extLst>
          </p:cNvPr>
          <p:cNvGraphicFramePr>
            <a:graphicFrameLocks noGrp="1"/>
          </p:cNvGraphicFramePr>
          <p:nvPr/>
        </p:nvGraphicFramePr>
        <p:xfrm>
          <a:off x="6283688" y="3982403"/>
          <a:ext cx="57286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534">
                  <a:extLst>
                    <a:ext uri="{9D8B030D-6E8A-4147-A177-3AD203B41FA5}">
                      <a16:colId xmlns:a16="http://schemas.microsoft.com/office/drawing/2014/main" val="3177757768"/>
                    </a:ext>
                  </a:extLst>
                </a:gridCol>
                <a:gridCol w="501462">
                  <a:extLst>
                    <a:ext uri="{9D8B030D-6E8A-4147-A177-3AD203B41FA5}">
                      <a16:colId xmlns:a16="http://schemas.microsoft.com/office/drawing/2014/main" val="3816279712"/>
                    </a:ext>
                  </a:extLst>
                </a:gridCol>
                <a:gridCol w="476698">
                  <a:extLst>
                    <a:ext uri="{9D8B030D-6E8A-4147-A177-3AD203B41FA5}">
                      <a16:colId xmlns:a16="http://schemas.microsoft.com/office/drawing/2014/main" val="2913550566"/>
                    </a:ext>
                  </a:extLst>
                </a:gridCol>
                <a:gridCol w="613479">
                  <a:extLst>
                    <a:ext uri="{9D8B030D-6E8A-4147-A177-3AD203B41FA5}">
                      <a16:colId xmlns:a16="http://schemas.microsoft.com/office/drawing/2014/main" val="3611171674"/>
                    </a:ext>
                  </a:extLst>
                </a:gridCol>
                <a:gridCol w="1486634">
                  <a:extLst>
                    <a:ext uri="{9D8B030D-6E8A-4147-A177-3AD203B41FA5}">
                      <a16:colId xmlns:a16="http://schemas.microsoft.com/office/drawing/2014/main" val="4229377436"/>
                    </a:ext>
                  </a:extLst>
                </a:gridCol>
                <a:gridCol w="1891833">
                  <a:extLst>
                    <a:ext uri="{9D8B030D-6E8A-4147-A177-3AD203B41FA5}">
                      <a16:colId xmlns:a16="http://schemas.microsoft.com/office/drawing/2014/main" val="322603706"/>
                    </a:ext>
                  </a:extLst>
                </a:gridCol>
              </a:tblGrid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  <a:r>
                        <a:rPr lang="en-IN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  <a:r>
                        <a:rPr lang="en-IN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y</a:t>
                      </a:r>
                      <a:r>
                        <a:rPr lang="en-IN" baseline="-25000" dirty="0" err="1"/>
                        <a:t>i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  <a:r>
                        <a:rPr lang="en-IN" baseline="-25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d</a:t>
                      </a:r>
                      <a:r>
                        <a:rPr lang="en-IN" baseline="-25000" dirty="0"/>
                        <a:t>i </a:t>
                      </a:r>
                      <a:r>
                        <a:rPr lang="en-IN" baseline="0" dirty="0"/>
                        <a:t>= </a:t>
                      </a:r>
                      <a:r>
                        <a:rPr lang="en-IN" dirty="0"/>
                        <a:t>R</a:t>
                      </a:r>
                      <a:r>
                        <a:rPr lang="en-IN" baseline="-25000" dirty="0"/>
                        <a:t>x </a:t>
                      </a:r>
                      <a:r>
                        <a:rPr lang="en-IN" baseline="0" dirty="0"/>
                        <a:t>- </a:t>
                      </a:r>
                      <a:r>
                        <a:rPr lang="en-IN" dirty="0"/>
                        <a:t>R</a:t>
                      </a:r>
                      <a:r>
                        <a:rPr lang="en-IN" baseline="-25000" dirty="0"/>
                        <a:t>y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d</a:t>
                      </a:r>
                      <a:r>
                        <a:rPr lang="en-IN" baseline="-25000" dirty="0"/>
                        <a:t>i</a:t>
                      </a:r>
                      <a:r>
                        <a:rPr lang="en-IN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89028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36655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5861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19209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67450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3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86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69316-DFC3-0854-2802-5692B599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 and Sample, Probability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90F9-9187-D0EF-F6C5-CC884DA40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6D19-E3B5-1062-578F-371E3E6C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A0C8-ADED-75EC-4B22-8AC94B48B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Covariance</a:t>
            </a:r>
            <a:r>
              <a:rPr lang="en-US" dirty="0"/>
              <a:t>: Quantifies how changes in one variable relate to changes in another</a:t>
            </a:r>
          </a:p>
          <a:p>
            <a:r>
              <a:rPr lang="en-US" dirty="0"/>
              <a:t>Scale: </a:t>
            </a:r>
          </a:p>
          <a:p>
            <a:pPr lvl="1"/>
            <a:r>
              <a:rPr lang="en-US" dirty="0"/>
              <a:t>Covariance: Units of what we are measuring (difficult to interpret) </a:t>
            </a:r>
          </a:p>
          <a:p>
            <a:pPr lvl="1"/>
            <a:r>
              <a:rPr lang="en-US" dirty="0"/>
              <a:t>Correlation: -1 and +1 (easy)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area increases, price increases: But by how much? … Covariance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49F8EC-095B-127F-6BD0-927BCD0FB9BD}"/>
              </a:ext>
            </a:extLst>
          </p:cNvPr>
          <p:cNvGraphicFramePr>
            <a:graphicFrameLocks noGrp="1"/>
          </p:cNvGraphicFramePr>
          <p:nvPr/>
        </p:nvGraphicFramePr>
        <p:xfrm>
          <a:off x="3004151" y="4098133"/>
          <a:ext cx="49848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361">
                  <a:extLst>
                    <a:ext uri="{9D8B030D-6E8A-4147-A177-3AD203B41FA5}">
                      <a16:colId xmlns:a16="http://schemas.microsoft.com/office/drawing/2014/main" val="1585683182"/>
                    </a:ext>
                  </a:extLst>
                </a:gridCol>
                <a:gridCol w="2993456">
                  <a:extLst>
                    <a:ext uri="{9D8B030D-6E8A-4147-A177-3AD203B41FA5}">
                      <a16:colId xmlns:a16="http://schemas.microsoft.com/office/drawing/2014/main" val="300068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Area of the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 of the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7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 lakhs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 lakhs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0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1.10 crores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8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253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6717-9298-07F9-ED0A-94FFEE3F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1B6D-5A10-A229-CE8F-8D834A99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10000 students in a university</a:t>
            </a:r>
          </a:p>
          <a:p>
            <a:r>
              <a:rPr lang="en-US" dirty="0"/>
              <a:t>Question: What is the average student height?</a:t>
            </a:r>
          </a:p>
          <a:p>
            <a:pPr lvl="1"/>
            <a:r>
              <a:rPr lang="en-US" dirty="0"/>
              <a:t>Difficult: Measure the actual height of the </a:t>
            </a:r>
            <a:r>
              <a:rPr lang="en-US" b="1" dirty="0"/>
              <a:t>population</a:t>
            </a:r>
            <a:r>
              <a:rPr lang="en-US" dirty="0"/>
              <a:t>, i.e. all 10000 students to calculate the average (</a:t>
            </a:r>
            <a:r>
              <a:rPr lang="en-US" b="1" dirty="0">
                <a:solidFill>
                  <a:srgbClr val="FF0000"/>
                </a:solidFill>
              </a:rPr>
              <a:t>parameter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Easier: Take a </a:t>
            </a:r>
            <a:r>
              <a:rPr lang="en-US" b="1" dirty="0"/>
              <a:t>sample</a:t>
            </a:r>
            <a:r>
              <a:rPr lang="en-US" dirty="0"/>
              <a:t> of 500 students,  calculate the average and use it to estimate the population average (</a:t>
            </a:r>
            <a:r>
              <a:rPr lang="en-US" b="1" dirty="0">
                <a:solidFill>
                  <a:srgbClr val="FF0000"/>
                </a:solidFill>
              </a:rPr>
              <a:t>statistic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E49738-532F-36F4-A11E-825F31F732DB}"/>
              </a:ext>
            </a:extLst>
          </p:cNvPr>
          <p:cNvGraphicFramePr>
            <a:graphicFrameLocks/>
          </p:cNvGraphicFramePr>
          <p:nvPr/>
        </p:nvGraphicFramePr>
        <p:xfrm>
          <a:off x="461144" y="4483100"/>
          <a:ext cx="10972000" cy="1828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11905">
                  <a:extLst>
                    <a:ext uri="{9D8B030D-6E8A-4147-A177-3AD203B41FA5}">
                      <a16:colId xmlns:a16="http://schemas.microsoft.com/office/drawing/2014/main" val="94355025"/>
                    </a:ext>
                  </a:extLst>
                </a:gridCol>
                <a:gridCol w="2002055">
                  <a:extLst>
                    <a:ext uri="{9D8B030D-6E8A-4147-A177-3AD203B41FA5}">
                      <a16:colId xmlns:a16="http://schemas.microsoft.com/office/drawing/2014/main" val="2345997595"/>
                    </a:ext>
                  </a:extLst>
                </a:gridCol>
                <a:gridCol w="4158114">
                  <a:extLst>
                    <a:ext uri="{9D8B030D-6E8A-4147-A177-3AD203B41FA5}">
                      <a16:colId xmlns:a16="http://schemas.microsoft.com/office/drawing/2014/main" val="620759973"/>
                    </a:ext>
                  </a:extLst>
                </a:gridCol>
                <a:gridCol w="1799926">
                  <a:extLst>
                    <a:ext uri="{9D8B030D-6E8A-4147-A177-3AD203B41FA5}">
                      <a16:colId xmlns:a16="http://schemas.microsoft.com/office/drawing/2014/main" val="38757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Population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Sample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2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/>
                        <a:t>μ</a:t>
                      </a:r>
                      <a:r>
                        <a:rPr lang="en-IN" sz="2400" b="0" dirty="0"/>
                        <a:t> (Mu)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Sample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x̄</a:t>
                      </a:r>
                      <a:r>
                        <a:rPr lang="en-IN" sz="2400" dirty="0"/>
                        <a:t> (x bar)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42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/>
                        <a:t>σ</a:t>
                      </a:r>
                      <a:r>
                        <a:rPr lang="en-IN" sz="2400" b="0" dirty="0"/>
                        <a:t> (Sigma)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Sample 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/>
                        <a:t>π</a:t>
                      </a:r>
                      <a:r>
                        <a:rPr lang="en-IN" sz="2400" b="0" dirty="0"/>
                        <a:t> (Pi)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Sample 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p̂</a:t>
                      </a:r>
                      <a:r>
                        <a:rPr lang="en-IN" sz="2400" dirty="0"/>
                        <a:t> (p-hat)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61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A29E3D-63E9-600A-6CBC-AA6543B61270}"/>
              </a:ext>
            </a:extLst>
          </p:cNvPr>
          <p:cNvSpPr txBox="1"/>
          <p:nvPr/>
        </p:nvSpPr>
        <p:spPr>
          <a:xfrm>
            <a:off x="6096000" y="375840"/>
            <a:ext cx="175179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Population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06640-611F-B7D6-023F-547E708D399E}"/>
              </a:ext>
            </a:extLst>
          </p:cNvPr>
          <p:cNvSpPr txBox="1"/>
          <p:nvPr/>
        </p:nvSpPr>
        <p:spPr>
          <a:xfrm>
            <a:off x="10005141" y="375840"/>
            <a:ext cx="175179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Sample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B0402D8-1C2C-F820-0D27-25BB0D795EDF}"/>
              </a:ext>
            </a:extLst>
          </p:cNvPr>
          <p:cNvSpPr/>
          <p:nvPr/>
        </p:nvSpPr>
        <p:spPr>
          <a:xfrm>
            <a:off x="8126930" y="248164"/>
            <a:ext cx="1617044" cy="636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Sampling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E608B-80C3-8FA2-F759-F18415A2309A}"/>
              </a:ext>
            </a:extLst>
          </p:cNvPr>
          <p:cNvSpPr txBox="1"/>
          <p:nvPr/>
        </p:nvSpPr>
        <p:spPr>
          <a:xfrm>
            <a:off x="6096000" y="1604870"/>
            <a:ext cx="175179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Sample statistic (x̄)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F90E3-AA9B-F34A-38A7-F86590FECA5B}"/>
              </a:ext>
            </a:extLst>
          </p:cNvPr>
          <p:cNvSpPr txBox="1"/>
          <p:nvPr/>
        </p:nvSpPr>
        <p:spPr>
          <a:xfrm>
            <a:off x="10005141" y="1604870"/>
            <a:ext cx="175179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Population parameter (</a:t>
            </a:r>
            <a:r>
              <a:rPr lang="el-GR" sz="2000" b="1" dirty="0"/>
              <a:t>μ</a:t>
            </a:r>
            <a:r>
              <a:rPr lang="en-IN" sz="2000" b="1" dirty="0"/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BE14CA7-FABA-D8C6-6E60-6F56A3D693F4}"/>
              </a:ext>
            </a:extLst>
          </p:cNvPr>
          <p:cNvSpPr/>
          <p:nvPr/>
        </p:nvSpPr>
        <p:spPr>
          <a:xfrm>
            <a:off x="8126930" y="1640798"/>
            <a:ext cx="1617044" cy="636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Estimate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63A324-C611-1204-6A08-3139025E746C}"/>
              </a:ext>
            </a:extLst>
          </p:cNvPr>
          <p:cNvCxnSpPr>
            <a:cxnSpLocks/>
          </p:cNvCxnSpPr>
          <p:nvPr/>
        </p:nvCxnSpPr>
        <p:spPr>
          <a:xfrm>
            <a:off x="10881032" y="775950"/>
            <a:ext cx="0" cy="39362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59C02-5597-CA3C-F4CA-A3AD3EB03439}"/>
              </a:ext>
            </a:extLst>
          </p:cNvPr>
          <p:cNvCxnSpPr>
            <a:cxnSpLocks/>
          </p:cNvCxnSpPr>
          <p:nvPr/>
        </p:nvCxnSpPr>
        <p:spPr>
          <a:xfrm flipH="1" flipV="1">
            <a:off x="6921795" y="1169578"/>
            <a:ext cx="3959245" cy="548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53ADA-3F1D-1557-C90D-3BC9E52A46F9}"/>
              </a:ext>
            </a:extLst>
          </p:cNvPr>
          <p:cNvCxnSpPr>
            <a:cxnSpLocks/>
          </p:cNvCxnSpPr>
          <p:nvPr/>
        </p:nvCxnSpPr>
        <p:spPr>
          <a:xfrm>
            <a:off x="6905410" y="1158945"/>
            <a:ext cx="0" cy="434248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9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3518-F20B-2C30-E71F-1EC69990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59F1FC-3D9F-6B34-B5B8-220EAC4215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2697" y="1440614"/>
          <a:ext cx="10515600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885151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6792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Univariate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Bivariate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0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Analysis of a single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Analysis of two variables to find relationship between them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5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Analyzing the ages of individuals in a population</a:t>
                      </a:r>
                    </a:p>
                    <a:p>
                      <a:pPr lvl="1"/>
                      <a:r>
                        <a:rPr lang="en-US" sz="2400" dirty="0"/>
                        <a:t>Examining the heights of a sample of students</a:t>
                      </a:r>
                    </a:p>
                    <a:p>
                      <a:pPr lvl="1"/>
                      <a:r>
                        <a:rPr lang="en-US" sz="2400" dirty="0"/>
                        <a:t>Studying the test scores of students in a class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Amount of time spent studying (variable 1) and the Test scores achieved (variable 2)</a:t>
                      </a:r>
                    </a:p>
                    <a:p>
                      <a:pPr lvl="1"/>
                      <a:r>
                        <a:rPr lang="en-US" sz="2400" dirty="0"/>
                        <a:t>Education (variable 1) and the Income level (variable 2)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5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Descriptive statistics such as mean, mode, median, variance, standard deviation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Correlation,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2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Histogram, Box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Scatter plot, Heatmap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11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71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8C39-A582-2776-529D-7A34EDA1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654D-25A8-E710-6061-BF398C03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Modifying a dataset by changing its </a:t>
            </a:r>
            <a:r>
              <a:rPr lang="en-US" i="1" dirty="0"/>
              <a:t>size </a:t>
            </a:r>
            <a:r>
              <a:rPr lang="en-US" dirty="0"/>
              <a:t>or </a:t>
            </a:r>
            <a:r>
              <a:rPr lang="en-US" i="1" dirty="0"/>
              <a:t>composition</a:t>
            </a:r>
          </a:p>
          <a:p>
            <a:r>
              <a:rPr lang="en-US" dirty="0"/>
              <a:t>How? </a:t>
            </a:r>
            <a:r>
              <a:rPr lang="en-US" b="1" dirty="0"/>
              <a:t>Bootstrapping</a:t>
            </a:r>
            <a:r>
              <a:rPr lang="en-US" dirty="0"/>
              <a:t> or </a:t>
            </a:r>
            <a:r>
              <a:rPr lang="en-US" b="1" dirty="0"/>
              <a:t>Cross-validation</a:t>
            </a:r>
          </a:p>
          <a:p>
            <a:r>
              <a:rPr lang="en-US" b="1" dirty="0"/>
              <a:t>Bootstrapping</a:t>
            </a:r>
            <a:r>
              <a:rPr lang="en-US" dirty="0"/>
              <a:t>: Generating multiple new samples (called </a:t>
            </a:r>
            <a:r>
              <a:rPr lang="en-US" b="1" dirty="0"/>
              <a:t>bootstrap samples</a:t>
            </a:r>
            <a:r>
              <a:rPr lang="en-US" dirty="0"/>
              <a:t>) from the original dataset by randomly selecting data points with replacement – Useful in estimating population parameters, regression analysis</a:t>
            </a:r>
          </a:p>
          <a:p>
            <a:r>
              <a:rPr lang="en-US" b="1" dirty="0"/>
              <a:t>Cross-validation</a:t>
            </a:r>
            <a:r>
              <a:rPr lang="en-US" dirty="0"/>
              <a:t>: Dividing the dataset into a </a:t>
            </a:r>
            <a:r>
              <a:rPr lang="en-US" b="1" dirty="0"/>
              <a:t>training set</a:t>
            </a:r>
            <a:r>
              <a:rPr lang="en-US" dirty="0"/>
              <a:t> and a </a:t>
            </a:r>
            <a:r>
              <a:rPr lang="en-US" b="1" dirty="0"/>
              <a:t>testing set</a:t>
            </a:r>
            <a:r>
              <a:rPr lang="en-US" dirty="0"/>
              <a:t>, and iteratively training and evaluating the model on different combinations of these subsets – Useful in </a:t>
            </a:r>
            <a:r>
              <a:rPr lang="en-US" b="1" dirty="0"/>
              <a:t>machine learning</a:t>
            </a:r>
            <a:r>
              <a:rPr lang="en-US" dirty="0"/>
              <a:t> model evaluation (See next slide)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41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6B7A-BE8C-0E28-35C9-B52BBB7B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B576F-7713-5869-4252-F1EA5F207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Cov 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nary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r>
                  <a:rPr lang="en-IN" dirty="0"/>
                  <a:t>Mean height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66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/>
                  <a:t> = 66</a:t>
                </a:r>
              </a:p>
              <a:p>
                <a:r>
                  <a:rPr lang="en-IN" dirty="0"/>
                  <a:t>Mean weight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69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69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/>
                  <a:t> = 68.2</a:t>
                </a:r>
              </a:p>
              <a:p>
                <a:r>
                  <a:rPr lang="en-IN" dirty="0"/>
                  <a:t>For Heights: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[65−66,67−66,68−66,66−66,64−66]=[−1,1,2,0,−2]</a:t>
                </a:r>
              </a:p>
              <a:p>
                <a:r>
                  <a:rPr lang="en-IN" dirty="0"/>
                  <a:t>For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[68−68.2,69−68.2,70−68.2,69−68.2,65−68.2]=[−0.2,0.8,1.8,0.8,−3.2]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IN" dirty="0"/>
                  <a:t> = (-1x-0.2) + (1x0.8) + (2x1.8) + (0x0.8) + (-2x-3.2) = 11</a:t>
                </a:r>
              </a:p>
              <a:p>
                <a:r>
                  <a:rPr lang="en-IN" dirty="0"/>
                  <a:t>Cov 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nary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= 2.75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B576F-7713-5869-4252-F1EA5F207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1B02A-845F-C865-9AB6-0BD1BADE7B42}"/>
              </a:ext>
            </a:extLst>
          </p:cNvPr>
          <p:cNvGraphicFramePr>
            <a:graphicFrameLocks noGrp="1"/>
          </p:cNvGraphicFramePr>
          <p:nvPr/>
        </p:nvGraphicFramePr>
        <p:xfrm>
          <a:off x="6756934" y="249622"/>
          <a:ext cx="35324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36">
                  <a:extLst>
                    <a:ext uri="{9D8B030D-6E8A-4147-A177-3AD203B41FA5}">
                      <a16:colId xmlns:a16="http://schemas.microsoft.com/office/drawing/2014/main" val="3177757768"/>
                    </a:ext>
                  </a:extLst>
                </a:gridCol>
                <a:gridCol w="1766236">
                  <a:extLst>
                    <a:ext uri="{9D8B030D-6E8A-4147-A177-3AD203B41FA5}">
                      <a16:colId xmlns:a16="http://schemas.microsoft.com/office/drawing/2014/main" val="2913550566"/>
                    </a:ext>
                  </a:extLst>
                </a:gridCol>
              </a:tblGrid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89028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36655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5861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19209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67450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3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0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39D-2C33-2DBC-A72E-F74DCA66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34078-2D20-BF06-3069-5D7271395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As we know, </a:t>
                </a:r>
                <a:r>
                  <a:rPr lang="en-IN" dirty="0" err="1"/>
                  <a:t>Cov</a:t>
                </a:r>
                <a:r>
                  <a:rPr lang="en-IN" dirty="0"/>
                  <a:t> 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What if we use x instead of y?</a:t>
                </a:r>
              </a:p>
              <a:p>
                <a:r>
                  <a:rPr lang="en-IN" dirty="0"/>
                  <a:t>Cov (</a:t>
                </a:r>
                <a:r>
                  <a:rPr lang="en-IN" dirty="0" err="1"/>
                  <a:t>x,x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Remember: Variance 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IN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r>
                  <a:rPr lang="en-IN" dirty="0"/>
                  <a:t>So: Var (x) = </a:t>
                </a:r>
                <a:r>
                  <a:rPr lang="en-IN" dirty="0" err="1"/>
                  <a:t>Cov</a:t>
                </a:r>
                <a:r>
                  <a:rPr lang="en-IN" dirty="0"/>
                  <a:t> (</a:t>
                </a:r>
                <a:r>
                  <a:rPr lang="en-IN" dirty="0" err="1"/>
                  <a:t>x,x</a:t>
                </a:r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34078-2D20-BF06-3069-5D727139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30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AEA6-31CD-DBA1-D2F3-94D6183A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0A50-0FAA-D71B-CFAC-42F9584A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C:\code\Data Analytics\correlation_covariance_height_weight.py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Diagonal elements: Variance of the variable (Height: 14, Weight: 1030)</a:t>
            </a:r>
          </a:p>
          <a:p>
            <a:r>
              <a:rPr lang="en-IN" dirty="0"/>
              <a:t>Off-diagonal elements: Covariance between the two variables (114)</a:t>
            </a:r>
          </a:p>
          <a:p>
            <a:pPr lvl="1"/>
            <a:r>
              <a:rPr lang="en-IN" dirty="0"/>
              <a:t>Since 114 &gt; 0: As height increases/decreases, so does weight</a:t>
            </a:r>
          </a:p>
          <a:p>
            <a:pPr lvl="1"/>
            <a:r>
              <a:rPr lang="en-IN" dirty="0"/>
              <a:t>Covariance = 114: No real interpretation on its own</a:t>
            </a:r>
          </a:p>
          <a:p>
            <a:pPr lvl="1"/>
            <a:r>
              <a:rPr lang="en-IN" dirty="0"/>
              <a:t>But Correlation = 0.92: Very easy to interpret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i="1" dirty="0">
              <a:solidFill>
                <a:srgbClr val="836967"/>
              </a:solidFill>
              <a:latin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4B559-633E-38E3-197B-1435CE98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4" y="2375024"/>
            <a:ext cx="5227479" cy="1053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75447-6744-8221-85FA-8732A292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56" y="2375024"/>
            <a:ext cx="5970225" cy="9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AAE5-602C-64B1-BC05-626A6E16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A120-D893-76CC-34B3-9C6571F0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Compare covariance for three cases: (1) overall (2) males (3) females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8ABF0-40F8-D804-6B1C-6F9C3EA9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" y="2846476"/>
            <a:ext cx="5778367" cy="1165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2134E-7F87-D7EF-B935-9B8CB8F3A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3" y="4146460"/>
            <a:ext cx="5825413" cy="1098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5DF1B-5970-D674-63B0-C42546D5F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3" y="5379864"/>
            <a:ext cx="5825413" cy="1125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EF7B43-1FA3-AC38-D585-26AF5EDB906C}"/>
              </a:ext>
            </a:extLst>
          </p:cNvPr>
          <p:cNvSpPr txBox="1"/>
          <p:nvPr/>
        </p:nvSpPr>
        <p:spPr>
          <a:xfrm>
            <a:off x="6118458" y="2340935"/>
            <a:ext cx="5909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Overall covariance = 114, For males = 48, For females = 43</a:t>
            </a:r>
          </a:p>
          <a:p>
            <a:endParaRPr lang="en-IN" dirty="0"/>
          </a:p>
          <a:p>
            <a:r>
              <a:rPr lang="en-IN" dirty="0"/>
              <a:t>Other statistics (Calculated separately):</a:t>
            </a:r>
          </a:p>
          <a:p>
            <a:r>
              <a:rPr lang="en-US" dirty="0"/>
              <a:t>male records: 5001, average height: 69, average weight: 187</a:t>
            </a:r>
          </a:p>
          <a:p>
            <a:r>
              <a:rPr lang="en-US" dirty="0"/>
              <a:t>female records: 5001, average height: 63, average weight: 135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arenBoth"/>
            </a:pPr>
            <a:r>
              <a:rPr lang="en-IN" dirty="0"/>
              <a:t>Heights and weights are positively related in all three cases</a:t>
            </a:r>
          </a:p>
          <a:p>
            <a:pPr marL="342900" indent="-342900">
              <a:buAutoNum type="arabicParenBoth"/>
            </a:pPr>
            <a:r>
              <a:rPr lang="en-IN" dirty="0"/>
              <a:t>Gender difference: Males are consistently taller and have more weight</a:t>
            </a:r>
          </a:p>
          <a:p>
            <a:pPr marL="342900" indent="-342900">
              <a:buAutoNum type="arabicParenBoth"/>
            </a:pPr>
            <a:r>
              <a:rPr lang="en-IN" dirty="0"/>
              <a:t>So, although </a:t>
            </a:r>
            <a:r>
              <a:rPr lang="en-IN" i="1" dirty="0"/>
              <a:t>within group </a:t>
            </a:r>
            <a:r>
              <a:rPr lang="en-IN" dirty="0"/>
              <a:t>covariances are low, difference in means contributes to a higher </a:t>
            </a:r>
            <a:r>
              <a:rPr lang="en-IN" i="1" dirty="0"/>
              <a:t>overall covariance</a:t>
            </a:r>
            <a:endParaRPr lang="en-IN" dirty="0"/>
          </a:p>
          <a:p>
            <a:pPr marL="342900" indent="-342900">
              <a:buAutoNum type="arabicParenBoth"/>
            </a:pPr>
            <a:r>
              <a:rPr lang="en-IN" dirty="0"/>
              <a:t>That is, higher covariance </a:t>
            </a:r>
            <a:r>
              <a:rPr lang="en-IN" i="1" dirty="0"/>
              <a:t>pulls</a:t>
            </a:r>
            <a:r>
              <a:rPr lang="en-IN" dirty="0"/>
              <a:t> the lower covariance to a higher value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341520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D36A-894F-BE94-6019-BD27626C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F877-2413-307D-AEA5-28A5BA08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Plotting all data points: C:\code\Data Analytics\</a:t>
            </a:r>
            <a:r>
              <a:rPr lang="en-US" dirty="0"/>
              <a:t>scatter_plot_heights_weights.py</a:t>
            </a:r>
          </a:p>
          <a:p>
            <a:r>
              <a:rPr lang="en-US" dirty="0"/>
              <a:t>Higher covariance in male records </a:t>
            </a:r>
            <a:r>
              <a:rPr lang="en-US" i="1" dirty="0"/>
              <a:t>pulls</a:t>
            </a:r>
            <a:r>
              <a:rPr lang="en-US" dirty="0"/>
              <a:t> lower covariance of females records to a higher side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13A08-3338-E367-F29B-54394850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103" y="3270133"/>
            <a:ext cx="4733657" cy="34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A7046-8C4B-1E18-440B-C3E07F80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59A22-A16F-50F5-B0D2-95147429E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5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EF37C-93D6-C56F-1B30-C3233BFF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7F6427D-C8FF-550A-8039-DBA83099C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Correlation</a:t>
                </a:r>
                <a:r>
                  <a:rPr lang="en-US" dirty="0"/>
                  <a:t>: Are two </a:t>
                </a:r>
                <a:r>
                  <a:rPr lang="en-US" u="sng" dirty="0"/>
                  <a:t>numeric</a:t>
                </a:r>
                <a:r>
                  <a:rPr lang="en-US" dirty="0"/>
                  <a:t> variables related?</a:t>
                </a:r>
              </a:p>
              <a:p>
                <a:r>
                  <a:rPr lang="en-US" dirty="0"/>
                  <a:t>Examples: Exercise and Health, Study and Marks, Experience and Salary</a:t>
                </a:r>
              </a:p>
              <a:p>
                <a:r>
                  <a:rPr lang="en-IN" dirty="0"/>
                  <a:t>Correlation 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Measured using </a:t>
                </a:r>
                <a:r>
                  <a:rPr lang="en-US" b="1" dirty="0"/>
                  <a:t>correlation coefficient (r)</a:t>
                </a:r>
                <a:endParaRPr lang="en-US" dirty="0"/>
              </a:p>
              <a:p>
                <a:pPr lvl="1"/>
                <a:r>
                  <a:rPr lang="en-US" b="1" dirty="0"/>
                  <a:t>Pearson Correlation Coefficient</a:t>
                </a:r>
                <a:r>
                  <a:rPr lang="en-US" dirty="0"/>
                  <a:t>: Measures linear relationships between continuous variables</a:t>
                </a:r>
              </a:p>
              <a:p>
                <a:pPr lvl="1"/>
                <a:r>
                  <a:rPr lang="en-US" b="1" dirty="0"/>
                  <a:t>Spearman Rank Correlation Coefficient</a:t>
                </a:r>
                <a:r>
                  <a:rPr lang="en-US" dirty="0"/>
                  <a:t>: Measures relationships, even if they are not strictly linear</a:t>
                </a:r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7F6427D-C8FF-550A-8039-DBA83099C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80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</Words>
  <Application>Microsoft Office PowerPoint</Application>
  <PresentationFormat>Widescreen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Covariance</vt:lpstr>
      <vt:lpstr>Covariance</vt:lpstr>
      <vt:lpstr>Covariance Example</vt:lpstr>
      <vt:lpstr>Covariance and Variance</vt:lpstr>
      <vt:lpstr>Covariance Example</vt:lpstr>
      <vt:lpstr>Covariance Interpretation</vt:lpstr>
      <vt:lpstr>Covariance Interpretation</vt:lpstr>
      <vt:lpstr>Correlation</vt:lpstr>
      <vt:lpstr>Correlation</vt:lpstr>
      <vt:lpstr>Pearson Correlation Coefficient Interpretation</vt:lpstr>
      <vt:lpstr>Positive, Negative, No Correlation</vt:lpstr>
      <vt:lpstr>Pearson Correlation Coefficient for Earlier Example</vt:lpstr>
      <vt:lpstr>Key Point about Correlation</vt:lpstr>
      <vt:lpstr>Correlation Examples</vt:lpstr>
      <vt:lpstr>Covariance Example</vt:lpstr>
      <vt:lpstr>Why Spearman Rank Correlation?</vt:lpstr>
      <vt:lpstr>Spearman Rank Correlation</vt:lpstr>
      <vt:lpstr>Spearman Rank Correlation Coefficient for Earlier Example</vt:lpstr>
      <vt:lpstr>Population and Sample, Probability Theory</vt:lpstr>
      <vt:lpstr>Population and Sample</vt:lpstr>
      <vt:lpstr>Sampling Types</vt:lpstr>
      <vt:lpstr>Resampling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2024-10-17T10:53:04Z</dcterms:created>
  <dcterms:modified xsi:type="dcterms:W3CDTF">2024-10-17T10:53:28Z</dcterms:modified>
</cp:coreProperties>
</file>