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1" r:id="rId2"/>
    <p:sldId id="2399" r:id="rId3"/>
    <p:sldId id="2057" r:id="rId4"/>
    <p:sldId id="2400" r:id="rId5"/>
    <p:sldId id="1076" r:id="rId6"/>
    <p:sldId id="2246" r:id="rId7"/>
    <p:sldId id="2247" r:id="rId8"/>
    <p:sldId id="418" r:id="rId9"/>
    <p:sldId id="1430" r:id="rId10"/>
    <p:sldId id="412" r:id="rId11"/>
    <p:sldId id="417" r:id="rId12"/>
    <p:sldId id="2302" r:id="rId13"/>
    <p:sldId id="1464" r:id="rId14"/>
    <p:sldId id="1846" r:id="rId15"/>
    <p:sldId id="2405" r:id="rId16"/>
    <p:sldId id="1835" r:id="rId17"/>
    <p:sldId id="975" r:id="rId18"/>
    <p:sldId id="1834" r:id="rId19"/>
    <p:sldId id="1833" r:id="rId20"/>
    <p:sldId id="1836" r:id="rId21"/>
    <p:sldId id="1837" r:id="rId22"/>
    <p:sldId id="1838" r:id="rId23"/>
    <p:sldId id="1839" r:id="rId24"/>
    <p:sldId id="1840" r:id="rId25"/>
    <p:sldId id="2311" r:id="rId26"/>
    <p:sldId id="2313" r:id="rId27"/>
    <p:sldId id="1966" r:id="rId28"/>
    <p:sldId id="1967" r:id="rId29"/>
    <p:sldId id="2218" r:id="rId30"/>
    <p:sldId id="2219" r:id="rId31"/>
    <p:sldId id="442" r:id="rId32"/>
    <p:sldId id="24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B377-EAF7-50E2-7B7D-99B378A3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848F-7854-FCB0-751D-954DF14B1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FD12-0F55-3472-C76E-159B9890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58CC-E78B-7937-FFB3-1A97D828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3CE3-FA40-FABC-CC58-FFC8B1A3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0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B45A-FC93-874D-4D20-77B6F1D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E83A-FF91-E52C-990C-520795AB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1203-7E06-DBDE-4C49-D726D444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B373-ED3B-F5E2-6B62-66EFF830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DE72-DA72-CFA2-A3FB-7066C8E8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79F33-4B78-79C9-EBCE-3A47E906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8CC61-1805-059F-EC72-6CAC22BD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6F8D-7D96-FC6C-CFD7-47319D10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0B30-9057-8951-C7FE-F9E64D6A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8B25-9B31-33CF-A94B-BBBBD8A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A4FC-148E-63B9-29DA-CE6C337F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5B5C-F47F-D28A-17CC-ED70F6E2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59DA-F42C-E320-334A-AEDA483D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B385-255E-46FF-44D2-07CE964B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7297-9A4C-805F-36DC-5261E715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3D87-C94E-4EC4-FCB4-8769D8C1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6CA88-62E8-3E36-C0C4-B04DF5AA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5E09-E309-A09D-B26E-44C59F98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1505-D563-7C69-D058-B4FAA122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857C-0694-B246-3A24-F9925BF4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5EE2-30DA-EA9B-9EA1-D527711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A41B-FC53-CB9D-6A8E-C4DC1FCD2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67585-6E4E-F7DC-783E-6D853D4A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8FE8F-DA23-CF97-875F-E1A08689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1F690-36A5-3C56-BFE8-F0D7020F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3A10-D2A0-0F4D-0FD8-F8DDA6AA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1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C17D-8899-FD54-82B4-EDC7D1C8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AE73C-C9EB-2727-B333-88DAFE2D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3706-5C91-2A38-0EDE-65812CD9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39E5A-921A-AB77-0CCF-A9902F2CE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66891-FE61-52D7-8E7D-9156A2D4C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C45B5-9948-8E28-220D-56053ABB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D6ABB-13F2-4B04-F71D-76D22DC6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C31E0-F033-4CB0-FF7E-C4E5013C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4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A5A1-3A1C-F378-45E3-18068FB9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34035-1B9F-8872-951F-4EFD0A5F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8B97E-A81F-275A-2256-B6E07916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F08A6-F515-EC9D-DEC6-4E77CC2F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6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0EC4B-2119-8B9B-F05F-122E4562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2431F-5DCF-707E-AFE4-22DC1951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11C82-C5F1-3942-ED6E-87F0FB4E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6C5D-2F05-6BFA-472C-DA3611E2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8355-F077-CD8D-86F9-7AD1644C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A6457-5463-6B49-7989-56C535412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88D3-10F2-518F-0FDC-C3D7653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541B-1075-534C-2126-123B3CDB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BBF3-B7BB-6DEC-A092-6E735B9F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3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BB2B-45DA-8BEC-1B6B-185428C5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E5B68-7019-9642-2C21-C569F88F0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0FC17-8F75-AD9E-8E4F-27834AFA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07EC-182C-A5F3-D72C-9BC949E4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643A6-BF65-7ADB-829E-A4123DA1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F0A2B-11CE-0F8E-6DDE-79FD09D8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4A03E-AAB2-8CB8-B9E6-85B6D2C7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B3B4D-28C4-558E-484A-31DF7BEBF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C372-8737-30D0-8A4B-ABC453340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DF12-B5C9-45CB-917E-1DF90A03582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78AE-B877-145C-2F56-6EF1F0A6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15C0-E022-01B8-CF54-29FDD5157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0D04-AD86-4D83-849D-E430BB6D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B468D-0134-9101-94FA-3999FAF2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F72-E8CA-91EF-860A-2CD144289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Population (</a:t>
                </a:r>
                <a:r>
                  <a:rPr lang="en-US" dirty="0"/>
                  <a:t>N) = Complete data	</a:t>
                </a:r>
                <a:r>
                  <a:rPr lang="en-US" b="1" dirty="0"/>
                  <a:t>Sample </a:t>
                </a:r>
                <a:r>
                  <a:rPr lang="en-US" dirty="0"/>
                  <a:t>(n) = Subset of data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Estimation</a:t>
                </a:r>
                <a:r>
                  <a:rPr lang="en-US" dirty="0"/>
                  <a:t>: From sample mean -&gt; Population mean,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Point estimate</a:t>
                </a:r>
                <a:r>
                  <a:rPr lang="en-US" dirty="0"/>
                  <a:t>: Exact estimate, </a:t>
                </a:r>
                <a:r>
                  <a:rPr lang="en-US" b="1" dirty="0"/>
                  <a:t>Interval estimate</a:t>
                </a:r>
                <a:r>
                  <a:rPr lang="en-US" dirty="0"/>
                  <a:t>: A range of estimates (Called </a:t>
                </a:r>
                <a:r>
                  <a:rPr lang="en-US" b="1" dirty="0"/>
                  <a:t>Confidence interval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F72-E8CA-91EF-860A-2CD14428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11CF7A2-42BB-B125-E00B-20EA9B25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50" y="2166761"/>
            <a:ext cx="918338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C4D-368B-27CC-49F4-EC5F53C8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Sample Space: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81D-A650-2508-9BD2-5B79AD28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Consider students in our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4AE15-3D2B-4D9B-BFC3-711FA0455A17}"/>
              </a:ext>
            </a:extLst>
          </p:cNvPr>
          <p:cNvSpPr txBox="1"/>
          <p:nvPr/>
        </p:nvSpPr>
        <p:spPr>
          <a:xfrm>
            <a:off x="1300213" y="2447464"/>
            <a:ext cx="22130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/>
              <a:t>Presence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endParaRPr lang="en-IN" sz="2400" dirty="0"/>
          </a:p>
          <a:p>
            <a:pPr algn="ctr"/>
            <a:r>
              <a:rPr lang="en-IN" sz="2400" dirty="0"/>
              <a:t>present</a:t>
            </a:r>
          </a:p>
          <a:p>
            <a:pPr algn="ctr"/>
            <a:r>
              <a:rPr lang="en-IN" sz="2400" dirty="0"/>
              <a:t>absent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6BD5D-2747-1C3E-9EC7-99FC6D360D8C}"/>
              </a:ext>
            </a:extLst>
          </p:cNvPr>
          <p:cNvSpPr txBox="1"/>
          <p:nvPr/>
        </p:nvSpPr>
        <p:spPr>
          <a:xfrm>
            <a:off x="7805285" y="2447463"/>
            <a:ext cx="239749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/>
              <a:t>Activeness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endParaRPr lang="en-IN" sz="2400" dirty="0"/>
          </a:p>
          <a:p>
            <a:pPr algn="ctr"/>
            <a:r>
              <a:rPr lang="en-IN" sz="2400" dirty="0"/>
              <a:t>active</a:t>
            </a:r>
          </a:p>
          <a:p>
            <a:pPr algn="ctr"/>
            <a:r>
              <a:rPr lang="en-IN" sz="2400" dirty="0"/>
              <a:t>inactive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9AFDB-100A-4CB4-F853-ACB8018F40E9}"/>
              </a:ext>
            </a:extLst>
          </p:cNvPr>
          <p:cNvSpPr txBox="1"/>
          <p:nvPr/>
        </p:nvSpPr>
        <p:spPr>
          <a:xfrm>
            <a:off x="1214922" y="5295673"/>
            <a:ext cx="961563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Sample space</a:t>
            </a:r>
          </a:p>
          <a:p>
            <a:pPr algn="ctr"/>
            <a:r>
              <a:rPr lang="en-IN" sz="2400" dirty="0"/>
              <a:t>{(present, active), (present, inactive), (absent, active), (absent, inactive)}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4A14F-1D83-DAFD-D77A-C6462AE17F1A}"/>
              </a:ext>
            </a:extLst>
          </p:cNvPr>
          <p:cNvCxnSpPr>
            <a:cxnSpLocks/>
          </p:cNvCxnSpPr>
          <p:nvPr/>
        </p:nvCxnSpPr>
        <p:spPr>
          <a:xfrm>
            <a:off x="2444817" y="3647792"/>
            <a:ext cx="0" cy="914048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C1D4E9-0992-05AA-1ED2-3DFCB8FAD1B7}"/>
              </a:ext>
            </a:extLst>
          </p:cNvPr>
          <p:cNvCxnSpPr>
            <a:cxnSpLocks/>
          </p:cNvCxnSpPr>
          <p:nvPr/>
        </p:nvCxnSpPr>
        <p:spPr>
          <a:xfrm>
            <a:off x="8957377" y="3647792"/>
            <a:ext cx="0" cy="914048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48731E-67FA-173C-8756-F2EACE37AFDF}"/>
              </a:ext>
            </a:extLst>
          </p:cNvPr>
          <p:cNvCxnSpPr>
            <a:cxnSpLocks/>
          </p:cNvCxnSpPr>
          <p:nvPr/>
        </p:nvCxnSpPr>
        <p:spPr>
          <a:xfrm>
            <a:off x="5858577" y="4561840"/>
            <a:ext cx="0" cy="733833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B99F32-54E3-50F4-B46D-528E0EF2FC16}"/>
              </a:ext>
            </a:extLst>
          </p:cNvPr>
          <p:cNvCxnSpPr/>
          <p:nvPr/>
        </p:nvCxnSpPr>
        <p:spPr>
          <a:xfrm>
            <a:off x="2444817" y="4561840"/>
            <a:ext cx="651256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56ABF-D8EA-E17B-FE99-989051C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9C7C0-B7AA-F732-0815-C4CBADEC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Probability: </a:t>
            </a:r>
            <a:r>
              <a:rPr lang="en-US" dirty="0"/>
              <a:t>How likely it is that something will occur?</a:t>
            </a:r>
          </a:p>
          <a:p>
            <a:r>
              <a:rPr lang="en-US" dirty="0"/>
              <a:t>Written as a number or fraction (e.g. 0.5 or 50%)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What is the probability that it will rain today?</a:t>
            </a:r>
          </a:p>
          <a:p>
            <a:pPr lvl="1"/>
            <a:r>
              <a:rPr lang="en-US" dirty="0"/>
              <a:t>Sample space (S) = {R, NR}</a:t>
            </a:r>
          </a:p>
          <a:p>
            <a:pPr lvl="1"/>
            <a:r>
              <a:rPr lang="en-US" dirty="0"/>
              <a:t>P(R)    = 1 / 2 = 0.5 or 50%</a:t>
            </a:r>
          </a:p>
          <a:p>
            <a:pPr lvl="1"/>
            <a:r>
              <a:rPr lang="en-US" dirty="0"/>
              <a:t>P(NR) = 1 / 2 = 0.5 or 50%</a:t>
            </a:r>
          </a:p>
          <a:p>
            <a:r>
              <a:rPr lang="en-US" dirty="0"/>
              <a:t>But what about rainy season?</a:t>
            </a:r>
          </a:p>
          <a:p>
            <a:pPr lvl="1"/>
            <a:r>
              <a:rPr lang="en-US" dirty="0"/>
              <a:t>It should be: P(R) = 100% and P(NR) = 0%</a:t>
            </a:r>
          </a:p>
          <a:p>
            <a:r>
              <a:rPr lang="en-US" b="1" dirty="0"/>
              <a:t>Theoretical probability</a:t>
            </a:r>
            <a:r>
              <a:rPr lang="en-US" dirty="0"/>
              <a:t>: What will happen in theory?</a:t>
            </a:r>
            <a:endParaRPr lang="en-US" b="1" dirty="0"/>
          </a:p>
          <a:p>
            <a:r>
              <a:rPr lang="en-US" b="1" dirty="0"/>
              <a:t>Empirical/Practical probability</a:t>
            </a:r>
            <a:r>
              <a:rPr lang="en-US" dirty="0"/>
              <a:t>: What actually happened?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0A499-D2B5-1E5E-9A3A-BBE86F59DDBE}"/>
              </a:ext>
            </a:extLst>
          </p:cNvPr>
          <p:cNvSpPr txBox="1"/>
          <p:nvPr/>
        </p:nvSpPr>
        <p:spPr>
          <a:xfrm>
            <a:off x="4937761" y="3884003"/>
            <a:ext cx="24736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Theoretical 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C47E7-88A2-07D7-0E80-44622411EC2E}"/>
              </a:ext>
            </a:extLst>
          </p:cNvPr>
          <p:cNvSpPr txBox="1"/>
          <p:nvPr/>
        </p:nvSpPr>
        <p:spPr>
          <a:xfrm>
            <a:off x="6495449" y="4812129"/>
            <a:ext cx="24736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Empirical probability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E9C61-A002-331D-20E6-C0B4B50E7287}"/>
              </a:ext>
            </a:extLst>
          </p:cNvPr>
          <p:cNvCxnSpPr>
            <a:cxnSpLocks/>
          </p:cNvCxnSpPr>
          <p:nvPr/>
        </p:nvCxnSpPr>
        <p:spPr>
          <a:xfrm>
            <a:off x="7024038" y="705799"/>
            <a:ext cx="4358640" cy="0"/>
          </a:xfrm>
          <a:prstGeom prst="line">
            <a:avLst/>
          </a:prstGeom>
          <a:ln w="508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1967B9-5ED8-DBA5-3263-40EAC18EEC9E}"/>
              </a:ext>
            </a:extLst>
          </p:cNvPr>
          <p:cNvSpPr txBox="1"/>
          <p:nvPr/>
        </p:nvSpPr>
        <p:spPr>
          <a:xfrm>
            <a:off x="6597318" y="471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Impossible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D47CA-A3A8-4985-D957-9B283E990CF3}"/>
              </a:ext>
            </a:extLst>
          </p:cNvPr>
          <p:cNvSpPr txBox="1"/>
          <p:nvPr/>
        </p:nvSpPr>
        <p:spPr>
          <a:xfrm>
            <a:off x="6525929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C4C366-77F1-8737-B7A4-55E15DA4F5EE}"/>
              </a:ext>
            </a:extLst>
          </p:cNvPr>
          <p:cNvSpPr/>
          <p:nvPr/>
        </p:nvSpPr>
        <p:spPr>
          <a:xfrm>
            <a:off x="9081438" y="632376"/>
            <a:ext cx="167640" cy="15756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CC361-771A-5B87-17B6-5845A99C22AD}"/>
              </a:ext>
            </a:extLst>
          </p:cNvPr>
          <p:cNvSpPr txBox="1"/>
          <p:nvPr/>
        </p:nvSpPr>
        <p:spPr>
          <a:xfrm>
            <a:off x="8433738" y="47105"/>
            <a:ext cx="18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Equal chance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741DD-B7AC-2905-53B9-5DADD03A40AF}"/>
              </a:ext>
            </a:extLst>
          </p:cNvPr>
          <p:cNvSpPr txBox="1"/>
          <p:nvPr/>
        </p:nvSpPr>
        <p:spPr>
          <a:xfrm>
            <a:off x="8637624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23AF1-B004-8267-43C3-04B9B4479B16}"/>
              </a:ext>
            </a:extLst>
          </p:cNvPr>
          <p:cNvSpPr txBox="1"/>
          <p:nvPr/>
        </p:nvSpPr>
        <p:spPr>
          <a:xfrm>
            <a:off x="10749319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FCDE3-8258-55C7-50E0-A3942672DB8D}"/>
              </a:ext>
            </a:extLst>
          </p:cNvPr>
          <p:cNvSpPr txBox="1"/>
          <p:nvPr/>
        </p:nvSpPr>
        <p:spPr>
          <a:xfrm>
            <a:off x="6495449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E49BD-FEF8-8D18-66D6-1EBA951921AA}"/>
              </a:ext>
            </a:extLst>
          </p:cNvPr>
          <p:cNvSpPr txBox="1"/>
          <p:nvPr/>
        </p:nvSpPr>
        <p:spPr>
          <a:xfrm>
            <a:off x="8607144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ABFE9-0630-AB2D-8DF0-B07A9FF8806F}"/>
              </a:ext>
            </a:extLst>
          </p:cNvPr>
          <p:cNvSpPr txBox="1"/>
          <p:nvPr/>
        </p:nvSpPr>
        <p:spPr>
          <a:xfrm>
            <a:off x="10718839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923A4-7EDD-836F-982A-EC318517FAF9}"/>
              </a:ext>
            </a:extLst>
          </p:cNvPr>
          <p:cNvSpPr txBox="1"/>
          <p:nvPr/>
        </p:nvSpPr>
        <p:spPr>
          <a:xfrm>
            <a:off x="10651490" y="76374"/>
            <a:ext cx="140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Certain</a:t>
            </a:r>
          </a:p>
        </p:txBody>
      </p:sp>
    </p:spTree>
    <p:extLst>
      <p:ext uri="{BB962C8B-B14F-4D97-AF65-F5344CB8AC3E}">
        <p14:creationId xmlns:p14="http://schemas.microsoft.com/office/powerpoint/2010/main" val="142297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39FA-D2B8-95E9-9B03-A7148B9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Autofit/>
          </a:bodyPr>
          <a:lstStyle/>
          <a:p>
            <a:r>
              <a:rPr lang="en-IN" sz="2800" dirty="0"/>
              <a:t>A team winning consecutive matches (Symbols: Win = 1, Loss =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2A40-2C05-AA87-2D34-92463DBA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363"/>
            <a:ext cx="10515600" cy="5308600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001907-CAFB-C8AD-E414-CE7F86A0F25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3341" y="555546"/>
              <a:ext cx="8128000" cy="62712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62711336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598799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559862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21284678"/>
                        </a:ext>
                      </a:extLst>
                    </a:gridCol>
                  </a:tblGrid>
                  <a:tr h="419062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Possible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184623"/>
                      </a:ext>
                    </a:extLst>
                  </a:tr>
                  <a:tr h="447764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 </a:t>
                          </a:r>
                        </a:p>
                        <a:p>
                          <a:r>
                            <a:rPr lang="en-IN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0.50 = 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846014"/>
                      </a:ext>
                    </a:extLst>
                  </a:tr>
                  <a:tr h="7921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0.25 = 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270051"/>
                      </a:ext>
                    </a:extLst>
                  </a:tr>
                  <a:tr h="14810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0.125 = 12.5%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58533"/>
                      </a:ext>
                    </a:extLst>
                  </a:tr>
                  <a:tr h="28588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0.0625 = 6.25%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8100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001907-CAFB-C8AD-E414-CE7F86A0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284604"/>
                  </p:ext>
                </p:extLst>
              </p:nvPr>
            </p:nvGraphicFramePr>
            <p:xfrm>
              <a:off x="713341" y="555546"/>
              <a:ext cx="8128000" cy="62712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62711336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598799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559862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21284678"/>
                        </a:ext>
                      </a:extLst>
                    </a:gridCol>
                  </a:tblGrid>
                  <a:tr h="419062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Possible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1846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 </a:t>
                          </a:r>
                        </a:p>
                        <a:p>
                          <a:r>
                            <a:rPr lang="en-IN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94667" r="-100898" b="-11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0.50 = 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84601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08148" r="-100898" b="-5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0.25 = 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27005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0196" r="-100898" b="-197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0.125 = 12.5%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58533"/>
                      </a:ext>
                    </a:extLst>
                  </a:tr>
                  <a:tr h="3017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08283" r="-100898" b="-1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0.0625 = 6.25%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8100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397CDB-6416-8F9C-A6BB-59BBB6A7FBA1}"/>
              </a:ext>
            </a:extLst>
          </p:cNvPr>
          <p:cNvSpPr txBox="1"/>
          <p:nvPr/>
        </p:nvSpPr>
        <p:spPr>
          <a:xfrm>
            <a:off x="9211377" y="1867301"/>
            <a:ext cx="2142423" cy="3416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Imagine the team actually winning four consecutive matches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Theoretical probability would diminish to 6.25%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But the team has actually won! So, the empirical probability will be 100%</a:t>
            </a:r>
          </a:p>
        </p:txBody>
      </p:sp>
    </p:spTree>
    <p:extLst>
      <p:ext uri="{BB962C8B-B14F-4D97-AF65-F5344CB8AC3E}">
        <p14:creationId xmlns:p14="http://schemas.microsoft.com/office/powerpoint/2010/main" val="350680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94FAD-931A-2D3A-2234-E66021E9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Marginal, Joint, Conditional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5C402-9799-1569-86AE-319770FD2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96130-AB2C-CBAD-A3FD-3CAF9BE4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27592BE-F8B5-ABC5-3C5C-EBAB3A7A0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Marginal probability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Probability of an event irrespective of the outcome of another variable: P(A)</a:t>
                </a:r>
              </a:p>
              <a:p>
                <a:r>
                  <a:rPr lang="en-US" b="1" dirty="0"/>
                  <a:t>Joint probability</a:t>
                </a:r>
                <a:r>
                  <a:rPr lang="en-US" dirty="0"/>
                  <a:t>: Probability of two events occurring </a:t>
                </a:r>
                <a:r>
                  <a:rPr lang="en-US" dirty="0">
                    <a:solidFill>
                      <a:srgbClr val="FF0000"/>
                    </a:solidFill>
                  </a:rPr>
                  <a:t>without any interdependence</a:t>
                </a:r>
                <a:r>
                  <a:rPr lang="en-US" dirty="0"/>
                  <a:t>: </a:t>
                </a:r>
                <a:r>
                  <a:rPr lang="en-IN" dirty="0"/>
                  <a:t>P(A ∩ B) or P(A,B)</a:t>
                </a:r>
                <a:endParaRPr lang="en-US" dirty="0"/>
              </a:p>
              <a:p>
                <a:r>
                  <a:rPr lang="en-US" b="1" dirty="0"/>
                  <a:t>Conditional probability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Probability of a second event happening </a:t>
                </a:r>
                <a:r>
                  <a:rPr lang="en-US" dirty="0">
                    <a:solidFill>
                      <a:srgbClr val="FF0000"/>
                    </a:solidFill>
                  </a:rPr>
                  <a:t>given that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the first one has happened: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Joint probability: Outcome of B </a:t>
                </a:r>
                <a:r>
                  <a:rPr lang="en-IN" b="1" dirty="0"/>
                  <a:t>is not </a:t>
                </a:r>
                <a:r>
                  <a:rPr lang="en-IN" dirty="0"/>
                  <a:t>influenced by A</a:t>
                </a:r>
              </a:p>
              <a:p>
                <a:r>
                  <a:rPr lang="en-IN" dirty="0"/>
                  <a:t>Conditional probability: Outcome of B </a:t>
                </a:r>
                <a:r>
                  <a:rPr lang="en-IN" b="1" dirty="0"/>
                  <a:t>is </a:t>
                </a:r>
                <a:r>
                  <a:rPr lang="en-IN" dirty="0"/>
                  <a:t>influenced by 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27592BE-F8B5-ABC5-3C5C-EBAB3A7A0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14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9B9A-7B60-A253-D518-E2A62C5D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DD1B-F90A-B102-529C-E15A5357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Example: In Pune, 70% people like apple and 30% people like orange</a:t>
            </a:r>
          </a:p>
          <a:p>
            <a:r>
              <a:rPr lang="en-IN" dirty="0"/>
              <a:t>P(Apple) = 70%</a:t>
            </a:r>
          </a:p>
          <a:p>
            <a:r>
              <a:rPr lang="en-IN" dirty="0"/>
              <a:t>P(Orange) = 30%</a:t>
            </a:r>
          </a:p>
          <a:p>
            <a:r>
              <a:rPr lang="en-IN" dirty="0"/>
              <a:t>Both are examples of </a:t>
            </a:r>
            <a:r>
              <a:rPr lang="en-IN" b="1" dirty="0"/>
              <a:t>marginal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49240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78AB-83C9-DAB0-BF53-EBED0911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410F-71DB-8427-6BEB-920E4974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independent</a:t>
            </a:r>
            <a:r>
              <a:rPr lang="en-US" dirty="0"/>
              <a:t> series of events occur when the outcome of one event has </a:t>
            </a:r>
            <a:r>
              <a:rPr lang="en-US" u="sng" dirty="0"/>
              <a:t>no effect</a:t>
            </a:r>
            <a:r>
              <a:rPr lang="en-US" dirty="0"/>
              <a:t> on the outcome of another</a:t>
            </a:r>
          </a:p>
          <a:p>
            <a:r>
              <a:rPr lang="en-US" dirty="0"/>
              <a:t>An example is flipping a fair coin twice</a:t>
            </a:r>
          </a:p>
          <a:p>
            <a:r>
              <a:rPr lang="en-US" dirty="0"/>
              <a:t>The chance of getting heads on the second toss is independent of the result of the first toss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97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DD0D-AB82-769A-F8C7-DB6BBF46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Independent Events –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FB608-91A7-B5C0-64CA-2031CD47A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seeing two heads with two flips of a fair coin 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P(H1 H2) = P(H1) x P(H2)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FB608-91A7-B5C0-64CA-2031CD47A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007065-E332-CA67-116D-1D1F2F72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78" y="2414083"/>
            <a:ext cx="2813195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4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E009-7542-11A1-3A3B-51C53333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CBCF-7F62-F0AB-E1C4-786D6149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dependent</a:t>
            </a:r>
            <a:r>
              <a:rPr lang="en-US" dirty="0"/>
              <a:t> event occurs when the outcome of a first event </a:t>
            </a:r>
            <a:r>
              <a:rPr lang="en-US" u="sng" dirty="0"/>
              <a:t>does</a:t>
            </a:r>
            <a:r>
              <a:rPr lang="en-US" dirty="0"/>
              <a:t> affect the probability of a second event</a:t>
            </a:r>
          </a:p>
          <a:p>
            <a:r>
              <a:rPr lang="en-US" dirty="0"/>
              <a:t>Example: Draw colored marbles from a bag without replacement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94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2D25-02C4-4821-051A-0F8260D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7B53-E6FB-0DC9-71AD-F3780291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jar contains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blue</a:t>
            </a:r>
            <a:r>
              <a:rPr lang="en-US" dirty="0"/>
              <a:t> marbles and </a:t>
            </a:r>
            <a:r>
              <a:rPr lang="en-US" dirty="0">
                <a:solidFill>
                  <a:srgbClr val="FF0000"/>
                </a:solidFill>
              </a:rPr>
              <a:t>3 red</a:t>
            </a:r>
            <a:r>
              <a:rPr lang="en-US" dirty="0"/>
              <a:t> marbles</a:t>
            </a:r>
          </a:p>
          <a:p>
            <a:r>
              <a:rPr lang="en-US" dirty="0"/>
              <a:t>If you take two marbles out of the jar, what is the probability that they are both red?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58B7-39A5-C054-241B-D7DCBACC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87" y="3219338"/>
            <a:ext cx="2814709" cy="20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E38F-A596-897D-D5E8-FE84BB5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23AC-1BE6-307E-4AD0-D1F32AFE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Problem: Not sure which data to use for Training and which for Testing</a:t>
            </a:r>
          </a:p>
          <a:p>
            <a:r>
              <a:rPr lang="en-IN" dirty="0"/>
              <a:t>Solution: </a:t>
            </a:r>
            <a:r>
              <a:rPr lang="en-IN" b="1" dirty="0"/>
              <a:t>Cross-validation</a:t>
            </a:r>
          </a:p>
          <a:p>
            <a:r>
              <a:rPr lang="en-IN" dirty="0"/>
              <a:t>How? Use all the points for both Training and Testing iteratively (i.e. in steps)</a:t>
            </a:r>
          </a:p>
          <a:p>
            <a:r>
              <a:rPr lang="en-IN" dirty="0"/>
              <a:t>Suppose we have weight and height data for six people</a:t>
            </a:r>
          </a:p>
          <a:p>
            <a:r>
              <a:rPr lang="en-IN" dirty="0"/>
              <a:t>Question: How to decide what data to use for </a:t>
            </a:r>
          </a:p>
          <a:p>
            <a:pPr marL="0" indent="0">
              <a:buNone/>
            </a:pPr>
            <a:r>
              <a:rPr lang="en-IN" dirty="0"/>
              <a:t>     Training and what data to use for Testing?</a:t>
            </a:r>
          </a:p>
          <a:p>
            <a:r>
              <a:rPr lang="en-IN" dirty="0"/>
              <a:t>Bad idea: Use all the data for both</a:t>
            </a:r>
          </a:p>
          <a:p>
            <a:r>
              <a:rPr lang="en-IN" dirty="0"/>
              <a:t>Why? May cause </a:t>
            </a:r>
            <a:r>
              <a:rPr lang="en-IN" b="1" dirty="0"/>
              <a:t>overfitting</a:t>
            </a:r>
            <a:r>
              <a:rPr lang="en-IN" dirty="0"/>
              <a:t> (See next slide)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38BCE-4267-BA28-EA49-39237104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985" y="4712016"/>
            <a:ext cx="2748815" cy="18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82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2D25-02C4-4821-051A-0F8260D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7B53-E6FB-0DC9-71AD-F3780291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color of the first marble affects the probability of drawing a 2nd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marble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58B7-39A5-C054-241B-D7DCBACC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87" y="3219338"/>
            <a:ext cx="2814709" cy="20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2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2D25-02C4-4821-051A-0F8260D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7B53-E6FB-0DC9-71AD-F37802915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of drawing a first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 is easy: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P(R1)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7B53-E6FB-0DC9-71AD-F37802915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1A58B7-39A5-C054-241B-D7DCBACC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87" y="3219338"/>
            <a:ext cx="2814709" cy="20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4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2D25-02C4-4821-051A-0F8260D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7B53-E6FB-0DC9-71AD-F3780291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drawing a second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marble given that the first marble was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is written 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P(R2|R1)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58B7-39A5-C054-241B-D7DCBACC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87" y="3219338"/>
            <a:ext cx="2814709" cy="20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2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2D25-02C4-4821-051A-0F8260D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7B53-E6FB-0DC9-71AD-F37802915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removing a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 from the sample set this becomes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P(R2|R1)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7B53-E6FB-0DC9-71AD-F37802915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AB12F1-DBAE-73AE-001B-B9398D1B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95" y="3213853"/>
            <a:ext cx="2400423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2D25-02C4-4821-051A-0F8260D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7B53-E6FB-0DC9-71AD-F37802915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the probability of two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marbles 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P(R1 </a:t>
                </a:r>
                <a:r>
                  <a:rPr lang="hy-AM" dirty="0">
                    <a:solidFill>
                      <a:srgbClr val="7030A0"/>
                    </a:solidFill>
                  </a:rPr>
                  <a:t>Ո</a:t>
                </a:r>
                <a:r>
                  <a:rPr lang="en-US" dirty="0">
                    <a:solidFill>
                      <a:srgbClr val="7030A0"/>
                    </a:solidFill>
                  </a:rPr>
                  <a:t> R2) = P(R1) x P(R2|R1)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7B53-E6FB-0DC9-71AD-F37802915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AB12F1-DBAE-73AE-001B-B9398D1B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39" y="3501529"/>
            <a:ext cx="2400423" cy="1574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6DCA67-B1D0-2BAD-9BD1-EF88EC8500F2}"/>
              </a:ext>
            </a:extLst>
          </p:cNvPr>
          <p:cNvCxnSpPr>
            <a:cxnSpLocks/>
          </p:cNvCxnSpPr>
          <p:nvPr/>
        </p:nvCxnSpPr>
        <p:spPr>
          <a:xfrm>
            <a:off x="8104597" y="4448710"/>
            <a:ext cx="392131" cy="35959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E8E7E9-A5C7-7A98-255E-C803453E7F07}"/>
              </a:ext>
            </a:extLst>
          </p:cNvPr>
          <p:cNvCxnSpPr>
            <a:cxnSpLocks/>
          </p:cNvCxnSpPr>
          <p:nvPr/>
        </p:nvCxnSpPr>
        <p:spPr>
          <a:xfrm flipH="1">
            <a:off x="8062644" y="4448710"/>
            <a:ext cx="476035" cy="4188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1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1CE6-5B2D-D1C6-816A-579CB16E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to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225E5-7CFF-3747-7A74-C86A136F1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Bayes’ Theorem</a:t>
                </a:r>
                <a:r>
                  <a:rPr lang="en-US" dirty="0"/>
                  <a:t>: Helps reverse conditional probabilities by incorporating conditional probability</a:t>
                </a:r>
              </a:p>
              <a:p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Conditional probability</a:t>
                </a: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Bayes’ Theorem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225E5-7CFF-3747-7A74-C86A136F1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60D125-1B06-B925-3C91-2B7A7052A2C3}"/>
              </a:ext>
            </a:extLst>
          </p:cNvPr>
          <p:cNvCxnSpPr/>
          <p:nvPr/>
        </p:nvCxnSpPr>
        <p:spPr>
          <a:xfrm>
            <a:off x="1655545" y="4090737"/>
            <a:ext cx="0" cy="490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F5D1F-BFD4-286E-2C84-5259DD7B5795}"/>
              </a:ext>
            </a:extLst>
          </p:cNvPr>
          <p:cNvCxnSpPr/>
          <p:nvPr/>
        </p:nvCxnSpPr>
        <p:spPr>
          <a:xfrm>
            <a:off x="1655546" y="4581626"/>
            <a:ext cx="25891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AD6311-5425-A358-D1AC-BC0B6A1EA0D9}"/>
              </a:ext>
            </a:extLst>
          </p:cNvPr>
          <p:cNvCxnSpPr>
            <a:cxnSpLocks/>
          </p:cNvCxnSpPr>
          <p:nvPr/>
        </p:nvCxnSpPr>
        <p:spPr>
          <a:xfrm>
            <a:off x="4244741" y="4581625"/>
            <a:ext cx="0" cy="587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E019E6-83D1-C243-9DC6-0231D00B54C8}"/>
              </a:ext>
            </a:extLst>
          </p:cNvPr>
          <p:cNvCxnSpPr>
            <a:cxnSpLocks/>
          </p:cNvCxnSpPr>
          <p:nvPr/>
        </p:nvCxnSpPr>
        <p:spPr>
          <a:xfrm flipH="1">
            <a:off x="3253339" y="5168767"/>
            <a:ext cx="991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A3E42-DFAC-A65D-A688-406A45F63529}"/>
              </a:ext>
            </a:extLst>
          </p:cNvPr>
          <p:cNvCxnSpPr/>
          <p:nvPr/>
        </p:nvCxnSpPr>
        <p:spPr>
          <a:xfrm>
            <a:off x="3253339" y="5168767"/>
            <a:ext cx="0" cy="1155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7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733-E9DB-BAB1-1FAC-6883A7D5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to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C2E8B-8DB8-6AB1-9B29-A5974E42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Conditional Probability: P(Good Credit Rating | Loan Approved)</a:t>
                </a:r>
              </a:p>
              <a:p>
                <a:r>
                  <a:rPr lang="en-US" dirty="0"/>
                  <a:t>Bayes' Theorem: P(Loan Approved | Good Credit Rating)</a:t>
                </a:r>
              </a:p>
              <a:p>
                <a:r>
                  <a:rPr lang="en-US" dirty="0"/>
                  <a:t>Suppose A = Good credit rating, B = Loan approved</a:t>
                </a:r>
              </a:p>
              <a:p>
                <a:r>
                  <a:rPr lang="en-US" dirty="0"/>
                  <a:t>As we know, Conditional Probability: P(A |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P(Good credit rating | Loan approved)</a:t>
                </a:r>
                <a:r>
                  <a:rPr lang="en-US" dirty="0"/>
                  <a:t> =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𝐿𝑜𝑎𝑛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𝑎𝑝𝑝𝑟𝑜𝑣𝑒𝑑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endParaRPr lang="en-US" dirty="0"/>
              </a:p>
              <a:p>
                <a:r>
                  <a:rPr lang="en-US" dirty="0"/>
                  <a:t>Now Bayes' Theorem: P(B | 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P(Loan approved | Good credit rating) =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𝑮𝒐𝒐𝒅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𝒄𝒓𝒆𝒅𝒊𝒕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𝒓𝒂𝒕𝒊𝒏𝒈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𝑳𝒐𝒂𝒏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𝒂𝒑𝒑𝒓𝒐𝒗𝒆𝒅</m:t>
                            </m:r>
                          </m:e>
                        </m:d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𝐿𝑜𝑎𝑛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𝑎𝑝𝑝𝑟𝑜𝑣𝑒𝑑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C2E8B-8DB8-6AB1-9B29-A5974E42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97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0E9-9F12-5E14-719C-F8B3DC6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8CD8-A76B-435B-303B-B3819E4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10% of patients entering a clinic have liver disease</a:t>
            </a:r>
          </a:p>
          <a:p>
            <a:r>
              <a:rPr lang="en-US" dirty="0"/>
              <a:t>5% of patients entering a clinic are alcoholic</a:t>
            </a:r>
          </a:p>
          <a:p>
            <a:r>
              <a:rPr lang="en-US" dirty="0"/>
              <a:t>Out of the patients who have liver disease, 7% are alcoholics</a:t>
            </a:r>
          </a:p>
          <a:p>
            <a:r>
              <a:rPr lang="en-US" dirty="0"/>
              <a:t>A  = Liver disease; So P(A) = 0.10</a:t>
            </a:r>
          </a:p>
          <a:p>
            <a:r>
              <a:rPr lang="en-US" dirty="0"/>
              <a:t>B  = Alcoholic; So P(B) = 0.05</a:t>
            </a:r>
          </a:p>
          <a:p>
            <a:r>
              <a:rPr lang="en-US" dirty="0"/>
              <a:t>B|A = Patient is alcoholic, given that the patient has liver disease; So P(B|A) = 0.07</a:t>
            </a:r>
          </a:p>
          <a:p>
            <a:r>
              <a:rPr lang="en-US" dirty="0"/>
              <a:t>Find P(A|B), i.e. probability that the patient has liver disease, given that the patient is alcoholic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82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0E9-9F12-5E14-719C-F8B3DC6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98CD8-A76B-435B-303B-B3819E405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0.1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P(A|B) = 0.14</a:t>
                </a:r>
              </a:p>
              <a:p>
                <a:endParaRPr lang="en-US" dirty="0"/>
              </a:p>
              <a:p>
                <a:r>
                  <a:rPr lang="en-US" dirty="0"/>
                  <a:t>Conclusion: If the patient is an alcoholic, their chances of having liver disease is 0.14 (14%)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98CD8-A76B-435B-303B-B3819E405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64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BE9-0C19-9FE6-86AD-42050D7E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3C63-66AF-3231-DC8B-851011FE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Rain prediction</a:t>
            </a:r>
          </a:p>
          <a:p>
            <a:r>
              <a:rPr lang="en-IN" dirty="0"/>
              <a:t>Overall historical probability of rain: P(R) = 0.30</a:t>
            </a:r>
          </a:p>
          <a:p>
            <a:r>
              <a:rPr lang="en-IN" dirty="0"/>
              <a:t>Sky condition</a:t>
            </a:r>
          </a:p>
          <a:p>
            <a:pPr lvl="1"/>
            <a:r>
              <a:rPr lang="en-IN" dirty="0"/>
              <a:t>P(</a:t>
            </a:r>
            <a:r>
              <a:rPr lang="en-IN" dirty="0" err="1"/>
              <a:t>Overcast|Rain</a:t>
            </a:r>
            <a:r>
              <a:rPr lang="en-IN" dirty="0"/>
              <a:t>) = 0.8</a:t>
            </a:r>
          </a:p>
          <a:p>
            <a:pPr lvl="1"/>
            <a:r>
              <a:rPr lang="en-IN" dirty="0"/>
              <a:t>P(</a:t>
            </a:r>
            <a:r>
              <a:rPr lang="en-IN" dirty="0" err="1"/>
              <a:t>Clear-sky|Rain</a:t>
            </a:r>
            <a:r>
              <a:rPr lang="en-IN" dirty="0"/>
              <a:t>) = 0.2</a:t>
            </a:r>
          </a:p>
          <a:p>
            <a:pPr lvl="1"/>
            <a:r>
              <a:rPr lang="en-IN" dirty="0"/>
              <a:t>P(Overcast) = 0.6</a:t>
            </a:r>
          </a:p>
          <a:p>
            <a:r>
              <a:rPr lang="en-IN" dirty="0"/>
              <a:t>Find P(</a:t>
            </a:r>
            <a:r>
              <a:rPr lang="en-IN" dirty="0" err="1"/>
              <a:t>Rain|Overcast</a:t>
            </a:r>
            <a:r>
              <a:rPr lang="en-IN" dirty="0"/>
              <a:t>), because today it is overcast</a:t>
            </a:r>
          </a:p>
          <a:p>
            <a:r>
              <a:rPr lang="en-IN" dirty="0"/>
              <a:t>Suppose A = Rain, B = Overcast sky condition</a:t>
            </a:r>
          </a:p>
        </p:txBody>
      </p:sp>
    </p:spTree>
    <p:extLst>
      <p:ext uri="{BB962C8B-B14F-4D97-AF65-F5344CB8AC3E}">
        <p14:creationId xmlns:p14="http://schemas.microsoft.com/office/powerpoint/2010/main" val="35441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D46-4E69-D160-DBE0-460A3A1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Overfitting and Holdout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A2BD-FE0B-B7C9-FD08-DBB90AF7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student who memorizes the answers to a specific set of questions for an exam but fails to answer questions on a different test</a:t>
            </a:r>
          </a:p>
          <a:p>
            <a:r>
              <a:rPr lang="en-US" dirty="0">
                <a:solidFill>
                  <a:srgbClr val="FF0000"/>
                </a:solidFill>
              </a:rPr>
              <a:t>Memorizing </a:t>
            </a:r>
            <a:r>
              <a:rPr lang="en-US" dirty="0"/>
              <a:t>versus </a:t>
            </a:r>
            <a:r>
              <a:rPr lang="en-US" dirty="0">
                <a:solidFill>
                  <a:srgbClr val="FF0000"/>
                </a:solidFill>
              </a:rPr>
              <a:t>Learning</a:t>
            </a:r>
          </a:p>
          <a:p>
            <a:r>
              <a:rPr lang="en-US" b="1" dirty="0"/>
              <a:t>Overfitting</a:t>
            </a:r>
            <a:r>
              <a:rPr lang="en-US" dirty="0"/>
              <a:t>: A machine learning model performs exceptionally well on the training data but fails on new data</a:t>
            </a:r>
          </a:p>
          <a:p>
            <a:r>
              <a:rPr lang="en-US" dirty="0"/>
              <a:t>Overfit models </a:t>
            </a:r>
            <a:r>
              <a:rPr lang="en-US" i="1" dirty="0"/>
              <a:t>memorize</a:t>
            </a:r>
            <a:r>
              <a:rPr lang="en-US" dirty="0"/>
              <a:t> the training data rather than </a:t>
            </a:r>
            <a:r>
              <a:rPr lang="en-US" i="1" dirty="0"/>
              <a:t>learning</a:t>
            </a:r>
            <a:r>
              <a:rPr lang="en-US" dirty="0"/>
              <a:t> the underlying patterns</a:t>
            </a:r>
          </a:p>
          <a:p>
            <a:r>
              <a:rPr lang="en-US" dirty="0"/>
              <a:t>Hence, we must not use the entire data for training, but split data into something like 80% training and 20% testing</a:t>
            </a:r>
          </a:p>
          <a:p>
            <a:r>
              <a:rPr lang="en-US" b="1" dirty="0"/>
              <a:t>Holdout evaluation </a:t>
            </a:r>
            <a:r>
              <a:rPr lang="en-US" dirty="0"/>
              <a:t>: Use the testing set to see how well the model performs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88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BE9-0C19-9FE6-86AD-42050D7E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C3C63-66AF-3231-DC8B-851011FE1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b="0" dirty="0"/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0.8 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0.3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0.4 or 40%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C3C63-66AF-3231-DC8B-851011FE1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927A-CC07-D36B-7FF4-8B318D9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89B5-F716-2538-66FA-5E1C1CE6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Dangerous fires are rare (1%)</a:t>
            </a:r>
          </a:p>
          <a:p>
            <a:r>
              <a:rPr lang="en-US" dirty="0"/>
              <a:t>Smoke is quite common due to barbecues (10%)</a:t>
            </a:r>
          </a:p>
          <a:p>
            <a:r>
              <a:rPr lang="en-US" dirty="0"/>
              <a:t>90% dangerous fires cause smoke</a:t>
            </a:r>
          </a:p>
          <a:p>
            <a:r>
              <a:rPr lang="en-US" dirty="0"/>
              <a:t>What is the probability that we have a dangerous fire when there is smoke?</a:t>
            </a:r>
          </a:p>
        </p:txBody>
      </p:sp>
    </p:spTree>
    <p:extLst>
      <p:ext uri="{BB962C8B-B14F-4D97-AF65-F5344CB8AC3E}">
        <p14:creationId xmlns:p14="http://schemas.microsoft.com/office/powerpoint/2010/main" val="285256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927A-CC07-D36B-7FF4-8B318D9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889B5-F716-2538-66FA-5E1C1CE64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Dangerous fires are rare (1%), Smoke is quite common due to barbecues (10%), 90% dangerous fires cause smoke</a:t>
                </a:r>
              </a:p>
              <a:p>
                <a:r>
                  <a:rPr lang="en-US" dirty="0"/>
                  <a:t>What is the probability that we have a dangerous fire when there is smoke? Suppose A = Fire, B = Smoke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𝑆𝑚𝑜𝑘𝑒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90%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1%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10%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)=9%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889B5-F716-2538-66FA-5E1C1CE64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0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CBC8-7CD6-EE27-1FCD-F8A961D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K-Fold Cross-Validation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6437-4FD7-FA68-3971-64377582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K-fold cross-validation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Divide data into </a:t>
            </a:r>
            <a:r>
              <a:rPr lang="en-IN" i="1" dirty="0"/>
              <a:t>k </a:t>
            </a:r>
            <a:r>
              <a:rPr lang="en-IN" dirty="0"/>
              <a:t>groups (</a:t>
            </a:r>
            <a:r>
              <a:rPr lang="en-IN" b="1" dirty="0"/>
              <a:t>folds</a:t>
            </a:r>
            <a:r>
              <a:rPr lang="en-IN" dirty="0"/>
              <a:t>) and perform training and testing </a:t>
            </a:r>
            <a:r>
              <a:rPr lang="en-IN" i="1" dirty="0"/>
              <a:t>k </a:t>
            </a:r>
            <a:r>
              <a:rPr lang="en-IN" dirty="0"/>
              <a:t>times, once with each fold as the test set</a:t>
            </a:r>
          </a:p>
          <a:p>
            <a:r>
              <a:rPr lang="en-IN" dirty="0"/>
              <a:t>Solution to overfitting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the one which gives the best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0DB038-0400-AD90-9976-EEC3C474054C}"/>
              </a:ext>
            </a:extLst>
          </p:cNvPr>
          <p:cNvGraphicFramePr>
            <a:graphicFrameLocks noGrp="1"/>
          </p:cNvGraphicFramePr>
          <p:nvPr/>
        </p:nvGraphicFramePr>
        <p:xfrm>
          <a:off x="2628766" y="3318487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72186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6944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333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Training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5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2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21C2-79D9-EBD7-F080-1F7D9FB4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9E40-5D06-B0D7-514B-A32A6CD6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Random selection</a:t>
            </a:r>
          </a:p>
          <a:p>
            <a:pPr lvl="1"/>
            <a:r>
              <a:rPr lang="en-US" dirty="0"/>
              <a:t>Every member of the population has a chance of being selected</a:t>
            </a:r>
          </a:p>
          <a:p>
            <a:pPr lvl="1"/>
            <a:r>
              <a:rPr lang="en-US" dirty="0"/>
              <a:t>Most appropriate</a:t>
            </a:r>
          </a:p>
          <a:p>
            <a:pPr lvl="1"/>
            <a:r>
              <a:rPr lang="en-US" dirty="0"/>
              <a:t>Mainly used in quantitative research</a:t>
            </a:r>
          </a:p>
          <a:p>
            <a:r>
              <a:rPr lang="en-US" b="1" dirty="0"/>
              <a:t>Non-probability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Non-random selection</a:t>
            </a:r>
          </a:p>
          <a:p>
            <a:pPr lvl="1"/>
            <a:r>
              <a:rPr lang="en-US" dirty="0"/>
              <a:t>Not every individual has a chance of being included</a:t>
            </a:r>
          </a:p>
          <a:p>
            <a:pPr lvl="1"/>
            <a:r>
              <a:rPr lang="en-US" dirty="0"/>
              <a:t>Easier and cheaper to access, has a higher risk of </a:t>
            </a:r>
            <a:r>
              <a:rPr lang="en-US" b="1" dirty="0"/>
              <a:t>sampling bias</a:t>
            </a:r>
          </a:p>
          <a:p>
            <a:pPr lvl="1"/>
            <a:r>
              <a:rPr lang="en-US" dirty="0"/>
              <a:t>Used in 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74668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A388-A9F1-0AFE-997A-0F8F5C5D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03536-5161-E3BB-FF95-CC8E26448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0426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>
                  <a:extLst>
                    <a:ext uri="{9D8B030D-6E8A-4147-A177-3AD203B41FA5}">
                      <a16:colId xmlns:a16="http://schemas.microsoft.com/office/drawing/2014/main" val="784803187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88849249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84614368"/>
                    </a:ext>
                  </a:extLst>
                </a:gridCol>
                <a:gridCol w="5082138">
                  <a:extLst>
                    <a:ext uri="{9D8B030D-6E8A-4147-A177-3AD203B41FA5}">
                      <a16:colId xmlns:a16="http://schemas.microsoft.com/office/drawing/2014/main" val="504831341"/>
                    </a:ext>
                  </a:extLst>
                </a:gridCol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41212"/>
                  </a:ext>
                </a:extLst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Every member of the population has an equal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Random number generator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Assign # 1 to 1000 to employees and select n random samples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8644"/>
                  </a:ext>
                </a:extLst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 but easier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Choose at regular intervals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Pick employee # 7, 17, 27, 37, 47, …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8152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Stratified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More representative, if we have sub-categories within data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population into strata (sub-groups) and then pick proportionate samples from each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If we have 700 women employees and 300 men employees, pick 70 women and 30 men in the sample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03573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Similar, but use entire sub-groups, rather than samples within sub-groups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population into clusters and pick entire clusters as samples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If the offices are in Pune, Mumbai, Delhi, Bangalore, Hyderabad, and Chennai select Pune and Chennai as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64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A388-A9F1-0AFE-997A-0F8F5C5D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03536-5161-E3BB-FF95-CC8E26448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298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>
                  <a:extLst>
                    <a:ext uri="{9D8B030D-6E8A-4147-A177-3AD203B41FA5}">
                      <a16:colId xmlns:a16="http://schemas.microsoft.com/office/drawing/2014/main" val="784803187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88849249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84614368"/>
                    </a:ext>
                  </a:extLst>
                </a:gridCol>
                <a:gridCol w="5082138">
                  <a:extLst>
                    <a:ext uri="{9D8B030D-6E8A-4147-A177-3AD203B41FA5}">
                      <a16:colId xmlns:a16="http://schemas.microsoft.com/office/drawing/2014/main" val="504831341"/>
                    </a:ext>
                  </a:extLst>
                </a:gridCol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41212"/>
                  </a:ext>
                </a:extLst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Just pick sample data as per one’s 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 systematic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 research opinions about student support services in our university, we ask our fellow students to complete a survey on the topic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8644"/>
                  </a:ext>
                </a:extLst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Voluntary-response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People voluntarily come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Start with the people who are interested – May be biased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 employees about problems faced through a third-party survey – unhappy employees will come forward on their 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8152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Purposive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Done for a specific purpose, also called </a:t>
                      </a:r>
                      <a:r>
                        <a:rPr lang="en-IN" sz="2000" b="1" dirty="0"/>
                        <a:t>judgment sampling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Reach the right people and then do a detailed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We want to know the opinions of foreign students at C-DAC, so we specifically talk to them about a variety of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03573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Snowball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Recruit more participants via existing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Create a </a:t>
                      </a:r>
                      <a:r>
                        <a:rPr lang="en-IN" sz="2000" b="1" dirty="0"/>
                        <a:t>snowball </a:t>
                      </a:r>
                      <a:r>
                        <a:rPr lang="en-IN" sz="2000" dirty="0"/>
                        <a:t>of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Homeless people survey – Initially difficult to find such people to speak – But they may help us speak with others soon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7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2FE0D-7744-7FFC-D625-5725C28B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Events,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5DC04-3E46-40CD-37F5-C18EE8103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D214F-B397-A210-F917-D84877A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1FB2E-A48F-0B15-DC84-18D80446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Sample space</a:t>
            </a:r>
            <a:r>
              <a:rPr lang="en-IN" dirty="0"/>
              <a:t>: All the possible outcomes of an experiment</a:t>
            </a:r>
          </a:p>
          <a:p>
            <a:r>
              <a:rPr lang="en-IN" b="1" dirty="0"/>
              <a:t>Event</a:t>
            </a:r>
            <a:r>
              <a:rPr lang="en-IN" dirty="0"/>
              <a:t>: A subset of the sample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22AFC-9945-4B53-BA09-4BD321450A61}"/>
              </a:ext>
            </a:extLst>
          </p:cNvPr>
          <p:cNvSpPr txBox="1"/>
          <p:nvPr/>
        </p:nvSpPr>
        <p:spPr>
          <a:xfrm>
            <a:off x="2695074" y="3012708"/>
            <a:ext cx="5861785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Sample space (S)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B50C9-A7E3-D481-5C19-698B498147B3}"/>
              </a:ext>
            </a:extLst>
          </p:cNvPr>
          <p:cNvSpPr/>
          <p:nvPr/>
        </p:nvSpPr>
        <p:spPr>
          <a:xfrm>
            <a:off x="6692262" y="5041271"/>
            <a:ext cx="1674688" cy="832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(E)</a:t>
            </a:r>
          </a:p>
        </p:txBody>
      </p:sp>
    </p:spTree>
    <p:extLst>
      <p:ext uri="{BB962C8B-B14F-4D97-AF65-F5344CB8AC3E}">
        <p14:creationId xmlns:p14="http://schemas.microsoft.com/office/powerpoint/2010/main" val="20601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1872</Words>
  <Application>Microsoft Office PowerPoint</Application>
  <PresentationFormat>Widescreen</PresentationFormat>
  <Paragraphs>303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Sampling and Population</vt:lpstr>
      <vt:lpstr>Cross-validation</vt:lpstr>
      <vt:lpstr>Overfitting and Holdout Evaluation</vt:lpstr>
      <vt:lpstr>K-Fold Cross-Validation</vt:lpstr>
      <vt:lpstr>Sampling Techniques</vt:lpstr>
      <vt:lpstr>Probability Sampling</vt:lpstr>
      <vt:lpstr>Non-Probability Sampling</vt:lpstr>
      <vt:lpstr>Sample Space and Events, Probability</vt:lpstr>
      <vt:lpstr>Sample Space and Events</vt:lpstr>
      <vt:lpstr>Events and Sample Space: Examples</vt:lpstr>
      <vt:lpstr>Probability Definition</vt:lpstr>
      <vt:lpstr>A team winning consecutive matches (Symbols: Win = 1, Loss = 0)</vt:lpstr>
      <vt:lpstr>Marginal, Joint, Conditional Probability</vt:lpstr>
      <vt:lpstr>Basic Terms</vt:lpstr>
      <vt:lpstr>Marginal Probability</vt:lpstr>
      <vt:lpstr>Independent Events</vt:lpstr>
      <vt:lpstr>Independent Events – Example</vt:lpstr>
      <vt:lpstr>Dependent Events</vt:lpstr>
      <vt:lpstr>Dependent Events</vt:lpstr>
      <vt:lpstr>Dependent Events</vt:lpstr>
      <vt:lpstr>Dependent Events</vt:lpstr>
      <vt:lpstr>Dependent Events</vt:lpstr>
      <vt:lpstr>Dependent Events</vt:lpstr>
      <vt:lpstr>Dependent Events</vt:lpstr>
      <vt:lpstr>Conditional Probability to Bayes’ Theorem</vt:lpstr>
      <vt:lpstr>Conditional Probability to Bayes’ Theorem</vt:lpstr>
      <vt:lpstr>Bayes’ Theorem Example</vt:lpstr>
      <vt:lpstr>Bayes’ Theorem Example</vt:lpstr>
      <vt:lpstr>Bayes’ Theorem Example</vt:lpstr>
      <vt:lpstr>Bayes’ Theorem Example</vt:lpstr>
      <vt:lpstr>Bayes’ Theorem</vt:lpstr>
      <vt:lpstr>Bayes’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2024-10-18T10:48:14Z</dcterms:created>
  <dcterms:modified xsi:type="dcterms:W3CDTF">2024-10-18T10:50:58Z</dcterms:modified>
</cp:coreProperties>
</file>